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759" autoAdjust="0"/>
    <p:restoredTop sz="95287" autoAdjust="0"/>
  </p:normalViewPr>
  <p:slideViewPr>
    <p:cSldViewPr>
      <p:cViewPr>
        <p:scale>
          <a:sx n="33" d="100"/>
          <a:sy n="33" d="100"/>
        </p:scale>
        <p:origin x="2280" y="-3756"/>
      </p:cViewPr>
      <p:guideLst>
        <p:guide orient="horz" pos="13608"/>
        <p:guide pos="10206"/>
      </p:guideLst>
    </p:cSldViewPr>
  </p:slideViewPr>
  <p:outlineViewPr>
    <p:cViewPr>
      <p:scale>
        <a:sx n="33" d="100"/>
        <a:sy n="33" d="100"/>
      </p:scale>
      <p:origin x="0" y="115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ILTON DE JESUS CERQUEIRA JUNIOR" userId="S::adailton.cerqueira@ulife.com.br::4fde272d-0841-4e9c-8bd1-5d76f6d1716c" providerId="AD" clId="Web-{04DFA0B4-13E0-F08D-1B1D-291B902E44C2}"/>
    <pc:docChg chg="modSld">
      <pc:chgData name="ADAILTON DE JESUS CERQUEIRA JUNIOR" userId="S::adailton.cerqueira@ulife.com.br::4fde272d-0841-4e9c-8bd1-5d76f6d1716c" providerId="AD" clId="Web-{04DFA0B4-13E0-F08D-1B1D-291B902E44C2}" dt="2025-09-26T00:55:24.553" v="243" actId="20577"/>
      <pc:docMkLst>
        <pc:docMk/>
      </pc:docMkLst>
      <pc:sldChg chg="addSp delSp modSp">
        <pc:chgData name="ADAILTON DE JESUS CERQUEIRA JUNIOR" userId="S::adailton.cerqueira@ulife.com.br::4fde272d-0841-4e9c-8bd1-5d76f6d1716c" providerId="AD" clId="Web-{04DFA0B4-13E0-F08D-1B1D-291B902E44C2}" dt="2025-09-26T00:55:24.553" v="243" actId="20577"/>
        <pc:sldMkLst>
          <pc:docMk/>
          <pc:sldMk cId="0" sldId="257"/>
        </pc:sldMkLst>
        <pc:spChg chg="mod">
          <ac:chgData name="ADAILTON DE JESUS CERQUEIRA JUNIOR" userId="S::adailton.cerqueira@ulife.com.br::4fde272d-0841-4e9c-8bd1-5d76f6d1716c" providerId="AD" clId="Web-{04DFA0B4-13E0-F08D-1B1D-291B902E44C2}" dt="2025-09-26T00:55:24.553" v="24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DAILTON DE JESUS CERQUEIRA JUNIOR" userId="S::adailton.cerqueira@ulife.com.br::4fde272d-0841-4e9c-8bd1-5d76f6d1716c" providerId="AD" clId="Web-{04DFA0B4-13E0-F08D-1B1D-291B902E44C2}" dt="2025-09-26T00:47:39.551" v="7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ADAILTON DE JESUS CERQUEIRA JUNIOR" userId="S::adailton.cerqueira@ulife.com.br::4fde272d-0841-4e9c-8bd1-5d76f6d1716c" providerId="AD" clId="Web-{04DFA0B4-13E0-F08D-1B1D-291B902E44C2}" dt="2025-09-26T00:53:14.295" v="231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ADAILTON DE JESUS CERQUEIRA JUNIOR" userId="S::adailton.cerqueira@ulife.com.br::4fde272d-0841-4e9c-8bd1-5d76f6d1716c" providerId="AD" clId="Web-{04DFA0B4-13E0-F08D-1B1D-291B902E44C2}" dt="2025-09-26T00:48:03.584" v="78" actId="20577"/>
          <ac:spMkLst>
            <pc:docMk/>
            <pc:sldMk cId="0" sldId="257"/>
            <ac:spMk id="17" creationId="{00000000-0000-0000-0000-000000000000}"/>
          </ac:spMkLst>
        </pc:spChg>
        <pc:graphicFrameChg chg="mod modGraphic">
          <ac:chgData name="ADAILTON DE JESUS CERQUEIRA JUNIOR" userId="S::adailton.cerqueira@ulife.com.br::4fde272d-0841-4e9c-8bd1-5d76f6d1716c" providerId="AD" clId="Web-{04DFA0B4-13E0-F08D-1B1D-291B902E44C2}" dt="2025-09-26T00:51:33.832" v="200" actId="1076"/>
          <ac:graphicFrameMkLst>
            <pc:docMk/>
            <pc:sldMk cId="0" sldId="257"/>
            <ac:graphicFrameMk id="8" creationId="{00000000-0000-0000-0000-000000000000}"/>
          </ac:graphicFrameMkLst>
        </pc:graphicFrameChg>
        <pc:graphicFrameChg chg="del">
          <ac:chgData name="ADAILTON DE JESUS CERQUEIRA JUNIOR" userId="S::adailton.cerqueira@ulife.com.br::4fde272d-0841-4e9c-8bd1-5d76f6d1716c" providerId="AD" clId="Web-{04DFA0B4-13E0-F08D-1B1D-291B902E44C2}" dt="2025-09-26T00:48:25.008" v="81"/>
          <ac:graphicFrameMkLst>
            <pc:docMk/>
            <pc:sldMk cId="0" sldId="257"/>
            <ac:graphicFrameMk id="10" creationId="{00000000-0000-0000-0000-000000000000}"/>
          </ac:graphicFrameMkLst>
        </pc:graphicFrameChg>
        <pc:picChg chg="add del mod">
          <ac:chgData name="ADAILTON DE JESUS CERQUEIRA JUNIOR" userId="S::adailton.cerqueira@ulife.com.br::4fde272d-0841-4e9c-8bd1-5d76f6d1716c" providerId="AD" clId="Web-{04DFA0B4-13E0-F08D-1B1D-291B902E44C2}" dt="2025-09-26T00:31:41.045" v="9"/>
          <ac:picMkLst>
            <pc:docMk/>
            <pc:sldMk cId="0" sldId="257"/>
            <ac:picMk id="6" creationId="{2F7AA305-31C1-24B8-58D8-4A041008685B}"/>
          </ac:picMkLst>
        </pc:picChg>
        <pc:picChg chg="add mod">
          <ac:chgData name="ADAILTON DE JESUS CERQUEIRA JUNIOR" userId="S::adailton.cerqueira@ulife.com.br::4fde272d-0841-4e9c-8bd1-5d76f6d1716c" providerId="AD" clId="Web-{04DFA0B4-13E0-F08D-1B1D-291B902E44C2}" dt="2025-09-26T00:33:36.697" v="21" actId="1076"/>
          <ac:picMkLst>
            <pc:docMk/>
            <pc:sldMk cId="0" sldId="257"/>
            <ac:picMk id="7" creationId="{DE0425B4-4BBE-4119-F4E3-54908A697293}"/>
          </ac:picMkLst>
        </pc:picChg>
        <pc:picChg chg="add mod">
          <ac:chgData name="ADAILTON DE JESUS CERQUEIRA JUNIOR" userId="S::adailton.cerqueira@ulife.com.br::4fde272d-0841-4e9c-8bd1-5d76f6d1716c" providerId="AD" clId="Web-{04DFA0B4-13E0-F08D-1B1D-291B902E44C2}" dt="2025-09-26T00:33:43.447" v="22" actId="1076"/>
          <ac:picMkLst>
            <pc:docMk/>
            <pc:sldMk cId="0" sldId="257"/>
            <ac:picMk id="11" creationId="{16012876-1C84-8DE5-9B13-5905E424B1C3}"/>
          </ac:picMkLst>
        </pc:picChg>
        <pc:picChg chg="del">
          <ac:chgData name="ADAILTON DE JESUS CERQUEIRA JUNIOR" userId="S::adailton.cerqueira@ulife.com.br::4fde272d-0841-4e9c-8bd1-5d76f6d1716c" providerId="AD" clId="Web-{04DFA0B4-13E0-F08D-1B1D-291B902E44C2}" dt="2025-09-26T00:28:06.861" v="0"/>
          <ac:picMkLst>
            <pc:docMk/>
            <pc:sldMk cId="0" sldId="257"/>
            <ac:picMk id="12" creationId="{00000000-0000-0000-0000-000000000000}"/>
          </ac:picMkLst>
        </pc:picChg>
        <pc:picChg chg="add mod">
          <ac:chgData name="ADAILTON DE JESUS CERQUEIRA JUNIOR" userId="S::adailton.cerqueira@ulife.com.br::4fde272d-0841-4e9c-8bd1-5d76f6d1716c" providerId="AD" clId="Web-{04DFA0B4-13E0-F08D-1B1D-291B902E44C2}" dt="2025-09-26T00:53:20.404" v="233" actId="1076"/>
          <ac:picMkLst>
            <pc:docMk/>
            <pc:sldMk cId="0" sldId="257"/>
            <ac:picMk id="13" creationId="{22B7F8E9-EA4A-C4A3-891A-40C2F5F7723B}"/>
          </ac:picMkLst>
        </pc:picChg>
      </pc:sldChg>
    </pc:docChg>
  </pc:docChgLst>
  <pc:docChgLst>
    <pc:chgData name="Gabriel Souza" userId="3aec459d9ad26342" providerId="LiveId" clId="{81108645-B148-42B2-9650-2E0488FE199C}"/>
    <pc:docChg chg="undo custSel modSld">
      <pc:chgData name="Gabriel Souza" userId="3aec459d9ad26342" providerId="LiveId" clId="{81108645-B148-42B2-9650-2E0488FE199C}" dt="2025-10-31T19:40:47.478" v="151" actId="1076"/>
      <pc:docMkLst>
        <pc:docMk/>
      </pc:docMkLst>
      <pc:sldChg chg="addSp delSp modSp mod">
        <pc:chgData name="Gabriel Souza" userId="3aec459d9ad26342" providerId="LiveId" clId="{81108645-B148-42B2-9650-2E0488FE199C}" dt="2025-10-31T19:40:47.478" v="151" actId="1076"/>
        <pc:sldMkLst>
          <pc:docMk/>
          <pc:sldMk cId="0" sldId="257"/>
        </pc:sldMkLst>
        <pc:spChg chg="mod">
          <ac:chgData name="Gabriel Souza" userId="3aec459d9ad26342" providerId="LiveId" clId="{81108645-B148-42B2-9650-2E0488FE199C}" dt="2025-10-31T18:39:40.859" v="40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Gabriel Souza" userId="3aec459d9ad26342" providerId="LiveId" clId="{81108645-B148-42B2-9650-2E0488FE199C}" dt="2025-10-31T19:36:17.238" v="8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Gabriel Souza" userId="3aec459d9ad26342" providerId="LiveId" clId="{81108645-B148-42B2-9650-2E0488FE199C}" dt="2025-10-31T19:40:45.648" v="150" actId="20577"/>
          <ac:spMkLst>
            <pc:docMk/>
            <pc:sldMk cId="0" sldId="257"/>
            <ac:spMk id="15" creationId="{00000000-0000-0000-0000-000000000000}"/>
          </ac:spMkLst>
        </pc:spChg>
        <pc:spChg chg="mod">
          <ac:chgData name="Gabriel Souza" userId="3aec459d9ad26342" providerId="LiveId" clId="{81108645-B148-42B2-9650-2E0488FE199C}" dt="2025-10-31T18:46:08.809" v="55" actId="20577"/>
          <ac:spMkLst>
            <pc:docMk/>
            <pc:sldMk cId="0" sldId="257"/>
            <ac:spMk id="17" creationId="{00000000-0000-0000-0000-000000000000}"/>
          </ac:spMkLst>
        </pc:spChg>
        <pc:graphicFrameChg chg="del">
          <ac:chgData name="Gabriel Souza" userId="3aec459d9ad26342" providerId="LiveId" clId="{81108645-B148-42B2-9650-2E0488FE199C}" dt="2025-10-31T19:38:05.350" v="93" actId="478"/>
          <ac:graphicFrameMkLst>
            <pc:docMk/>
            <pc:sldMk cId="0" sldId="257"/>
            <ac:graphicFrameMk id="8" creationId="{00000000-0000-0000-0000-000000000000}"/>
          </ac:graphicFrameMkLst>
        </pc:graphicFrameChg>
        <pc:picChg chg="add mod">
          <ac:chgData name="Gabriel Souza" userId="3aec459d9ad26342" providerId="LiveId" clId="{81108645-B148-42B2-9650-2E0488FE199C}" dt="2025-10-31T19:40:47.478" v="151" actId="1076"/>
          <ac:picMkLst>
            <pc:docMk/>
            <pc:sldMk cId="0" sldId="257"/>
            <ac:picMk id="10" creationId="{0965D759-C48D-4FB7-95A4-FA144F2E93F1}"/>
          </ac:picMkLst>
        </pc:picChg>
        <pc:picChg chg="del">
          <ac:chgData name="Gabriel Souza" userId="3aec459d9ad26342" providerId="LiveId" clId="{81108645-B148-42B2-9650-2E0488FE199C}" dt="2025-10-31T18:40:52.652" v="42" actId="478"/>
          <ac:picMkLst>
            <pc:docMk/>
            <pc:sldMk cId="0" sldId="257"/>
            <ac:picMk id="13" creationId="{22B7F8E9-EA4A-C4A3-891A-40C2F5F772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088D9-6F99-4774-8F18-D88D64460132}" type="datetimeFigureOut">
              <a:rPr lang="pt-BR" smtClean="0"/>
              <a:pPr/>
              <a:t>31/10/2025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8D9-6F99-4774-8F18-D88D64460132}" type="datetimeFigureOut">
              <a:rPr lang="pt-BR" smtClean="0"/>
              <a:pPr/>
              <a:t>31/10/2025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A5AF6-92C6-4656-8B3D-FE2340DD821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sc.br/xmlui/bitstream/handle/123456789/82790/190526.pdf?sequence=1&amp;isAllowed=y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repositorio.utfpr.edu.br/jspui/bitstream/1/30773/1/controleinteligentefuzzysemaforo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s://www.sba.org.br/open_journal_systems/index.php/sbai/article/view/2709/2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-288332"/>
            <a:ext cx="32412863" cy="4320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61806" y="4176148"/>
            <a:ext cx="30749932" cy="5790796"/>
          </a:xfrm>
        </p:spPr>
        <p:txBody>
          <a:bodyPr>
            <a:normAutofit fontScale="90000"/>
          </a:bodyPr>
          <a:lstStyle/>
          <a:p>
            <a:pPr hangingPunct="0"/>
            <a:r>
              <a:rPr lang="pt-BR" sz="5400" b="1" dirty="0"/>
              <a:t>Controle de semáforos com lógica Fuzzy</a:t>
            </a:r>
            <a:br>
              <a:rPr lang="pt-BR" sz="5400" b="1" dirty="0"/>
            </a:br>
            <a:br>
              <a:rPr lang="pt-BR" sz="5400" dirty="0"/>
            </a:br>
            <a:r>
              <a:rPr lang="pt-BR" sz="4400" b="1" dirty="0"/>
              <a:t>Alunos: André Vinicius Neves dos Santos, Álex Lima dos Santos, Gabriel Santos Souza, Levi Henrique Bispo Dos Santos, Rodrigo Carvalho Dias</a:t>
            </a:r>
            <a:br>
              <a:rPr lang="pt-BR" sz="4400" b="1" dirty="0"/>
            </a:br>
            <a:r>
              <a:rPr lang="pt-BR" sz="4400" b="1" dirty="0"/>
              <a:t>; Orientador: Adailton Cerqueira.</a:t>
            </a:r>
            <a:br>
              <a:rPr lang="pt-BR" sz="4400" b="1" dirty="0"/>
            </a:br>
            <a:br>
              <a:rPr lang="pt-BR" sz="4400" b="1" dirty="0"/>
            </a:br>
            <a:r>
              <a:rPr lang="pt-BR" sz="4400" dirty="0"/>
              <a:t>Universidade Salvador – Salvador – BA – Brasil</a:t>
            </a:r>
            <a:br>
              <a:rPr lang="pt-BR" sz="9600" dirty="0"/>
            </a:br>
            <a:endParaRPr lang="pt-BR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254" y="11970852"/>
            <a:ext cx="14785564" cy="24537504"/>
          </a:xfrm>
          <a:ln>
            <a:noFill/>
          </a:ln>
        </p:spPr>
        <p:txBody>
          <a:bodyPr vert="horz" lIns="432054" tIns="216027" rIns="432054" bIns="216027" rtlCol="0" anchor="t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6600" b="1" dirty="0">
                <a:solidFill>
                  <a:schemeClr val="tx1"/>
                </a:solidFill>
              </a:rPr>
              <a:t>INTRODUÇÃO</a:t>
            </a:r>
            <a:endParaRPr lang="pt-BR" sz="75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dirty="0">
                <a:solidFill>
                  <a:schemeClr val="tx1"/>
                </a:solidFill>
              </a:rPr>
              <a:t>   O simulador é um ambiente 2D desenvolvido em </a:t>
            </a:r>
            <a:r>
              <a:rPr lang="pt-BR" sz="3200" dirty="0" err="1">
                <a:solidFill>
                  <a:schemeClr val="tx1"/>
                </a:solidFill>
              </a:rPr>
              <a:t>Pygame</a:t>
            </a:r>
            <a:r>
              <a:rPr lang="pt-BR" sz="3200" dirty="0">
                <a:solidFill>
                  <a:schemeClr val="tx1"/>
                </a:solidFill>
              </a:rPr>
              <a:t> que modela um cruzamento de tráfego controlado por um sistema de lógica Fuzzy implementado com </a:t>
            </a:r>
            <a:r>
              <a:rPr lang="pt-BR" sz="3200" dirty="0" err="1">
                <a:solidFill>
                  <a:schemeClr val="tx1"/>
                </a:solidFill>
              </a:rPr>
              <a:t>scikit-fuzzy</a:t>
            </a:r>
            <a:r>
              <a:rPr lang="pt-BR" sz="3200" dirty="0">
                <a:solidFill>
                  <a:schemeClr val="tx1"/>
                </a:solidFill>
              </a:rPr>
              <a:t>. O projeto gerencia semáforos visuais para dois eixos lógicos (vertical e horizontal). A interação permite o spawn manual de carros (que se movem em linhas retas) nas duas direções usando os comandos H (horizontal) e V (vertical). O sistema utiliza classes para Carro (Car), Semáforo (TrafficLight) e o Controlador Fuzzy (FuzzyController).</a:t>
            </a:r>
          </a:p>
          <a:p>
            <a:pPr algn="just">
              <a:spcBef>
                <a:spcPts val="0"/>
              </a:spcBef>
            </a:pPr>
            <a:endParaRPr lang="pt-BR" sz="32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6600" b="1" dirty="0">
                <a:solidFill>
                  <a:schemeClr val="tx1"/>
                </a:solidFill>
              </a:rPr>
              <a:t>OBJETIVO</a:t>
            </a:r>
            <a:endParaRPr lang="pt-BR" sz="75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dirty="0">
                <a:solidFill>
                  <a:schemeClr val="tx1"/>
                </a:solidFill>
              </a:rPr>
              <a:t>   O principal objetivo do simulador é demonstrar a aplicação de um controlador Fuzzy para determinar dinamicamente o momento ideal para a troca de semáforos. O controlador, a partir de duas entradas — o número de carros esperando na via vermelha e o tempo que o sinal verde atual já está ativo (em segundos) — calcula uma "prioridade de troca". O sistema visa evitar trocas imediatas e favorecer a via que está acumulando maior tempo de espera, buscando assim equilibrar o tempo de serviço da via atual e o tempo de espera da via bloqueada. Se a pontuação de prioridade gerada pela lógica Fuzzy ultrapassar um limiar de 5.0, a sequência de troca (verde → amarelo → vermelho) é iniciada pelo TrafficLightController.</a:t>
            </a:r>
          </a:p>
          <a:p>
            <a:pPr algn="just">
              <a:spcBef>
                <a:spcPts val="0"/>
              </a:spcBef>
            </a:pPr>
            <a:endParaRPr lang="pt-BR" sz="32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6600" b="1" dirty="0">
                <a:solidFill>
                  <a:schemeClr val="tx1"/>
                </a:solidFill>
              </a:rPr>
              <a:t>MÉTODOS</a:t>
            </a:r>
            <a:endParaRPr lang="pt-BR" sz="75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dirty="0">
                <a:solidFill>
                  <a:schemeClr val="tx1"/>
                </a:solidFill>
              </a:rPr>
              <a:t>   O sistema centraliza-se na classe FuzzyController, que recebe as entradas e processa a lógica. As variáveis antecedentes são carros_via_vermelha (universo 0..10, termos: 'poucos', 'medio', 'muitos') e tempo_verde_atual (universo 0..20, termos: 'curto', 'medio', 'longo' definidos com funções triangulares). O processo de inferência segue quatro etapas: 1. Fuzzificação, que converte as entradas em graus de pertinência; 2. Avaliação de regras (usando a operação mínima para AND); 3. Agregação das saídas parciais; e 4. Defuzzificação (método centroid) para produzir a pontuação contínua prioridade_troca (universo 0..10). Regras chave estabelecem prioridade ALTA quando há muitos carros na vermelha e o verde está longo ou médio.</a:t>
            </a:r>
          </a:p>
          <a:p>
            <a:pPr algn="just">
              <a:spcBef>
                <a:spcPts val="0"/>
              </a:spcBef>
            </a:pPr>
            <a:endParaRPr lang="pt-BR" sz="28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6600" b="1" dirty="0">
                <a:solidFill>
                  <a:schemeClr val="tx1"/>
                </a:solidFill>
              </a:rPr>
              <a:t>RESULTADOS</a:t>
            </a:r>
            <a:endParaRPr lang="pt-BR" sz="75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dirty="0">
                <a:solidFill>
                  <a:schemeClr val="tx1"/>
                </a:solidFill>
              </a:rPr>
              <a:t>   O comportamento do semáforo é diretamente determinado pela pontuação contínua de prioridade_troca. Quando esta pontuação atinge ou ultrapassa o Limiar de troca de 5.0, o semáforo que estava verde inicia a transição para amarelo. Esta troca é retardada pelo YELLOW_TIME (configurável como 2 * FPS). Um exemplo prático ilustra a eficácia: se uma via acumula 6 carros enquanto o verde oposto está ativo por 12 segundos, as regras Fuzzy disparam, elevando a prioridade para ALTA, forçando a troca para a via de espera. A sensibilidade do sistema pode ser ajustada modificando-se os universos, as funções de pertinência, as regras ou o próprio limiar de 5.0, permitindo um comportamento mais conservador ou agressivo.</a:t>
            </a: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16035133" y="12176232"/>
            <a:ext cx="15576604" cy="24332124"/>
          </a:xfrm>
          <a:prstGeom prst="rect">
            <a:avLst/>
          </a:prstGeom>
          <a:noFill/>
          <a:ln>
            <a:noFill/>
          </a:ln>
        </p:spPr>
        <p:txBody>
          <a:bodyPr vert="horz" lIns="432054" tIns="216027" rIns="432054" bIns="216027" rtlCol="0" anchor="t"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6600" b="1" dirty="0"/>
              <a:t>REGRAS FUZZY (RESUMIDAS)</a:t>
            </a:r>
          </a:p>
          <a:p>
            <a:pPr algn="just">
              <a:spcBef>
                <a:spcPts val="0"/>
              </a:spcBef>
            </a:pPr>
            <a:endParaRPr lang="pt-BR" sz="3200" b="1" dirty="0"/>
          </a:p>
          <a:p>
            <a:pPr algn="just">
              <a:spcBef>
                <a:spcPts val="0"/>
              </a:spcBef>
            </a:pPr>
            <a:r>
              <a:rPr lang="pt-BR" sz="3200" b="1" dirty="0"/>
              <a:t>- Se há muitos carros na via vermelha E o tempo de verde atual é longo → prioridade ALTA.</a:t>
            </a:r>
          </a:p>
          <a:p>
            <a:pPr algn="just">
              <a:spcBef>
                <a:spcPts val="0"/>
              </a:spcBef>
            </a:pPr>
            <a:r>
              <a:rPr lang="pt-BR" sz="3200" b="1" dirty="0"/>
              <a:t>- Se há muitos carros na via vermelha E o tempo de verde atual é médio → prioridade ALTA.</a:t>
            </a:r>
          </a:p>
          <a:p>
            <a:pPr algn="just">
              <a:spcBef>
                <a:spcPts val="0"/>
              </a:spcBef>
            </a:pPr>
            <a:r>
              <a:rPr lang="pt-BR" sz="3200" b="1" dirty="0"/>
              <a:t>- Se há número médio de carros na via vermelha → prioridade MÉDIA.</a:t>
            </a:r>
          </a:p>
          <a:p>
            <a:pPr algn="just">
              <a:spcBef>
                <a:spcPts val="0"/>
              </a:spcBef>
            </a:pPr>
            <a:r>
              <a:rPr lang="pt-BR" sz="3200" b="1" dirty="0"/>
              <a:t>- Se há poucos carros na via vermelha → prioridade BAIXA.</a:t>
            </a:r>
          </a:p>
          <a:p>
            <a:pPr algn="just">
              <a:spcBef>
                <a:spcPts val="0"/>
              </a:spcBef>
            </a:pPr>
            <a:r>
              <a:rPr lang="pt-BR" sz="3200" b="1" dirty="0"/>
              <a:t>- Se o tempo de verde atual é curto → prioridade BAIXA.</a:t>
            </a:r>
          </a:p>
          <a:p>
            <a:pPr algn="just">
              <a:spcBef>
                <a:spcPts val="0"/>
              </a:spcBef>
            </a:pPr>
            <a:endParaRPr lang="pt-BR" sz="3200" b="1" dirty="0"/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r>
              <a:rPr lang="pt-BR" sz="4400" b="1" dirty="0"/>
              <a:t>Figura 1 – Exemplo figura</a:t>
            </a:r>
            <a:endParaRPr lang="pt-BR" sz="4400" b="1" dirty="0">
              <a:ea typeface="Calibri"/>
              <a:cs typeface="Calibri"/>
            </a:endParaRPr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pPr algn="just">
              <a:spcBef>
                <a:spcPts val="0"/>
              </a:spcBef>
            </a:pPr>
            <a:endParaRPr lang="pt-BR" sz="9600" b="1" dirty="0"/>
          </a:p>
          <a:p>
            <a:pPr algn="just"/>
            <a:endParaRPr lang="pt-BR" sz="9600" b="1" dirty="0"/>
          </a:p>
          <a:p>
            <a:pPr algn="just"/>
            <a:endParaRPr lang="pt-BR" sz="9600" b="1" dirty="0"/>
          </a:p>
          <a:p>
            <a:pPr algn="just">
              <a:spcBef>
                <a:spcPts val="0"/>
              </a:spcBef>
            </a:pPr>
            <a:r>
              <a:rPr lang="pt-BR" sz="6600" b="1" dirty="0"/>
              <a:t>CONCLUSÃO</a:t>
            </a:r>
            <a:endParaRPr lang="pt-BR" sz="9600" b="1" dirty="0"/>
          </a:p>
          <a:p>
            <a:r>
              <a:rPr lang="pt-BR" sz="3200" dirty="0"/>
              <a:t>   O simulador demonstra uma solução robusta e dinâmica para o controle de tráfego, utilizando a lógica Fuzzy para tomar decisões inteligentes baseadas em condições de fila e tempo de serviço. A arquitetura permite que o TrafficLightController consulte o FuzzyController em tempo real para iniciar a sequência de troca. A flexibilidade do modelo é alta, pois os parâmetros cruciais como STOP_*, QUEUE_LENGTH, FPS, e o PRIORITY_THRESHOLD (5.0) são ajustáveis, permitindo experimentação e otimização do comportamento observado.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457200"/>
            <a:ext cx="3240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861805" y="36508356"/>
            <a:ext cx="30749932" cy="5903380"/>
          </a:xfrm>
          <a:prstGeom prst="rect">
            <a:avLst/>
          </a:prstGeom>
          <a:ln>
            <a:noFill/>
          </a:ln>
        </p:spPr>
        <p:txBody>
          <a:bodyPr vert="horz" lIns="432054" tIns="216027" rIns="432054" bIns="216027" rtlCol="0" anchor="t">
            <a:noAutofit/>
          </a:bodyPr>
          <a:lstStyle>
            <a:lvl1pPr marL="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5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6027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32054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1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48081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64108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80135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6162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12189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282160" indent="0" algn="ctr" defTabSz="4320540" rtl="0" eaLnBrk="1" latinLnBrk="0" hangingPunct="1">
              <a:spcBef>
                <a:spcPct val="20000"/>
              </a:spcBef>
              <a:buFont typeface="Arial" pitchFamily="34" charset="0"/>
              <a:buNone/>
              <a:defRPr sz="9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pt-BR" sz="6600" b="1" dirty="0">
                <a:solidFill>
                  <a:schemeClr val="tx1"/>
                </a:solidFill>
              </a:rPr>
              <a:t>REFERÊNCIAS BIBLIOGRÁFICAS</a:t>
            </a:r>
          </a:p>
          <a:p>
            <a:pPr algn="just">
              <a:spcBef>
                <a:spcPts val="0"/>
              </a:spcBef>
            </a:pPr>
            <a:endParaRPr lang="pt-BR" sz="28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b="1" dirty="0">
                <a:solidFill>
                  <a:schemeClr val="tx1"/>
                </a:solidFill>
              </a:rPr>
              <a:t>1. </a:t>
            </a:r>
            <a:r>
              <a:rPr lang="pt-BR" sz="3200" b="1" dirty="0">
                <a:solidFill>
                  <a:schemeClr val="tx1"/>
                </a:solidFill>
                <a:hlinkClick r:id="rId2"/>
              </a:rPr>
              <a:t>https://repositorio.utfpr.edu.br/jspui/bitstream/1/30773/1/controleinteligentefuzzysemaforo.pdf</a:t>
            </a:r>
            <a:endParaRPr lang="pt-BR" sz="32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>
              <a:spcBef>
                <a:spcPts val="0"/>
              </a:spcBef>
            </a:pPr>
            <a:endParaRPr lang="pt-BR" sz="32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r>
              <a:rPr lang="pt-BR" sz="3200" b="1" dirty="0">
                <a:solidFill>
                  <a:schemeClr val="tx1"/>
                </a:solidFill>
              </a:rPr>
              <a:t>2. </a:t>
            </a:r>
            <a:r>
              <a:rPr lang="pt-BR" sz="3200" b="1" dirty="0">
                <a:solidFill>
                  <a:schemeClr val="tx1"/>
                </a:solidFill>
                <a:hlinkClick r:id="rId3"/>
              </a:rPr>
              <a:t>https://repositorio.ufsc.br/xmlui/bitstream/handle/123456789/82790/190526.pdf?sequence=1&amp;isAllowed=y</a:t>
            </a:r>
            <a:endParaRPr lang="pt-BR" sz="3200" b="1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</a:pPr>
            <a:endParaRPr lang="pt-BR" sz="3200" b="1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>
              <a:spcBef>
                <a:spcPts val="0"/>
              </a:spcBef>
            </a:pPr>
            <a:r>
              <a:rPr lang="pt-BR" sz="3200" b="1" dirty="0">
                <a:solidFill>
                  <a:schemeClr val="tx1"/>
                </a:solidFill>
                <a:ea typeface="Calibri"/>
                <a:cs typeface="Calibri"/>
              </a:rPr>
              <a:t>3. </a:t>
            </a:r>
            <a:r>
              <a:rPr lang="pt-BR" sz="3200" b="1" dirty="0">
                <a:solidFill>
                  <a:schemeClr val="tx1"/>
                </a:solidFill>
                <a:ea typeface="Calibri"/>
                <a:cs typeface="Calibri"/>
                <a:hlinkClick r:id="rId4"/>
              </a:rPr>
              <a:t>https://www.sba.org.br/open_journal_systems/index.php/sbai/article/view/2709/2249</a:t>
            </a:r>
            <a:endParaRPr lang="pt-BR" sz="32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DE0425B4-4BBE-4119-F4E3-54908A697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1884" y="692779"/>
            <a:ext cx="7724775" cy="35530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012876-1C84-8DE5-9B13-5905E424B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034" y="1299271"/>
            <a:ext cx="10612836" cy="236892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965D759-C48D-4FB7-95A4-FA144F2E93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0847" y="20086619"/>
            <a:ext cx="10585176" cy="94054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820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Controle de semáforos com lógica Fuzzy  Alunos: André Vinicius Neves dos Santos, Álex Lima dos Santos, Gabriel Santos Souza, Levi Henrique Bispo Dos Santos, Rodrigo Carvalho Dias ; Orientador: Adailton Cerqueira.  Universidade Salvador – Salvador – BA – Brasil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on the Beach 2011</dc:title>
  <dc:creator>Tristao</dc:creator>
  <cp:lastModifiedBy>Gabriel Souza</cp:lastModifiedBy>
  <cp:revision>153</cp:revision>
  <dcterms:created xsi:type="dcterms:W3CDTF">2011-04-07T11:05:01Z</dcterms:created>
  <dcterms:modified xsi:type="dcterms:W3CDTF">2025-10-31T19:40:56Z</dcterms:modified>
</cp:coreProperties>
</file>