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427" r:id="rId2"/>
    <p:sldId id="426" r:id="rId3"/>
    <p:sldId id="434" r:id="rId4"/>
    <p:sldId id="432" r:id="rId5"/>
    <p:sldId id="438" r:id="rId6"/>
    <p:sldId id="433" r:id="rId7"/>
    <p:sldId id="428" r:id="rId8"/>
    <p:sldId id="436" r:id="rId9"/>
    <p:sldId id="439" r:id="rId10"/>
    <p:sldId id="435" r:id="rId11"/>
    <p:sldId id="429" r:id="rId12"/>
    <p:sldId id="437" r:id="rId13"/>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283"/>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24" autoAdjust="0"/>
    <p:restoredTop sz="83370" autoAdjust="0"/>
  </p:normalViewPr>
  <p:slideViewPr>
    <p:cSldViewPr snapToGrid="0">
      <p:cViewPr>
        <p:scale>
          <a:sx n="70" d="100"/>
          <a:sy n="70" d="100"/>
        </p:scale>
        <p:origin x="-1680" y="-18"/>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9" d="100"/>
          <a:sy n="89" d="100"/>
        </p:scale>
        <p:origin x="-357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ctr" fontAlgn="auto">
              <a:spcBef>
                <a:spcPts val="0"/>
              </a:spcBef>
              <a:spcAft>
                <a:spcPts val="0"/>
              </a:spcAft>
              <a:defRPr sz="1000">
                <a:latin typeface="Arial"/>
                <a:cs typeface="+mn-cs"/>
              </a:defRPr>
            </a:lvl1pPr>
          </a:lstStyle>
          <a:p>
            <a:pPr>
              <a:defRPr/>
            </a:pPr>
            <a:fld id="{B2912445-6234-4B79-866E-7DE09B2FF451}" type="slidenum">
              <a:rPr lang="de-DE"/>
              <a:pPr>
                <a:defRPr/>
              </a:pPr>
              <a:t>‹#›</a:t>
            </a:fld>
            <a:endParaRPr lang="de-DE" dirty="0"/>
          </a:p>
        </p:txBody>
      </p:sp>
    </p:spTree>
    <p:extLst>
      <p:ext uri="{BB962C8B-B14F-4D97-AF65-F5344CB8AC3E}">
        <p14:creationId xmlns:p14="http://schemas.microsoft.com/office/powerpoint/2010/main" val="54253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50888" y="4705350"/>
            <a:ext cx="5356225" cy="3940175"/>
          </a:xfrm>
          <a:prstGeom prst="rect">
            <a:avLst/>
          </a:prstGeom>
        </p:spPr>
        <p:txBody>
          <a:bodyPr vert="horz" lIns="0" tIns="0" rIns="0" bIns="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lIns="91440" tIns="45720" rIns="91440" bIns="45720" rtlCol="0" anchor="b"/>
          <a:lstStyle>
            <a:lvl1pPr algn="ctr" fontAlgn="auto">
              <a:spcBef>
                <a:spcPts val="0"/>
              </a:spcBef>
              <a:spcAft>
                <a:spcPts val="0"/>
              </a:spcAft>
              <a:defRPr sz="1000">
                <a:latin typeface="Arial"/>
                <a:cs typeface="+mn-cs"/>
              </a:defRPr>
            </a:lvl1pPr>
          </a:lstStyle>
          <a:p>
            <a:pPr>
              <a:defRPr/>
            </a:pPr>
            <a:fld id="{347E48FC-9C45-433B-AC2E-F5D1C66F9C53}" type="slidenum">
              <a:rPr lang="de-DE"/>
              <a:pPr>
                <a:defRPr/>
              </a:pPr>
              <a:t>‹#›</a:t>
            </a:fld>
            <a:endParaRPr lang="de-DE" dirty="0"/>
          </a:p>
        </p:txBody>
      </p:sp>
    </p:spTree>
    <p:extLst>
      <p:ext uri="{BB962C8B-B14F-4D97-AF65-F5344CB8AC3E}">
        <p14:creationId xmlns:p14="http://schemas.microsoft.com/office/powerpoint/2010/main" val="10453524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1200" kern="1200" baseline="0" dirty="0" smtClean="0">
              <a:solidFill>
                <a:schemeClr val="tx1"/>
              </a:solidFill>
              <a:effectLst/>
            </a:endParaRPr>
          </a:p>
        </p:txBody>
      </p:sp>
    </p:spTree>
    <p:extLst>
      <p:ext uri="{BB962C8B-B14F-4D97-AF65-F5344CB8AC3E}">
        <p14:creationId xmlns:p14="http://schemas.microsoft.com/office/powerpoint/2010/main" val="3564562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budget flattening to decline, lob budget 20% </a:t>
            </a:r>
            <a:r>
              <a:rPr lang="en-US" sz="1200" kern="1200" dirty="0" err="1" smtClean="0">
                <a:solidFill>
                  <a:schemeClr val="tx1"/>
                </a:solidFill>
                <a:effectLst/>
                <a:latin typeface="+mn-lt"/>
                <a:ea typeface="+mn-ea"/>
                <a:cs typeface="+mn-cs"/>
              </a:rPr>
              <a:t>cagr</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6DD382EF-90FD-4A12-92EF-14E821554384}" type="slidenum">
              <a:rPr lang="en-US" smtClean="0"/>
              <a:t>5</a:t>
            </a:fld>
            <a:endParaRPr lang="en-US"/>
          </a:p>
        </p:txBody>
      </p:sp>
    </p:spTree>
    <p:extLst>
      <p:ext uri="{BB962C8B-B14F-4D97-AF65-F5344CB8AC3E}">
        <p14:creationId xmlns:p14="http://schemas.microsoft.com/office/powerpoint/2010/main" val="2528149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endParaRPr lang="en-US" dirty="0" smtClean="0"/>
          </a:p>
          <a:p>
            <a:pPr marL="0" indent="0"/>
            <a:endParaRPr lang="en-US" dirty="0" smtClean="0"/>
          </a:p>
          <a:p>
            <a:pPr marL="0" indent="0"/>
            <a:r>
              <a:rPr lang="en-US" dirty="0" smtClean="0"/>
              <a:t>All of these issue impact the CFO and his team</a:t>
            </a:r>
          </a:p>
          <a:p>
            <a:pPr marL="0" indent="0"/>
            <a:r>
              <a:rPr lang="en-GB" dirty="0" smtClean="0"/>
              <a:t>{BUILD}</a:t>
            </a:r>
          </a:p>
          <a:p>
            <a:pPr marL="0" indent="0"/>
            <a:r>
              <a:rPr lang="en-US" dirty="0" smtClean="0"/>
              <a:t>So more than ever, the CFO has to balance between sound</a:t>
            </a:r>
            <a:r>
              <a:rPr lang="en-US" baseline="0" dirty="0" smtClean="0"/>
              <a:t> stewardship and value creation, walking the p</a:t>
            </a:r>
            <a:r>
              <a:rPr lang="en-US" dirty="0" smtClean="0"/>
              <a:t>roverbial fine line - always balancing between entrepreneurship and caution, between the big picture and accuracy in the details. </a:t>
            </a:r>
          </a:p>
          <a:p>
            <a:pPr marL="0" indent="0"/>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{BUILD}</a:t>
            </a:r>
          </a:p>
          <a:p>
            <a:pPr marL="166688" lvl="1" indent="-166688" algn="l" fontAlgn="base">
              <a:spcAft>
                <a:spcPct val="0"/>
              </a:spcAft>
              <a:buClr>
                <a:srgbClr val="F0AB00"/>
              </a:buClr>
              <a:buSzPct val="80000"/>
            </a:pPr>
            <a:r>
              <a:rPr lang="en-GB" sz="1100" b="0" dirty="0" smtClean="0">
                <a:solidFill>
                  <a:schemeClr val="bg1"/>
                </a:solidFill>
              </a:rPr>
              <a:t>Fulfilling the stewardship role by ensuring regulatory compliance and effective risk management – but no CFO is going to be recognized or rewarded for just doing that</a:t>
            </a:r>
            <a:endParaRPr lang="en-US" sz="1100" b="0"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{BUILD}</a:t>
            </a:r>
          </a:p>
          <a:p>
            <a:pPr marL="0" indent="0"/>
            <a:r>
              <a:rPr lang="de-DE" dirty="0" smtClean="0"/>
              <a:t>The expectation is that they add value by helping the organization to outperform</a:t>
            </a:r>
            <a:r>
              <a:rPr lang="de-DE" baseline="0" dirty="0" smtClean="0"/>
              <a:t> stakeholder‘s financial expectations – generating more profit in the private sector or achieving more cost effective outcomes in the public sector</a:t>
            </a:r>
            <a:endParaRPr lang="de-DE" dirty="0" smtClean="0"/>
          </a:p>
          <a:p>
            <a:pPr marL="0" indent="0"/>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{BUILD}</a:t>
            </a:r>
          </a:p>
          <a:p>
            <a:pPr marL="0" indent="0"/>
            <a:r>
              <a:rPr lang="en-US" dirty="0" smtClean="0"/>
              <a:t>And while doing so he/she needs to satisfy the requests from the organization for even higher service quality at further reduced cost.</a:t>
            </a:r>
            <a:endParaRPr lang="de-DE" dirty="0" smtClean="0"/>
          </a:p>
          <a:p>
            <a:pPr marL="0" indent="0"/>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{BUILD}</a:t>
            </a:r>
          </a:p>
          <a:p>
            <a:pPr marL="0" indent="0"/>
            <a:r>
              <a:rPr lang="en-US" dirty="0" smtClean="0"/>
              <a:t>It is a real struggle with increasing pressures</a:t>
            </a:r>
            <a:r>
              <a:rPr lang="en-US" baseline="0" dirty="0" smtClean="0"/>
              <a:t> </a:t>
            </a:r>
            <a:r>
              <a:rPr lang="en-US" dirty="0" smtClean="0"/>
              <a:t>and while there is nothing fundamentally new with that picture, the stakes and challenges have gotten significantly higher in past years. Including the personal consequences of failure.</a:t>
            </a:r>
          </a:p>
          <a:p>
            <a:endParaRPr lang="en-US" dirty="0"/>
          </a:p>
        </p:txBody>
      </p:sp>
      <p:sp>
        <p:nvSpPr>
          <p:cNvPr id="4" name="Slide Number Placeholder 3"/>
          <p:cNvSpPr>
            <a:spLocks noGrp="1"/>
          </p:cNvSpPr>
          <p:nvPr>
            <p:ph type="sldNum" sz="quarter" idx="10"/>
          </p:nvPr>
        </p:nvSpPr>
        <p:spPr/>
        <p:txBody>
          <a:bodyPr/>
          <a:lstStyle/>
          <a:p>
            <a:fld id="{9E16F07E-447E-4702-A9CE-4E9A51DDE0A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16387" name="Notes Placeholder 2"/>
          <p:cNvSpPr>
            <a:spLocks noGrp="1"/>
          </p:cNvSpPr>
          <p:nvPr>
            <p:ph type="body" idx="1"/>
          </p:nvPr>
        </p:nvSpPr>
        <p:spPr bwMode="auto">
          <a:xfrm>
            <a:off x="685800" y="4343400"/>
            <a:ext cx="5486400" cy="4114800"/>
          </a:xfrm>
          <a:noFill/>
        </p:spPr>
        <p:txBody>
          <a:bodyPr wrap="square" numCol="1" anchor="t" anchorCtr="0" compatLnSpc="1">
            <a:prstTxWarp prst="textNoShape">
              <a:avLst/>
            </a:prstTxWarp>
          </a:bodyPr>
          <a:lstStyle/>
          <a:p>
            <a:endParaRPr lang="en-US" sz="1200" b="0" i="0" kern="1200" dirty="0">
              <a:solidFill>
                <a:schemeClr val="tx1"/>
              </a:solidFill>
              <a:effectLst/>
              <a:latin typeface="+mn-lt"/>
              <a:ea typeface="+mn-ea"/>
              <a:cs typeface="+mn-cs"/>
            </a:endParaRPr>
          </a:p>
        </p:txBody>
      </p:sp>
      <p:sp>
        <p:nvSpPr>
          <p:cNvPr id="13316" name="Slide Number Placeholder 3"/>
          <p:cNvSpPr>
            <a:spLocks noGrp="1"/>
          </p:cNvSpPr>
          <p:nvPr>
            <p:ph type="sldNum" sz="quarter" idx="5"/>
          </p:nvPr>
        </p:nvSpPr>
        <p:spPr bwMode="auto">
          <a:xfrm>
            <a:off x="3884613" y="8685213"/>
            <a:ext cx="2971800" cy="457200"/>
          </a:xfrm>
          <a:ln>
            <a:miter lim="800000"/>
            <a:headEnd/>
            <a:tailEnd/>
          </a:ln>
        </p:spPr>
        <p:txBody>
          <a:bodyPr wrap="square" numCol="1" anchorCtr="0" compatLnSpc="1">
            <a:prstTxWarp prst="textNoShape">
              <a:avLst/>
            </a:prstTxWarp>
          </a:bodyPr>
          <a:lstStyle/>
          <a:p>
            <a:pPr fontAlgn="base">
              <a:spcBef>
                <a:spcPct val="0"/>
              </a:spcBef>
              <a:spcAft>
                <a:spcPct val="0"/>
              </a:spcAft>
              <a:defRPr/>
            </a:pPr>
            <a:fld id="{A96453FC-C065-4C69-8B7F-5185795EB602}" type="slidenum">
              <a:rPr lang="en-US" smtClean="0">
                <a:latin typeface="Arial" charset="0"/>
              </a:rPr>
              <a:pPr fontAlgn="base">
                <a:spcBef>
                  <a:spcPct val="0"/>
                </a:spcBef>
                <a:spcAft>
                  <a:spcPct val="0"/>
                </a:spcAft>
                <a:defRPr/>
              </a:pPr>
              <a:t>10</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3850" y="0"/>
            <a:ext cx="8496300" cy="161925"/>
          </a:xfrm>
          <a:prstGeom prst="rect">
            <a:avLst/>
          </a:prstGeom>
          <a:solidFill>
            <a:schemeClr val="accent1"/>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a:ea typeface="Arial Unicode MS" pitchFamily="34" charset="-128"/>
              <a:cs typeface="Arial Unicode MS" pitchFamily="34" charset="-128"/>
            </a:endParaRPr>
          </a:p>
        </p:txBody>
      </p:sp>
      <p:pic>
        <p:nvPicPr>
          <p:cNvPr id="5" name="Picture 11" descr="SAP_grad_R_pref.png"/>
          <p:cNvPicPr>
            <a:picLocks noChangeAspect="1"/>
          </p:cNvPicPr>
          <p:nvPr userDrawn="1"/>
        </p:nvPicPr>
        <p:blipFill>
          <a:blip r:embed="rId2" cstate="email"/>
          <a:srcRect/>
          <a:stretch>
            <a:fillRect/>
          </a:stretch>
        </p:blipFill>
        <p:spPr bwMode="auto">
          <a:xfrm>
            <a:off x="323850" y="477838"/>
            <a:ext cx="1831975" cy="908050"/>
          </a:xfrm>
          <a:prstGeom prst="rect">
            <a:avLst/>
          </a:prstGeom>
          <a:noFill/>
          <a:ln w="9525">
            <a:noFill/>
            <a:miter lim="800000"/>
            <a:headEnd/>
            <a:tailEnd/>
          </a:ln>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2" name="TextBox 1"/>
          <p:cNvSpPr txBox="1"/>
          <p:nvPr/>
        </p:nvSpPr>
        <p:spPr bwMode="gray">
          <a:xfrm>
            <a:off x="323850" y="1692275"/>
            <a:ext cx="4165600" cy="4200525"/>
          </a:xfrm>
          <a:prstGeom prst="rect">
            <a:avLst/>
          </a:prstGeom>
          <a:noFill/>
        </p:spPr>
        <p:txBody>
          <a:bodyPr lIns="0" tIns="0" rIns="0" bIns="0">
            <a:spAutoFit/>
          </a:bodyPr>
          <a:lstStyle/>
          <a:p>
            <a:pPr fontAlgn="auto">
              <a:spcBef>
                <a:spcPts val="400"/>
              </a:spcBef>
              <a:spcAft>
                <a:spcPts val="0"/>
              </a:spcAft>
              <a:defRPr/>
            </a:pPr>
            <a:r>
              <a:rPr lang="en-US" sz="900" noProof="1">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p>
          <a:p>
            <a:pPr fontAlgn="auto">
              <a:spcBef>
                <a:spcPts val="400"/>
              </a:spcBef>
              <a:spcAft>
                <a:spcPts val="0"/>
              </a:spcAft>
              <a:defRPr/>
            </a:pPr>
            <a:r>
              <a:rPr lang="en-US" sz="900" noProof="1">
                <a:latin typeface="Arial"/>
                <a:ea typeface="MS PGothic" pitchFamily="34" charset="-128"/>
                <a:cs typeface="+mn-cs"/>
              </a:rPr>
              <a:t>Some software products marketed by SAP AG and its distributors contain proprietary software components of other software vendors.</a:t>
            </a:r>
          </a:p>
          <a:p>
            <a:pPr fontAlgn="auto">
              <a:spcBef>
                <a:spcPts val="400"/>
              </a:spcBef>
              <a:spcAft>
                <a:spcPts val="0"/>
              </a:spcAft>
              <a:defRPr/>
            </a:pPr>
            <a:r>
              <a:rPr lang="en-US" sz="900" noProof="1">
                <a:latin typeface="Arial"/>
                <a:ea typeface="MS PGothic" pitchFamily="34" charset="-128"/>
                <a:cs typeface="+mn-cs"/>
              </a:rPr>
              <a:t>Microsoft, Windows, Excel, Outlook, and PowerPoint are registered trademarks of Microsoft Corporation. </a:t>
            </a:r>
          </a:p>
          <a:p>
            <a:pPr fontAlgn="auto">
              <a:spcBef>
                <a:spcPts val="400"/>
              </a:spcBef>
              <a:spcAft>
                <a:spcPts val="0"/>
              </a:spcAft>
              <a:defRPr/>
            </a:pPr>
            <a:r>
              <a:rPr lang="en-US" sz="900" noProof="1">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p>
          <a:p>
            <a:pPr fontAlgn="auto">
              <a:spcBef>
                <a:spcPts val="400"/>
              </a:spcBef>
              <a:spcAft>
                <a:spcPts val="0"/>
              </a:spcAft>
              <a:defRPr/>
            </a:pPr>
            <a:r>
              <a:rPr lang="en-US" sz="900" noProof="1">
                <a:latin typeface="Arial"/>
                <a:ea typeface="MS PGothic" pitchFamily="34" charset="-128"/>
                <a:cs typeface="+mn-cs"/>
              </a:rPr>
              <a:t>Linux is the registered trademark of Linus Torvalds in the U.S. and other countries.</a:t>
            </a:r>
          </a:p>
          <a:p>
            <a:pPr fontAlgn="auto">
              <a:spcBef>
                <a:spcPts val="400"/>
              </a:spcBef>
              <a:spcAft>
                <a:spcPts val="0"/>
              </a:spcAft>
              <a:defRPr/>
            </a:pPr>
            <a:r>
              <a:rPr lang="en-US" sz="900" noProof="1">
                <a:latin typeface="Arial"/>
                <a:ea typeface="MS PGothic" pitchFamily="34" charset="-128"/>
                <a:cs typeface="+mn-cs"/>
              </a:rPr>
              <a:t>Adobe, the Adobe logo, Acrobat, PostScript, and Reader are either trademarks or registered trademarks of Adobe Systems Incorporated in the United States and/or other countries.</a:t>
            </a:r>
          </a:p>
          <a:p>
            <a:pPr fontAlgn="auto">
              <a:spcBef>
                <a:spcPts val="400"/>
              </a:spcBef>
              <a:spcAft>
                <a:spcPts val="0"/>
              </a:spcAft>
              <a:defRPr/>
            </a:pPr>
            <a:r>
              <a:rPr lang="en-US" sz="900" noProof="1">
                <a:latin typeface="Arial"/>
                <a:ea typeface="MS PGothic" pitchFamily="34" charset="-128"/>
                <a:cs typeface="+mn-cs"/>
              </a:rPr>
              <a:t>Oracle and Java are registered trademarks of Oracle and/or its affiliates.</a:t>
            </a:r>
          </a:p>
          <a:p>
            <a:pPr fontAlgn="auto">
              <a:spcBef>
                <a:spcPts val="400"/>
              </a:spcBef>
              <a:spcAft>
                <a:spcPts val="0"/>
              </a:spcAft>
              <a:defRPr/>
            </a:pPr>
            <a:r>
              <a:rPr lang="en-US" sz="900" noProof="1">
                <a:latin typeface="Arial"/>
                <a:ea typeface="MS PGothic" pitchFamily="34" charset="-128"/>
                <a:cs typeface="+mn-cs"/>
              </a:rPr>
              <a:t>UNIX, X/Open, OSF/1, and Motif are registered trademarks of the Open Group.</a:t>
            </a:r>
          </a:p>
          <a:p>
            <a:pPr fontAlgn="auto">
              <a:spcBef>
                <a:spcPts val="400"/>
              </a:spcBef>
              <a:spcAft>
                <a:spcPts val="0"/>
              </a:spcAft>
              <a:defRPr/>
            </a:pPr>
            <a:r>
              <a:rPr lang="en-US" sz="900" noProof="1">
                <a:latin typeface="Arial"/>
                <a:ea typeface="MS PGothic" pitchFamily="34" charset="-128"/>
                <a:cs typeface="+mn-cs"/>
              </a:rPr>
              <a:t>Citrix, ICA, Program Neighborhood, MetaFrame, WinFrame, VideoFrame, and MultiWin are trademarks or registered trademarks of Citrix Systems, Inc.</a:t>
            </a:r>
          </a:p>
          <a:p>
            <a:pPr fontAlgn="auto">
              <a:spcBef>
                <a:spcPts val="400"/>
              </a:spcBef>
              <a:spcAft>
                <a:spcPts val="0"/>
              </a:spcAft>
              <a:defRPr/>
            </a:pPr>
            <a:r>
              <a:rPr lang="en-US" sz="900" noProof="1">
                <a:latin typeface="Arial"/>
                <a:ea typeface="MS PGothic" pitchFamily="34" charset="-128"/>
                <a:cs typeface="+mn-cs"/>
              </a:rPr>
              <a:t>HTML, XML, XHTML and W3C are trademarks or registered trademarks of W3C</a:t>
            </a:r>
            <a:r>
              <a:rPr lang="en-US" sz="900" baseline="30000" noProof="1">
                <a:latin typeface="Arial"/>
                <a:ea typeface="MS PGothic" pitchFamily="34" charset="-128"/>
                <a:cs typeface="+mn-cs"/>
              </a:rPr>
              <a:t>®</a:t>
            </a:r>
            <a:r>
              <a:rPr lang="en-US" sz="900" noProof="1">
                <a:latin typeface="Arial"/>
                <a:ea typeface="MS PGothic" pitchFamily="34" charset="-128"/>
                <a:cs typeface="+mn-cs"/>
              </a:rPr>
              <a:t>, World Wide Web Consortium, Massachusetts Institute of Technology. </a:t>
            </a:r>
          </a:p>
        </p:txBody>
      </p:sp>
      <p:sp>
        <p:nvSpPr>
          <p:cNvPr id="3" name="TextBox 2"/>
          <p:cNvSpPr txBox="1"/>
          <p:nvPr userDrawn="1"/>
        </p:nvSpPr>
        <p:spPr bwMode="gray">
          <a:xfrm>
            <a:off x="323850" y="323850"/>
            <a:ext cx="5311775" cy="755650"/>
          </a:xfrm>
          <a:prstGeom prst="rect">
            <a:avLst/>
          </a:prstGeom>
        </p:spPr>
        <p:txBody>
          <a:bodyPr lIns="0" tIns="0" rIns="0" bIns="0" anchor="ctr"/>
          <a:lstStyle/>
          <a:p>
            <a:pPr fontAlgn="auto">
              <a:spcAft>
                <a:spcPts val="0"/>
              </a:spcAft>
              <a:defRPr/>
            </a:pPr>
            <a:r>
              <a:rPr lang="en-US" sz="2400" b="1" dirty="0">
                <a:solidFill>
                  <a:schemeClr val="accent2"/>
                </a:solidFill>
                <a:latin typeface="+mj-lt"/>
                <a:ea typeface="+mj-ea"/>
                <a:cs typeface="+mj-cs"/>
              </a:rPr>
              <a:t>© </a:t>
            </a:r>
            <a:r>
              <a:rPr lang="en-US" sz="2400" b="1" dirty="0" smtClean="0">
                <a:solidFill>
                  <a:schemeClr val="accent2"/>
                </a:solidFill>
                <a:latin typeface="+mj-lt"/>
                <a:ea typeface="+mj-ea"/>
                <a:cs typeface="+mj-cs"/>
              </a:rPr>
              <a:t>2014 </a:t>
            </a:r>
            <a:r>
              <a:rPr lang="en-US" sz="2400" b="1" dirty="0">
                <a:solidFill>
                  <a:schemeClr val="accent2"/>
                </a:solidFill>
                <a:latin typeface="+mj-lt"/>
                <a:ea typeface="+mj-ea"/>
                <a:cs typeface="+mj-cs"/>
              </a:rPr>
              <a:t>SAP AG. All rights reserved.</a:t>
            </a:r>
          </a:p>
        </p:txBody>
      </p:sp>
      <p:sp>
        <p:nvSpPr>
          <p:cNvPr id="4" name="TextBox 3"/>
          <p:cNvSpPr txBox="1"/>
          <p:nvPr userDrawn="1"/>
        </p:nvSpPr>
        <p:spPr bwMode="gray">
          <a:xfrm>
            <a:off x="4654550" y="1692275"/>
            <a:ext cx="4165600" cy="3078163"/>
          </a:xfrm>
          <a:prstGeom prst="rect">
            <a:avLst/>
          </a:prstGeom>
          <a:noFill/>
        </p:spPr>
        <p:txBody>
          <a:bodyPr lIns="0" tIns="0" rIns="0" bIns="0">
            <a:spAutoFit/>
          </a:bodyPr>
          <a:lstStyle/>
          <a:p>
            <a:pPr fontAlgn="t">
              <a:spcBef>
                <a:spcPts val="600"/>
              </a:spcBef>
              <a:spcAft>
                <a:spcPts val="0"/>
              </a:spcAft>
              <a:defRPr/>
            </a:pPr>
            <a:r>
              <a:rPr lang="en-US" sz="900" noProof="1">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noProof="1">
              <a:latin typeface="+mn-lt"/>
              <a:ea typeface="MS PGothic" pitchFamily="34" charset="-128"/>
              <a:cs typeface="+mn-cs"/>
            </a:endParaRPr>
          </a:p>
          <a:p>
            <a:pPr fontAlgn="t">
              <a:spcBef>
                <a:spcPts val="600"/>
              </a:spcBef>
              <a:spcAft>
                <a:spcPts val="0"/>
              </a:spcAft>
              <a:defRPr/>
            </a:pPr>
            <a:r>
              <a:rPr lang="en-US" sz="900" noProof="1">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noProof="1">
                <a:latin typeface="+mn-lt"/>
                <a:ea typeface="MS PGothic" pitchFamily="34" charset="-128"/>
                <a:cs typeface="+mn-cs"/>
              </a:rPr>
            </a:br>
            <a:r>
              <a:rPr lang="en-US" sz="900" noProof="1">
                <a:latin typeface="+mn-lt"/>
                <a:ea typeface="MS PGothic" pitchFamily="34" charset="-128"/>
                <a:cs typeface="+mn-cs"/>
              </a:rPr>
              <a:t>SAP company.</a:t>
            </a:r>
          </a:p>
          <a:p>
            <a:pPr fontAlgn="auto">
              <a:spcBef>
                <a:spcPts val="600"/>
              </a:spcBef>
              <a:spcAft>
                <a:spcPts val="0"/>
              </a:spcAft>
              <a:defRPr/>
            </a:pPr>
            <a:r>
              <a:rPr lang="en-US" sz="900" noProof="1">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p>
          <a:p>
            <a:pPr fontAlgn="auto">
              <a:spcBef>
                <a:spcPts val="600"/>
              </a:spcBef>
              <a:spcAft>
                <a:spcPts val="0"/>
              </a:spcAft>
              <a:defRPr/>
            </a:pPr>
            <a:r>
              <a:rPr lang="en-US" sz="900" noProof="1">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p>
          <a:p>
            <a:pPr fontAlgn="auto">
              <a:spcBef>
                <a:spcPts val="600"/>
              </a:spcBef>
              <a:spcAft>
                <a:spcPts val="0"/>
              </a:spcAft>
              <a:defRPr/>
            </a:pPr>
            <a:r>
              <a:rPr lang="en-US" sz="900" noProof="1">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4"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p:nvPr>
        </p:nvSpPr>
        <p:spPr bwMode="gray">
          <a:xfrm>
            <a:off x="414000" y="324000"/>
            <a:ext cx="8280000" cy="738664"/>
          </a:xfrm>
        </p:spPr>
        <p:txBody>
          <a:bodyPr>
            <a:noAutofit/>
          </a:bodyPr>
          <a:lstStyle>
            <a:lvl1pPr>
              <a:defRPr sz="4800">
                <a:solidFill>
                  <a:sysClr val="windowText" lastClr="000000"/>
                </a:solidFill>
                <a:latin typeface="+mj-lt"/>
              </a:defRPr>
            </a:lvl1pPr>
          </a:lstStyle>
          <a:p>
            <a:endParaRPr lang="de-DE" dirty="0"/>
          </a:p>
        </p:txBody>
      </p:sp>
    </p:spTree>
    <p:extLst>
      <p:ext uri="{BB962C8B-B14F-4D97-AF65-F5344CB8AC3E}">
        <p14:creationId xmlns:p14="http://schemas.microsoft.com/office/powerpoint/2010/main" val="366087269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el with picture - shor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0011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2816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extLst>
      <p:ext uri="{BB962C8B-B14F-4D97-AF65-F5344CB8AC3E}">
        <p14:creationId xmlns:p14="http://schemas.microsoft.com/office/powerpoint/2010/main" val="23726781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96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6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24000" y="324002"/>
            <a:ext cx="7677000" cy="771263"/>
          </a:xfrm>
          <a:prstGeom prst="rect">
            <a:avLst/>
          </a:prstGeom>
          <a:gradFill>
            <a:gsLst>
              <a:gs pos="100000">
                <a:schemeClr val="bg1">
                  <a:alpha val="0"/>
                </a:schemeClr>
              </a:gs>
              <a:gs pos="55000">
                <a:schemeClr val="tx1">
                  <a:lumMod val="85000"/>
                  <a:lumOff val="15000"/>
                  <a:alpha val="80000"/>
                </a:schemeClr>
              </a:gs>
            </a:gsLst>
            <a:lin ang="0" scaled="1"/>
          </a:gradFill>
        </p:spPr>
        <p:txBody>
          <a:bodyPr wrap="square" lIns="217773" tIns="108886" rIns="217773" bIns="108886" anchor="t" anchorCtr="0">
            <a:spAutoFit/>
          </a:bodyPr>
          <a:lstStyle>
            <a:lvl1pPr>
              <a:defRPr lang="de-DE" sz="3600" b="0" dirty="0">
                <a:solidFill>
                  <a:schemeClr val="bg1"/>
                </a:solidFill>
              </a:defRPr>
            </a:lvl1pPr>
          </a:lstStyle>
          <a:p>
            <a:pPr lvl="0"/>
            <a:r>
              <a:rPr lang="en-US" noProof="0" dirty="0" smtClean="0"/>
              <a:t>Insert page title</a:t>
            </a:r>
            <a:endParaRPr lang="de-DE" dirty="0"/>
          </a:p>
        </p:txBody>
      </p:sp>
    </p:spTree>
    <p:extLst>
      <p:ext uri="{BB962C8B-B14F-4D97-AF65-F5344CB8AC3E}">
        <p14:creationId xmlns:p14="http://schemas.microsoft.com/office/powerpoint/2010/main" val="953837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gray">
          <a:xfrm>
            <a:off x="323850" y="323850"/>
            <a:ext cx="8496300" cy="7556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Insert page title</a:t>
            </a:r>
          </a:p>
        </p:txBody>
      </p:sp>
      <p:sp>
        <p:nvSpPr>
          <p:cNvPr id="6147" name="Text Placeholder 2"/>
          <p:cNvSpPr>
            <a:spLocks noGrp="1"/>
          </p:cNvSpPr>
          <p:nvPr>
            <p:ph type="body" idx="1"/>
          </p:nvPr>
        </p:nvSpPr>
        <p:spPr bwMode="gray">
          <a:xfrm>
            <a:off x="323850" y="1690688"/>
            <a:ext cx="8496300" cy="43910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a:ea typeface="Arial Unicode MS" pitchFamily="34" charset="-128"/>
              <a:cs typeface="Arial Unicode MS" pitchFamily="34" charset="-128"/>
            </a:endParaRPr>
          </a:p>
        </p:txBody>
      </p:sp>
      <p:cxnSp>
        <p:nvCxnSpPr>
          <p:cNvPr id="8" name="Straight Connector 7"/>
          <p:cNvCxnSpPr/>
          <p:nvPr/>
        </p:nvCxnSpPr>
        <p:spPr>
          <a:xfrm>
            <a:off x="323850" y="1125538"/>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a:ea typeface="Arial Unicode MS" pitchFamily="34" charset="-128"/>
              <a:cs typeface="Arial Unicode MS" pitchFamily="34" charset="-128"/>
            </a:endParaRPr>
          </a:p>
        </p:txBody>
      </p:sp>
      <p:sp>
        <p:nvSpPr>
          <p:cNvPr id="10" name="TextBox 9"/>
          <p:cNvSpPr txBox="1"/>
          <p:nvPr/>
        </p:nvSpPr>
        <p:spPr bwMode="black">
          <a:xfrm>
            <a:off x="323850" y="6635750"/>
            <a:ext cx="1762125" cy="123825"/>
          </a:xfrm>
          <a:prstGeom prst="rect">
            <a:avLst/>
          </a:prstGeom>
          <a:noFill/>
        </p:spPr>
        <p:txBody>
          <a:bodyPr wrap="none" lIns="72000" tIns="0" rIns="0" bIns="0">
            <a:spAutoFit/>
          </a:bodyPr>
          <a:lstStyle/>
          <a:p>
            <a:pPr marL="133350" indent="-133350" fontAlgn="auto">
              <a:spcBef>
                <a:spcPts val="0"/>
              </a:spcBef>
              <a:spcAft>
                <a:spcPts val="0"/>
              </a:spcAft>
              <a:buClr>
                <a:schemeClr val="bg1"/>
              </a:buClr>
              <a:buFont typeface="Arial" pitchFamily="34" charset="0"/>
              <a:buChar char="©"/>
              <a:defRPr/>
            </a:pPr>
            <a:r>
              <a:rPr lang="en-US" sz="800" dirty="0" smtClean="0">
                <a:solidFill>
                  <a:schemeClr val="bg1"/>
                </a:solidFill>
                <a:latin typeface="Arial"/>
                <a:cs typeface="+mn-cs"/>
              </a:rPr>
              <a:t>2014 </a:t>
            </a:r>
            <a:r>
              <a:rPr lang="en-US" sz="800" dirty="0">
                <a:solidFill>
                  <a:schemeClr val="bg1"/>
                </a:solidFill>
                <a:latin typeface="Arial"/>
                <a:cs typeface="+mn-cs"/>
              </a:rPr>
              <a:t>SAP AG. All rights reserved.</a:t>
            </a:r>
          </a:p>
        </p:txBody>
      </p:sp>
      <p:sp>
        <p:nvSpPr>
          <p:cNvPr id="34" name="TextBox 33"/>
          <p:cNvSpPr txBox="1"/>
          <p:nvPr/>
        </p:nvSpPr>
        <p:spPr bwMode="black">
          <a:xfrm>
            <a:off x="8624888" y="6635750"/>
            <a:ext cx="198437" cy="123825"/>
          </a:xfrm>
          <a:prstGeom prst="rect">
            <a:avLst/>
          </a:prstGeom>
          <a:noFill/>
        </p:spPr>
        <p:txBody>
          <a:bodyPr wrap="none" lIns="0" tIns="0" rIns="72000" bIns="0">
            <a:spAutoFit/>
          </a:bodyPr>
          <a:lstStyle/>
          <a:p>
            <a:pPr marL="93663" indent="-93663" algn="r" fontAlgn="auto">
              <a:spcBef>
                <a:spcPts val="0"/>
              </a:spcBef>
              <a:spcAft>
                <a:spcPts val="0"/>
              </a:spcAft>
              <a:buClr>
                <a:schemeClr val="accent2"/>
              </a:buClr>
              <a:buFont typeface="Arial" pitchFamily="34" charset="0"/>
              <a:buNone/>
              <a:defRPr/>
            </a:pPr>
            <a:fld id="{746B0678-37EF-4B1C-85E7-4842DDFF8DE1}" type="slidenum">
              <a:rPr lang="en-US" sz="800">
                <a:solidFill>
                  <a:schemeClr val="bg1"/>
                </a:solidFill>
                <a:latin typeface="Arial"/>
                <a:cs typeface="+mn-cs"/>
              </a:rPr>
              <a:pPr marL="93663" indent="-93663" algn="r" fontAlgn="auto">
                <a:spcBef>
                  <a:spcPts val="0"/>
                </a:spcBef>
                <a:spcAft>
                  <a:spcPts val="0"/>
                </a:spcAft>
                <a:buClr>
                  <a:schemeClr val="accent2"/>
                </a:buClr>
                <a:buFont typeface="Arial" pitchFamily="34" charset="0"/>
                <a:buNone/>
                <a:defRPr/>
              </a:pPr>
              <a:t>‹#›</a:t>
            </a:fld>
            <a:endParaRPr lang="en-US" sz="800" dirty="0">
              <a:solidFill>
                <a:schemeClr val="bg1"/>
              </a:solidFill>
              <a:latin typeface="Arial"/>
              <a:cs typeface="+mn-cs"/>
            </a:endParaRPr>
          </a:p>
        </p:txBody>
      </p:sp>
      <p:sp>
        <p:nvSpPr>
          <p:cNvPr id="1033" name="Information_Classification"/>
          <p:cNvSpPr txBox="1">
            <a:spLocks noChangeArrowheads="1"/>
          </p:cNvSpPr>
          <p:nvPr userDrawn="1"/>
        </p:nvSpPr>
        <p:spPr bwMode="auto">
          <a:xfrm>
            <a:off x="7132625" y="6604000"/>
            <a:ext cx="1487587" cy="153888"/>
          </a:xfrm>
          <a:prstGeom prst="rect">
            <a:avLst/>
          </a:prstGeom>
          <a:noFill/>
          <a:ln w="9525">
            <a:noFill/>
            <a:miter lim="800000"/>
            <a:headEnd/>
            <a:tailEnd/>
          </a:ln>
        </p:spPr>
        <p:txBody>
          <a:bodyPr wrap="none" lIns="0" tIns="0" rIns="0" bIns="0">
            <a:spAutoFit/>
          </a:bodyPr>
          <a:lstStyle/>
          <a:p>
            <a:pPr>
              <a:spcBef>
                <a:spcPct val="50000"/>
              </a:spcBef>
              <a:buClr>
                <a:srgbClr val="F0AB00"/>
              </a:buClr>
              <a:buSzPct val="80000"/>
              <a:defRPr/>
            </a:pPr>
            <a:r>
              <a:rPr lang="de-DE" sz="1000" dirty="0" err="1">
                <a:solidFill>
                  <a:srgbClr val="FFFFFF"/>
                </a:solidFill>
                <a:ea typeface="Arial Unicode MS" pitchFamily="34" charset="-128"/>
                <a:cs typeface="Arial Unicode MS" pitchFamily="34" charset="-128"/>
                <a:sym typeface="Arial" charset="0"/>
              </a:rPr>
              <a:t>For</a:t>
            </a:r>
            <a:r>
              <a:rPr lang="de-DE" sz="1000" dirty="0">
                <a:solidFill>
                  <a:srgbClr val="FFFFFF"/>
                </a:solidFill>
                <a:ea typeface="Arial Unicode MS" pitchFamily="34" charset="-128"/>
                <a:cs typeface="Arial Unicode MS" pitchFamily="34" charset="-128"/>
                <a:sym typeface="Arial" charset="0"/>
              </a:rPr>
              <a:t>  SAP </a:t>
            </a:r>
            <a:r>
              <a:rPr lang="de-DE" sz="1000" dirty="0" smtClean="0">
                <a:solidFill>
                  <a:srgbClr val="FFFFFF"/>
                </a:solidFill>
                <a:ea typeface="Arial Unicode MS" pitchFamily="34" charset="-128"/>
                <a:cs typeface="Arial Unicode MS" pitchFamily="34" charset="-128"/>
                <a:sym typeface="Arial" charset="0"/>
              </a:rPr>
              <a:t>Internal </a:t>
            </a:r>
            <a:r>
              <a:rPr lang="de-DE" sz="1000" dirty="0" err="1">
                <a:solidFill>
                  <a:srgbClr val="FFFFFF"/>
                </a:solidFill>
                <a:ea typeface="Arial Unicode MS" pitchFamily="34" charset="-128"/>
                <a:cs typeface="Arial Unicode MS" pitchFamily="34" charset="-128"/>
                <a:sym typeface="Arial" charset="0"/>
              </a:rPr>
              <a:t>use</a:t>
            </a:r>
            <a:r>
              <a:rPr lang="de-DE" sz="1000" dirty="0">
                <a:solidFill>
                  <a:srgbClr val="FFFFFF"/>
                </a:solidFill>
                <a:ea typeface="Arial Unicode MS" pitchFamily="34" charset="-128"/>
                <a:cs typeface="Arial Unicode MS" pitchFamily="34" charset="-128"/>
                <a:sym typeface="Arial" charset="0"/>
              </a:rPr>
              <a:t> </a:t>
            </a:r>
            <a:r>
              <a:rPr lang="de-DE" sz="1000" dirty="0" err="1">
                <a:solidFill>
                  <a:srgbClr val="FFFFFF"/>
                </a:solidFill>
                <a:ea typeface="Arial Unicode MS" pitchFamily="34" charset="-128"/>
                <a:cs typeface="Arial Unicode MS" pitchFamily="34" charset="-128"/>
                <a:sym typeface="Arial" charset="0"/>
              </a:rPr>
              <a:t>only</a:t>
            </a:r>
            <a:endParaRPr lang="de-DE" sz="1000" dirty="0">
              <a:solidFill>
                <a:srgbClr val="FFFFFF"/>
              </a:solidFill>
              <a:ea typeface="Arial Unicode MS" pitchFamily="34" charset="-128"/>
              <a:cs typeface="Arial Unicode MS" pitchFamily="34" charset="-128"/>
              <a:sym typeface="Arial" charset="0"/>
            </a:endParaRPr>
          </a:p>
        </p:txBody>
      </p:sp>
    </p:spTree>
  </p:cSld>
  <p:clrMap bg1="lt1" tx1="dk1" bg2="lt2" tx2="dk2" accent1="accent1" accent2="accent2" accent3="accent3" accent4="accent4" accent5="accent5" accent6="accent6" hlink="hlink" folHlink="folHlink"/>
  <p:sldLayoutIdLst>
    <p:sldLayoutId id="2147484043" r:id="rId1"/>
    <p:sldLayoutId id="2147484044" r:id="rId2"/>
    <p:sldLayoutId id="2147484049" r:id="rId3"/>
    <p:sldLayoutId id="2147484050" r:id="rId4"/>
    <p:sldLayoutId id="2147484051" r:id="rId5"/>
    <p:sldLayoutId id="2147484052" r:id="rId6"/>
    <p:sldLayoutId id="2147484053" r:id="rId7"/>
    <p:sldLayoutId id="2147484054" r:id="rId8"/>
    <p:sldLayoutId id="2147484055" r:id="rId9"/>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algn="l" rtl="0" eaLnBrk="0" fontAlgn="base" hangingPunct="0">
        <a:spcBef>
          <a:spcPts val="600"/>
        </a:spcBef>
        <a:spcAft>
          <a:spcPct val="0"/>
        </a:spcAft>
        <a:buClr>
          <a:schemeClr val="accent1"/>
        </a:buClr>
        <a:buSzPct val="80000"/>
        <a:buFont typeface="wingdings" pitchFamily="2" charset="2"/>
        <a:defRPr kern="1200">
          <a:solidFill>
            <a:schemeClr val="tx1"/>
          </a:solidFill>
          <a:latin typeface="+mn-lt"/>
          <a:ea typeface="+mn-ea"/>
          <a:cs typeface="+mn-cs"/>
        </a:defRPr>
      </a:lvl2pPr>
      <a:lvl3pPr marL="269875" indent="-180975" algn="l" rtl="0" eaLnBrk="0" fontAlgn="base" hangingPunct="0">
        <a:spcBef>
          <a:spcPts val="400"/>
        </a:spcBef>
        <a:spcAft>
          <a:spcPct val="0"/>
        </a:spcAft>
        <a:buClr>
          <a:schemeClr val="accent1"/>
        </a:buClr>
        <a:buSzPct val="100000"/>
        <a:buFont typeface="wingdings" pitchFamily="2" charset="2"/>
        <a:buChar char=""/>
        <a:defRPr sz="1600" kern="1200">
          <a:solidFill>
            <a:schemeClr val="tx1"/>
          </a:solidFill>
          <a:latin typeface="+mn-lt"/>
          <a:ea typeface="+mn-ea"/>
          <a:cs typeface="+mn-cs"/>
        </a:defRPr>
      </a:lvl3pPr>
      <a:lvl4pPr marL="449263" indent="-179388" algn="l" rtl="0" eaLnBrk="0" fontAlgn="base" hangingPunct="0">
        <a:spcBef>
          <a:spcPts val="400"/>
        </a:spcBef>
        <a:spcAft>
          <a:spcPct val="0"/>
        </a:spcAft>
        <a:buClr>
          <a:schemeClr val="accent2"/>
        </a:buClr>
        <a:buSzPct val="100000"/>
        <a:buFont typeface="Arial" charset="0"/>
        <a:buChar char="–"/>
        <a:defRPr sz="1400" kern="1200">
          <a:solidFill>
            <a:schemeClr val="tx1"/>
          </a:solidFill>
          <a:latin typeface="+mn-lt"/>
          <a:ea typeface="+mn-ea"/>
          <a:cs typeface="+mn-cs"/>
        </a:defRPr>
      </a:lvl4pPr>
      <a:lvl5pPr marL="628650" indent="-179388" algn="l" rtl="0" eaLnBrk="0" fontAlgn="base" hangingPunct="0">
        <a:spcBef>
          <a:spcPts val="250"/>
        </a:spcBef>
        <a:spcAft>
          <a:spcPct val="0"/>
        </a:spcAft>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815237\AppData\Local\Microsoft\Windows\Temporary Internet Files\Low\Content.IE5\RJZ7MKQ0\274573_l_srgb_s_gl[1].jpg"/>
          <p:cNvPicPr>
            <a:picLocks noChangeAspect="1" noChangeArrowheads="1"/>
          </p:cNvPicPr>
          <p:nvPr/>
        </p:nvPicPr>
        <p:blipFill>
          <a:blip r:embed="rId3" cstate="email"/>
          <a:srcRect/>
          <a:stretch>
            <a:fillRect/>
          </a:stretch>
        </p:blipFill>
        <p:spPr bwMode="auto">
          <a:xfrm>
            <a:off x="0" y="-1"/>
            <a:ext cx="9144000" cy="6860225"/>
          </a:xfrm>
          <a:prstGeom prst="rect">
            <a:avLst/>
          </a:prstGeom>
          <a:noFill/>
        </p:spPr>
      </p:pic>
      <p:grpSp>
        <p:nvGrpSpPr>
          <p:cNvPr id="4" name="Group 5"/>
          <p:cNvGrpSpPr/>
          <p:nvPr/>
        </p:nvGrpSpPr>
        <p:grpSpPr>
          <a:xfrm>
            <a:off x="254741" y="-1"/>
            <a:ext cx="8496000" cy="6535739"/>
            <a:chOff x="324000" y="-1"/>
            <a:chExt cx="8496000" cy="6535739"/>
          </a:xfrm>
        </p:grpSpPr>
        <p:sp>
          <p:nvSpPr>
            <p:cNvPr id="7" name="Rectangle 6"/>
            <p:cNvSpPr/>
            <p:nvPr/>
          </p:nvSpPr>
          <p:spPr bwMode="gray">
            <a:xfrm>
              <a:off x="324000" y="-1"/>
              <a:ext cx="8496000" cy="2143126"/>
            </a:xfrm>
            <a:prstGeom prst="rect">
              <a:avLst/>
            </a:prstGeom>
            <a:solidFill>
              <a:schemeClr val="tx1">
                <a:alpha val="89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9" name="Rectangle 8"/>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p:nvPr>
        </p:nvSpPr>
        <p:spPr/>
        <p:txBody>
          <a:bodyPr/>
          <a:lstStyle/>
          <a:p>
            <a:r>
              <a:rPr lang="en-US" sz="4000" dirty="0" smtClean="0"/>
              <a:t>SAP Self-Service BI Blitz</a:t>
            </a:r>
            <a:br>
              <a:rPr lang="en-US" sz="4000" dirty="0" smtClean="0"/>
            </a:br>
            <a:r>
              <a:rPr lang="en-US" sz="2400" b="0" dirty="0" smtClean="0">
                <a:solidFill>
                  <a:schemeClr val="bg1">
                    <a:lumMod val="65000"/>
                  </a:schemeClr>
                </a:solidFill>
                <a:effectLst>
                  <a:innerShdw blurRad="63500" dist="50800" dir="16200000">
                    <a:prstClr val="black">
                      <a:alpha val="50000"/>
                    </a:prstClr>
                  </a:innerShdw>
                </a:effectLst>
              </a:rPr>
              <a:t>Connect </a:t>
            </a:r>
            <a:r>
              <a:rPr lang="en-US" sz="2400" b="0" dirty="0">
                <a:solidFill>
                  <a:schemeClr val="bg1">
                    <a:lumMod val="65000"/>
                  </a:schemeClr>
                </a:solidFill>
                <a:effectLst>
                  <a:innerShdw blurRad="63500" dist="50800" dir="16200000">
                    <a:prstClr val="black">
                      <a:alpha val="50000"/>
                    </a:prstClr>
                  </a:innerShdw>
                </a:effectLst>
              </a:rPr>
              <a:t>People to </a:t>
            </a:r>
            <a:r>
              <a:rPr lang="en-US" sz="2400" b="0" dirty="0" smtClean="0">
                <a:solidFill>
                  <a:schemeClr val="bg1">
                    <a:lumMod val="65000"/>
                  </a:schemeClr>
                </a:solidFill>
                <a:effectLst>
                  <a:innerShdw blurRad="63500" dist="50800" dir="16200000">
                    <a:prstClr val="black">
                      <a:alpha val="50000"/>
                    </a:prstClr>
                  </a:innerShdw>
                </a:effectLst>
              </a:rPr>
              <a:t>Information </a:t>
            </a:r>
            <a:r>
              <a:rPr lang="en-US" sz="2400" b="0" dirty="0">
                <a:solidFill>
                  <a:schemeClr val="bg1">
                    <a:lumMod val="65000"/>
                  </a:schemeClr>
                </a:solidFill>
                <a:effectLst>
                  <a:innerShdw blurRad="63500" dist="50800" dir="16200000">
                    <a:prstClr val="black">
                      <a:alpha val="50000"/>
                    </a:prstClr>
                  </a:innerShdw>
                </a:effectLst>
              </a:rPr>
              <a:t>for Better </a:t>
            </a:r>
            <a:r>
              <a:rPr lang="en-US" sz="2400" b="0" dirty="0" smtClean="0">
                <a:solidFill>
                  <a:schemeClr val="bg1">
                    <a:lumMod val="65000"/>
                  </a:schemeClr>
                </a:solidFill>
                <a:effectLst>
                  <a:innerShdw blurRad="63500" dist="50800" dir="16200000">
                    <a:prstClr val="black">
                      <a:alpha val="50000"/>
                    </a:prstClr>
                  </a:innerShdw>
                </a:effectLst>
              </a:rPr>
              <a:t>Decisions </a:t>
            </a:r>
            <a:endParaRPr lang="en-US" sz="2400" b="0" dirty="0"/>
          </a:p>
        </p:txBody>
      </p:sp>
      <p:sp>
        <p:nvSpPr>
          <p:cNvPr id="12" name="Subtitle 2"/>
          <p:cNvSpPr txBox="1">
            <a:spLocks/>
          </p:cNvSpPr>
          <p:nvPr/>
        </p:nvSpPr>
        <p:spPr bwMode="gray">
          <a:xfrm>
            <a:off x="414338" y="1381125"/>
            <a:ext cx="6838950" cy="492125"/>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
                <a:schemeClr val="accent1"/>
              </a:buClr>
              <a:buSzPct val="80000"/>
              <a:buFontTx/>
              <a:buNone/>
              <a:tabLst/>
              <a:defRPr/>
            </a:pPr>
            <a:endParaRPr kumimoji="0" lang="en-US" sz="16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
                <a:schemeClr val="accent1"/>
              </a:buClr>
              <a:buSzPct val="80000"/>
              <a:buFontTx/>
              <a:buNone/>
              <a:tabLst/>
              <a:defRPr/>
            </a:pPr>
            <a:endParaRPr lang="en-US" sz="1600" noProof="0" dirty="0" smtClean="0">
              <a:solidFill>
                <a:srgbClr val="000000"/>
              </a:solidFill>
              <a:latin typeface="+mn-lt"/>
              <a:cs typeface="+mn-cs"/>
            </a:endParaRPr>
          </a:p>
        </p:txBody>
      </p:sp>
      <p:sp>
        <p:nvSpPr>
          <p:cNvPr id="13" name="Information_Classification"/>
          <p:cNvSpPr txBox="1"/>
          <p:nvPr/>
        </p:nvSpPr>
        <p:spPr>
          <a:xfrm>
            <a:off x="4502741" y="6623040"/>
            <a:ext cx="3185167" cy="215444"/>
          </a:xfrm>
          <a:prstGeom prst="rect">
            <a:avLst/>
          </a:prstGeom>
          <a:noFill/>
        </p:spPr>
        <p:txBody>
          <a:bodyPr wrap="none" lIns="0" tIns="0" rIns="0" bIns="0">
            <a:spAutoFit/>
          </a:bodyPr>
          <a:lstStyle/>
          <a:p>
            <a:pPr algn="r">
              <a:spcBef>
                <a:spcPct val="50000"/>
              </a:spcBef>
              <a:buClr>
                <a:srgbClr val="F0AB00"/>
              </a:buClr>
              <a:buSzPct val="80000"/>
              <a:defRPr/>
            </a:pPr>
            <a:r>
              <a:rPr lang="en-US" sz="1400" b="1" kern="0" dirty="0">
                <a:latin typeface="Arial"/>
                <a:ea typeface="Arial Unicode MS"/>
                <a:cs typeface="Arial Unicode MS" pitchFamily="34" charset="-128"/>
                <a:sym typeface="Arial"/>
              </a:rPr>
              <a:t>For SAP </a:t>
            </a:r>
            <a:r>
              <a:rPr lang="en-US" sz="1400" b="1" kern="0" dirty="0" smtClean="0">
                <a:latin typeface="Arial"/>
                <a:ea typeface="Arial Unicode MS"/>
                <a:cs typeface="Arial Unicode MS" pitchFamily="34" charset="-128"/>
                <a:sym typeface="Arial"/>
              </a:rPr>
              <a:t>Partners &amp; Internal </a:t>
            </a:r>
            <a:r>
              <a:rPr lang="en-US" sz="1400" b="1" kern="0" dirty="0">
                <a:latin typeface="Arial"/>
                <a:ea typeface="Arial Unicode MS"/>
                <a:cs typeface="Arial Unicode MS" pitchFamily="34" charset="-128"/>
                <a:sym typeface="Arial"/>
              </a:rPr>
              <a:t>use only </a:t>
            </a:r>
          </a:p>
        </p:txBody>
      </p:sp>
    </p:spTree>
    <p:extLst>
      <p:ext uri="{BB962C8B-B14F-4D97-AF65-F5344CB8AC3E}">
        <p14:creationId xmlns:p14="http://schemas.microsoft.com/office/powerpoint/2010/main" val="171646532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341198" y="1306286"/>
            <a:ext cx="8407020" cy="5155492"/>
          </a:xfrm>
          <a:prstGeom prst="rect">
            <a:avLst/>
          </a:prstGeom>
          <a:ln>
            <a:noFill/>
          </a:ln>
          <a:effectLst>
            <a:softEdge rad="112500"/>
          </a:effectLst>
        </p:spPr>
      </p:pic>
      <p:sp>
        <p:nvSpPr>
          <p:cNvPr id="7170" name="Title 1"/>
          <p:cNvSpPr>
            <a:spLocks noGrp="1"/>
          </p:cNvSpPr>
          <p:nvPr>
            <p:ph type="title"/>
          </p:nvPr>
        </p:nvSpPr>
        <p:spPr>
          <a:xfrm>
            <a:off x="310353" y="201169"/>
            <a:ext cx="8496000" cy="904299"/>
          </a:xfrm>
        </p:spPr>
        <p:txBody>
          <a:bodyPr/>
          <a:lstStyle/>
          <a:p>
            <a:r>
              <a:rPr lang="es-ES" sz="3200" dirty="0" err="1" smtClean="0">
                <a:solidFill>
                  <a:schemeClr val="tx1"/>
                </a:solidFill>
              </a:rPr>
              <a:t>Talk</a:t>
            </a:r>
            <a:r>
              <a:rPr lang="es-ES" sz="3200" dirty="0" smtClean="0">
                <a:solidFill>
                  <a:schemeClr val="tx1"/>
                </a:solidFill>
              </a:rPr>
              <a:t> </a:t>
            </a:r>
            <a:r>
              <a:rPr lang="es-ES" sz="3200" dirty="0">
                <a:solidFill>
                  <a:schemeClr val="tx1"/>
                </a:solidFill>
              </a:rPr>
              <a:t>L</a:t>
            </a:r>
            <a:r>
              <a:rPr lang="es-ES" sz="3200" dirty="0" smtClean="0">
                <a:solidFill>
                  <a:schemeClr val="tx1"/>
                </a:solidFill>
              </a:rPr>
              <a:t>ess … Do More</a:t>
            </a:r>
            <a:endParaRPr lang="en-US" sz="3200" dirty="0" smtClean="0">
              <a:solidFill>
                <a:schemeClr val="tx1"/>
              </a:solidFill>
            </a:endParaRPr>
          </a:p>
        </p:txBody>
      </p:sp>
      <p:sp>
        <p:nvSpPr>
          <p:cNvPr id="2" name="Text Placeholder 1"/>
          <p:cNvSpPr>
            <a:spLocks noGrp="1"/>
          </p:cNvSpPr>
          <p:nvPr>
            <p:ph type="body" sz="quarter" idx="11"/>
          </p:nvPr>
        </p:nvSpPr>
        <p:spPr>
          <a:xfrm>
            <a:off x="528716" y="5669929"/>
            <a:ext cx="8533396" cy="621689"/>
          </a:xfrm>
        </p:spPr>
        <p:txBody>
          <a:bodyPr/>
          <a:lstStyle/>
          <a:p>
            <a:pPr>
              <a:lnSpc>
                <a:spcPts val="1800"/>
              </a:lnSpc>
              <a:spcBef>
                <a:spcPts val="0"/>
              </a:spcBef>
              <a:defRPr/>
            </a:pPr>
            <a:r>
              <a:rPr lang="en-US" sz="2000" b="0" dirty="0" smtClean="0">
                <a:solidFill>
                  <a:schemeClr val="bg1"/>
                </a:solidFill>
                <a:latin typeface="+mj-lt"/>
              </a:rPr>
              <a:t>Concepts </a:t>
            </a:r>
            <a:r>
              <a:rPr lang="en-US" sz="2000" b="0" dirty="0">
                <a:solidFill>
                  <a:schemeClr val="bg1"/>
                </a:solidFill>
                <a:latin typeface="+mj-lt"/>
              </a:rPr>
              <a:t>are of little use if they stay put as </a:t>
            </a:r>
            <a:r>
              <a:rPr lang="en-US" sz="2000" b="0" dirty="0" smtClean="0">
                <a:solidFill>
                  <a:schemeClr val="bg1"/>
                </a:solidFill>
                <a:latin typeface="+mj-lt"/>
              </a:rPr>
              <a:t>words</a:t>
            </a:r>
          </a:p>
          <a:p>
            <a:pPr>
              <a:lnSpc>
                <a:spcPts val="1800"/>
              </a:lnSpc>
              <a:spcBef>
                <a:spcPts val="600"/>
              </a:spcBef>
              <a:defRPr/>
            </a:pPr>
            <a:r>
              <a:rPr lang="en-US" sz="2000" b="0" dirty="0" smtClean="0">
                <a:solidFill>
                  <a:schemeClr val="bg1"/>
                </a:solidFill>
                <a:latin typeface="+mj-lt"/>
              </a:rPr>
              <a:t>Raze the wall between concept and facts</a:t>
            </a:r>
            <a:endParaRPr lang="en-US" sz="2000" dirty="0">
              <a:solidFill>
                <a:schemeClr val="bg1"/>
              </a:solidFill>
              <a:latin typeface="+mj-lt"/>
            </a:endParaRPr>
          </a:p>
        </p:txBody>
      </p:sp>
      <p:sp>
        <p:nvSpPr>
          <p:cNvPr id="5" name="Rectangle 4"/>
          <p:cNvSpPr/>
          <p:nvPr/>
        </p:nvSpPr>
        <p:spPr>
          <a:xfrm>
            <a:off x="436734" y="4866473"/>
            <a:ext cx="8029121" cy="726289"/>
          </a:xfrm>
          <a:prstGeom prst="rect">
            <a:avLst/>
          </a:prstGeom>
          <a:solidFill>
            <a:schemeClr val="accent1">
              <a:alpha val="83000"/>
            </a:schemeClr>
          </a:solidFill>
        </p:spPr>
        <p:txBody>
          <a:bodyPr wrap="none">
            <a:spAutoFit/>
          </a:bodyPr>
          <a:lstStyle/>
          <a:p>
            <a:pPr marL="0" lvl="2" indent="4763" fontAlgn="auto">
              <a:lnSpc>
                <a:spcPts val="5500"/>
              </a:lnSpc>
              <a:spcAft>
                <a:spcPts val="0"/>
              </a:spcAft>
              <a:buFont typeface="Arial" pitchFamily="34" charset="0"/>
              <a:buNone/>
              <a:defRPr/>
            </a:pPr>
            <a:r>
              <a:rPr lang="en-US" sz="3200" dirty="0">
                <a:solidFill>
                  <a:schemeClr val="bg1"/>
                </a:solidFill>
                <a:latin typeface="Arial Black" pitchFamily="34" charset="0"/>
              </a:rPr>
              <a:t>A </a:t>
            </a:r>
            <a:r>
              <a:rPr lang="en-US" sz="3200" dirty="0" smtClean="0">
                <a:solidFill>
                  <a:schemeClr val="bg1"/>
                </a:solidFill>
                <a:latin typeface="Arial Black" pitchFamily="34" charset="0"/>
              </a:rPr>
              <a:t>Demo </a:t>
            </a:r>
            <a:r>
              <a:rPr lang="en-US" sz="3200" dirty="0">
                <a:solidFill>
                  <a:schemeClr val="bg1"/>
                </a:solidFill>
                <a:latin typeface="Arial Black" pitchFamily="34" charset="0"/>
              </a:rPr>
              <a:t>is worth a thousand </a:t>
            </a:r>
            <a:r>
              <a:rPr lang="en-US" sz="3200" dirty="0" smtClean="0">
                <a:solidFill>
                  <a:schemeClr val="bg1"/>
                </a:solidFill>
                <a:latin typeface="Arial Black" pitchFamily="34" charset="0"/>
              </a:rPr>
              <a:t>words</a:t>
            </a:r>
            <a:endParaRPr lang="en-US" sz="800" dirty="0">
              <a:solidFill>
                <a:schemeClr val="bg1"/>
              </a:solidFill>
            </a:endParaRPr>
          </a:p>
        </p:txBody>
      </p:sp>
    </p:spTree>
    <p:extLst>
      <p:ext uri="{BB962C8B-B14F-4D97-AF65-F5344CB8AC3E}">
        <p14:creationId xmlns:p14="http://schemas.microsoft.com/office/powerpoint/2010/main" val="160958555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034658\Documents\Global_BD_Solutios\Sales Plays\Sales Plays 2011\BOM\BOM_H2_2011\271555_l_srgb_s_gl.jpg"/>
          <p:cNvPicPr>
            <a:picLocks noChangeAspect="1" noChangeArrowheads="1"/>
          </p:cNvPicPr>
          <p:nvPr/>
        </p:nvPicPr>
        <p:blipFill>
          <a:blip r:embed="rId3" cstate="email"/>
          <a:srcRect/>
          <a:stretch>
            <a:fillRect/>
          </a:stretch>
        </p:blipFill>
        <p:spPr bwMode="auto">
          <a:xfrm>
            <a:off x="357052" y="1306286"/>
            <a:ext cx="8389436" cy="5155492"/>
          </a:xfrm>
          <a:prstGeom prst="rect">
            <a:avLst/>
          </a:prstGeom>
          <a:ln>
            <a:noFill/>
          </a:ln>
          <a:effectLst>
            <a:softEdge rad="112500"/>
          </a:effectLst>
        </p:spPr>
      </p:pic>
      <p:sp>
        <p:nvSpPr>
          <p:cNvPr id="7" name="Rectangle 6"/>
          <p:cNvSpPr/>
          <p:nvPr/>
        </p:nvSpPr>
        <p:spPr bwMode="gray">
          <a:xfrm>
            <a:off x="148046" y="1781382"/>
            <a:ext cx="4737853" cy="4680396"/>
          </a:xfrm>
          <a:prstGeom prst="rect">
            <a:avLst/>
          </a:prstGeom>
          <a:solidFill>
            <a:schemeClr val="accent3">
              <a:lumMod val="60000"/>
              <a:lumOff val="40000"/>
              <a:alpha val="81000"/>
            </a:schemeClr>
          </a:solidFill>
          <a:ln w="12700">
            <a:noFill/>
            <a:miter lim="800000"/>
            <a:headEnd/>
            <a:tailEnd/>
          </a:ln>
        </p:spPr>
        <p:txBody>
          <a:bodyPr wrap="none" lIns="0" tIns="0" rIns="0" bIns="0" anchor="ctr"/>
          <a:lstStyle/>
          <a:p>
            <a:pPr marL="244475" marR="0" indent="-244475" algn="ctr" fontAlgn="base">
              <a:lnSpc>
                <a:spcPct val="100000"/>
              </a:lnSpc>
              <a:spcBef>
                <a:spcPct val="50000"/>
              </a:spcBef>
              <a:spcAft>
                <a:spcPct val="0"/>
              </a:spcAft>
              <a:buClr>
                <a:srgbClr val="44697D"/>
              </a:buClr>
              <a:buSzPct val="80000"/>
              <a:tabLst/>
              <a:defRPr/>
            </a:pPr>
            <a:endParaRPr lang="de-DE" sz="1000" dirty="0" smtClean="0">
              <a:solidFill>
                <a:schemeClr val="bg1"/>
              </a:solidFill>
            </a:endParaRPr>
          </a:p>
        </p:txBody>
      </p:sp>
      <p:sp>
        <p:nvSpPr>
          <p:cNvPr id="2" name="Title 1"/>
          <p:cNvSpPr>
            <a:spLocks noGrp="1"/>
          </p:cNvSpPr>
          <p:nvPr>
            <p:ph type="title"/>
          </p:nvPr>
        </p:nvSpPr>
        <p:spPr/>
        <p:txBody>
          <a:bodyPr/>
          <a:lstStyle/>
          <a:p>
            <a:r>
              <a:rPr lang="en-US" dirty="0" smtClean="0"/>
              <a:t>SAP Self-Service BI Blitz - Hosts</a:t>
            </a:r>
            <a:endParaRPr lang="en-US" dirty="0"/>
          </a:p>
        </p:txBody>
      </p:sp>
      <p:sp>
        <p:nvSpPr>
          <p:cNvPr id="3" name="Text Placeholder 2"/>
          <p:cNvSpPr>
            <a:spLocks noGrp="1"/>
          </p:cNvSpPr>
          <p:nvPr>
            <p:ph type="body" sz="quarter" idx="10"/>
          </p:nvPr>
        </p:nvSpPr>
        <p:spPr>
          <a:xfrm>
            <a:off x="347061" y="1855684"/>
            <a:ext cx="4729906" cy="2958365"/>
          </a:xfrm>
          <a:noFill/>
          <a:ln>
            <a:noFill/>
          </a:ln>
        </p:spPr>
        <p:txBody>
          <a:bodyPr/>
          <a:lstStyle/>
          <a:p>
            <a:pPr lvl="0">
              <a:spcBef>
                <a:spcPts val="0"/>
              </a:spcBef>
              <a:buClr>
                <a:srgbClr val="F0AB00"/>
              </a:buClr>
            </a:pPr>
            <a:r>
              <a:rPr lang="en-US" b="1" dirty="0" err="1" smtClean="0">
                <a:solidFill>
                  <a:srgbClr val="FFFFFF"/>
                </a:solidFill>
              </a:rPr>
              <a:t>xxxxx</a:t>
            </a:r>
            <a:endParaRPr lang="en-US" b="1" dirty="0" smtClean="0">
              <a:solidFill>
                <a:srgbClr val="FFFFFF"/>
              </a:solidFill>
            </a:endParaRPr>
          </a:p>
          <a:p>
            <a:pPr lvl="0">
              <a:spcBef>
                <a:spcPts val="0"/>
              </a:spcBef>
              <a:buClr>
                <a:srgbClr val="F0AB00"/>
              </a:buClr>
            </a:pPr>
            <a:r>
              <a:rPr lang="en-US" dirty="0" smtClean="0">
                <a:solidFill>
                  <a:srgbClr val="FFFFFF"/>
                </a:solidFill>
              </a:rPr>
              <a:t>Partner Account manager – </a:t>
            </a:r>
          </a:p>
          <a:p>
            <a:pPr lvl="0">
              <a:spcBef>
                <a:spcPts val="0"/>
              </a:spcBef>
              <a:buClr>
                <a:srgbClr val="F0AB00"/>
              </a:buClr>
            </a:pPr>
            <a:endParaRPr lang="en-US" b="1" dirty="0" smtClean="0">
              <a:solidFill>
                <a:srgbClr val="FFFFFF"/>
              </a:solidFill>
            </a:endParaRPr>
          </a:p>
          <a:p>
            <a:pPr lvl="0">
              <a:spcBef>
                <a:spcPts val="0"/>
              </a:spcBef>
              <a:buClr>
                <a:srgbClr val="F0AB00"/>
              </a:buClr>
            </a:pPr>
            <a:r>
              <a:rPr lang="en-US" b="1" dirty="0" smtClean="0">
                <a:solidFill>
                  <a:srgbClr val="FFFFFF"/>
                </a:solidFill>
              </a:rPr>
              <a:t>XXXX</a:t>
            </a:r>
          </a:p>
          <a:p>
            <a:pPr lvl="0">
              <a:spcBef>
                <a:spcPts val="0"/>
              </a:spcBef>
              <a:buClr>
                <a:srgbClr val="F0AB00"/>
              </a:buClr>
            </a:pPr>
            <a:r>
              <a:rPr lang="en-US" dirty="0" smtClean="0">
                <a:solidFill>
                  <a:srgbClr val="FFFFFF"/>
                </a:solidFill>
              </a:rPr>
              <a:t>Partner Service Advisor - </a:t>
            </a:r>
            <a:endParaRPr lang="en-US" dirty="0">
              <a:solidFill>
                <a:srgbClr val="FFFFFF"/>
              </a:solidFill>
            </a:endParaRPr>
          </a:p>
          <a:p>
            <a:pPr>
              <a:spcBef>
                <a:spcPts val="0"/>
              </a:spcBef>
            </a:pPr>
            <a:endParaRPr lang="en-US" sz="1600" dirty="0">
              <a:solidFill>
                <a:schemeClr val="bg1"/>
              </a:solidFill>
            </a:endParaRPr>
          </a:p>
          <a:p>
            <a:pPr lvl="0">
              <a:spcBef>
                <a:spcPts val="0"/>
              </a:spcBef>
              <a:buClr>
                <a:srgbClr val="F0AB00"/>
              </a:buClr>
            </a:pPr>
            <a:r>
              <a:rPr lang="en-US" b="1" dirty="0" smtClean="0">
                <a:solidFill>
                  <a:srgbClr val="FFFFFF"/>
                </a:solidFill>
              </a:rPr>
              <a:t>Manuel Lopez</a:t>
            </a:r>
          </a:p>
          <a:p>
            <a:pPr>
              <a:spcBef>
                <a:spcPts val="0"/>
              </a:spcBef>
              <a:buClr>
                <a:srgbClr val="F0AB00"/>
              </a:buClr>
            </a:pPr>
            <a:r>
              <a:rPr lang="en-US" dirty="0" smtClean="0">
                <a:solidFill>
                  <a:schemeClr val="bg1"/>
                </a:solidFill>
              </a:rPr>
              <a:t>Sr. Director,  Analytics – Global E&amp;C</a:t>
            </a:r>
          </a:p>
          <a:p>
            <a:pPr lvl="0">
              <a:spcBef>
                <a:spcPts val="0"/>
              </a:spcBef>
              <a:buClr>
                <a:srgbClr val="F0AB00"/>
              </a:buClr>
            </a:pPr>
            <a:endParaRPr lang="en-US" b="1" dirty="0" smtClean="0">
              <a:solidFill>
                <a:srgbClr val="FFFFFF"/>
              </a:solidFill>
            </a:endParaRPr>
          </a:p>
          <a:p>
            <a:pPr lvl="0">
              <a:spcBef>
                <a:spcPts val="0"/>
              </a:spcBef>
              <a:buClr>
                <a:srgbClr val="F0AB00"/>
              </a:buClr>
            </a:pPr>
            <a:r>
              <a:rPr lang="en-US" b="1" dirty="0" err="1" smtClean="0">
                <a:solidFill>
                  <a:srgbClr val="FFFFFF"/>
                </a:solidFill>
              </a:rPr>
              <a:t>Xxxxxx</a:t>
            </a:r>
            <a:endParaRPr lang="en-US" b="1" dirty="0" smtClean="0">
              <a:solidFill>
                <a:srgbClr val="FFFFFF"/>
              </a:solidFill>
            </a:endParaRPr>
          </a:p>
          <a:p>
            <a:pPr lvl="0">
              <a:spcBef>
                <a:spcPts val="0"/>
              </a:spcBef>
              <a:buClr>
                <a:srgbClr val="F0AB00"/>
              </a:buClr>
            </a:pPr>
            <a:r>
              <a:rPr lang="en-US" dirty="0" smtClean="0">
                <a:solidFill>
                  <a:srgbClr val="FFFFFF"/>
                </a:solidFill>
              </a:rPr>
              <a:t>Director</a:t>
            </a:r>
            <a:r>
              <a:rPr lang="en-US" dirty="0">
                <a:solidFill>
                  <a:srgbClr val="FFFFFF"/>
                </a:solidFill>
              </a:rPr>
              <a:t>, Inside </a:t>
            </a:r>
            <a:r>
              <a:rPr lang="en-US">
                <a:solidFill>
                  <a:srgbClr val="FFFFFF"/>
                </a:solidFill>
              </a:rPr>
              <a:t>Sales </a:t>
            </a:r>
            <a:r>
              <a:rPr lang="en-US" smtClean="0">
                <a:solidFill>
                  <a:srgbClr val="FFFFFF"/>
                </a:solidFill>
              </a:rPr>
              <a:t>Marketing</a:t>
            </a:r>
            <a:endParaRPr lang="en-US" dirty="0" smtClean="0">
              <a:solidFill>
                <a:srgbClr val="FFFFFF"/>
              </a:solidFill>
            </a:endParaRPr>
          </a:p>
          <a:p>
            <a:pPr>
              <a:spcBef>
                <a:spcPts val="0"/>
              </a:spcBef>
            </a:pPr>
            <a:endParaRPr lang="en-US" sz="1600" dirty="0">
              <a:solidFill>
                <a:schemeClr val="bg1"/>
              </a:solidFill>
            </a:endParaRPr>
          </a:p>
        </p:txBody>
      </p:sp>
    </p:spTree>
    <p:extLst>
      <p:ext uri="{BB962C8B-B14F-4D97-AF65-F5344CB8AC3E}">
        <p14:creationId xmlns:p14="http://schemas.microsoft.com/office/powerpoint/2010/main" val="63267423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358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034658\Documents\Global_BD_Solutios\Sales Plays\Sales Plays 2011\BOM\BOM_H2_2011\271555_l_srgb_s_gl.jpg"/>
          <p:cNvPicPr>
            <a:picLocks noChangeAspect="1" noChangeArrowheads="1"/>
          </p:cNvPicPr>
          <p:nvPr/>
        </p:nvPicPr>
        <p:blipFill>
          <a:blip r:embed="rId3" cstate="email"/>
          <a:srcRect/>
          <a:stretch>
            <a:fillRect/>
          </a:stretch>
        </p:blipFill>
        <p:spPr bwMode="auto">
          <a:xfrm>
            <a:off x="357052" y="1306286"/>
            <a:ext cx="8389436" cy="5155492"/>
          </a:xfrm>
          <a:prstGeom prst="rect">
            <a:avLst/>
          </a:prstGeom>
          <a:ln>
            <a:noFill/>
          </a:ln>
          <a:effectLst>
            <a:softEdge rad="112500"/>
          </a:effectLst>
        </p:spPr>
      </p:pic>
      <p:sp>
        <p:nvSpPr>
          <p:cNvPr id="7" name="Rectangle 6"/>
          <p:cNvSpPr/>
          <p:nvPr/>
        </p:nvSpPr>
        <p:spPr bwMode="gray">
          <a:xfrm>
            <a:off x="148047" y="1781382"/>
            <a:ext cx="3427666" cy="4264576"/>
          </a:xfrm>
          <a:prstGeom prst="rect">
            <a:avLst/>
          </a:prstGeom>
          <a:solidFill>
            <a:schemeClr val="accent3">
              <a:lumMod val="60000"/>
              <a:lumOff val="40000"/>
              <a:alpha val="81000"/>
            </a:schemeClr>
          </a:solidFill>
          <a:ln w="12700">
            <a:noFill/>
            <a:miter lim="800000"/>
            <a:headEnd/>
            <a:tailEnd/>
          </a:ln>
        </p:spPr>
        <p:txBody>
          <a:bodyPr wrap="none" lIns="0" tIns="0" rIns="0" bIns="0" anchor="ctr"/>
          <a:lstStyle/>
          <a:p>
            <a:pPr marL="244475" marR="0" indent="-244475" algn="ctr" fontAlgn="base">
              <a:lnSpc>
                <a:spcPct val="100000"/>
              </a:lnSpc>
              <a:spcBef>
                <a:spcPct val="50000"/>
              </a:spcBef>
              <a:spcAft>
                <a:spcPct val="0"/>
              </a:spcAft>
              <a:buClr>
                <a:srgbClr val="44697D"/>
              </a:buClr>
              <a:buSzPct val="80000"/>
              <a:tabLst/>
              <a:defRPr/>
            </a:pPr>
            <a:endParaRPr lang="de-DE" sz="1000" dirty="0" smtClean="0">
              <a:solidFill>
                <a:schemeClr val="bg1"/>
              </a:solidFill>
            </a:endParaRPr>
          </a:p>
        </p:txBody>
      </p:sp>
      <p:sp>
        <p:nvSpPr>
          <p:cNvPr id="2" name="Title 1"/>
          <p:cNvSpPr>
            <a:spLocks noGrp="1"/>
          </p:cNvSpPr>
          <p:nvPr>
            <p:ph type="title"/>
          </p:nvPr>
        </p:nvSpPr>
        <p:spPr/>
        <p:txBody>
          <a:bodyPr/>
          <a:lstStyle/>
          <a:p>
            <a:r>
              <a:rPr lang="en-US" dirty="0" smtClean="0"/>
              <a:t>SAP Self-Service BI Blitz - Agenda</a:t>
            </a:r>
            <a:endParaRPr lang="en-US" dirty="0"/>
          </a:p>
        </p:txBody>
      </p:sp>
      <p:sp>
        <p:nvSpPr>
          <p:cNvPr id="3" name="Text Placeholder 2"/>
          <p:cNvSpPr>
            <a:spLocks noGrp="1"/>
          </p:cNvSpPr>
          <p:nvPr>
            <p:ph type="body" sz="quarter" idx="10"/>
          </p:nvPr>
        </p:nvSpPr>
        <p:spPr>
          <a:xfrm>
            <a:off x="347061" y="1855684"/>
            <a:ext cx="3651733" cy="2958365"/>
          </a:xfrm>
          <a:noFill/>
          <a:ln>
            <a:noFill/>
          </a:ln>
        </p:spPr>
        <p:txBody>
          <a:bodyPr/>
          <a:lstStyle/>
          <a:p>
            <a:pPr>
              <a:spcBef>
                <a:spcPts val="0"/>
              </a:spcBef>
            </a:pPr>
            <a:r>
              <a:rPr lang="en-US" b="1" dirty="0" smtClean="0">
                <a:solidFill>
                  <a:schemeClr val="bg1"/>
                </a:solidFill>
              </a:rPr>
              <a:t>Day 1</a:t>
            </a:r>
            <a:br>
              <a:rPr lang="en-US" b="1" dirty="0" smtClean="0">
                <a:solidFill>
                  <a:schemeClr val="bg1"/>
                </a:solidFill>
              </a:rPr>
            </a:br>
            <a:r>
              <a:rPr lang="en-US" dirty="0" smtClean="0">
                <a:solidFill>
                  <a:schemeClr val="bg1"/>
                </a:solidFill>
              </a:rPr>
              <a:t>Welcome</a:t>
            </a:r>
            <a:endParaRPr lang="en-US" sz="1600" dirty="0">
              <a:solidFill>
                <a:schemeClr val="bg1"/>
              </a:solidFill>
            </a:endParaRPr>
          </a:p>
          <a:p>
            <a:pPr>
              <a:spcBef>
                <a:spcPts val="0"/>
              </a:spcBef>
            </a:pPr>
            <a:r>
              <a:rPr lang="en-US" sz="2000" b="1" dirty="0" smtClean="0">
                <a:solidFill>
                  <a:schemeClr val="bg1"/>
                </a:solidFill>
              </a:rPr>
              <a:t>Enablement</a:t>
            </a:r>
            <a:endParaRPr lang="en-US" sz="2000" b="1" dirty="0">
              <a:solidFill>
                <a:schemeClr val="bg1"/>
              </a:solidFill>
            </a:endParaRPr>
          </a:p>
          <a:p>
            <a:pPr>
              <a:spcBef>
                <a:spcPts val="0"/>
              </a:spcBef>
            </a:pPr>
            <a:r>
              <a:rPr lang="en-US" dirty="0">
                <a:solidFill>
                  <a:schemeClr val="bg1"/>
                </a:solidFill>
              </a:rPr>
              <a:t>Networking</a:t>
            </a:r>
          </a:p>
          <a:p>
            <a:pPr>
              <a:spcBef>
                <a:spcPts val="0"/>
              </a:spcBef>
            </a:pPr>
            <a:r>
              <a:rPr lang="en-US" dirty="0">
                <a:solidFill>
                  <a:schemeClr val="bg1"/>
                </a:solidFill>
              </a:rPr>
              <a:t> </a:t>
            </a:r>
            <a:endParaRPr lang="en-US" sz="1600" dirty="0">
              <a:solidFill>
                <a:schemeClr val="bg1"/>
              </a:solidFill>
            </a:endParaRPr>
          </a:p>
          <a:p>
            <a:pPr>
              <a:spcBef>
                <a:spcPts val="0"/>
              </a:spcBef>
            </a:pPr>
            <a:r>
              <a:rPr lang="en-US" b="1" dirty="0" smtClean="0">
                <a:solidFill>
                  <a:schemeClr val="bg1"/>
                </a:solidFill>
              </a:rPr>
              <a:t>Day 2</a:t>
            </a:r>
            <a:endParaRPr lang="en-US" sz="1600" dirty="0">
              <a:solidFill>
                <a:schemeClr val="bg1"/>
              </a:solidFill>
            </a:endParaRPr>
          </a:p>
          <a:p>
            <a:pPr>
              <a:spcBef>
                <a:spcPts val="0"/>
              </a:spcBef>
            </a:pPr>
            <a:r>
              <a:rPr lang="en-US" dirty="0" smtClean="0">
                <a:solidFill>
                  <a:schemeClr val="bg1"/>
                </a:solidFill>
              </a:rPr>
              <a:t>Breakfast/preparation</a:t>
            </a:r>
            <a:endParaRPr lang="en-US" sz="1600" dirty="0">
              <a:solidFill>
                <a:schemeClr val="bg1"/>
              </a:solidFill>
            </a:endParaRPr>
          </a:p>
          <a:p>
            <a:pPr>
              <a:spcBef>
                <a:spcPts val="0"/>
              </a:spcBef>
            </a:pPr>
            <a:r>
              <a:rPr lang="en-US" dirty="0" smtClean="0">
                <a:solidFill>
                  <a:schemeClr val="bg1"/>
                </a:solidFill>
              </a:rPr>
              <a:t>Call Blitz</a:t>
            </a:r>
          </a:p>
          <a:p>
            <a:pPr>
              <a:spcBef>
                <a:spcPts val="0"/>
              </a:spcBef>
            </a:pPr>
            <a:r>
              <a:rPr lang="en-US" dirty="0" smtClean="0">
                <a:solidFill>
                  <a:schemeClr val="bg1"/>
                </a:solidFill>
              </a:rPr>
              <a:t>Debrief Day 2</a:t>
            </a:r>
          </a:p>
          <a:p>
            <a:pPr>
              <a:spcBef>
                <a:spcPts val="0"/>
              </a:spcBef>
            </a:pPr>
            <a:r>
              <a:rPr lang="en-US" b="1" dirty="0">
                <a:solidFill>
                  <a:schemeClr val="bg1"/>
                </a:solidFill>
              </a:rPr>
              <a:t> </a:t>
            </a:r>
            <a:endParaRPr lang="en-US" sz="1600" dirty="0">
              <a:solidFill>
                <a:schemeClr val="bg1"/>
              </a:solidFill>
            </a:endParaRPr>
          </a:p>
          <a:p>
            <a:pPr>
              <a:spcBef>
                <a:spcPts val="0"/>
              </a:spcBef>
            </a:pPr>
            <a:r>
              <a:rPr lang="en-US" b="1" dirty="0" smtClean="0">
                <a:solidFill>
                  <a:schemeClr val="bg1"/>
                </a:solidFill>
              </a:rPr>
              <a:t>Day 3</a:t>
            </a:r>
            <a:endParaRPr lang="en-US" sz="1600" dirty="0">
              <a:solidFill>
                <a:schemeClr val="bg1"/>
              </a:solidFill>
            </a:endParaRPr>
          </a:p>
          <a:p>
            <a:pPr>
              <a:spcBef>
                <a:spcPts val="0"/>
              </a:spcBef>
            </a:pPr>
            <a:r>
              <a:rPr lang="en-US" dirty="0" smtClean="0">
                <a:solidFill>
                  <a:schemeClr val="bg1"/>
                </a:solidFill>
              </a:rPr>
              <a:t>Breakfast/preparation</a:t>
            </a:r>
            <a:endParaRPr lang="en-US" sz="1600" dirty="0">
              <a:solidFill>
                <a:schemeClr val="bg1"/>
              </a:solidFill>
            </a:endParaRPr>
          </a:p>
          <a:p>
            <a:pPr>
              <a:spcBef>
                <a:spcPts val="0"/>
              </a:spcBef>
            </a:pPr>
            <a:r>
              <a:rPr lang="en-US" dirty="0" smtClean="0">
                <a:solidFill>
                  <a:schemeClr val="bg1"/>
                </a:solidFill>
              </a:rPr>
              <a:t>Call Blitz</a:t>
            </a:r>
          </a:p>
          <a:p>
            <a:pPr>
              <a:spcBef>
                <a:spcPts val="0"/>
              </a:spcBef>
            </a:pPr>
            <a:r>
              <a:rPr lang="en-US" dirty="0" smtClean="0">
                <a:solidFill>
                  <a:schemeClr val="bg1"/>
                </a:solidFill>
              </a:rPr>
              <a:t>Blitz Debrief</a:t>
            </a:r>
            <a:endParaRPr lang="en-US" dirty="0">
              <a:solidFill>
                <a:schemeClr val="bg1"/>
              </a:solidFill>
            </a:endParaRPr>
          </a:p>
          <a:p>
            <a:pPr>
              <a:spcBef>
                <a:spcPts val="0"/>
              </a:spcBef>
            </a:pPr>
            <a:r>
              <a:rPr lang="en-US" dirty="0" smtClean="0">
                <a:solidFill>
                  <a:schemeClr val="bg1"/>
                </a:solidFill>
              </a:rPr>
              <a:t>Networking Dinner?</a:t>
            </a:r>
          </a:p>
        </p:txBody>
      </p:sp>
      <p:sp>
        <p:nvSpPr>
          <p:cNvPr id="6" name="Rectangle 5"/>
          <p:cNvSpPr/>
          <p:nvPr/>
        </p:nvSpPr>
        <p:spPr bwMode="gray">
          <a:xfrm>
            <a:off x="4551770" y="1751744"/>
            <a:ext cx="4278348" cy="4482943"/>
          </a:xfrm>
          <a:prstGeom prst="rect">
            <a:avLst/>
          </a:prstGeom>
          <a:solidFill>
            <a:schemeClr val="accent1">
              <a:alpha val="81000"/>
            </a:schemeClr>
          </a:solidFill>
          <a:ln w="12700">
            <a:noFill/>
            <a:miter lim="800000"/>
            <a:headEnd/>
            <a:tailEnd/>
          </a:ln>
        </p:spPr>
        <p:txBody>
          <a:bodyPr wrap="none" lIns="0" tIns="0" rIns="0" bIns="0" anchor="ctr"/>
          <a:lstStyle/>
          <a:p>
            <a:pPr marL="244475" marR="0" indent="-244475" algn="ctr" fontAlgn="base">
              <a:lnSpc>
                <a:spcPct val="100000"/>
              </a:lnSpc>
              <a:spcBef>
                <a:spcPct val="50000"/>
              </a:spcBef>
              <a:spcAft>
                <a:spcPct val="0"/>
              </a:spcAft>
              <a:buClr>
                <a:srgbClr val="44697D"/>
              </a:buClr>
              <a:buSzPct val="80000"/>
              <a:tabLst/>
              <a:defRPr/>
            </a:pPr>
            <a:endParaRPr lang="de-DE" sz="1000" dirty="0" smtClean="0">
              <a:solidFill>
                <a:schemeClr val="bg1"/>
              </a:solidFill>
            </a:endParaRPr>
          </a:p>
        </p:txBody>
      </p:sp>
      <p:sp>
        <p:nvSpPr>
          <p:cNvPr id="8" name="Text Placeholder 2"/>
          <p:cNvSpPr txBox="1">
            <a:spLocks/>
          </p:cNvSpPr>
          <p:nvPr/>
        </p:nvSpPr>
        <p:spPr bwMode="gray">
          <a:xfrm>
            <a:off x="4763069" y="1826046"/>
            <a:ext cx="4067049" cy="4408641"/>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kern="1200">
                <a:solidFill>
                  <a:schemeClr val="tx1"/>
                </a:solidFill>
                <a:latin typeface="+mn-lt"/>
                <a:ea typeface="+mn-ea"/>
                <a:cs typeface="+mn-cs"/>
              </a:defRPr>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kern="1200">
                <a:solidFill>
                  <a:schemeClr val="tx1"/>
                </a:solidFill>
                <a:latin typeface="+mn-lt"/>
                <a:ea typeface="+mn-ea"/>
                <a:cs typeface="+mn-cs"/>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sz="1600" kern="1200">
                <a:solidFill>
                  <a:schemeClr val="tx1"/>
                </a:solidFill>
                <a:latin typeface="+mn-lt"/>
                <a:ea typeface="+mn-ea"/>
                <a:cs typeface="+mn-cs"/>
              </a:defRPr>
            </a:lvl3pPr>
            <a:lvl4pPr marL="270000" indent="-180000" algn="l" rtl="0" eaLnBrk="0" fontAlgn="base" hangingPunct="0">
              <a:spcBef>
                <a:spcPts val="600"/>
              </a:spcBef>
              <a:spcAft>
                <a:spcPct val="0"/>
              </a:spcAft>
              <a:buClr>
                <a:schemeClr val="accent1"/>
              </a:buClr>
              <a:buSzPct val="100000"/>
              <a:buFont typeface="Wingdings" pitchFamily="2" charset="2"/>
              <a:buChar char=""/>
              <a:defRPr sz="1800" kern="1200">
                <a:solidFill>
                  <a:schemeClr val="tx1"/>
                </a:solidFill>
                <a:latin typeface="+mn-lt"/>
                <a:ea typeface="+mn-ea"/>
                <a:cs typeface="+mn-cs"/>
              </a:defRPr>
            </a:lvl4pPr>
            <a:lvl5pPr marL="628650" indent="-179388" algn="l" rtl="0" eaLnBrk="0" fontAlgn="base" hangingPunct="0">
              <a:spcBef>
                <a:spcPts val="250"/>
              </a:spcBef>
              <a:spcAft>
                <a:spcPct val="0"/>
              </a:spcAft>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pPr>
            <a:r>
              <a:rPr lang="en-US" dirty="0" smtClean="0">
                <a:solidFill>
                  <a:schemeClr val="bg1"/>
                </a:solidFill>
              </a:rPr>
              <a:t>-- Breakfast</a:t>
            </a:r>
          </a:p>
          <a:p>
            <a:pPr>
              <a:spcBef>
                <a:spcPts val="300"/>
              </a:spcBef>
            </a:pPr>
            <a:r>
              <a:rPr lang="en-US" b="1" dirty="0" smtClean="0">
                <a:solidFill>
                  <a:schemeClr val="bg1"/>
                </a:solidFill>
              </a:rPr>
              <a:t>Welcome &amp; Agenda</a:t>
            </a:r>
          </a:p>
          <a:p>
            <a:pPr>
              <a:spcBef>
                <a:spcPts val="300"/>
              </a:spcBef>
            </a:pPr>
            <a:r>
              <a:rPr lang="en-US" b="1" dirty="0" smtClean="0">
                <a:solidFill>
                  <a:schemeClr val="bg1"/>
                </a:solidFill>
              </a:rPr>
              <a:t>SAP BI strategy &amp; portfolio Overview </a:t>
            </a:r>
          </a:p>
          <a:p>
            <a:pPr>
              <a:spcBef>
                <a:spcPts val="300"/>
              </a:spcBef>
            </a:pPr>
            <a:r>
              <a:rPr lang="en-US" b="1" dirty="0">
                <a:solidFill>
                  <a:schemeClr val="bg1"/>
                </a:solidFill>
              </a:rPr>
              <a:t>SAP Self Service BI </a:t>
            </a:r>
            <a:r>
              <a:rPr lang="en-US" sz="1400" b="1" dirty="0">
                <a:solidFill>
                  <a:schemeClr val="bg1"/>
                </a:solidFill>
              </a:rPr>
              <a:t>Sales Play</a:t>
            </a:r>
          </a:p>
          <a:p>
            <a:pPr>
              <a:spcBef>
                <a:spcPts val="300"/>
              </a:spcBef>
            </a:pPr>
            <a:r>
              <a:rPr lang="en-US" dirty="0" smtClean="0">
                <a:solidFill>
                  <a:schemeClr val="bg1"/>
                </a:solidFill>
              </a:rPr>
              <a:t>-- break</a:t>
            </a:r>
          </a:p>
          <a:p>
            <a:pPr>
              <a:spcBef>
                <a:spcPts val="300"/>
              </a:spcBef>
            </a:pPr>
            <a:r>
              <a:rPr lang="en-US" b="1" dirty="0" smtClean="0">
                <a:solidFill>
                  <a:schemeClr val="bg1"/>
                </a:solidFill>
              </a:rPr>
              <a:t>A demo is worth 1000words </a:t>
            </a:r>
            <a:br>
              <a:rPr lang="en-US" b="1" dirty="0" smtClean="0">
                <a:solidFill>
                  <a:schemeClr val="bg1"/>
                </a:solidFill>
              </a:rPr>
            </a:br>
            <a:r>
              <a:rPr lang="en-US" sz="1400" b="1" dirty="0" smtClean="0">
                <a:solidFill>
                  <a:schemeClr val="bg1"/>
                </a:solidFill>
              </a:rPr>
              <a:t>How </a:t>
            </a:r>
            <a:r>
              <a:rPr lang="en-US" sz="1400" b="1" dirty="0">
                <a:solidFill>
                  <a:schemeClr val="bg1"/>
                </a:solidFill>
              </a:rPr>
              <a:t>to speed demo </a:t>
            </a:r>
            <a:r>
              <a:rPr lang="en-US" sz="1400" b="1" dirty="0" smtClean="0">
                <a:solidFill>
                  <a:schemeClr val="bg1"/>
                </a:solidFill>
              </a:rPr>
              <a:t>Visualization Starter Pack</a:t>
            </a:r>
            <a:endParaRPr lang="en-US" sz="1400" b="1" dirty="0">
              <a:solidFill>
                <a:schemeClr val="bg1"/>
              </a:solidFill>
            </a:endParaRPr>
          </a:p>
          <a:p>
            <a:pPr>
              <a:spcBef>
                <a:spcPts val="300"/>
              </a:spcBef>
            </a:pPr>
            <a:r>
              <a:rPr lang="en-US" b="1" dirty="0">
                <a:solidFill>
                  <a:schemeClr val="bg1"/>
                </a:solidFill>
              </a:rPr>
              <a:t>Analytics LOB positioning</a:t>
            </a:r>
          </a:p>
          <a:p>
            <a:pPr>
              <a:spcBef>
                <a:spcPts val="300"/>
              </a:spcBef>
            </a:pPr>
            <a:r>
              <a:rPr lang="en-US" dirty="0" smtClean="0">
                <a:solidFill>
                  <a:schemeClr val="bg1"/>
                </a:solidFill>
              </a:rPr>
              <a:t>- working lunch</a:t>
            </a:r>
          </a:p>
          <a:p>
            <a:pPr>
              <a:spcBef>
                <a:spcPts val="300"/>
              </a:spcBef>
            </a:pPr>
            <a:r>
              <a:rPr lang="en-US" b="1" dirty="0" smtClean="0">
                <a:solidFill>
                  <a:schemeClr val="bg1"/>
                </a:solidFill>
              </a:rPr>
              <a:t>The winning call </a:t>
            </a:r>
            <a:r>
              <a:rPr lang="en-US" sz="1400" b="1" dirty="0" smtClean="0">
                <a:solidFill>
                  <a:schemeClr val="bg1"/>
                </a:solidFill>
              </a:rPr>
              <a:t>(cold calling technique)</a:t>
            </a:r>
          </a:p>
          <a:p>
            <a:pPr>
              <a:spcBef>
                <a:spcPts val="300"/>
              </a:spcBef>
            </a:pPr>
            <a:r>
              <a:rPr lang="en-US" dirty="0" smtClean="0">
                <a:solidFill>
                  <a:schemeClr val="bg1"/>
                </a:solidFill>
              </a:rPr>
              <a:t>-- break</a:t>
            </a:r>
          </a:p>
          <a:p>
            <a:pPr>
              <a:spcBef>
                <a:spcPts val="300"/>
              </a:spcBef>
            </a:pPr>
            <a:r>
              <a:rPr lang="en-US" b="1" dirty="0" smtClean="0">
                <a:solidFill>
                  <a:schemeClr val="bg1"/>
                </a:solidFill>
              </a:rPr>
              <a:t>Build your </a:t>
            </a:r>
            <a:r>
              <a:rPr lang="en-US" b="1" dirty="0">
                <a:solidFill>
                  <a:schemeClr val="bg1"/>
                </a:solidFill>
              </a:rPr>
              <a:t>pitch + Role </a:t>
            </a:r>
            <a:r>
              <a:rPr lang="en-US" b="1" dirty="0" smtClean="0">
                <a:solidFill>
                  <a:schemeClr val="bg1"/>
                </a:solidFill>
              </a:rPr>
              <a:t>play</a:t>
            </a:r>
          </a:p>
        </p:txBody>
      </p:sp>
      <p:sp>
        <p:nvSpPr>
          <p:cNvPr id="4" name="Left Arrow 3"/>
          <p:cNvSpPr/>
          <p:nvPr/>
        </p:nvSpPr>
        <p:spPr bwMode="gray">
          <a:xfrm>
            <a:off x="1992573" y="2238232"/>
            <a:ext cx="2559197" cy="630267"/>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I815237\AppData\Local\Microsoft\Windows\Temporary Internet Files\Content.IE5\JYPW0FSX\273804_l_srgb_s_gl.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858321"/>
            <a:ext cx="9144000" cy="514135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txBox="1">
            <a:spLocks noGrp="1"/>
          </p:cNvSpPr>
          <p:nvPr>
            <p:ph type="subTitle" idx="4294967295"/>
          </p:nvPr>
        </p:nvSpPr>
        <p:spPr>
          <a:xfrm>
            <a:off x="290175" y="3366770"/>
            <a:ext cx="5329575" cy="1569660"/>
          </a:xfrm>
          <a:prstGeom prst="rect">
            <a:avLst/>
          </a:prstGeom>
          <a:noFill/>
        </p:spPr>
        <p:txBody>
          <a:bodyPr wrap="square" rtlCol="0">
            <a:spAutoFit/>
          </a:bodyPr>
          <a:lstStyle/>
          <a:p>
            <a:pPr marL="228600" indent="-228600" fontAlgn="base">
              <a:spcBef>
                <a:spcPct val="50000"/>
              </a:spcBef>
              <a:spcAft>
                <a:spcPct val="0"/>
              </a:spcAft>
              <a:buClr>
                <a:srgbClr val="F0AB00"/>
              </a:buClr>
              <a:buSzPct val="80000"/>
            </a:pPr>
            <a:r>
              <a:rPr lang="en-US" sz="3200" kern="0" dirty="0" smtClean="0">
                <a:latin typeface="+mn-lt"/>
                <a:ea typeface="Arial Unicode MS" pitchFamily="34" charset="-128"/>
                <a:cs typeface="Arial Unicode MS" pitchFamily="34" charset="-128"/>
              </a:rPr>
              <a:t>“Simplicity is the </a:t>
            </a:r>
            <a:br>
              <a:rPr lang="en-US" sz="3200" kern="0" dirty="0" smtClean="0">
                <a:latin typeface="+mn-lt"/>
                <a:ea typeface="Arial Unicode MS" pitchFamily="34" charset="-128"/>
                <a:cs typeface="Arial Unicode MS" pitchFamily="34" charset="-128"/>
              </a:rPr>
            </a:br>
            <a:r>
              <a:rPr lang="en-US" sz="3200" kern="0" dirty="0" smtClean="0">
                <a:latin typeface="+mn-lt"/>
                <a:ea typeface="Arial Unicode MS" pitchFamily="34" charset="-128"/>
                <a:cs typeface="Arial Unicode MS" pitchFamily="34" charset="-128"/>
              </a:rPr>
              <a:t>ultimate sophistication”</a:t>
            </a:r>
            <a:br>
              <a:rPr lang="en-US" sz="3200" kern="0" dirty="0" smtClean="0">
                <a:latin typeface="+mn-lt"/>
                <a:ea typeface="Arial Unicode MS" pitchFamily="34" charset="-128"/>
                <a:cs typeface="Arial Unicode MS" pitchFamily="34" charset="-128"/>
              </a:rPr>
            </a:br>
            <a:r>
              <a:rPr lang="en-US" i="1" kern="0" dirty="0" smtClean="0">
                <a:latin typeface="+mn-lt"/>
                <a:ea typeface="Arial Unicode MS" pitchFamily="34" charset="-128"/>
                <a:cs typeface="Arial Unicode MS" pitchFamily="34" charset="-128"/>
              </a:rPr>
              <a:t>- Leonardo </a:t>
            </a:r>
            <a:r>
              <a:rPr lang="en-US" i="1" kern="0" dirty="0" err="1" smtClean="0">
                <a:latin typeface="+mn-lt"/>
                <a:ea typeface="Arial Unicode MS" pitchFamily="34" charset="-128"/>
                <a:cs typeface="Arial Unicode MS" pitchFamily="34" charset="-128"/>
              </a:rPr>
              <a:t>DaVinci</a:t>
            </a:r>
            <a:r>
              <a:rPr lang="en-US" i="1" kern="0" dirty="0" smtClean="0">
                <a:latin typeface="+mn-lt"/>
                <a:ea typeface="Arial Unicode MS" pitchFamily="34" charset="-128"/>
                <a:cs typeface="Arial Unicode MS" pitchFamily="34" charset="-128"/>
              </a:rPr>
              <a:t> </a:t>
            </a:r>
            <a:r>
              <a:rPr lang="en-US" sz="3200" kern="0" dirty="0" smtClean="0">
                <a:latin typeface="+mn-lt"/>
                <a:ea typeface="Arial Unicode MS" pitchFamily="34" charset="-128"/>
                <a:cs typeface="Arial Unicode MS" pitchFamily="34" charset="-128"/>
              </a:rPr>
              <a:t> </a:t>
            </a:r>
          </a:p>
        </p:txBody>
      </p:sp>
      <p:sp>
        <p:nvSpPr>
          <p:cNvPr id="13" name="Rectangle 12"/>
          <p:cNvSpPr/>
          <p:nvPr/>
        </p:nvSpPr>
        <p:spPr bwMode="gray">
          <a:xfrm>
            <a:off x="324000" y="6616203"/>
            <a:ext cx="8496000" cy="241797"/>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solidFill>
                <a:schemeClr val="bg1"/>
              </a:solidFill>
              <a:effectLst/>
              <a:uLnTx/>
              <a:uFillTx/>
              <a:ea typeface="Arial Unicode MS" pitchFamily="34" charset="-128"/>
              <a:cs typeface="Arial Unicode MS" pitchFamily="34" charset="-128"/>
            </a:endParaRPr>
          </a:p>
        </p:txBody>
      </p:sp>
      <p:sp>
        <p:nvSpPr>
          <p:cNvPr id="14" name="TextBox 13"/>
          <p:cNvSpPr txBox="1"/>
          <p:nvPr/>
        </p:nvSpPr>
        <p:spPr bwMode="gray">
          <a:xfrm>
            <a:off x="324000" y="6680073"/>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latin typeface="+mn-lt"/>
              </a:rPr>
              <a:t>2014 SAP AG. All rights reserved.</a:t>
            </a:r>
          </a:p>
        </p:txBody>
      </p:sp>
    </p:spTree>
    <p:extLst>
      <p:ext uri="{BB962C8B-B14F-4D97-AF65-F5344CB8AC3E}">
        <p14:creationId xmlns:p14="http://schemas.microsoft.com/office/powerpoint/2010/main" val="1086747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About the session</a:t>
            </a:r>
            <a:endParaRPr lang="en-US" dirty="0"/>
          </a:p>
        </p:txBody>
      </p:sp>
      <p:sp>
        <p:nvSpPr>
          <p:cNvPr id="11" name="TextBox 10"/>
          <p:cNvSpPr txBox="1"/>
          <p:nvPr/>
        </p:nvSpPr>
        <p:spPr>
          <a:xfrm>
            <a:off x="214217" y="811736"/>
            <a:ext cx="4889480" cy="3170099"/>
          </a:xfrm>
          <a:prstGeom prst="rect">
            <a:avLst/>
          </a:prstGeom>
          <a:noFill/>
        </p:spPr>
        <p:txBody>
          <a:bodyPr wrap="none" rtlCol="0">
            <a:spAutoFit/>
          </a:bodyPr>
          <a:lstStyle/>
          <a:p>
            <a:pPr fontAlgn="base">
              <a:spcBef>
                <a:spcPct val="50000"/>
              </a:spcBef>
              <a:spcAft>
                <a:spcPct val="0"/>
              </a:spcAft>
              <a:buClr>
                <a:srgbClr val="F0AB00"/>
              </a:buClr>
              <a:buSzPct val="80000"/>
            </a:pPr>
            <a:r>
              <a:rPr lang="es-ES" sz="20000" b="1" kern="0" dirty="0" err="1" smtClean="0">
                <a:solidFill>
                  <a:schemeClr val="accent1"/>
                </a:solidFill>
                <a:latin typeface="Arial Rounded MT Bold" pitchFamily="34" charset="0"/>
                <a:ea typeface="Arial Unicode MS" pitchFamily="34" charset="-128"/>
                <a:cs typeface="Arial Unicode MS" pitchFamily="34" charset="-128"/>
              </a:rPr>
              <a:t>You</a:t>
            </a:r>
            <a:endParaRPr lang="es-ES" sz="20000" b="1" kern="0" dirty="0" smtClean="0">
              <a:solidFill>
                <a:schemeClr val="accent1"/>
              </a:solidFill>
              <a:latin typeface="Arial Rounded MT Bold" pitchFamily="34" charset="0"/>
              <a:ea typeface="Arial Unicode MS" pitchFamily="34" charset="-128"/>
              <a:cs typeface="Arial Unicode MS" pitchFamily="34" charset="-128"/>
            </a:endParaRPr>
          </a:p>
        </p:txBody>
      </p:sp>
      <p:grpSp>
        <p:nvGrpSpPr>
          <p:cNvPr id="6" name="Group 5"/>
          <p:cNvGrpSpPr/>
          <p:nvPr/>
        </p:nvGrpSpPr>
        <p:grpSpPr>
          <a:xfrm flipH="1">
            <a:off x="4790377" y="1479612"/>
            <a:ext cx="4410664" cy="2270207"/>
            <a:chOff x="2372074" y="1418932"/>
            <a:chExt cx="4063014" cy="2270207"/>
          </a:xfrm>
        </p:grpSpPr>
        <p:pic>
          <p:nvPicPr>
            <p:cNvPr id="7" name="Picture 9" descr="http://www.inforbix.com/wp-content/uploads/2011/05/Customer-Centric-Approach.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618763" y="1418932"/>
              <a:ext cx="3343858" cy="227020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2987976" y="2220548"/>
              <a:ext cx="1067100" cy="217319"/>
            </a:xfrm>
            <a:prstGeom prst="rect">
              <a:avLst/>
            </a:prstGeom>
            <a:solidFill>
              <a:schemeClr val="bg1">
                <a:lumMod val="9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Freeform 9"/>
            <p:cNvSpPr/>
            <p:nvPr/>
          </p:nvSpPr>
          <p:spPr>
            <a:xfrm>
              <a:off x="2372074" y="2137879"/>
              <a:ext cx="4063014" cy="334656"/>
            </a:xfrm>
            <a:custGeom>
              <a:avLst/>
              <a:gdLst>
                <a:gd name="connsiteX0" fmla="*/ 0 w 2312236"/>
                <a:gd name="connsiteY0" fmla="*/ 0 h 336668"/>
                <a:gd name="connsiteX1" fmla="*/ 2312236 w 2312236"/>
                <a:gd name="connsiteY1" fmla="*/ 0 h 336668"/>
                <a:gd name="connsiteX2" fmla="*/ 2312236 w 2312236"/>
                <a:gd name="connsiteY2" fmla="*/ 336668 h 336668"/>
                <a:gd name="connsiteX3" fmla="*/ 0 w 2312236"/>
                <a:gd name="connsiteY3" fmla="*/ 336668 h 336668"/>
                <a:gd name="connsiteX4" fmla="*/ 0 w 2312236"/>
                <a:gd name="connsiteY4" fmla="*/ 0 h 336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36" h="336668">
                  <a:moveTo>
                    <a:pt x="0" y="0"/>
                  </a:moveTo>
                  <a:lnTo>
                    <a:pt x="2312236" y="0"/>
                  </a:lnTo>
                  <a:lnTo>
                    <a:pt x="2312236" y="336668"/>
                  </a:lnTo>
                  <a:lnTo>
                    <a:pt x="0" y="336668"/>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600" dirty="0" smtClean="0">
                  <a:solidFill>
                    <a:schemeClr val="accent5"/>
                  </a:solidFill>
                  <a:latin typeface="Brush Script MT" panose="03060802040406070304" pitchFamily="66" charset="0"/>
                </a:rPr>
                <a:t>Know your  </a:t>
              </a:r>
              <a:r>
                <a:rPr lang="en-US" sz="4000" dirty="0" smtClean="0">
                  <a:solidFill>
                    <a:schemeClr val="accent5"/>
                  </a:solidFill>
                  <a:latin typeface="Brush Script MT" panose="03060802040406070304" pitchFamily="66" charset="0"/>
                </a:rPr>
                <a:t>Customer</a:t>
              </a:r>
              <a:endParaRPr lang="en-US" sz="4000" kern="1200" dirty="0">
                <a:solidFill>
                  <a:schemeClr val="accent5"/>
                </a:solidFill>
                <a:latin typeface="Brush Script MT" panose="03060802040406070304" pitchFamily="66" charset="0"/>
              </a:endParaRPr>
            </a:p>
          </p:txBody>
        </p:sp>
      </p:grpSp>
      <p:sp>
        <p:nvSpPr>
          <p:cNvPr id="13" name="Rectangle 12"/>
          <p:cNvSpPr/>
          <p:nvPr/>
        </p:nvSpPr>
        <p:spPr>
          <a:xfrm>
            <a:off x="5262318" y="3539292"/>
            <a:ext cx="3634940" cy="676005"/>
          </a:xfrm>
          <a:prstGeom prst="rect">
            <a:avLst/>
          </a:prstGeom>
          <a:noFill/>
        </p:spPr>
        <p:txBody>
          <a:bodyPr wrap="square" lIns="0" tIns="0" rIns="0" bIns="0">
            <a:noAutofit/>
          </a:bodyPr>
          <a:lstStyle/>
          <a:p>
            <a:pPr algn="ctr"/>
            <a:r>
              <a:rPr lang="es-ES_tradnl" sz="8800" dirty="0" err="1" smtClean="0">
                <a:solidFill>
                  <a:schemeClr val="accent5"/>
                </a:solidFill>
                <a:latin typeface="Brush Script MT" panose="03060802040406070304" pitchFamily="66" charset="0"/>
              </a:rPr>
              <a:t>Empathy</a:t>
            </a:r>
            <a:endParaRPr lang="es-ES_tradnl" sz="8800" dirty="0">
              <a:solidFill>
                <a:schemeClr val="accent5"/>
              </a:solidFill>
              <a:latin typeface="Brush Script MT" panose="03060802040406070304" pitchFamily="66" charset="0"/>
            </a:endParaRPr>
          </a:p>
        </p:txBody>
      </p:sp>
      <p:sp>
        <p:nvSpPr>
          <p:cNvPr id="3" name="Rectangle 2"/>
          <p:cNvSpPr/>
          <p:nvPr/>
        </p:nvSpPr>
        <p:spPr>
          <a:xfrm>
            <a:off x="305292" y="3694391"/>
            <a:ext cx="4201791" cy="1938992"/>
          </a:xfrm>
          <a:prstGeom prst="rect">
            <a:avLst/>
          </a:prstGeom>
        </p:spPr>
        <p:txBody>
          <a:bodyPr wrap="none">
            <a:spAutoFit/>
          </a:bodyPr>
          <a:lstStyle/>
          <a:p>
            <a:r>
              <a:rPr lang="en-US" sz="6000" b="1" dirty="0" smtClean="0">
                <a:solidFill>
                  <a:schemeClr val="accent1">
                    <a:lumMod val="50000"/>
                  </a:schemeClr>
                </a:solidFill>
              </a:rPr>
              <a:t>learning &amp;</a:t>
            </a:r>
            <a:br>
              <a:rPr lang="en-US" sz="6000" b="1" dirty="0" smtClean="0">
                <a:solidFill>
                  <a:schemeClr val="accent1">
                    <a:lumMod val="50000"/>
                  </a:schemeClr>
                </a:solidFill>
              </a:rPr>
            </a:br>
            <a:r>
              <a:rPr lang="en-US" sz="6000" b="1" dirty="0" smtClean="0">
                <a:solidFill>
                  <a:schemeClr val="accent1">
                    <a:lumMod val="50000"/>
                  </a:schemeClr>
                </a:solidFill>
              </a:rPr>
              <a:t>unlearning</a:t>
            </a:r>
            <a:endParaRPr lang="en-US" sz="6000" b="1" dirty="0">
              <a:solidFill>
                <a:schemeClr val="accent1">
                  <a:lumMod val="50000"/>
                </a:schemeClr>
              </a:solidFill>
            </a:endParaRPr>
          </a:p>
        </p:txBody>
      </p:sp>
      <p:sp>
        <p:nvSpPr>
          <p:cNvPr id="12" name="TextBox 11"/>
          <p:cNvSpPr txBox="1"/>
          <p:nvPr/>
        </p:nvSpPr>
        <p:spPr>
          <a:xfrm>
            <a:off x="4785517" y="5074127"/>
            <a:ext cx="4259499" cy="1446550"/>
          </a:xfrm>
          <a:prstGeom prst="rect">
            <a:avLst/>
          </a:prstGeom>
          <a:noFill/>
        </p:spPr>
        <p:txBody>
          <a:bodyPr wrap="none" rtlCol="0">
            <a:spAutoFit/>
          </a:bodyPr>
          <a:lstStyle/>
          <a:p>
            <a:pPr fontAlgn="base">
              <a:spcBef>
                <a:spcPct val="50000"/>
              </a:spcBef>
              <a:spcAft>
                <a:spcPct val="0"/>
              </a:spcAft>
              <a:buClr>
                <a:srgbClr val="F0AB00"/>
              </a:buClr>
              <a:buSzPct val="80000"/>
            </a:pPr>
            <a:r>
              <a:rPr lang="es-ES" sz="8800" b="1" kern="0" dirty="0" smtClean="0">
                <a:solidFill>
                  <a:schemeClr val="accent1">
                    <a:lumMod val="75000"/>
                  </a:schemeClr>
                </a:solidFill>
                <a:latin typeface="Arial Rounded MT Bold" pitchFamily="34" charset="0"/>
                <a:ea typeface="Arial Unicode MS" pitchFamily="34" charset="-128"/>
                <a:cs typeface="Arial Unicode MS" pitchFamily="34" charset="-128"/>
              </a:rPr>
              <a:t>LOB</a:t>
            </a:r>
            <a:r>
              <a:rPr lang="es-ES" sz="6600" b="1" kern="0" dirty="0" smtClean="0">
                <a:solidFill>
                  <a:schemeClr val="accent1">
                    <a:lumMod val="75000"/>
                  </a:schemeClr>
                </a:solidFill>
                <a:latin typeface="Arial Rounded MT Bold" pitchFamily="34" charset="0"/>
                <a:ea typeface="Arial Unicode MS" pitchFamily="34" charset="-128"/>
                <a:cs typeface="Arial Unicode MS" pitchFamily="34" charset="-128"/>
              </a:rPr>
              <a:t>-</a:t>
            </a:r>
            <a:r>
              <a:rPr lang="es-ES" sz="6600" b="1" kern="0" dirty="0" err="1" smtClean="0">
                <a:solidFill>
                  <a:schemeClr val="accent1">
                    <a:lumMod val="75000"/>
                  </a:schemeClr>
                </a:solidFill>
                <a:latin typeface="Arial Rounded MT Bold" pitchFamily="34" charset="0"/>
                <a:ea typeface="Arial Unicode MS" pitchFamily="34" charset="-128"/>
                <a:cs typeface="Arial Unicode MS" pitchFamily="34" charset="-128"/>
              </a:rPr>
              <a:t>led</a:t>
            </a:r>
            <a:endParaRPr lang="es-ES" sz="8800" b="1" kern="0" dirty="0" smtClean="0">
              <a:solidFill>
                <a:schemeClr val="accent1">
                  <a:lumMod val="75000"/>
                </a:schemeClr>
              </a:solidFill>
              <a:latin typeface="Arial Rounded MT Bold"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44371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 descr="\\psf\Home\Downloads\272231_l_srgb_s_gl.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flipH="1">
            <a:off x="-2" y="0"/>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23999" y="301625"/>
            <a:ext cx="8563663" cy="958562"/>
          </a:xfrm>
        </p:spPr>
        <p:txBody>
          <a:bodyPr/>
          <a:lstStyle/>
          <a:p>
            <a:r>
              <a:rPr lang="en-US" sz="2400" dirty="0"/>
              <a:t>Selling </a:t>
            </a:r>
            <a:r>
              <a:rPr lang="en-US" sz="2400" dirty="0" smtClean="0"/>
              <a:t>Analytics </a:t>
            </a:r>
            <a:r>
              <a:rPr lang="en-US" sz="2400" dirty="0"/>
              <a:t>… Why Should You Care</a:t>
            </a:r>
            <a:r>
              <a:rPr lang="en-US" sz="2400" dirty="0" smtClean="0"/>
              <a:t>?</a:t>
            </a:r>
            <a:br>
              <a:rPr lang="en-US" sz="2400" dirty="0" smtClean="0"/>
            </a:br>
            <a:endParaRPr lang="en-US" sz="2400" dirty="0"/>
          </a:p>
        </p:txBody>
      </p:sp>
      <p:sp>
        <p:nvSpPr>
          <p:cNvPr id="71" name="Rectangle 70"/>
          <p:cNvSpPr/>
          <p:nvPr/>
        </p:nvSpPr>
        <p:spPr bwMode="gray">
          <a:xfrm>
            <a:off x="300222" y="1681661"/>
            <a:ext cx="8519928" cy="4691843"/>
          </a:xfrm>
          <a:prstGeom prst="rect">
            <a:avLst/>
          </a:prstGeom>
          <a:solidFill>
            <a:schemeClr val="tx1">
              <a:lumMod val="85000"/>
              <a:lumOff val="15000"/>
              <a:alpha val="80000"/>
            </a:schemeClr>
          </a:solidFill>
          <a:ln w="6350" algn="ctr">
            <a:noFill/>
            <a:miter lim="800000"/>
            <a:headEnd/>
            <a:tailEnd/>
          </a:ln>
        </p:spPr>
        <p:txBody>
          <a:bodyPr lIns="90000" tIns="72000" rIns="90000" bIns="72000" rtlCol="0" anchor="ctr"/>
          <a:lstStyle/>
          <a:p>
            <a:pPr marL="285750" indent="-285750">
              <a:spcBef>
                <a:spcPts val="1200"/>
              </a:spcBef>
              <a:buFont typeface="Arial" pitchFamily="34" charset="0"/>
              <a:buChar char="•"/>
            </a:pPr>
            <a:r>
              <a:rPr lang="en-US" dirty="0">
                <a:solidFill>
                  <a:schemeClr val="bg1"/>
                </a:solidFill>
              </a:rPr>
              <a:t>Use the hot BI topic to </a:t>
            </a:r>
            <a:r>
              <a:rPr lang="en-US" sz="2800" b="1" dirty="0">
                <a:solidFill>
                  <a:schemeClr val="bg1"/>
                </a:solidFill>
              </a:rPr>
              <a:t>break into new accounts</a:t>
            </a:r>
            <a:endParaRPr lang="en-US" sz="2800" dirty="0">
              <a:solidFill>
                <a:schemeClr val="bg1"/>
              </a:solidFill>
            </a:endParaRPr>
          </a:p>
          <a:p>
            <a:pPr marL="285750" indent="-285750">
              <a:spcBef>
                <a:spcPts val="1200"/>
              </a:spcBef>
              <a:buFont typeface="Arial" pitchFamily="34" charset="0"/>
              <a:buChar char="•"/>
            </a:pPr>
            <a:r>
              <a:rPr lang="en-US" dirty="0">
                <a:solidFill>
                  <a:schemeClr val="bg1"/>
                </a:solidFill>
              </a:rPr>
              <a:t>Leverage BI to </a:t>
            </a:r>
            <a:r>
              <a:rPr lang="en-US" sz="2800" b="1" dirty="0">
                <a:solidFill>
                  <a:schemeClr val="bg1"/>
                </a:solidFill>
              </a:rPr>
              <a:t>broaden your footprint </a:t>
            </a:r>
            <a:r>
              <a:rPr lang="en-US" dirty="0">
                <a:solidFill>
                  <a:schemeClr val="bg1"/>
                </a:solidFill>
              </a:rPr>
              <a:t>within your accounts</a:t>
            </a:r>
          </a:p>
          <a:p>
            <a:pPr marL="285750" indent="-285750">
              <a:spcBef>
                <a:spcPts val="1200"/>
              </a:spcBef>
              <a:buFont typeface="Arial" pitchFamily="34" charset="0"/>
              <a:buChar char="•"/>
            </a:pPr>
            <a:r>
              <a:rPr lang="en-US" sz="2800" b="1" dirty="0">
                <a:solidFill>
                  <a:schemeClr val="bg1"/>
                </a:solidFill>
              </a:rPr>
              <a:t>Retire quota faster </a:t>
            </a:r>
            <a:r>
              <a:rPr lang="en-US" dirty="0">
                <a:solidFill>
                  <a:schemeClr val="bg1"/>
                </a:solidFill>
              </a:rPr>
              <a:t>by attaching BI to any other systems </a:t>
            </a:r>
          </a:p>
          <a:p>
            <a:pPr marL="285750" indent="-285750">
              <a:spcBef>
                <a:spcPts val="1200"/>
              </a:spcBef>
              <a:buFont typeface="Arial" pitchFamily="34" charset="0"/>
              <a:buChar char="•"/>
            </a:pPr>
            <a:r>
              <a:rPr lang="en-US" b="1" dirty="0" smtClean="0">
                <a:solidFill>
                  <a:schemeClr val="bg1"/>
                </a:solidFill>
              </a:rPr>
              <a:t>Create a healthy </a:t>
            </a:r>
            <a:r>
              <a:rPr lang="en-US" sz="2800" b="1" dirty="0" smtClean="0">
                <a:solidFill>
                  <a:schemeClr val="bg1"/>
                </a:solidFill>
              </a:rPr>
              <a:t>annuity business </a:t>
            </a:r>
            <a:r>
              <a:rPr lang="en-US" sz="2400" b="1" dirty="0" smtClean="0">
                <a:solidFill>
                  <a:schemeClr val="bg1"/>
                </a:solidFill>
              </a:rPr>
              <a:t>- </a:t>
            </a:r>
            <a:r>
              <a:rPr lang="en-US" dirty="0" smtClean="0">
                <a:solidFill>
                  <a:schemeClr val="bg1"/>
                </a:solidFill>
              </a:rPr>
              <a:t>BI investments are typically long-lived and grow organically. Frame up a staged analytics strategy that makes sense for your customers, and build downstream revenue</a:t>
            </a:r>
          </a:p>
          <a:p>
            <a:pPr>
              <a:spcBef>
                <a:spcPts val="1200"/>
              </a:spcBef>
            </a:pPr>
            <a:endParaRPr lang="en-US" dirty="0">
              <a:solidFill>
                <a:schemeClr val="bg1"/>
              </a:solidFill>
            </a:endParaRPr>
          </a:p>
          <a:p>
            <a:pPr algn="r">
              <a:spcBef>
                <a:spcPts val="1200"/>
              </a:spcBef>
            </a:pPr>
            <a:r>
              <a:rPr lang="en-US" b="1" dirty="0">
                <a:solidFill>
                  <a:schemeClr val="bg1"/>
                </a:solidFill>
              </a:rPr>
              <a:t>… and </a:t>
            </a:r>
            <a:r>
              <a:rPr lang="en-US" sz="2800" b="1" dirty="0" smtClean="0">
                <a:solidFill>
                  <a:schemeClr val="bg1"/>
                </a:solidFill>
              </a:rPr>
              <a:t>Protect your accounts </a:t>
            </a:r>
            <a:r>
              <a:rPr lang="en-US" b="1" dirty="0" smtClean="0">
                <a:solidFill>
                  <a:schemeClr val="bg1"/>
                </a:solidFill>
              </a:rPr>
              <a:t/>
            </a:r>
            <a:br>
              <a:rPr lang="en-US" b="1" dirty="0" smtClean="0">
                <a:solidFill>
                  <a:schemeClr val="bg1"/>
                </a:solidFill>
              </a:rPr>
            </a:br>
            <a:r>
              <a:rPr lang="en-US" dirty="0" smtClean="0">
                <a:solidFill>
                  <a:schemeClr val="bg1"/>
                </a:solidFill>
              </a:rPr>
              <a:t>start the analytics conversation </a:t>
            </a:r>
            <a:r>
              <a:rPr lang="en-US" dirty="0">
                <a:solidFill>
                  <a:schemeClr val="bg1"/>
                </a:solidFill>
              </a:rPr>
              <a:t>before a competitor can</a:t>
            </a:r>
          </a:p>
        </p:txBody>
      </p:sp>
      <p:pic>
        <p:nvPicPr>
          <p:cNvPr id="74" name="Picture 7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27698" y="301625"/>
            <a:ext cx="1240357" cy="611609"/>
          </a:xfrm>
          <a:prstGeom prst="rect">
            <a:avLst/>
          </a:prstGeom>
        </p:spPr>
      </p:pic>
      <p:pic>
        <p:nvPicPr>
          <p:cNvPr id="6" name="Picture 37" descr="\\psf\Host\Users\eric\Graphic Tank\Misc-39.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76122" y="4894664"/>
            <a:ext cx="1311734" cy="1284796"/>
          </a:xfrm>
          <a:prstGeom prst="rect">
            <a:avLst/>
          </a:prstGeom>
          <a:noFill/>
        </p:spPr>
      </p:pic>
      <p:sp>
        <p:nvSpPr>
          <p:cNvPr id="2" name="Rectangle 1"/>
          <p:cNvSpPr/>
          <p:nvPr/>
        </p:nvSpPr>
        <p:spPr>
          <a:xfrm rot="2934255">
            <a:off x="6314774" y="537395"/>
            <a:ext cx="1901183" cy="646331"/>
          </a:xfrm>
          <a:prstGeom prst="rect">
            <a:avLst/>
          </a:prstGeom>
        </p:spPr>
        <p:txBody>
          <a:bodyPr wrap="square">
            <a:spAutoFit/>
          </a:bodyPr>
          <a:lstStyle/>
          <a:p>
            <a:r>
              <a:rPr lang="en-US" sz="3600" b="1" dirty="0" smtClean="0">
                <a:solidFill>
                  <a:schemeClr val="accent1">
                    <a:lumMod val="60000"/>
                    <a:lumOff val="40000"/>
                  </a:schemeClr>
                </a:solidFill>
              </a:rPr>
              <a:t>Internal</a:t>
            </a:r>
          </a:p>
        </p:txBody>
      </p:sp>
    </p:spTree>
    <p:extLst>
      <p:ext uri="{BB962C8B-B14F-4D97-AF65-F5344CB8AC3E}">
        <p14:creationId xmlns:p14="http://schemas.microsoft.com/office/powerpoint/2010/main" val="242825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GB" dirty="0" smtClean="0"/>
              <a:t>World is changing … the new Reality of LOB heads</a:t>
            </a:r>
            <a:endParaRPr lang="en-US" dirty="0">
              <a:solidFill>
                <a:srgbClr val="FF0000"/>
              </a:solidFill>
            </a:endParaRPr>
          </a:p>
        </p:txBody>
      </p:sp>
      <p:sp>
        <p:nvSpPr>
          <p:cNvPr id="42" name="Freeform 41"/>
          <p:cNvSpPr/>
          <p:nvPr/>
        </p:nvSpPr>
        <p:spPr bwMode="gray">
          <a:xfrm>
            <a:off x="228600" y="3314700"/>
            <a:ext cx="4343400" cy="2099400"/>
          </a:xfrm>
          <a:custGeom>
            <a:avLst/>
            <a:gdLst>
              <a:gd name="connsiteX0" fmla="*/ 4324350 w 4324350"/>
              <a:gd name="connsiteY0" fmla="*/ 0 h 581025"/>
              <a:gd name="connsiteX1" fmla="*/ 0 w 4324350"/>
              <a:gd name="connsiteY1" fmla="*/ 581025 h 581025"/>
              <a:gd name="connsiteX2" fmla="*/ 2686050 w 4324350"/>
              <a:gd name="connsiteY2" fmla="*/ 571500 h 581025"/>
              <a:gd name="connsiteX3" fmla="*/ 4324350 w 4324350"/>
              <a:gd name="connsiteY3" fmla="*/ 0 h 581025"/>
            </a:gdLst>
            <a:ahLst/>
            <a:cxnLst>
              <a:cxn ang="0">
                <a:pos x="connsiteX0" y="connsiteY0"/>
              </a:cxn>
              <a:cxn ang="0">
                <a:pos x="connsiteX1" y="connsiteY1"/>
              </a:cxn>
              <a:cxn ang="0">
                <a:pos x="connsiteX2" y="connsiteY2"/>
              </a:cxn>
              <a:cxn ang="0">
                <a:pos x="connsiteX3" y="connsiteY3"/>
              </a:cxn>
            </a:cxnLst>
            <a:rect l="l" t="t" r="r" b="b"/>
            <a:pathLst>
              <a:path w="4324350" h="581025">
                <a:moveTo>
                  <a:pt x="4324350" y="0"/>
                </a:moveTo>
                <a:lnTo>
                  <a:pt x="0" y="581025"/>
                </a:lnTo>
                <a:lnTo>
                  <a:pt x="2686050" y="571500"/>
                </a:lnTo>
                <a:lnTo>
                  <a:pt x="4324350" y="0"/>
                </a:lnTo>
                <a:close/>
              </a:path>
            </a:pathLst>
          </a:custGeom>
          <a:gradFill>
            <a:gsLst>
              <a:gs pos="0">
                <a:schemeClr val="accent2"/>
              </a:gs>
              <a:gs pos="81000">
                <a:schemeClr val="bg1">
                  <a:lumMod val="85000"/>
                  <a:alpha val="2000"/>
                </a:schemeClr>
              </a:gs>
              <a:gs pos="100000">
                <a:schemeClr val="bg1">
                  <a:alpha val="0"/>
                </a:schemeClr>
              </a:gs>
            </a:gsLst>
            <a:lin ang="5400000" scaled="0"/>
          </a:gradFill>
          <a:ln w="28575" algn="ctr">
            <a:noFill/>
            <a:round/>
            <a:headEnd/>
            <a:tailEnd/>
          </a:ln>
        </p:spPr>
        <p:txBody>
          <a:bodyPr tIns="91440" bIns="91440"/>
          <a:lstStyle/>
          <a:p>
            <a:pPr marR="0" fontAlgn="base">
              <a:lnSpc>
                <a:spcPct val="100000"/>
              </a:lnSpc>
              <a:spcBef>
                <a:spcPts val="600"/>
              </a:spcBef>
              <a:spcAft>
                <a:spcPct val="0"/>
              </a:spcAft>
              <a:buClr>
                <a:schemeClr val="accent1"/>
              </a:buClr>
              <a:buSzPct val="80000"/>
              <a:tabLst/>
            </a:pPr>
            <a:endParaRPr lang="en-US" sz="1200" b="1" dirty="0" err="1" smtClean="0"/>
          </a:p>
        </p:txBody>
      </p:sp>
      <p:sp>
        <p:nvSpPr>
          <p:cNvPr id="43" name="Freeform 42"/>
          <p:cNvSpPr/>
          <p:nvPr/>
        </p:nvSpPr>
        <p:spPr bwMode="gray">
          <a:xfrm flipH="1">
            <a:off x="4610103" y="3314700"/>
            <a:ext cx="4381497" cy="2099400"/>
          </a:xfrm>
          <a:custGeom>
            <a:avLst/>
            <a:gdLst>
              <a:gd name="connsiteX0" fmla="*/ 4324350 w 4324350"/>
              <a:gd name="connsiteY0" fmla="*/ 0 h 581025"/>
              <a:gd name="connsiteX1" fmla="*/ 0 w 4324350"/>
              <a:gd name="connsiteY1" fmla="*/ 581025 h 581025"/>
              <a:gd name="connsiteX2" fmla="*/ 2686050 w 4324350"/>
              <a:gd name="connsiteY2" fmla="*/ 571500 h 581025"/>
              <a:gd name="connsiteX3" fmla="*/ 4324350 w 4324350"/>
              <a:gd name="connsiteY3" fmla="*/ 0 h 581025"/>
            </a:gdLst>
            <a:ahLst/>
            <a:cxnLst>
              <a:cxn ang="0">
                <a:pos x="connsiteX0" y="connsiteY0"/>
              </a:cxn>
              <a:cxn ang="0">
                <a:pos x="connsiteX1" y="connsiteY1"/>
              </a:cxn>
              <a:cxn ang="0">
                <a:pos x="connsiteX2" y="connsiteY2"/>
              </a:cxn>
              <a:cxn ang="0">
                <a:pos x="connsiteX3" y="connsiteY3"/>
              </a:cxn>
            </a:cxnLst>
            <a:rect l="l" t="t" r="r" b="b"/>
            <a:pathLst>
              <a:path w="4324350" h="581025">
                <a:moveTo>
                  <a:pt x="4324350" y="0"/>
                </a:moveTo>
                <a:lnTo>
                  <a:pt x="0" y="581025"/>
                </a:lnTo>
                <a:lnTo>
                  <a:pt x="2686050" y="571500"/>
                </a:lnTo>
                <a:lnTo>
                  <a:pt x="4324350" y="0"/>
                </a:lnTo>
                <a:close/>
              </a:path>
            </a:pathLst>
          </a:custGeom>
          <a:gradFill>
            <a:gsLst>
              <a:gs pos="0">
                <a:schemeClr val="accent2"/>
              </a:gs>
              <a:gs pos="81000">
                <a:schemeClr val="bg1">
                  <a:lumMod val="85000"/>
                  <a:alpha val="2000"/>
                </a:schemeClr>
              </a:gs>
              <a:gs pos="100000">
                <a:schemeClr val="bg1">
                  <a:alpha val="0"/>
                </a:schemeClr>
              </a:gs>
            </a:gsLst>
            <a:lin ang="5400000" scaled="0"/>
          </a:gradFill>
          <a:ln w="28575" algn="ctr">
            <a:noFill/>
            <a:round/>
            <a:headEnd/>
            <a:tailEnd/>
          </a:ln>
        </p:spPr>
        <p:txBody>
          <a:bodyPr tIns="91440" bIns="91440"/>
          <a:lstStyle/>
          <a:p>
            <a:pPr fontAlgn="base">
              <a:spcBef>
                <a:spcPts val="600"/>
              </a:spcBef>
              <a:spcAft>
                <a:spcPct val="0"/>
              </a:spcAft>
              <a:buClr>
                <a:schemeClr val="accent1"/>
              </a:buClr>
              <a:buSzPct val="80000"/>
            </a:pPr>
            <a:endParaRPr lang="en-US" sz="1200" b="1" dirty="0" err="1"/>
          </a:p>
        </p:txBody>
      </p:sp>
      <p:sp>
        <p:nvSpPr>
          <p:cNvPr id="44" name="Freeform 43"/>
          <p:cNvSpPr/>
          <p:nvPr/>
        </p:nvSpPr>
        <p:spPr bwMode="gray">
          <a:xfrm>
            <a:off x="3219450" y="3314700"/>
            <a:ext cx="2667001" cy="2099400"/>
          </a:xfrm>
          <a:custGeom>
            <a:avLst/>
            <a:gdLst>
              <a:gd name="connsiteX0" fmla="*/ 4324350 w 4324350"/>
              <a:gd name="connsiteY0" fmla="*/ 0 h 581025"/>
              <a:gd name="connsiteX1" fmla="*/ 0 w 4324350"/>
              <a:gd name="connsiteY1" fmla="*/ 581025 h 581025"/>
              <a:gd name="connsiteX2" fmla="*/ 2686050 w 4324350"/>
              <a:gd name="connsiteY2" fmla="*/ 571500 h 581025"/>
              <a:gd name="connsiteX3" fmla="*/ 4324350 w 4324350"/>
              <a:gd name="connsiteY3" fmla="*/ 0 h 581025"/>
              <a:gd name="connsiteX0" fmla="*/ 2223950 w 2686050"/>
              <a:gd name="connsiteY0" fmla="*/ 0 h 1992086"/>
              <a:gd name="connsiteX1" fmla="*/ 0 w 2686050"/>
              <a:gd name="connsiteY1" fmla="*/ 1992086 h 1992086"/>
              <a:gd name="connsiteX2" fmla="*/ 2686050 w 2686050"/>
              <a:gd name="connsiteY2" fmla="*/ 1982561 h 1992086"/>
              <a:gd name="connsiteX3" fmla="*/ 2223950 w 2686050"/>
              <a:gd name="connsiteY3" fmla="*/ 0 h 1992086"/>
              <a:gd name="connsiteX0" fmla="*/ 2223950 w 4324349"/>
              <a:gd name="connsiteY0" fmla="*/ 0 h 1992086"/>
              <a:gd name="connsiteX1" fmla="*/ 0 w 4324349"/>
              <a:gd name="connsiteY1" fmla="*/ 1992086 h 1992086"/>
              <a:gd name="connsiteX2" fmla="*/ 4324349 w 4324349"/>
              <a:gd name="connsiteY2" fmla="*/ 581025 h 1992086"/>
              <a:gd name="connsiteX3" fmla="*/ 2223950 w 4324349"/>
              <a:gd name="connsiteY3" fmla="*/ 0 h 1992086"/>
              <a:gd name="connsiteX0" fmla="*/ 2223952 w 4324351"/>
              <a:gd name="connsiteY0" fmla="*/ 0 h 581025"/>
              <a:gd name="connsiteX1" fmla="*/ 0 w 4324351"/>
              <a:gd name="connsiteY1" fmla="*/ 581025 h 581025"/>
              <a:gd name="connsiteX2" fmla="*/ 4324351 w 4324351"/>
              <a:gd name="connsiteY2" fmla="*/ 581025 h 581025"/>
              <a:gd name="connsiteX3" fmla="*/ 2223952 w 4324351"/>
              <a:gd name="connsiteY3" fmla="*/ 0 h 581025"/>
            </a:gdLst>
            <a:ahLst/>
            <a:cxnLst>
              <a:cxn ang="0">
                <a:pos x="connsiteX0" y="connsiteY0"/>
              </a:cxn>
              <a:cxn ang="0">
                <a:pos x="connsiteX1" y="connsiteY1"/>
              </a:cxn>
              <a:cxn ang="0">
                <a:pos x="connsiteX2" y="connsiteY2"/>
              </a:cxn>
              <a:cxn ang="0">
                <a:pos x="connsiteX3" y="connsiteY3"/>
              </a:cxn>
            </a:cxnLst>
            <a:rect l="l" t="t" r="r" b="b"/>
            <a:pathLst>
              <a:path w="4324351" h="581025">
                <a:moveTo>
                  <a:pt x="2223952" y="0"/>
                </a:moveTo>
                <a:lnTo>
                  <a:pt x="0" y="581025"/>
                </a:lnTo>
                <a:lnTo>
                  <a:pt x="4324351" y="581025"/>
                </a:lnTo>
                <a:lnTo>
                  <a:pt x="2223952" y="0"/>
                </a:lnTo>
                <a:close/>
              </a:path>
            </a:pathLst>
          </a:custGeom>
          <a:gradFill>
            <a:gsLst>
              <a:gs pos="0">
                <a:schemeClr val="accent2"/>
              </a:gs>
              <a:gs pos="81000">
                <a:schemeClr val="bg1">
                  <a:lumMod val="85000"/>
                  <a:alpha val="2000"/>
                </a:schemeClr>
              </a:gs>
              <a:gs pos="100000">
                <a:schemeClr val="bg1">
                  <a:alpha val="0"/>
                </a:schemeClr>
              </a:gs>
            </a:gsLst>
            <a:lin ang="5400000" scaled="0"/>
          </a:gradFill>
          <a:ln w="28575" algn="ctr">
            <a:noFill/>
            <a:round/>
            <a:headEnd/>
            <a:tailEnd/>
          </a:ln>
        </p:spPr>
        <p:txBody>
          <a:bodyPr tIns="91440" bIns="91440"/>
          <a:lstStyle/>
          <a:p>
            <a:pPr fontAlgn="base">
              <a:spcBef>
                <a:spcPts val="600"/>
              </a:spcBef>
              <a:spcAft>
                <a:spcPct val="0"/>
              </a:spcAft>
              <a:buClr>
                <a:schemeClr val="accent1"/>
              </a:buClr>
              <a:buSzPct val="80000"/>
            </a:pPr>
            <a:endParaRPr lang="en-US" sz="1200" b="1" dirty="0" err="1"/>
          </a:p>
        </p:txBody>
      </p:sp>
      <p:sp>
        <p:nvSpPr>
          <p:cNvPr id="27" name="TextBox 26"/>
          <p:cNvSpPr txBox="1"/>
          <p:nvPr/>
        </p:nvSpPr>
        <p:spPr>
          <a:xfrm>
            <a:off x="1195450" y="3692618"/>
            <a:ext cx="6705600" cy="461665"/>
          </a:xfrm>
          <a:prstGeom prst="rect">
            <a:avLst/>
          </a:prstGeom>
          <a:solidFill>
            <a:schemeClr val="bg1">
              <a:alpha val="71000"/>
            </a:schemeClr>
          </a:solidFill>
        </p:spPr>
        <p:txBody>
          <a:bodyPr wrap="square" rtlCol="0">
            <a:spAutoFit/>
          </a:bodyPr>
          <a:lstStyle/>
          <a:p>
            <a:pPr algn="ctr" fontAlgn="base">
              <a:spcBef>
                <a:spcPct val="50000"/>
              </a:spcBef>
              <a:spcAft>
                <a:spcPct val="0"/>
              </a:spcAft>
              <a:buClr>
                <a:srgbClr val="F0AB00"/>
              </a:buClr>
              <a:buSzPct val="80000"/>
            </a:pPr>
            <a:r>
              <a:rPr lang="en-GB" sz="2400" kern="0" dirty="0" smtClean="0">
                <a:ea typeface="Arial Unicode MS" pitchFamily="34" charset="-128"/>
                <a:cs typeface="Arial" pitchFamily="34" charset="0"/>
              </a:rPr>
              <a:t>Increasing </a:t>
            </a:r>
            <a:r>
              <a:rPr lang="en-GB" sz="2400" b="1" kern="0" dirty="0" smtClean="0">
                <a:ea typeface="Arial Unicode MS" pitchFamily="34" charset="-128"/>
                <a:cs typeface="Arial" pitchFamily="34" charset="0"/>
              </a:rPr>
              <a:t>Pressure </a:t>
            </a:r>
            <a:r>
              <a:rPr lang="en-GB" sz="2400" kern="0" dirty="0" smtClean="0">
                <a:ea typeface="Arial Unicode MS" pitchFamily="34" charset="-128"/>
                <a:cs typeface="Arial" pitchFamily="34" charset="0"/>
              </a:rPr>
              <a:t>&amp; Greater </a:t>
            </a:r>
            <a:r>
              <a:rPr lang="en-GB" sz="2400" b="1" kern="0" dirty="0" smtClean="0">
                <a:ea typeface="Arial Unicode MS" pitchFamily="34" charset="-128"/>
                <a:cs typeface="Arial" pitchFamily="34" charset="0"/>
              </a:rPr>
              <a:t>Expectations</a:t>
            </a:r>
            <a:endParaRPr lang="en-US" sz="2400" kern="0" dirty="0" err="1">
              <a:ea typeface="Arial Unicode MS" pitchFamily="34" charset="-128"/>
              <a:cs typeface="Arial" pitchFamily="34" charset="0"/>
            </a:endParaRPr>
          </a:p>
        </p:txBody>
      </p:sp>
      <p:pic>
        <p:nvPicPr>
          <p:cNvPr id="25" name="Picture 24" descr="\\psf\Host\Users\eric\Graphic Tank\illustration [Converted].png"/>
          <p:cNvPicPr>
            <a:picLocks noChangeAspect="1" noChangeArrowheads="1"/>
          </p:cNvPicPr>
          <p:nvPr/>
        </p:nvPicPr>
        <p:blipFill>
          <a:blip r:embed="rId3" cstate="email"/>
          <a:srcRect/>
          <a:stretch>
            <a:fillRect/>
          </a:stretch>
        </p:blipFill>
        <p:spPr bwMode="auto">
          <a:xfrm>
            <a:off x="2339789" y="1459380"/>
            <a:ext cx="4450975" cy="1899587"/>
          </a:xfrm>
          <a:prstGeom prst="rect">
            <a:avLst/>
          </a:prstGeom>
          <a:noFill/>
        </p:spPr>
      </p:pic>
      <p:grpSp>
        <p:nvGrpSpPr>
          <p:cNvPr id="2" name="Group 66"/>
          <p:cNvGrpSpPr/>
          <p:nvPr/>
        </p:nvGrpSpPr>
        <p:grpSpPr>
          <a:xfrm>
            <a:off x="363072" y="1550427"/>
            <a:ext cx="2702857" cy="1990164"/>
            <a:chOff x="363072" y="1479177"/>
            <a:chExt cx="2702857" cy="1990164"/>
          </a:xfrm>
        </p:grpSpPr>
        <p:sp>
          <p:nvSpPr>
            <p:cNvPr id="28" name="Right Arrow Callout 27"/>
            <p:cNvSpPr/>
            <p:nvPr/>
          </p:nvSpPr>
          <p:spPr bwMode="gray">
            <a:xfrm>
              <a:off x="363072" y="1479177"/>
              <a:ext cx="2702857" cy="1990164"/>
            </a:xfrm>
            <a:prstGeom prst="rightArrowCallout">
              <a:avLst>
                <a:gd name="adj1" fmla="val 100000"/>
                <a:gd name="adj2" fmla="val 55639"/>
                <a:gd name="adj3" fmla="val 35526"/>
                <a:gd name="adj4" fmla="val 64977"/>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497541" y="1613646"/>
              <a:ext cx="1692000" cy="169200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3" name="Group 77"/>
            <p:cNvGrpSpPr/>
            <p:nvPr/>
          </p:nvGrpSpPr>
          <p:grpSpPr>
            <a:xfrm>
              <a:off x="693835" y="2641025"/>
              <a:ext cx="628724" cy="549187"/>
              <a:chOff x="-3785047" y="4656098"/>
              <a:chExt cx="2363847" cy="1991820"/>
            </a:xfrm>
          </p:grpSpPr>
          <p:sp>
            <p:nvSpPr>
              <p:cNvPr id="40" name="Oval 39"/>
              <p:cNvSpPr/>
              <p:nvPr/>
            </p:nvSpPr>
            <p:spPr bwMode="gray">
              <a:xfrm>
                <a:off x="-2787518" y="4656100"/>
                <a:ext cx="391886" cy="391886"/>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5" name="Oval 44"/>
              <p:cNvSpPr/>
              <p:nvPr/>
            </p:nvSpPr>
            <p:spPr bwMode="gray">
              <a:xfrm>
                <a:off x="-3785047" y="5606126"/>
                <a:ext cx="391886" cy="391886"/>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6" name="Oval 45"/>
              <p:cNvSpPr/>
              <p:nvPr/>
            </p:nvSpPr>
            <p:spPr bwMode="gray">
              <a:xfrm>
                <a:off x="-3298157" y="5119236"/>
                <a:ext cx="391886" cy="391886"/>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7" name="Oval 46"/>
              <p:cNvSpPr/>
              <p:nvPr/>
            </p:nvSpPr>
            <p:spPr bwMode="gray">
              <a:xfrm>
                <a:off x="-3773171" y="4656098"/>
                <a:ext cx="391886" cy="391886"/>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8" name="Oval 47"/>
              <p:cNvSpPr/>
              <p:nvPr/>
            </p:nvSpPr>
            <p:spPr bwMode="gray">
              <a:xfrm>
                <a:off x="-2823143" y="5558619"/>
                <a:ext cx="391886" cy="391886"/>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0" name="Oval 49"/>
              <p:cNvSpPr/>
              <p:nvPr/>
            </p:nvSpPr>
            <p:spPr bwMode="gray">
              <a:xfrm>
                <a:off x="-1813085" y="5044751"/>
                <a:ext cx="391885" cy="391887"/>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1" name="Oval 50"/>
              <p:cNvSpPr/>
              <p:nvPr/>
            </p:nvSpPr>
            <p:spPr bwMode="gray">
              <a:xfrm>
                <a:off x="-2133717" y="6256031"/>
                <a:ext cx="391885" cy="391887"/>
              </a:xfrm>
              <a:prstGeom prst="ellipse">
                <a:avLst/>
              </a:prstGeom>
              <a:solidFill>
                <a:schemeClr val="bg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grpSp>
      </p:grpSp>
      <p:grpSp>
        <p:nvGrpSpPr>
          <p:cNvPr id="5" name="Group 67"/>
          <p:cNvGrpSpPr/>
          <p:nvPr/>
        </p:nvGrpSpPr>
        <p:grpSpPr>
          <a:xfrm>
            <a:off x="6104968" y="1558924"/>
            <a:ext cx="2702857" cy="1990164"/>
            <a:chOff x="6104968" y="1487674"/>
            <a:chExt cx="2702857" cy="1990164"/>
          </a:xfrm>
        </p:grpSpPr>
        <p:sp>
          <p:nvSpPr>
            <p:cNvPr id="56" name="Right Arrow Callout 55"/>
            <p:cNvSpPr/>
            <p:nvPr/>
          </p:nvSpPr>
          <p:spPr bwMode="gray">
            <a:xfrm flipH="1">
              <a:off x="6104968" y="1487674"/>
              <a:ext cx="2702857" cy="1990164"/>
            </a:xfrm>
            <a:prstGeom prst="rightArrowCallout">
              <a:avLst>
                <a:gd name="adj1" fmla="val 100000"/>
                <a:gd name="adj2" fmla="val 55639"/>
                <a:gd name="adj3" fmla="val 35526"/>
                <a:gd name="adj4" fmla="val 64977"/>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7" name="Rectangle 56"/>
            <p:cNvSpPr/>
            <p:nvPr/>
          </p:nvSpPr>
          <p:spPr bwMode="gray">
            <a:xfrm flipH="1">
              <a:off x="6979022" y="1550893"/>
              <a:ext cx="1692000" cy="169200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4" name="Oval 63"/>
            <p:cNvSpPr/>
            <p:nvPr/>
          </p:nvSpPr>
          <p:spPr bwMode="gray">
            <a:xfrm>
              <a:off x="8316847" y="2722442"/>
              <a:ext cx="38280" cy="38669"/>
            </a:xfrm>
            <a:prstGeom prst="ellipse">
              <a:avLst/>
            </a:prstGeom>
            <a:solidFill>
              <a:schemeClr val="bg1"/>
            </a:solidFill>
          </p:spPr>
          <p:txBody>
            <a:bodyPr wrap="square" rtlCol="0" anchor="ctr" anchorCtr="1">
              <a:noAutofit/>
            </a:bodyPr>
            <a:lstStyle/>
            <a:p>
              <a:pPr algn="ctr"/>
              <a:endParaRPr lang="en-US" sz="1200" dirty="0">
                <a:solidFill>
                  <a:srgbClr val="FFFFFF"/>
                </a:solidFill>
                <a:cs typeface="Arial"/>
              </a:endParaRPr>
            </a:p>
          </p:txBody>
        </p:sp>
      </p:grpSp>
      <p:pic>
        <p:nvPicPr>
          <p:cNvPr id="41" name="Picture 40" descr="ecran-fleche.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9555" y="1703045"/>
            <a:ext cx="884474" cy="791288"/>
          </a:xfrm>
          <a:prstGeom prst="rect">
            <a:avLst/>
          </a:prstGeom>
        </p:spPr>
      </p:pic>
      <p:pic>
        <p:nvPicPr>
          <p:cNvPr id="52" name="Picture 51" descr="Pages-texte.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44029" y="2180836"/>
            <a:ext cx="691619" cy="756458"/>
          </a:xfrm>
          <a:prstGeom prst="rect">
            <a:avLst/>
          </a:prstGeom>
        </p:spPr>
      </p:pic>
      <p:pic>
        <p:nvPicPr>
          <p:cNvPr id="60" name="Picture 59" descr="Dés.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62382" y="2574245"/>
            <a:ext cx="897774" cy="784722"/>
          </a:xfrm>
          <a:prstGeom prst="rect">
            <a:avLst/>
          </a:prstGeom>
        </p:spPr>
      </p:pic>
      <p:pic>
        <p:nvPicPr>
          <p:cNvPr id="61" name="Picture 60" descr="planete.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870886" y="1632764"/>
            <a:ext cx="774746" cy="776409"/>
          </a:xfrm>
          <a:prstGeom prst="rect">
            <a:avLst/>
          </a:prstGeom>
        </p:spPr>
      </p:pic>
      <p:pic>
        <p:nvPicPr>
          <p:cNvPr id="63" name="Picture 62" descr="Compresse-argent.jp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031615" y="1960286"/>
            <a:ext cx="743158" cy="897774"/>
          </a:xfrm>
          <a:prstGeom prst="rect">
            <a:avLst/>
          </a:prstGeom>
        </p:spPr>
      </p:pic>
      <p:grpSp>
        <p:nvGrpSpPr>
          <p:cNvPr id="67" name="Group 9"/>
          <p:cNvGrpSpPr>
            <a:grpSpLocks noChangeAspect="1"/>
          </p:cNvGrpSpPr>
          <p:nvPr/>
        </p:nvGrpSpPr>
        <p:grpSpPr>
          <a:xfrm>
            <a:off x="7897422" y="2443310"/>
            <a:ext cx="772175" cy="860274"/>
            <a:chOff x="5182563" y="4572000"/>
            <a:chExt cx="1219200" cy="1358301"/>
          </a:xfrm>
        </p:grpSpPr>
        <p:pic>
          <p:nvPicPr>
            <p:cNvPr id="68" name="Picture 67" descr="ipad-sr.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182563" y="4572000"/>
              <a:ext cx="929206" cy="1179631"/>
            </a:xfrm>
            <a:prstGeom prst="rect">
              <a:avLst/>
            </a:prstGeom>
          </p:spPr>
        </p:pic>
        <p:pic>
          <p:nvPicPr>
            <p:cNvPr id="69" name="Picture 68" descr="phone-sr.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715963" y="5105400"/>
              <a:ext cx="685800" cy="824901"/>
            </a:xfrm>
            <a:prstGeom prst="rect">
              <a:avLst/>
            </a:prstGeom>
          </p:spPr>
        </p:pic>
      </p:grpSp>
      <p:sp>
        <p:nvSpPr>
          <p:cNvPr id="35" name="TextBox 34"/>
          <p:cNvSpPr txBox="1"/>
          <p:nvPr/>
        </p:nvSpPr>
        <p:spPr>
          <a:xfrm>
            <a:off x="326705" y="5227806"/>
            <a:ext cx="2651760" cy="822960"/>
          </a:xfrm>
          <a:prstGeom prst="rect">
            <a:avLst/>
          </a:prstGeom>
          <a:noFill/>
          <a:ln w="9525" algn="ctr">
            <a:noFill/>
            <a:miter lim="800000"/>
            <a:headEnd/>
            <a:tailEnd/>
          </a:ln>
        </p:spPr>
        <p:txBody>
          <a:bodyPr lIns="0" tIns="36000" rIns="90000" bIns="36000" rtlCol="0" anchor="ctr" anchorCtr="0">
            <a:noAutofit/>
          </a:bodyPr>
          <a:lstStyle/>
          <a:p>
            <a:pPr algn="ctr" fontAlgn="base">
              <a:spcBef>
                <a:spcPts val="1800"/>
              </a:spcBef>
              <a:spcAft>
                <a:spcPct val="0"/>
              </a:spcAft>
              <a:buClr>
                <a:srgbClr val="F0AB00"/>
              </a:buClr>
              <a:buSzPct val="80000"/>
            </a:pPr>
            <a:r>
              <a:rPr lang="en-US" sz="1600" b="1" kern="0" dirty="0" smtClean="0">
                <a:solidFill>
                  <a:srgbClr val="000000"/>
                </a:solidFill>
                <a:ea typeface="Arial Unicode MS" pitchFamily="34" charset="-128"/>
                <a:cs typeface="Arial Unicode MS" pitchFamily="34" charset="-128"/>
              </a:rPr>
              <a:t>More effective management and better control</a:t>
            </a:r>
            <a:endParaRPr lang="en-US" sz="1600" b="1" kern="0" dirty="0">
              <a:solidFill>
                <a:srgbClr val="000000"/>
              </a:solidFill>
              <a:ea typeface="Arial Unicode MS" pitchFamily="34" charset="-128"/>
              <a:cs typeface="Arial Unicode MS" pitchFamily="34" charset="-128"/>
            </a:endParaRPr>
          </a:p>
        </p:txBody>
      </p:sp>
      <p:sp>
        <p:nvSpPr>
          <p:cNvPr id="36" name="TextBox 35"/>
          <p:cNvSpPr txBox="1"/>
          <p:nvPr/>
        </p:nvSpPr>
        <p:spPr>
          <a:xfrm>
            <a:off x="3251922" y="5227807"/>
            <a:ext cx="2651760" cy="822960"/>
          </a:xfrm>
          <a:prstGeom prst="rect">
            <a:avLst/>
          </a:prstGeom>
          <a:noFill/>
          <a:ln w="9525" algn="ctr">
            <a:noFill/>
            <a:miter lim="800000"/>
            <a:headEnd/>
            <a:tailEnd/>
          </a:ln>
        </p:spPr>
        <p:txBody>
          <a:bodyPr lIns="0" tIns="36000" rIns="90000" bIns="36000" rtlCol="0" anchor="ctr" anchorCtr="0">
            <a:noAutofit/>
          </a:bodyPr>
          <a:lstStyle/>
          <a:p>
            <a:pPr algn="ctr" fontAlgn="base">
              <a:spcBef>
                <a:spcPts val="1800"/>
              </a:spcBef>
              <a:spcAft>
                <a:spcPct val="0"/>
              </a:spcAft>
              <a:buClr>
                <a:srgbClr val="F0AB00"/>
              </a:buClr>
              <a:buSzPct val="80000"/>
            </a:pPr>
            <a:r>
              <a:rPr lang="en-US" sz="1600" b="1" kern="0" dirty="0" smtClean="0">
                <a:solidFill>
                  <a:srgbClr val="000000"/>
                </a:solidFill>
                <a:ea typeface="Arial Unicode MS" pitchFamily="34" charset="-128"/>
                <a:cs typeface="Arial Unicode MS" pitchFamily="34" charset="-128"/>
              </a:rPr>
              <a:t>Outperform objectives </a:t>
            </a:r>
            <a:r>
              <a:rPr lang="en-US" sz="1600" b="1" kern="0" dirty="0">
                <a:solidFill>
                  <a:srgbClr val="000000"/>
                </a:solidFill>
                <a:ea typeface="Arial Unicode MS" pitchFamily="34" charset="-128"/>
                <a:cs typeface="Arial Unicode MS" pitchFamily="34" charset="-128"/>
              </a:rPr>
              <a:t>and c</a:t>
            </a:r>
            <a:r>
              <a:rPr lang="en-US" sz="1600" b="1" kern="0" dirty="0" smtClean="0">
                <a:solidFill>
                  <a:srgbClr val="000000"/>
                </a:solidFill>
                <a:ea typeface="Arial Unicode MS" pitchFamily="34" charset="-128"/>
                <a:cs typeface="Arial Unicode MS" pitchFamily="34" charset="-128"/>
              </a:rPr>
              <a:t>reate value to the organization</a:t>
            </a:r>
            <a:endParaRPr lang="en-US" sz="1600" b="1" kern="0" dirty="0">
              <a:solidFill>
                <a:srgbClr val="000000"/>
              </a:solidFill>
              <a:ea typeface="Arial Unicode MS" pitchFamily="34" charset="-128"/>
              <a:cs typeface="Arial Unicode MS" pitchFamily="34" charset="-128"/>
            </a:endParaRPr>
          </a:p>
        </p:txBody>
      </p:sp>
      <p:sp>
        <p:nvSpPr>
          <p:cNvPr id="37" name="TextBox 36"/>
          <p:cNvSpPr txBox="1"/>
          <p:nvPr/>
        </p:nvSpPr>
        <p:spPr>
          <a:xfrm>
            <a:off x="6177139" y="5227807"/>
            <a:ext cx="2651760" cy="822960"/>
          </a:xfrm>
          <a:prstGeom prst="rect">
            <a:avLst/>
          </a:prstGeom>
          <a:noFill/>
          <a:ln w="9525" algn="ctr">
            <a:noFill/>
            <a:miter lim="800000"/>
            <a:headEnd/>
            <a:tailEnd/>
          </a:ln>
        </p:spPr>
        <p:txBody>
          <a:bodyPr lIns="0" tIns="36000" rIns="90000" bIns="36000" rtlCol="0" anchor="ctr" anchorCtr="0">
            <a:noAutofit/>
          </a:bodyPr>
          <a:lstStyle/>
          <a:p>
            <a:pPr algn="ctr" fontAlgn="base">
              <a:spcBef>
                <a:spcPts val="1800"/>
              </a:spcBef>
              <a:spcAft>
                <a:spcPct val="0"/>
              </a:spcAft>
              <a:buClr>
                <a:srgbClr val="F0AB00"/>
              </a:buClr>
              <a:buSzPct val="80000"/>
            </a:pPr>
            <a:r>
              <a:rPr lang="en-US" sz="1600" b="1" kern="0" dirty="0">
                <a:solidFill>
                  <a:srgbClr val="000000"/>
                </a:solidFill>
                <a:ea typeface="Arial Unicode MS" pitchFamily="34" charset="-128"/>
                <a:cs typeface="Arial Unicode MS" pitchFamily="34" charset="-128"/>
              </a:rPr>
              <a:t>Deliver </a:t>
            </a:r>
            <a:r>
              <a:rPr lang="en-US" sz="1600" b="1" kern="0" dirty="0" smtClean="0">
                <a:solidFill>
                  <a:srgbClr val="000000"/>
                </a:solidFill>
                <a:ea typeface="Arial Unicode MS" pitchFamily="34" charset="-128"/>
                <a:cs typeface="Arial Unicode MS" pitchFamily="34" charset="-128"/>
              </a:rPr>
              <a:t>quality products and services  at </a:t>
            </a:r>
            <a:br>
              <a:rPr lang="en-US" sz="1600" b="1" kern="0" dirty="0" smtClean="0">
                <a:solidFill>
                  <a:srgbClr val="000000"/>
                </a:solidFill>
                <a:ea typeface="Arial Unicode MS" pitchFamily="34" charset="-128"/>
                <a:cs typeface="Arial Unicode MS" pitchFamily="34" charset="-128"/>
              </a:rPr>
            </a:br>
            <a:r>
              <a:rPr lang="en-US" sz="1600" b="1" kern="0" dirty="0" smtClean="0">
                <a:solidFill>
                  <a:srgbClr val="000000"/>
                </a:solidFill>
                <a:ea typeface="Arial Unicode MS" pitchFamily="34" charset="-128"/>
                <a:cs typeface="Arial Unicode MS" pitchFamily="34" charset="-128"/>
              </a:rPr>
              <a:t>a lower cost</a:t>
            </a:r>
            <a:endParaRPr lang="en-US" sz="1600" b="1"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998131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1000"/>
                                        <p:tgtEl>
                                          <p:spTgt spid="42"/>
                                        </p:tgtEl>
                                      </p:cBhvr>
                                    </p:animEffect>
                                  </p:childTnLst>
                                </p:cTn>
                              </p:par>
                              <p:par>
                                <p:cTn id="29" presetID="1" presetClass="entr" presetSubtype="0" fill="hold" grpId="0" nodeType="withEffect">
                                  <p:stCondLst>
                                    <p:cond delay="100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up)">
                                      <p:cBhvr>
                                        <p:cTn id="35" dur="1000"/>
                                        <p:tgtEl>
                                          <p:spTgt spid="44"/>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up)">
                                      <p:cBhvr>
                                        <p:cTn id="43" dur="1000"/>
                                        <p:tgtEl>
                                          <p:spTgt spid="43"/>
                                        </p:tgtEl>
                                      </p:cBhvr>
                                    </p:animEffec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27" grpId="0" animBg="1"/>
      <p:bldP spid="35"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313899" y="1306286"/>
            <a:ext cx="8461611" cy="5155492"/>
          </a:xfrm>
          <a:prstGeom prst="rect">
            <a:avLst/>
          </a:prstGeom>
          <a:ln>
            <a:noFill/>
          </a:ln>
          <a:effectLst>
            <a:softEdge rad="112500"/>
          </a:effectLst>
        </p:spPr>
      </p:pic>
      <p:sp>
        <p:nvSpPr>
          <p:cNvPr id="7" name="Rectangle 6"/>
          <p:cNvSpPr/>
          <p:nvPr/>
        </p:nvSpPr>
        <p:spPr bwMode="gray">
          <a:xfrm>
            <a:off x="148046" y="4708479"/>
            <a:ext cx="7658473" cy="1433046"/>
          </a:xfrm>
          <a:prstGeom prst="rect">
            <a:avLst/>
          </a:prstGeom>
          <a:solidFill>
            <a:schemeClr val="accent1">
              <a:alpha val="81000"/>
            </a:schemeClr>
          </a:solidFill>
          <a:ln w="12700">
            <a:noFill/>
            <a:miter lim="800000"/>
            <a:headEnd/>
            <a:tailEnd/>
          </a:ln>
        </p:spPr>
        <p:txBody>
          <a:bodyPr wrap="none" lIns="0" tIns="0" rIns="0" bIns="0" anchor="ctr"/>
          <a:lstStyle/>
          <a:p>
            <a:pPr marL="244475" marR="0" indent="-244475" algn="ctr" fontAlgn="base">
              <a:lnSpc>
                <a:spcPct val="100000"/>
              </a:lnSpc>
              <a:spcBef>
                <a:spcPct val="50000"/>
              </a:spcBef>
              <a:spcAft>
                <a:spcPct val="0"/>
              </a:spcAft>
              <a:buClr>
                <a:srgbClr val="44697D"/>
              </a:buClr>
              <a:buSzPct val="80000"/>
              <a:tabLst/>
              <a:defRPr/>
            </a:pPr>
            <a:endParaRPr lang="de-DE" sz="1000" dirty="0" smtClean="0">
              <a:solidFill>
                <a:schemeClr val="bg1"/>
              </a:solidFill>
            </a:endParaRPr>
          </a:p>
        </p:txBody>
      </p:sp>
      <p:sp>
        <p:nvSpPr>
          <p:cNvPr id="2" name="Title 1"/>
          <p:cNvSpPr>
            <a:spLocks noGrp="1"/>
          </p:cNvSpPr>
          <p:nvPr>
            <p:ph type="title"/>
          </p:nvPr>
        </p:nvSpPr>
        <p:spPr/>
        <p:txBody>
          <a:bodyPr/>
          <a:lstStyle/>
          <a:p>
            <a:r>
              <a:rPr lang="en-US" dirty="0" smtClean="0"/>
              <a:t>“Sell me this Pen”</a:t>
            </a:r>
            <a:endParaRPr lang="en-US" dirty="0"/>
          </a:p>
        </p:txBody>
      </p:sp>
      <p:sp>
        <p:nvSpPr>
          <p:cNvPr id="3" name="Text Placeholder 2"/>
          <p:cNvSpPr>
            <a:spLocks noGrp="1"/>
          </p:cNvSpPr>
          <p:nvPr>
            <p:ph type="body" sz="quarter" idx="10"/>
          </p:nvPr>
        </p:nvSpPr>
        <p:spPr>
          <a:xfrm>
            <a:off x="347062" y="4858606"/>
            <a:ext cx="7268390" cy="1241980"/>
          </a:xfrm>
          <a:noFill/>
          <a:ln>
            <a:noFill/>
          </a:ln>
        </p:spPr>
        <p:txBody>
          <a:bodyPr/>
          <a:lstStyle/>
          <a:p>
            <a:pPr>
              <a:spcBef>
                <a:spcPts val="0"/>
              </a:spcBef>
            </a:pPr>
            <a:r>
              <a:rPr lang="en-US" i="1" dirty="0" smtClean="0">
                <a:solidFill>
                  <a:schemeClr val="bg1"/>
                </a:solidFill>
              </a:rPr>
              <a:t>“ … most </a:t>
            </a:r>
            <a:r>
              <a:rPr lang="en-US" i="1" dirty="0">
                <a:solidFill>
                  <a:schemeClr val="bg1"/>
                </a:solidFill>
              </a:rPr>
              <a:t>average </a:t>
            </a:r>
            <a:r>
              <a:rPr lang="en-US" i="1" dirty="0" smtClean="0">
                <a:solidFill>
                  <a:schemeClr val="bg1"/>
                </a:solidFill>
              </a:rPr>
              <a:t>salespeople </a:t>
            </a:r>
            <a:r>
              <a:rPr lang="en-US" i="1" dirty="0">
                <a:solidFill>
                  <a:schemeClr val="bg1"/>
                </a:solidFill>
              </a:rPr>
              <a:t>think that they’re supposed to sell you the pen, when a really seasoned salesperson will actually turn it into a qualifying session to find out what you need. </a:t>
            </a:r>
            <a:r>
              <a:rPr lang="en-US" i="1" dirty="0" smtClean="0">
                <a:solidFill>
                  <a:schemeClr val="bg1"/>
                </a:solidFill>
              </a:rPr>
              <a:t>That’s </a:t>
            </a:r>
            <a:r>
              <a:rPr lang="en-US" i="1" dirty="0">
                <a:solidFill>
                  <a:schemeClr val="bg1"/>
                </a:solidFill>
              </a:rPr>
              <a:t>the truth of it</a:t>
            </a:r>
            <a:r>
              <a:rPr lang="en-US" i="1" dirty="0" smtClean="0">
                <a:solidFill>
                  <a:schemeClr val="bg1"/>
                </a:solidFill>
              </a:rPr>
              <a:t>.”</a:t>
            </a:r>
          </a:p>
          <a:p>
            <a:pPr algn="r">
              <a:spcBef>
                <a:spcPts val="1200"/>
              </a:spcBef>
            </a:pPr>
            <a:r>
              <a:rPr lang="en-US" sz="1400" i="1" dirty="0" smtClean="0">
                <a:solidFill>
                  <a:schemeClr val="bg1"/>
                </a:solidFill>
              </a:rPr>
              <a:t>- </a:t>
            </a:r>
            <a:r>
              <a:rPr lang="en-US" sz="1400" i="1" dirty="0">
                <a:solidFill>
                  <a:schemeClr val="bg1"/>
                </a:solidFill>
              </a:rPr>
              <a:t>Jordan Belfort </a:t>
            </a:r>
            <a:r>
              <a:rPr lang="en-US" sz="1400" i="1" dirty="0" smtClean="0">
                <a:solidFill>
                  <a:schemeClr val="bg1"/>
                </a:solidFill>
              </a:rPr>
              <a:t> (“The Wolf of Wall Street”)</a:t>
            </a:r>
            <a:endParaRPr lang="en-US" sz="1400" dirty="0">
              <a:solidFill>
                <a:schemeClr val="bg1"/>
              </a:solidFill>
            </a:endParaRPr>
          </a:p>
        </p:txBody>
      </p:sp>
      <p:sp>
        <p:nvSpPr>
          <p:cNvPr id="4" name="Rectangle 3"/>
          <p:cNvSpPr/>
          <p:nvPr/>
        </p:nvSpPr>
        <p:spPr>
          <a:xfrm>
            <a:off x="1861175" y="6092446"/>
            <a:ext cx="5929953" cy="261610"/>
          </a:xfrm>
          <a:prstGeom prst="rect">
            <a:avLst/>
          </a:prstGeom>
        </p:spPr>
        <p:txBody>
          <a:bodyPr wrap="square">
            <a:spAutoFit/>
          </a:bodyPr>
          <a:lstStyle/>
          <a:p>
            <a:pPr algn="r"/>
            <a:r>
              <a:rPr lang="en-US" sz="1100" b="1" dirty="0"/>
              <a:t>https://</a:t>
            </a:r>
            <a:r>
              <a:rPr lang="en-US" sz="1100" b="1" dirty="0">
                <a:solidFill>
                  <a:schemeClr val="bg1"/>
                </a:solidFill>
              </a:rPr>
              <a:t>www.youtube.com/watch?v=lPKm-dIIIkY#t=47</a:t>
            </a:r>
          </a:p>
        </p:txBody>
      </p:sp>
    </p:spTree>
    <p:extLst>
      <p:ext uri="{BB962C8B-B14F-4D97-AF65-F5344CB8AC3E}">
        <p14:creationId xmlns:p14="http://schemas.microsoft.com/office/powerpoint/2010/main" val="18966657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034658\Documents\Global_BD_Solutios\Sales Plays\Sales Plays 2011\BOM\BOM_H2_2011\271555_l_srgb_s_gl.jpg"/>
          <p:cNvPicPr>
            <a:picLocks noChangeAspect="1" noChangeArrowheads="1"/>
          </p:cNvPicPr>
          <p:nvPr/>
        </p:nvPicPr>
        <p:blipFill>
          <a:blip r:embed="rId3" cstate="email"/>
          <a:srcRect/>
          <a:stretch>
            <a:fillRect/>
          </a:stretch>
        </p:blipFill>
        <p:spPr bwMode="auto">
          <a:xfrm>
            <a:off x="357052" y="1306286"/>
            <a:ext cx="8389436" cy="5155492"/>
          </a:xfrm>
          <a:prstGeom prst="rect">
            <a:avLst/>
          </a:prstGeom>
          <a:ln>
            <a:noFill/>
          </a:ln>
          <a:effectLst>
            <a:softEdge rad="112500"/>
          </a:effectLst>
        </p:spPr>
      </p:pic>
      <p:sp>
        <p:nvSpPr>
          <p:cNvPr id="7" name="Rectangle 6"/>
          <p:cNvSpPr/>
          <p:nvPr/>
        </p:nvSpPr>
        <p:spPr bwMode="gray">
          <a:xfrm>
            <a:off x="148047" y="1699495"/>
            <a:ext cx="6116276" cy="1903516"/>
          </a:xfrm>
          <a:prstGeom prst="rect">
            <a:avLst/>
          </a:prstGeom>
          <a:solidFill>
            <a:schemeClr val="accent3">
              <a:lumMod val="60000"/>
              <a:lumOff val="40000"/>
              <a:alpha val="81000"/>
            </a:schemeClr>
          </a:solidFill>
          <a:ln w="12700">
            <a:noFill/>
            <a:miter lim="800000"/>
            <a:headEnd/>
            <a:tailEnd/>
          </a:ln>
        </p:spPr>
        <p:txBody>
          <a:bodyPr wrap="none" lIns="0" tIns="0" rIns="0" bIns="0" anchor="ctr"/>
          <a:lstStyle/>
          <a:p>
            <a:pPr marL="244475" marR="0" indent="-244475" algn="ctr" fontAlgn="base">
              <a:lnSpc>
                <a:spcPct val="100000"/>
              </a:lnSpc>
              <a:spcBef>
                <a:spcPct val="50000"/>
              </a:spcBef>
              <a:spcAft>
                <a:spcPct val="0"/>
              </a:spcAft>
              <a:buClr>
                <a:srgbClr val="44697D"/>
              </a:buClr>
              <a:buSzPct val="80000"/>
              <a:tabLst/>
              <a:defRPr/>
            </a:pPr>
            <a:endParaRPr lang="de-DE" sz="1000" dirty="0" smtClean="0">
              <a:solidFill>
                <a:schemeClr val="bg1"/>
              </a:solidFill>
            </a:endParaRPr>
          </a:p>
        </p:txBody>
      </p:sp>
      <p:sp>
        <p:nvSpPr>
          <p:cNvPr id="2" name="Title 1"/>
          <p:cNvSpPr>
            <a:spLocks noGrp="1"/>
          </p:cNvSpPr>
          <p:nvPr>
            <p:ph type="title"/>
          </p:nvPr>
        </p:nvSpPr>
        <p:spPr/>
        <p:txBody>
          <a:bodyPr/>
          <a:lstStyle/>
          <a:p>
            <a:r>
              <a:rPr lang="en-US" dirty="0" smtClean="0"/>
              <a:t>Self-Service BI – Core Value</a:t>
            </a:r>
            <a:endParaRPr lang="en-US" dirty="0"/>
          </a:p>
        </p:txBody>
      </p:sp>
      <p:sp>
        <p:nvSpPr>
          <p:cNvPr id="3" name="Text Placeholder 2"/>
          <p:cNvSpPr>
            <a:spLocks noGrp="1"/>
          </p:cNvSpPr>
          <p:nvPr>
            <p:ph type="body" sz="quarter" idx="10"/>
          </p:nvPr>
        </p:nvSpPr>
        <p:spPr>
          <a:xfrm>
            <a:off x="347061" y="1855685"/>
            <a:ext cx="5780784" cy="1720032"/>
          </a:xfrm>
          <a:noFill/>
          <a:ln>
            <a:noFill/>
          </a:ln>
        </p:spPr>
        <p:txBody>
          <a:bodyPr/>
          <a:lstStyle/>
          <a:p>
            <a:pPr>
              <a:spcBef>
                <a:spcPts val="1200"/>
              </a:spcBef>
            </a:pPr>
            <a:r>
              <a:rPr lang="en-US" sz="2000" b="1" dirty="0">
                <a:solidFill>
                  <a:schemeClr val="bg1"/>
                </a:solidFill>
              </a:rPr>
              <a:t>The Customer Business Value: </a:t>
            </a:r>
            <a:endParaRPr lang="en-US" sz="2000" b="1" dirty="0" smtClean="0">
              <a:solidFill>
                <a:schemeClr val="bg1"/>
              </a:solidFill>
            </a:endParaRPr>
          </a:p>
          <a:p>
            <a:pPr>
              <a:spcBef>
                <a:spcPts val="600"/>
              </a:spcBef>
            </a:pPr>
            <a:r>
              <a:rPr lang="en-US" sz="2000" dirty="0" smtClean="0">
                <a:solidFill>
                  <a:schemeClr val="bg1"/>
                </a:solidFill>
              </a:rPr>
              <a:t>Improve the customer’s business performance by giving them the </a:t>
            </a:r>
            <a:r>
              <a:rPr lang="en-US" sz="2000" dirty="0">
                <a:solidFill>
                  <a:schemeClr val="bg1"/>
                </a:solidFill>
              </a:rPr>
              <a:t>power to </a:t>
            </a:r>
            <a:r>
              <a:rPr lang="en-US" sz="2000" dirty="0" smtClean="0">
                <a:solidFill>
                  <a:schemeClr val="bg1"/>
                </a:solidFill>
              </a:rPr>
              <a:t>connect people to data, and </a:t>
            </a:r>
            <a:r>
              <a:rPr lang="en-US" sz="2000" b="1" dirty="0">
                <a:solidFill>
                  <a:schemeClr val="bg1"/>
                </a:solidFill>
              </a:rPr>
              <a:t>revolutionize the way they collectively make decisions</a:t>
            </a:r>
            <a:r>
              <a:rPr lang="en-US" sz="2000" dirty="0">
                <a:solidFill>
                  <a:schemeClr val="bg1"/>
                </a:solidFill>
              </a:rPr>
              <a:t> across </a:t>
            </a:r>
            <a:r>
              <a:rPr lang="en-US" sz="2000" dirty="0" smtClean="0">
                <a:solidFill>
                  <a:schemeClr val="bg1"/>
                </a:solidFill>
              </a:rPr>
              <a:t>the organization.</a:t>
            </a:r>
            <a:endParaRPr lang="en-US" sz="2000" dirty="0">
              <a:solidFill>
                <a:schemeClr val="bg1"/>
              </a:solidFill>
            </a:endParaRPr>
          </a:p>
        </p:txBody>
      </p:sp>
    </p:spTree>
    <p:extLst>
      <p:ext uri="{BB962C8B-B14F-4D97-AF65-F5344CB8AC3E}">
        <p14:creationId xmlns:p14="http://schemas.microsoft.com/office/powerpoint/2010/main" val="164833243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07747" y="1556792"/>
            <a:ext cx="4524859" cy="480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bwMode="gray">
          <a:xfrm flipH="1">
            <a:off x="4862070" y="1465403"/>
            <a:ext cx="3957931" cy="4760008"/>
          </a:xfrm>
          <a:prstGeom prst="rect">
            <a:avLst/>
          </a:prstGeom>
          <a:gradFill>
            <a:gsLst>
              <a:gs pos="100000">
                <a:schemeClr val="bg1">
                  <a:alpha val="0"/>
                </a:schemeClr>
              </a:gs>
              <a:gs pos="79000">
                <a:schemeClr val="tx1">
                  <a:lumMod val="85000"/>
                  <a:lumOff val="15000"/>
                  <a:alpha val="80000"/>
                </a:schemeClr>
              </a:gs>
            </a:gsLst>
            <a:lin ang="0" scaled="1"/>
          </a:gradFill>
        </p:spPr>
        <p:txBody>
          <a:bodyPr vert="horz" wrap="square" lIns="217762" tIns="108881" rIns="217762" bIns="108881" rtlCol="0" anchor="t" anchorCtr="0">
            <a:noAutofit/>
          </a:bodyPr>
          <a:lstStyle/>
          <a:p>
            <a:pPr defTabSz="1088798"/>
            <a:endParaRPr lang="en-US" sz="5400" dirty="0">
              <a:solidFill>
                <a:schemeClr val="bg1"/>
              </a:solidFill>
              <a:latin typeface="+mj-lt"/>
              <a:ea typeface="+mj-ea"/>
              <a:cs typeface="+mj-cs"/>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839743" y="2419531"/>
            <a:ext cx="1964541" cy="142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454518" y="6246041"/>
            <a:ext cx="3589434" cy="261606"/>
          </a:xfrm>
          <a:prstGeom prst="rect">
            <a:avLst/>
          </a:prstGeom>
          <a:noFill/>
        </p:spPr>
        <p:txBody>
          <a:bodyPr wrap="none" lIns="91435" tIns="45718" rIns="91435" bIns="45718" rtlCol="0">
            <a:spAutoFit/>
          </a:bodyPr>
          <a:lstStyle/>
          <a:p>
            <a:pPr algn="r"/>
            <a:r>
              <a:rPr lang="en-US" sz="1100" dirty="0"/>
              <a:t>Source: Forrester </a:t>
            </a:r>
            <a:r>
              <a:rPr lang="en-US" sz="1100" dirty="0" err="1"/>
              <a:t>TechRadar</a:t>
            </a:r>
            <a:r>
              <a:rPr lang="en-US" sz="1100" dirty="0"/>
              <a:t>™: BI Analytics, Q3 2013</a:t>
            </a:r>
          </a:p>
        </p:txBody>
      </p:sp>
      <p:sp>
        <p:nvSpPr>
          <p:cNvPr id="6" name="Rectangle 5"/>
          <p:cNvSpPr/>
          <p:nvPr/>
        </p:nvSpPr>
        <p:spPr>
          <a:xfrm>
            <a:off x="4890920" y="1755553"/>
            <a:ext cx="3929080" cy="646327"/>
          </a:xfrm>
          <a:prstGeom prst="rect">
            <a:avLst/>
          </a:prstGeom>
        </p:spPr>
        <p:txBody>
          <a:bodyPr wrap="square" lIns="91435" tIns="45718" rIns="91435" bIns="45718">
            <a:spAutoFit/>
          </a:bodyPr>
          <a:lstStyle/>
          <a:p>
            <a:pPr marL="282561" indent="-282561"/>
            <a:r>
              <a:rPr lang="en-US" dirty="0" smtClean="0">
                <a:solidFill>
                  <a:schemeClr val="bg1"/>
                </a:solidFill>
              </a:rPr>
              <a:t>Q. What </a:t>
            </a:r>
            <a:r>
              <a:rPr lang="en-US" dirty="0">
                <a:solidFill>
                  <a:schemeClr val="bg1"/>
                </a:solidFill>
              </a:rPr>
              <a:t>is your </a:t>
            </a:r>
            <a:r>
              <a:rPr lang="en-US" dirty="0" smtClean="0">
                <a:solidFill>
                  <a:schemeClr val="bg1"/>
                </a:solidFill>
              </a:rPr>
              <a:t>current </a:t>
            </a:r>
            <a:r>
              <a:rPr lang="en-US" dirty="0">
                <a:solidFill>
                  <a:schemeClr val="bg1"/>
                </a:solidFill>
              </a:rPr>
              <a:t>use of the following technologies?</a:t>
            </a:r>
          </a:p>
        </p:txBody>
      </p:sp>
      <p:sp>
        <p:nvSpPr>
          <p:cNvPr id="7" name="Rectangle 6"/>
          <p:cNvSpPr/>
          <p:nvPr/>
        </p:nvSpPr>
        <p:spPr>
          <a:xfrm>
            <a:off x="4857474" y="4258256"/>
            <a:ext cx="3929080" cy="1925651"/>
          </a:xfrm>
          <a:prstGeom prst="rect">
            <a:avLst/>
          </a:prstGeom>
        </p:spPr>
        <p:txBody>
          <a:bodyPr wrap="square" lIns="91435" tIns="45718" rIns="91435" bIns="45718">
            <a:spAutoFit/>
          </a:bodyPr>
          <a:lstStyle/>
          <a:p>
            <a:pPr marL="342883" lvl="1" indent="-342883">
              <a:lnSpc>
                <a:spcPct val="90000"/>
              </a:lnSpc>
              <a:spcBef>
                <a:spcPts val="1100"/>
              </a:spcBef>
              <a:buClr>
                <a:srgbClr val="F0AB00"/>
              </a:buClr>
              <a:buFont typeface="Wingdings" panose="05000000000000000000" pitchFamily="2" charset="2"/>
              <a:buChar char="q"/>
              <a:defRPr/>
            </a:pPr>
            <a:r>
              <a:rPr lang="en-US" sz="1600" b="1" dirty="0">
                <a:solidFill>
                  <a:schemeClr val="bg1"/>
                </a:solidFill>
              </a:rPr>
              <a:t>Reporting (81%) and dashboards (58%) are the most highly adopted </a:t>
            </a:r>
          </a:p>
          <a:p>
            <a:pPr marL="342883" lvl="1" indent="-342883">
              <a:lnSpc>
                <a:spcPct val="90000"/>
              </a:lnSpc>
              <a:spcBef>
                <a:spcPts val="1100"/>
              </a:spcBef>
              <a:buClr>
                <a:srgbClr val="F0AB00"/>
              </a:buClr>
              <a:buFont typeface="Wingdings" panose="05000000000000000000" pitchFamily="2" charset="2"/>
              <a:buChar char="q"/>
              <a:defRPr/>
            </a:pPr>
            <a:r>
              <a:rPr lang="en-US" sz="1600" b="1" dirty="0">
                <a:solidFill>
                  <a:schemeClr val="bg1"/>
                </a:solidFill>
              </a:rPr>
              <a:t>63% planning to implement or are interested in advanced visualization</a:t>
            </a:r>
          </a:p>
          <a:p>
            <a:pPr marL="342883" lvl="1" indent="-342883">
              <a:lnSpc>
                <a:spcPct val="90000"/>
              </a:lnSpc>
              <a:spcBef>
                <a:spcPts val="1100"/>
              </a:spcBef>
              <a:buClr>
                <a:srgbClr val="F0AB00"/>
              </a:buClr>
              <a:buFont typeface="Wingdings" panose="05000000000000000000" pitchFamily="2" charset="2"/>
              <a:buChar char="q"/>
              <a:defRPr/>
            </a:pPr>
            <a:r>
              <a:rPr lang="en-US" sz="1600" b="1" dirty="0">
                <a:solidFill>
                  <a:schemeClr val="bg1"/>
                </a:solidFill>
              </a:rPr>
              <a:t>60% planning to implement or are interested in predictive analytics</a:t>
            </a:r>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JcAlwMBIgACEQEDEQH/xAAcAAEAAgIDAQAAAAAAAAAAAAAABwgBBgIDBQT/xAA6EAACAQICBQgJAwQDAAAAAAAAAQIDBAURBgcSITETF0FRVYGxsjQ2YXFzdJGT0TKS0iJUlKIVNUL/xAAZAQEAAwEBAAAAAAAAAAAAAAAAAQMFAgT/xAAiEQEAAgEFAQACAwAAAAAAAAAAAQIDBBESMVEUM0ETISL/2gAMAwEAAhEDEQA/ANLABewQAAAAAAAAAAAAAAAAAAAAAAAAAAAAAAPe0KwOjpFjscPubiVCm6U6mcMtptZbln78+4OqxNp2h4IJceqPD+jFbxe+EPwceaKy7XuftxOeULvly+IlBLPNDadsXH2ojmhtO2Lj7URyhPy5fETAlnmhtO2Lj7URzRWna9x9qI5QfLl8RMZJZ5orPte5+3ES1SWEYtvFbt5LP9EfwOUI+bL4iUBPNJg6ecAAAAAAAAAAA5Rk4yUotprg0+BxAG16FaWYphuN2VGre3FeyrVoUqlKtUc0lJqOaze7LPPcTyisVi9m+tpdVaD+kkWdXAru0dHaZrMSyRprP0sxfBMXtrPC7iNCErflJvk1JtuTXT7iS3wIY1z+s1r8nHzyIr2t1Vprj3h5PODpR2m/sw/Bzp6xdKKbz/5CM/ZKhBrwNVMFnGGb/Nk9lK+ims93V3Ss8foUqLqSUY3NHdBPo2k28ujen9CS5b4v3FXWk1k+D3FhNBcVeMaK2N1UltVVB0qrfHai9lt+/LPvOLV2e3TZrX3rZXqP6V7jIjuSzBZDPnsAAQAAAAAAAAAADutPS6HxY+KLPLgVhtPS6HxYeKLPLgV3aGi6ll8CGNc/rPa/JR88iZ3wIY1z+s9r8lHzyIp2t1f4paEYMmC1lQZpdJ6WHY/i+F207fDsRuLejUebhCW7PrXU/asiUNT2GUoaPVr6tRhKV1XlsylFN7Ef6cvdmpEVY2orG8RUIxjFXdZRjFZJJTa3Eb7yunHOOsXie3xAAlSAAAAAAAAAAAAAO609LofFh4os8uBWG09LofFh4os8uBXdoaLqWTUNM9BqGk97Ru5X1S2q06XJZKmpprNvrW/ezbzQdYOnF9o3idvZWNvbVOUocrKdbafFtJLJrqOY33/p6c00in++nm80NLtup/jL+R20NUVkqkXc4vc1IJ7406UYN97zPD52Md/tMP8A2T/kdlDW1i8aidxh1jUp/wDpQc4P65vwO9rPJF9L4lnD7K3w2zoWdnTVO3oxUYQXQiuGMf8AcYh81V87LE4HitDG8Lt8RtG+RrRzSfGLTyaftTTRXbGd2M4iuq7q+dinadZtxrs+MAHbwAAAAAAAAAAAAADutPS6HxYeKLPLgVhtPS6HxYeKLPLgV3aGi6ll8CGNc/rPa/JR88iZ3wIY1z+s9r8lHzyIp2t1f4paCZBgtZUJQ1V6UYZhuD3Njit7StnTrOdLlXkpRa35d6ZHWLVadfFr6tQltUqtzUqQlllnFybT3nydxkjZZbLNqxWf0wACVYAAAAAAAAAAAByhCdSahThOc3wjCLbfcgl22K2r62j11oL/AGRZ1cSB9DdEcWv8bsa1axr0LOjXhVq1a0NhZRaeST3tvLLvJ3RXdo6OsxEzLkQzroWWktp7bJeeRMpHWtnRq+xV2eIYZQlcToQlTq04fq2W80115b9y37yK9rdTWbY5iEQmD6Lqyu7P0u0uKG/LOrScF9Wj5y1kgACAAAAAAAAAAAAAANy0A0wstF6V5C7s7itKvKLjKio5pJcHm0aaBMbu6Xmk7wl5628K6MLv+/k/5GOdzDuyr390PyREDnhC76svqXedzDuyr398PyOdzDOnCr7ulD8kRAcIPqy+pavtauE3NlXoLDL7aqU5QSkqezvWW/8Aq4ESRWUUnvaWWfWZBMRsqyZbZJ3sAAlWAAAAAAAAAAAAAAAAAAAAAAAAAAAAAAAAAAAAAAAAAAAAAAAAAAAAAAAAAAAAAP/Z"/>
          <p:cNvSpPr>
            <a:spLocks noChangeAspect="1" noChangeArrowheads="1"/>
          </p:cNvSpPr>
          <p:nvPr/>
        </p:nvSpPr>
        <p:spPr bwMode="auto">
          <a:xfrm>
            <a:off x="63501" y="-136523"/>
            <a:ext cx="1438275" cy="1438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5" tIns="45718" rIns="91435" bIns="45718"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smtClean="0"/>
              <a:t>Why Self-Service BI?</a:t>
            </a:r>
            <a:r>
              <a:rPr lang="en-US" dirty="0"/>
              <a:t/>
            </a:r>
            <a:br>
              <a:rPr lang="en-US" dirty="0"/>
            </a:br>
            <a:r>
              <a:rPr lang="en-US" sz="2000" b="0" dirty="0" smtClean="0"/>
              <a:t>BI/Analytics adoption strengthening across all different technologies</a:t>
            </a:r>
            <a:endParaRPr lang="en-US" sz="2000" b="0" dirty="0"/>
          </a:p>
        </p:txBody>
      </p:sp>
    </p:spTree>
    <p:extLst>
      <p:ext uri="{BB962C8B-B14F-4D97-AF65-F5344CB8AC3E}">
        <p14:creationId xmlns:p14="http://schemas.microsoft.com/office/powerpoint/2010/main" val="2953680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23571</TotalTime>
  <Words>606</Words>
  <Application>Microsoft Office PowerPoint</Application>
  <PresentationFormat>On-screen Show (4:3)</PresentationFormat>
  <Paragraphs>106</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SAP_2011_v1.2</vt:lpstr>
      <vt:lpstr>SAP Self-Service BI Blitz Connect People to Information for Better Decisions </vt:lpstr>
      <vt:lpstr>SAP Self-Service BI Blitz - Agenda</vt:lpstr>
      <vt:lpstr>PowerPoint Presentation</vt:lpstr>
      <vt:lpstr>About the session</vt:lpstr>
      <vt:lpstr>Selling Analytics … Why Should You Care? </vt:lpstr>
      <vt:lpstr>World is changing … the new Reality of LOB heads</vt:lpstr>
      <vt:lpstr>“Sell me this Pen”</vt:lpstr>
      <vt:lpstr>Self-Service BI – Core Value</vt:lpstr>
      <vt:lpstr>Why Self-Service BI? BI/Analytics adoption strengthening across all different technologies</vt:lpstr>
      <vt:lpstr>Talk Less … Do More</vt:lpstr>
      <vt:lpstr>SAP Self-Service BI Blitz - Hosts</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BI Analytics Edition - Blitz</dc:title>
  <dc:creator>Manuel Lopez - I815237</dc:creator>
  <cp:lastModifiedBy>Holcomb, Katlyn</cp:lastModifiedBy>
  <cp:revision>1179</cp:revision>
  <dcterms:created xsi:type="dcterms:W3CDTF">2011-02-17T10:36:00Z</dcterms:created>
  <dcterms:modified xsi:type="dcterms:W3CDTF">2014-06-30T15:34:23Z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