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66" r:id="rId6"/>
    <p:sldId id="268" r:id="rId7"/>
    <p:sldId id="270" r:id="rId8"/>
    <p:sldId id="271" r:id="rId9"/>
    <p:sldId id="264" r:id="rId10"/>
    <p:sldId id="280" r:id="rId11"/>
    <p:sldId id="273" r:id="rId12"/>
    <p:sldId id="274" r:id="rId13"/>
    <p:sldId id="281" r:id="rId14"/>
    <p:sldId id="282" r:id="rId15"/>
    <p:sldId id="283" r:id="rId16"/>
    <p:sldId id="284" r:id="rId17"/>
    <p:sldId id="299" r:id="rId18"/>
    <p:sldId id="292" r:id="rId19"/>
    <p:sldId id="275" r:id="rId20"/>
    <p:sldId id="293" r:id="rId21"/>
    <p:sldId id="295" r:id="rId22"/>
    <p:sldId id="294" r:id="rId23"/>
    <p:sldId id="296" r:id="rId24"/>
    <p:sldId id="276" r:id="rId25"/>
    <p:sldId id="291" r:id="rId26"/>
    <p:sldId id="297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0000"/>
    <a:srgbClr val="86C115"/>
    <a:srgbClr val="DE1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74002" autoAdjust="0"/>
  </p:normalViewPr>
  <p:slideViewPr>
    <p:cSldViewPr snapToGrid="0" snapToObjects="1">
      <p:cViewPr varScale="1">
        <p:scale>
          <a:sx n="72" d="100"/>
          <a:sy n="72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1FCDA-B9CC-E443-9EBE-96804E3CAA77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A64DE-2491-814C-8C80-58AF34C65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0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0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99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5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9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A64DE-2491-814C-8C80-58AF34C655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D19-BBA2-9B48-8B03-80E3BD557A3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EAC-8FF7-1241-8775-4B7A92C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" y="3477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practices for Power </a:t>
            </a:r>
            <a:r>
              <a:rPr lang="en-US" dirty="0" smtClean="0"/>
              <a:t>BI</a:t>
            </a:r>
            <a:br>
              <a:rPr lang="en-US" dirty="0" smtClean="0"/>
            </a:br>
            <a:endParaRPr lang="en-US" sz="1600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314978"/>
            <a:ext cx="2646986" cy="98711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82880" y="6302096"/>
            <a:ext cx="2646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 Julian Wissel</a:t>
            </a:r>
            <a:endParaRPr lang="nl-NL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99" y="5314978"/>
            <a:ext cx="2634386" cy="66187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308299" y="5976851"/>
            <a:ext cx="26343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 </a:t>
            </a:r>
          </a:p>
          <a:p>
            <a:r>
              <a:rPr lang="nl-NL" dirty="0" smtClean="0"/>
              <a:t>Hans Fousert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0846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434455" y="1608571"/>
            <a:ext cx="5502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do you make a report blazing fast and easy to use? </a:t>
            </a:r>
            <a:endParaRPr lang="de-DE" sz="24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1" smtClean="0"/>
              <a:t>Lookup-tables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1" smtClean="0"/>
              <a:t>Naming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1" smtClean="0"/>
              <a:t>Think outside of NAV data model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955" y="2833194"/>
            <a:ext cx="2625755" cy="323508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261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3" y="1664476"/>
            <a:ext cx="6647693" cy="4312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8" y="1664476"/>
            <a:ext cx="6725798" cy="456604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15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No flat tables!</a:t>
            </a:r>
            <a:endParaRPr lang="en-US" dirty="0"/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098" y="1914331"/>
            <a:ext cx="3071883" cy="415217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99942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667898" y="127745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ERP: row based</a:t>
            </a:r>
            <a:endParaRPr lang="en-US" dirty="0"/>
          </a:p>
        </p:txBody>
      </p:sp>
      <p:sp>
        <p:nvSpPr>
          <p:cNvPr id="7" name="TextBox 8"/>
          <p:cNvSpPr txBox="1"/>
          <p:nvPr/>
        </p:nvSpPr>
        <p:spPr>
          <a:xfrm>
            <a:off x="667898" y="4074931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Power BI: column based</a:t>
            </a:r>
            <a:endParaRPr lang="en-US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8" y="4463767"/>
            <a:ext cx="6057900" cy="1851266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8" y="1666293"/>
            <a:ext cx="5133333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0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5587125" y="1515733"/>
            <a:ext cx="323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File </a:t>
            </a:r>
            <a:r>
              <a:rPr lang="de-DE" sz="2400" dirty="0" err="1" smtClean="0"/>
              <a:t>with</a:t>
            </a:r>
            <a:r>
              <a:rPr lang="de-DE" sz="2400" dirty="0" smtClean="0"/>
              <a:t> Entry </a:t>
            </a:r>
            <a:r>
              <a:rPr lang="de-DE" sz="2400" dirty="0" err="1" smtClean="0"/>
              <a:t>No</a:t>
            </a:r>
            <a:r>
              <a:rPr lang="de-DE" sz="2400" dirty="0" smtClean="0"/>
              <a:t>. </a:t>
            </a:r>
            <a:r>
              <a:rPr lang="de-DE" sz="2400" dirty="0" err="1" smtClean="0"/>
              <a:t>Column</a:t>
            </a:r>
            <a:r>
              <a:rPr lang="de-DE" sz="2400" dirty="0" smtClean="0"/>
              <a:t>: 305 MB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371918"/>
            <a:ext cx="4790476" cy="4761905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587125" y="3106539"/>
            <a:ext cx="323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File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Entry </a:t>
            </a:r>
            <a:r>
              <a:rPr lang="de-DE" sz="2400" dirty="0" err="1" smtClean="0"/>
              <a:t>No</a:t>
            </a:r>
            <a:r>
              <a:rPr lang="de-DE" sz="2400" smtClean="0"/>
              <a:t>. </a:t>
            </a:r>
            <a:r>
              <a:rPr lang="de-DE" sz="2400" dirty="0" err="1" smtClean="0"/>
              <a:t>Column</a:t>
            </a:r>
            <a:r>
              <a:rPr lang="de-DE" sz="2400" dirty="0" smtClean="0"/>
              <a:t>: 28 MB</a:t>
            </a:r>
            <a:endParaRPr lang="en-US" sz="2400" dirty="0"/>
          </a:p>
        </p:txBody>
      </p:sp>
      <p:sp>
        <p:nvSpPr>
          <p:cNvPr id="12" name="TextBox 2"/>
          <p:cNvSpPr txBox="1"/>
          <p:nvPr/>
        </p:nvSpPr>
        <p:spPr>
          <a:xfrm>
            <a:off x="5587125" y="5063626"/>
            <a:ext cx="323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90 % </a:t>
            </a:r>
            <a:r>
              <a:rPr lang="de-DE" sz="2400" dirty="0" err="1" smtClean="0"/>
              <a:t>compression</a:t>
            </a:r>
            <a:r>
              <a:rPr lang="de-DE" sz="2400" dirty="0" smtClean="0"/>
              <a:t>!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34" y="4112617"/>
            <a:ext cx="3290793" cy="5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0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457200" y="1615447"/>
            <a:ext cx="81775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dirty="0" smtClean="0"/>
              <a:t>Leverage compression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dirty="0" smtClean="0"/>
              <a:t>Filter </a:t>
            </a:r>
            <a:r>
              <a:rPr lang="de-DE" sz="3200" dirty="0"/>
              <a:t>as early as possible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dirty="0" err="1" smtClean="0"/>
              <a:t>Avoid</a:t>
            </a:r>
            <a:r>
              <a:rPr lang="de-DE" sz="3200" dirty="0" smtClean="0"/>
              <a:t> </a:t>
            </a:r>
            <a:r>
              <a:rPr lang="de-DE" sz="3200" dirty="0"/>
              <a:t>iterators in DAX </a:t>
            </a:r>
            <a:r>
              <a:rPr lang="de-DE" sz="3200" dirty="0" smtClean="0"/>
              <a:t>on </a:t>
            </a:r>
            <a:r>
              <a:rPr lang="de-DE" sz="3200" dirty="0" err="1" smtClean="0"/>
              <a:t>fact</a:t>
            </a:r>
            <a:r>
              <a:rPr lang="de-DE" sz="3200" dirty="0" smtClean="0"/>
              <a:t> </a:t>
            </a:r>
            <a:r>
              <a:rPr lang="de-DE" sz="3200" dirty="0" err="1" smtClean="0"/>
              <a:t>tables</a:t>
            </a:r>
            <a:endParaRPr lang="de-DE" sz="3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dirty="0" smtClean="0"/>
              <a:t>Pre-processing in Power Query</a:t>
            </a:r>
            <a:endParaRPr lang="en-US" sz="3200" noProof="1" smtClean="0"/>
          </a:p>
        </p:txBody>
      </p:sp>
      <p:pic>
        <p:nvPicPr>
          <p:cNvPr id="11" name="Picture 2" descr="http://www.appvance.com/wp-content/uploads/2015/05/performancetes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92" y="5053025"/>
            <a:ext cx="2172915" cy="14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076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1747"/>
          </a:xfrm>
        </p:spPr>
        <p:txBody>
          <a:bodyPr numCol="1" spcCol="360000">
            <a:noAutofit/>
          </a:bodyPr>
          <a:lstStyle/>
          <a:p>
            <a:r>
              <a:rPr lang="nl-NL" dirty="0" err="1" smtClean="0"/>
              <a:t>Optimize</a:t>
            </a:r>
            <a:r>
              <a:rPr lang="nl-NL" dirty="0" smtClean="0"/>
              <a:t> for performance and usability</a:t>
            </a:r>
          </a:p>
          <a:p>
            <a:endParaRPr lang="nl-NL" dirty="0"/>
          </a:p>
          <a:p>
            <a:r>
              <a:rPr lang="nl-NL" dirty="0" smtClean="0"/>
              <a:t>Data model: Star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Snowflake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Measures</a:t>
            </a:r>
            <a:r>
              <a:rPr lang="nl-NL" dirty="0"/>
              <a:t>: Separate </a:t>
            </a:r>
            <a:r>
              <a:rPr lang="nl-NL" dirty="0" err="1" smtClean="0"/>
              <a:t>table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/>
              <a:t>DAX: </a:t>
            </a:r>
            <a:r>
              <a:rPr lang="nl-NL" dirty="0" smtClean="0"/>
              <a:t>looks easy… but is </a:t>
            </a:r>
            <a:r>
              <a:rPr lang="nl-NL" dirty="0" err="1" smtClean="0"/>
              <a:t>not</a:t>
            </a:r>
            <a:endParaRPr lang="nl-NL" dirty="0"/>
          </a:p>
          <a:p>
            <a:endParaRPr lang="nl-NL" dirty="0" smtClean="0"/>
          </a:p>
          <a:p>
            <a:pPr marL="180000">
              <a:spcBef>
                <a:spcPts val="0"/>
              </a:spcBef>
            </a:pPr>
            <a:endParaRPr lang="nl-NL" dirty="0" smtClean="0"/>
          </a:p>
          <a:p>
            <a:pPr>
              <a:spcBef>
                <a:spcPts val="0"/>
              </a:spcBef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74638"/>
            <a:ext cx="8229600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Best practices Power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19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119" y="1722853"/>
            <a:ext cx="6411944" cy="44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4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>Power BI Investment – update </a:t>
            </a:r>
            <a:r>
              <a:rPr lang="de-DE" dirty="0" err="1"/>
              <a:t>paths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029" y="2107368"/>
            <a:ext cx="2336200" cy="77174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914" y="2201664"/>
            <a:ext cx="1576248" cy="677452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296" y="4619937"/>
            <a:ext cx="2680933" cy="424619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55" y="4633964"/>
            <a:ext cx="1876190" cy="1238095"/>
          </a:xfrm>
          <a:prstGeom prst="rect">
            <a:avLst/>
          </a:prstGeom>
        </p:spPr>
      </p:pic>
      <p:sp>
        <p:nvSpPr>
          <p:cNvPr id="13" name="TextBox 17"/>
          <p:cNvSpPr txBox="1"/>
          <p:nvPr/>
        </p:nvSpPr>
        <p:spPr>
          <a:xfrm>
            <a:off x="3803048" y="22833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22"/>
          <p:cNvCxnSpPr>
            <a:stCxn id="10" idx="2"/>
            <a:endCxn id="11" idx="1"/>
          </p:cNvCxnSpPr>
          <p:nvPr/>
        </p:nvCxnSpPr>
        <p:spPr>
          <a:xfrm rot="16200000" flipH="1">
            <a:off x="2750102" y="2092052"/>
            <a:ext cx="1953131" cy="35272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7"/>
          <p:cNvCxnSpPr>
            <a:stCxn id="9" idx="2"/>
            <a:endCxn id="11" idx="0"/>
          </p:cNvCxnSpPr>
          <p:nvPr/>
        </p:nvCxnSpPr>
        <p:spPr>
          <a:xfrm rot="5400000">
            <a:off x="6046535" y="3663343"/>
            <a:ext cx="1740822" cy="1723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/>
          <p:nvPr/>
        </p:nvSpPr>
        <p:spPr>
          <a:xfrm>
            <a:off x="4088327" y="1582288"/>
            <a:ext cx="1510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Import – N/A yet</a:t>
            </a:r>
            <a:endParaRPr lang="en-US" sz="1400" dirty="0"/>
          </a:p>
        </p:txBody>
      </p:sp>
      <p:sp>
        <p:nvSpPr>
          <p:cNvPr id="17" name="TextBox 44"/>
          <p:cNvSpPr txBox="1"/>
          <p:nvPr/>
        </p:nvSpPr>
        <p:spPr>
          <a:xfrm>
            <a:off x="1441568" y="3912175"/>
            <a:ext cx="94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Upload</a:t>
            </a:r>
            <a:endParaRPr lang="en-US" sz="1400" dirty="0"/>
          </a:p>
        </p:txBody>
      </p:sp>
      <p:sp>
        <p:nvSpPr>
          <p:cNvPr id="18" name="TextBox 47"/>
          <p:cNvSpPr txBox="1"/>
          <p:nvPr/>
        </p:nvSpPr>
        <p:spPr>
          <a:xfrm>
            <a:off x="2688657" y="4035775"/>
            <a:ext cx="123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Import</a:t>
            </a:r>
            <a:endParaRPr lang="en-US" sz="1400" dirty="0"/>
          </a:p>
        </p:txBody>
      </p:sp>
      <p:sp>
        <p:nvSpPr>
          <p:cNvPr id="19" name="TextBox 48"/>
          <p:cNvSpPr txBox="1"/>
          <p:nvPr/>
        </p:nvSpPr>
        <p:spPr>
          <a:xfrm>
            <a:off x="3666313" y="2524376"/>
            <a:ext cx="123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Import </a:t>
            </a:r>
            <a:endParaRPr lang="en-US" sz="1400" dirty="0"/>
          </a:p>
        </p:txBody>
      </p:sp>
      <p:sp>
        <p:nvSpPr>
          <p:cNvPr id="20" name="TextBox 49"/>
          <p:cNvSpPr txBox="1"/>
          <p:nvPr/>
        </p:nvSpPr>
        <p:spPr>
          <a:xfrm>
            <a:off x="6298637" y="3796358"/>
            <a:ext cx="123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Upload</a:t>
            </a:r>
            <a:endParaRPr lang="en-US" sz="1400" dirty="0"/>
          </a:p>
        </p:txBody>
      </p:sp>
      <p:cxnSp>
        <p:nvCxnSpPr>
          <p:cNvPr id="21" name="Elbow Connector 1037"/>
          <p:cNvCxnSpPr>
            <a:stCxn id="9" idx="0"/>
            <a:endCxn id="10" idx="0"/>
          </p:cNvCxnSpPr>
          <p:nvPr/>
        </p:nvCxnSpPr>
        <p:spPr>
          <a:xfrm rot="16200000" flipH="1" flipV="1">
            <a:off x="4435936" y="-365530"/>
            <a:ext cx="94296" cy="5040091"/>
          </a:xfrm>
          <a:prstGeom prst="curvedConnector3">
            <a:avLst>
              <a:gd name="adj1" fmla="val -242428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81"/>
          <p:cNvSpPr txBox="1"/>
          <p:nvPr/>
        </p:nvSpPr>
        <p:spPr>
          <a:xfrm>
            <a:off x="920456" y="3696732"/>
            <a:ext cx="90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Connect</a:t>
            </a:r>
          </a:p>
          <a:p>
            <a:r>
              <a:rPr lang="de-DE" sz="1400" dirty="0" smtClean="0"/>
              <a:t> to</a:t>
            </a:r>
            <a:endParaRPr lang="en-US" sz="1400" dirty="0"/>
          </a:p>
        </p:txBody>
      </p:sp>
      <p:cxnSp>
        <p:nvCxnSpPr>
          <p:cNvPr id="23" name="Elbow Connector 1051"/>
          <p:cNvCxnSpPr>
            <a:stCxn id="10" idx="3"/>
            <a:endCxn id="9" idx="1"/>
          </p:cNvCxnSpPr>
          <p:nvPr/>
        </p:nvCxnSpPr>
        <p:spPr>
          <a:xfrm flipV="1">
            <a:off x="2751162" y="2493242"/>
            <a:ext cx="3083867" cy="4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075"/>
          <p:cNvCxnSpPr>
            <a:stCxn id="10" idx="2"/>
            <a:endCxn id="12" idx="0"/>
          </p:cNvCxnSpPr>
          <p:nvPr/>
        </p:nvCxnSpPr>
        <p:spPr>
          <a:xfrm rot="16200000" flipH="1">
            <a:off x="1307470" y="3534684"/>
            <a:ext cx="1754848" cy="443712"/>
          </a:xfrm>
          <a:prstGeom prst="bentConnector3">
            <a:avLst>
              <a:gd name="adj1" fmla="val 565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143"/>
          <p:cNvCxnSpPr>
            <a:stCxn id="9" idx="3"/>
            <a:endCxn id="12" idx="2"/>
          </p:cNvCxnSpPr>
          <p:nvPr/>
        </p:nvCxnSpPr>
        <p:spPr>
          <a:xfrm flipH="1">
            <a:off x="2406750" y="2493242"/>
            <a:ext cx="5764479" cy="3378817"/>
          </a:xfrm>
          <a:prstGeom prst="curvedConnector4">
            <a:avLst>
              <a:gd name="adj1" fmla="val -3966"/>
              <a:gd name="adj2" fmla="val 106766"/>
            </a:avLst>
          </a:prstGeom>
          <a:ln cap="flat">
            <a:prstDash val="dashDot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urved Connector 149"/>
          <p:cNvCxnSpPr>
            <a:stCxn id="11" idx="2"/>
            <a:endCxn id="12" idx="2"/>
          </p:cNvCxnSpPr>
          <p:nvPr/>
        </p:nvCxnSpPr>
        <p:spPr>
          <a:xfrm rot="5400000">
            <a:off x="4205006" y="3246301"/>
            <a:ext cx="827503" cy="4424013"/>
          </a:xfrm>
          <a:prstGeom prst="curvedConnector3">
            <a:avLst>
              <a:gd name="adj1" fmla="val 127625"/>
            </a:avLst>
          </a:prstGeom>
          <a:ln>
            <a:prstDash val="dashDot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urved Connector 158"/>
          <p:cNvCxnSpPr>
            <a:stCxn id="10" idx="1"/>
            <a:endCxn id="12" idx="1"/>
          </p:cNvCxnSpPr>
          <p:nvPr/>
        </p:nvCxnSpPr>
        <p:spPr>
          <a:xfrm rot="10800000" flipH="1" flipV="1">
            <a:off x="1174913" y="2540390"/>
            <a:ext cx="293741" cy="2712622"/>
          </a:xfrm>
          <a:prstGeom prst="curvedConnector3">
            <a:avLst>
              <a:gd name="adj1" fmla="val -77824"/>
            </a:avLst>
          </a:prstGeom>
          <a:ln>
            <a:prstDash val="dashDot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41"/>
          <p:cNvSpPr txBox="1"/>
          <p:nvPr/>
        </p:nvSpPr>
        <p:spPr>
          <a:xfrm>
            <a:off x="3786571" y="6257242"/>
            <a:ext cx="149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Connect to</a:t>
            </a:r>
            <a:endParaRPr lang="en-US" sz="1400" dirty="0"/>
          </a:p>
        </p:txBody>
      </p:sp>
      <p:sp>
        <p:nvSpPr>
          <p:cNvPr id="29" name="TextBox 26"/>
          <p:cNvSpPr txBox="1"/>
          <p:nvPr/>
        </p:nvSpPr>
        <p:spPr>
          <a:xfrm>
            <a:off x="3831607" y="3809311"/>
            <a:ext cx="185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Connect to - N/A yet</a:t>
            </a:r>
          </a:p>
        </p:txBody>
      </p:sp>
      <p:cxnSp>
        <p:nvCxnSpPr>
          <p:cNvPr id="30" name="Elbow Connector 1037"/>
          <p:cNvCxnSpPr>
            <a:stCxn id="10" idx="2"/>
            <a:endCxn id="11" idx="0"/>
          </p:cNvCxnSpPr>
          <p:nvPr/>
        </p:nvCxnSpPr>
        <p:spPr>
          <a:xfrm rot="16200000" flipH="1">
            <a:off x="3526490" y="1315663"/>
            <a:ext cx="1740821" cy="4867725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1037"/>
          <p:cNvCxnSpPr>
            <a:stCxn id="10" idx="2"/>
            <a:endCxn id="9" idx="2"/>
          </p:cNvCxnSpPr>
          <p:nvPr/>
        </p:nvCxnSpPr>
        <p:spPr>
          <a:xfrm rot="5400000" flipH="1" flipV="1">
            <a:off x="4483082" y="359070"/>
            <a:ext cx="1" cy="5040091"/>
          </a:xfrm>
          <a:prstGeom prst="curvedConnector3">
            <a:avLst>
              <a:gd name="adj1" fmla="val -22860000000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9"/>
          <p:cNvSpPr txBox="1"/>
          <p:nvPr/>
        </p:nvSpPr>
        <p:spPr>
          <a:xfrm>
            <a:off x="3235101" y="306666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Connect to – inofficially available</a:t>
            </a:r>
          </a:p>
        </p:txBody>
      </p:sp>
      <p:cxnSp>
        <p:nvCxnSpPr>
          <p:cNvPr id="33" name="Elbow Connector 1037"/>
          <p:cNvCxnSpPr/>
          <p:nvPr/>
        </p:nvCxnSpPr>
        <p:spPr>
          <a:xfrm>
            <a:off x="7537980" y="5808246"/>
            <a:ext cx="1467389" cy="18920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1051"/>
          <p:cNvCxnSpPr/>
          <p:nvPr/>
        </p:nvCxnSpPr>
        <p:spPr>
          <a:xfrm>
            <a:off x="7537980" y="6166885"/>
            <a:ext cx="1467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7537980" y="6525438"/>
            <a:ext cx="1467389" cy="12638"/>
          </a:xfrm>
          <a:prstGeom prst="curvedConnector3">
            <a:avLst>
              <a:gd name="adj1" fmla="val 50000"/>
            </a:avLst>
          </a:prstGeom>
          <a:ln>
            <a:prstDash val="dashDot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15"/>
          <p:cNvSpPr txBox="1"/>
          <p:nvPr/>
        </p:nvSpPr>
        <p:spPr>
          <a:xfrm>
            <a:off x="7739704" y="5576650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Not available</a:t>
            </a:r>
            <a:endParaRPr lang="en-US" sz="1200" dirty="0"/>
          </a:p>
        </p:txBody>
      </p:sp>
      <p:sp>
        <p:nvSpPr>
          <p:cNvPr id="37" name="TextBox 40"/>
          <p:cNvSpPr txBox="1"/>
          <p:nvPr/>
        </p:nvSpPr>
        <p:spPr>
          <a:xfrm>
            <a:off x="7519866" y="5915146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Indirect / Import</a:t>
            </a:r>
            <a:endParaRPr lang="en-US" sz="1200" dirty="0"/>
          </a:p>
        </p:txBody>
      </p:sp>
      <p:sp>
        <p:nvSpPr>
          <p:cNvPr id="38" name="TextBox 45"/>
          <p:cNvSpPr txBox="1"/>
          <p:nvPr/>
        </p:nvSpPr>
        <p:spPr>
          <a:xfrm>
            <a:off x="7445610" y="628012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Direction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8895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8" grpId="0"/>
      <p:bldP spid="29" grpId="0"/>
      <p:bldP spid="32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SQL Cube vs Power BI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464234" y="1478819"/>
            <a:ext cx="4128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b="1" dirty="0" smtClean="0"/>
              <a:t>Cube if: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err="1" smtClean="0"/>
              <a:t>Local</a:t>
            </a:r>
            <a:r>
              <a:rPr lang="de-DE" sz="2400" dirty="0" smtClean="0"/>
              <a:t> Data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Excel as frontend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Advanced security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de-DE" sz="3200" b="1" dirty="0" smtClean="0"/>
              <a:t>Power BI if: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Visualisation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Mobile BI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Q&amp;A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de-DE" sz="2400" dirty="0" smtClean="0"/>
              <a:t>Easy installation &amp; no maintanance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04" y="1955257"/>
            <a:ext cx="1876190" cy="12380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804" y="4289753"/>
            <a:ext cx="2680933" cy="42461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630311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1747"/>
          </a:xfrm>
        </p:spPr>
        <p:txBody>
          <a:bodyPr numCol="1" spcCol="360000">
            <a:noAutofit/>
          </a:bodyPr>
          <a:lstStyle/>
          <a:p>
            <a:r>
              <a:rPr lang="nl-NL" dirty="0" smtClean="0"/>
              <a:t>An </a:t>
            </a:r>
            <a:r>
              <a:rPr lang="nl-NL" dirty="0" err="1" smtClean="0"/>
              <a:t>overview</a:t>
            </a:r>
            <a:endParaRPr lang="nl-NL" dirty="0" smtClean="0"/>
          </a:p>
          <a:p>
            <a:r>
              <a:rPr lang="nl-NL" dirty="0" smtClean="0"/>
              <a:t>Power </a:t>
            </a:r>
            <a:r>
              <a:rPr lang="nl-NL" dirty="0"/>
              <a:t>BI </a:t>
            </a:r>
            <a:r>
              <a:rPr lang="nl-NL" dirty="0" err="1"/>
              <a:t>and</a:t>
            </a:r>
            <a:r>
              <a:rPr lang="nl-NL" dirty="0"/>
              <a:t> Microsoft Dynamics </a:t>
            </a:r>
            <a:r>
              <a:rPr lang="nl-NL" dirty="0" smtClean="0"/>
              <a:t>NAV</a:t>
            </a:r>
          </a:p>
          <a:p>
            <a:r>
              <a:rPr lang="nl-NL" dirty="0" smtClean="0"/>
              <a:t>Best </a:t>
            </a:r>
            <a:r>
              <a:rPr lang="nl-NL" dirty="0" err="1" smtClean="0"/>
              <a:t>practices</a:t>
            </a:r>
            <a:endParaRPr lang="nl-NL" dirty="0" smtClean="0"/>
          </a:p>
          <a:p>
            <a:r>
              <a:rPr lang="nl-NL" dirty="0" err="1"/>
              <a:t>Repeatability</a:t>
            </a:r>
            <a:endParaRPr lang="nl-NL" dirty="0"/>
          </a:p>
          <a:p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techniques</a:t>
            </a:r>
            <a:endParaRPr lang="nl-NL" dirty="0" smtClean="0"/>
          </a:p>
          <a:p>
            <a:r>
              <a:rPr lang="nl-NL" dirty="0" smtClean="0"/>
              <a:t>Integration</a:t>
            </a:r>
          </a:p>
          <a:p>
            <a:r>
              <a:rPr lang="nl-NL" dirty="0" smtClean="0"/>
              <a:t>Skills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251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600199"/>
            <a:ext cx="8611564" cy="4891747"/>
          </a:xfrm>
        </p:spPr>
        <p:txBody>
          <a:bodyPr numCol="1" spcCol="36000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NAV </a:t>
            </a:r>
            <a:r>
              <a:rPr lang="de-DE" dirty="0" smtClean="0"/>
              <a:t>Page </a:t>
            </a:r>
            <a:r>
              <a:rPr lang="de-DE" dirty="0" err="1"/>
              <a:t>from</a:t>
            </a:r>
            <a:r>
              <a:rPr lang="de-DE" dirty="0"/>
              <a:t> Power </a:t>
            </a:r>
            <a:r>
              <a:rPr lang="de-DE" dirty="0" smtClean="0"/>
              <a:t>BI </a:t>
            </a:r>
            <a:r>
              <a:rPr lang="de-DE" dirty="0" err="1" smtClean="0"/>
              <a:t>and</a:t>
            </a:r>
            <a:r>
              <a:rPr lang="de-DE" dirty="0" smtClean="0"/>
              <a:t> vice </a:t>
            </a:r>
            <a:r>
              <a:rPr lang="de-DE" dirty="0" err="1" smtClean="0"/>
              <a:t>versa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Actionable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(NAV-Segment)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Power BI Development 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180000">
              <a:spcBef>
                <a:spcPts val="0"/>
              </a:spcBef>
            </a:pPr>
            <a:endParaRPr lang="nl-NL" dirty="0" smtClean="0"/>
          </a:p>
          <a:p>
            <a:pPr>
              <a:spcBef>
                <a:spcPts val="0"/>
              </a:spcBef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74638"/>
            <a:ext cx="8229600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Best practices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56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6228735" cy="4891747"/>
          </a:xfrm>
        </p:spPr>
        <p:txBody>
          <a:bodyPr numCol="1" spcCol="36000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Perfect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proto-typing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Documentation</a:t>
            </a:r>
            <a:r>
              <a:rPr lang="nl-NL" dirty="0" smtClean="0"/>
              <a:t> of data model</a:t>
            </a:r>
          </a:p>
          <a:p>
            <a:endParaRPr lang="nl-NL" dirty="0" smtClean="0"/>
          </a:p>
          <a:p>
            <a:r>
              <a:rPr lang="nl-NL" dirty="0" err="1" smtClean="0"/>
              <a:t>Analyzing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vizualization</a:t>
            </a:r>
            <a:endParaRPr lang="nl-NL" dirty="0" smtClean="0"/>
          </a:p>
          <a:p>
            <a:pPr lvl="1"/>
            <a:r>
              <a:rPr lang="nl-NL" dirty="0" smtClean="0"/>
              <a:t>Excel: pivot </a:t>
            </a:r>
            <a:r>
              <a:rPr lang="nl-NL" dirty="0" err="1" smtClean="0"/>
              <a:t>tables</a:t>
            </a:r>
            <a:r>
              <a:rPr lang="nl-NL" dirty="0" smtClean="0"/>
              <a:t> / </a:t>
            </a:r>
            <a:r>
              <a:rPr lang="nl-NL" dirty="0" err="1" smtClean="0"/>
              <a:t>charts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CUBE </a:t>
            </a:r>
            <a:r>
              <a:rPr lang="nl-NL" dirty="0" err="1" smtClean="0"/>
              <a:t>functions</a:t>
            </a:r>
            <a:endParaRPr lang="nl-NL" dirty="0" smtClean="0"/>
          </a:p>
          <a:p>
            <a:pPr lvl="1"/>
            <a:r>
              <a:rPr lang="nl-NL" dirty="0" smtClean="0"/>
              <a:t>Power BI Desktop</a:t>
            </a:r>
          </a:p>
          <a:p>
            <a:endParaRPr lang="nl-NL" dirty="0"/>
          </a:p>
          <a:p>
            <a:pPr marL="180000">
              <a:spcBef>
                <a:spcPts val="0"/>
              </a:spcBef>
            </a:pPr>
            <a:endParaRPr lang="nl-NL" dirty="0" smtClean="0"/>
          </a:p>
          <a:p>
            <a:pPr>
              <a:spcBef>
                <a:spcPts val="0"/>
              </a:spcBef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3568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Consultants / End users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649" y="3703392"/>
            <a:ext cx="1638151" cy="24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9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6228735" cy="4891747"/>
          </a:xfrm>
        </p:spPr>
        <p:txBody>
          <a:bodyPr numCol="1" spcCol="36000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Excel 2016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Dynamics NAV 2016</a:t>
            </a:r>
          </a:p>
          <a:p>
            <a:endParaRPr lang="nl-NL" dirty="0" smtClean="0"/>
          </a:p>
          <a:p>
            <a:pPr marL="180000">
              <a:spcBef>
                <a:spcPts val="0"/>
              </a:spcBef>
            </a:pPr>
            <a:endParaRPr lang="nl-NL" dirty="0" smtClean="0"/>
          </a:p>
          <a:p>
            <a:pPr>
              <a:spcBef>
                <a:spcPts val="0"/>
              </a:spcBef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3568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19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397433" cy="4891747"/>
          </a:xfrm>
        </p:spPr>
        <p:txBody>
          <a:bodyPr vert="horz" lIns="91440" tIns="45720" rIns="91440" bIns="45720" numCol="1" spcCol="36000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2800" dirty="0" smtClean="0"/>
              <a:t>Workshop Tuesday 3.45PM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800" dirty="0" smtClean="0"/>
              <a:t>Power BI “Trip” Wednesday 9.00AM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smtClean="0"/>
              <a:t>9 to 10 – first part of 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smtClean="0"/>
              <a:t>10 to 11 – Microsoft Power BI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smtClean="0"/>
              <a:t>11 to 12 – second part of workshop</a:t>
            </a:r>
          </a:p>
          <a:p>
            <a:r>
              <a:rPr lang="nl-NL" sz="2800" dirty="0" smtClean="0"/>
              <a:t>4 </a:t>
            </a:r>
            <a:r>
              <a:rPr lang="nl-NL" sz="2800" dirty="0"/>
              <a:t>different </a:t>
            </a:r>
            <a:r>
              <a:rPr lang="nl-NL" sz="2800" dirty="0" smtClean="0"/>
              <a:t>exercises, different levels</a:t>
            </a:r>
            <a:endParaRPr lang="nl-NL" sz="2800" dirty="0"/>
          </a:p>
          <a:p>
            <a:r>
              <a:rPr lang="nl-NL" sz="2000" dirty="0" smtClean="0"/>
              <a:t>Own </a:t>
            </a:r>
            <a:r>
              <a:rPr lang="nl-NL" sz="2000" dirty="0"/>
              <a:t>computer</a:t>
            </a:r>
          </a:p>
          <a:p>
            <a:r>
              <a:rPr lang="nl-NL" sz="2000" dirty="0"/>
              <a:t>Excel 2013 </a:t>
            </a:r>
            <a:r>
              <a:rPr lang="nl-NL" sz="2000" dirty="0" err="1"/>
              <a:t>incl</a:t>
            </a:r>
            <a:r>
              <a:rPr lang="nl-NL" sz="2000" dirty="0"/>
              <a:t> Power BI modules</a:t>
            </a:r>
          </a:p>
          <a:p>
            <a:r>
              <a:rPr lang="nl-NL" sz="2000" dirty="0"/>
              <a:t>Power BI Desktop</a:t>
            </a:r>
          </a:p>
          <a:p>
            <a:r>
              <a:rPr lang="nl-NL" sz="2000" dirty="0"/>
              <a:t>NAV 2015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Cronus</a:t>
            </a:r>
            <a:r>
              <a:rPr lang="nl-NL" sz="2000" dirty="0"/>
              <a:t> database (</a:t>
            </a:r>
            <a:r>
              <a:rPr lang="nl-NL" sz="2000" dirty="0" err="1"/>
              <a:t>current</a:t>
            </a:r>
            <a:r>
              <a:rPr lang="nl-NL" sz="2000" dirty="0"/>
              <a:t> </a:t>
            </a:r>
            <a:r>
              <a:rPr lang="nl-NL" sz="2000" dirty="0" err="1"/>
              <a:t>build-version</a:t>
            </a:r>
            <a:r>
              <a:rPr lang="nl-NL" sz="2000" dirty="0"/>
              <a:t> </a:t>
            </a:r>
            <a:r>
              <a:rPr lang="nl-NL" sz="2000" dirty="0" err="1"/>
              <a:t>recommended</a:t>
            </a:r>
            <a:r>
              <a:rPr lang="nl-NL" sz="2000" dirty="0"/>
              <a:t>)</a:t>
            </a:r>
          </a:p>
          <a:p>
            <a:endParaRPr lang="nl-NL" dirty="0"/>
          </a:p>
          <a:p>
            <a:pPr marL="180000">
              <a:spcBef>
                <a:spcPts val="0"/>
              </a:spcBef>
            </a:pPr>
            <a:endParaRPr lang="nl-NL" dirty="0"/>
          </a:p>
          <a:p>
            <a:pPr>
              <a:spcBef>
                <a:spcPts val="0"/>
              </a:spcBef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3568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Hands-on 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2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" y="3477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you!</a:t>
            </a:r>
            <a:endParaRPr lang="en-US" sz="1600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314978"/>
            <a:ext cx="2646986" cy="98711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82880" y="6302096"/>
            <a:ext cx="2646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 Julian Wissel</a:t>
            </a:r>
            <a:endParaRPr lang="nl-NL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99" y="5314978"/>
            <a:ext cx="2634386" cy="66187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308299" y="5976851"/>
            <a:ext cx="26343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 </a:t>
            </a:r>
          </a:p>
          <a:p>
            <a:r>
              <a:rPr lang="nl-NL" dirty="0" smtClean="0"/>
              <a:t>Hans Fousert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76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1747"/>
          </a:xfrm>
        </p:spPr>
        <p:txBody>
          <a:bodyPr numCol="1" spcCol="360000">
            <a:noAutofit/>
          </a:bodyPr>
          <a:lstStyle/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r>
              <a:rPr lang="nl-NL" dirty="0" smtClean="0"/>
              <a:t>2010 – First steps</a:t>
            </a:r>
          </a:p>
          <a:p>
            <a:pPr marL="0" indent="0">
              <a:buNone/>
            </a:pPr>
            <a:endParaRPr lang="nl-NL" sz="2800" dirty="0" smtClean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dirty="0" smtClean="0"/>
              <a:t>2013 – </a:t>
            </a:r>
            <a:r>
              <a:rPr lang="nl-NL" dirty="0" err="1" smtClean="0"/>
              <a:t>Growing</a:t>
            </a:r>
            <a:r>
              <a:rPr lang="nl-NL" dirty="0" smtClean="0"/>
              <a:t> up</a:t>
            </a:r>
          </a:p>
          <a:p>
            <a:pPr marL="0" indent="0">
              <a:buNone/>
            </a:pPr>
            <a:endParaRPr lang="nl-NL" sz="2800" dirty="0" smtClean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dirty="0" smtClean="0"/>
              <a:t>2015 – </a:t>
            </a:r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mature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A short history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92" y="1813391"/>
            <a:ext cx="777240" cy="77724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65" y="3442637"/>
            <a:ext cx="748094" cy="74809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18" y="5042280"/>
            <a:ext cx="748094" cy="74809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40" y="3404823"/>
            <a:ext cx="792385" cy="82372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11" y="5050421"/>
            <a:ext cx="754445" cy="73181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40" y="4893405"/>
            <a:ext cx="1571625" cy="10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Power BI components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370445"/>
            <a:ext cx="8238744" cy="3178128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>
          <a:xfrm>
            <a:off x="2578608" y="2460967"/>
            <a:ext cx="0" cy="2988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046976" y="2460967"/>
            <a:ext cx="0" cy="2988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603504" y="4568952"/>
            <a:ext cx="8065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95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1747"/>
          </a:xfrm>
        </p:spPr>
        <p:txBody>
          <a:bodyPr numCol="1" spcCol="360000">
            <a:noAutofit/>
          </a:bodyPr>
          <a:lstStyle/>
          <a:p>
            <a:r>
              <a:rPr lang="nl-NL" dirty="0" smtClean="0"/>
              <a:t>Excel 2010 has issues</a:t>
            </a:r>
          </a:p>
          <a:p>
            <a:pPr lvl="2"/>
            <a:endParaRPr lang="nl-NL" dirty="0" smtClean="0"/>
          </a:p>
          <a:p>
            <a:r>
              <a:rPr lang="nl-NL" dirty="0" smtClean="0"/>
              <a:t>Excel 2013 / O365 64 bit</a:t>
            </a:r>
          </a:p>
          <a:p>
            <a:pPr lvl="2"/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Power Query </a:t>
            </a:r>
            <a:r>
              <a:rPr lang="nl-NL" dirty="0" err="1" smtClean="0"/>
              <a:t>for</a:t>
            </a:r>
            <a:r>
              <a:rPr lang="nl-NL" dirty="0" smtClean="0"/>
              <a:t> Query / ETL</a:t>
            </a:r>
          </a:p>
          <a:p>
            <a:endParaRPr lang="nl-NL" sz="2400" dirty="0"/>
          </a:p>
          <a:p>
            <a:r>
              <a:rPr lang="nl-NL" dirty="0" err="1" smtClean="0"/>
              <a:t>Monthly</a:t>
            </a:r>
            <a:r>
              <a:rPr lang="nl-NL" dirty="0" smtClean="0"/>
              <a:t> updates</a:t>
            </a:r>
          </a:p>
          <a:p>
            <a:endParaRPr lang="nl-NL" sz="2400" dirty="0" smtClean="0"/>
          </a:p>
          <a:p>
            <a:pPr marL="914400" lvl="2" indent="0">
              <a:buNone/>
            </a:pPr>
            <a:endParaRPr lang="nl-NL" dirty="0" smtClean="0"/>
          </a:p>
          <a:p>
            <a:pPr lvl="2"/>
            <a:endParaRPr lang="nl-N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522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image00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" y="530352"/>
            <a:ext cx="8311896" cy="53949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kstvak 1"/>
          <p:cNvSpPr txBox="1"/>
          <p:nvPr/>
        </p:nvSpPr>
        <p:spPr>
          <a:xfrm>
            <a:off x="347472" y="6244294"/>
            <a:ext cx="6739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err="1" smtClean="0"/>
              <a:t>Created</a:t>
            </a:r>
            <a:r>
              <a:rPr lang="nl-NL" sz="1050" i="1" dirty="0" smtClean="0"/>
              <a:t> </a:t>
            </a:r>
            <a:r>
              <a:rPr lang="nl-NL" sz="1050" i="1" dirty="0" err="1" smtClean="0"/>
              <a:t>by</a:t>
            </a:r>
            <a:r>
              <a:rPr lang="nl-NL" sz="1050" i="1" dirty="0" smtClean="0"/>
              <a:t> </a:t>
            </a:r>
            <a:r>
              <a:rPr lang="nl-NL" sz="1050" i="1" dirty="0"/>
              <a:t>Patrick </a:t>
            </a:r>
            <a:r>
              <a:rPr lang="nl-NL" sz="1050" i="1" dirty="0" err="1" smtClean="0"/>
              <a:t>Guimonet</a:t>
            </a:r>
            <a:r>
              <a:rPr lang="nl-NL" sz="1050" i="1" dirty="0" smtClean="0"/>
              <a:t> - yos365.wordpress.com</a:t>
            </a:r>
            <a:endParaRPr lang="nl-NL" sz="1050" i="1" dirty="0"/>
          </a:p>
        </p:txBody>
      </p:sp>
      <p:sp>
        <p:nvSpPr>
          <p:cNvPr id="5" name="Rectangle 4"/>
          <p:cNvSpPr/>
          <p:nvPr/>
        </p:nvSpPr>
        <p:spPr>
          <a:xfrm>
            <a:off x="272374" y="1451885"/>
            <a:ext cx="4066162" cy="2497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L-Shape 5"/>
          <p:cNvSpPr/>
          <p:nvPr/>
        </p:nvSpPr>
        <p:spPr>
          <a:xfrm flipV="1">
            <a:off x="272374" y="4095734"/>
            <a:ext cx="4066162" cy="1829578"/>
          </a:xfrm>
          <a:prstGeom prst="corner">
            <a:avLst>
              <a:gd name="adj1" fmla="val 39972"/>
              <a:gd name="adj2" fmla="val 12077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4585715" y="4109442"/>
            <a:ext cx="2126369" cy="16979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847304" y="1464075"/>
            <a:ext cx="1976655" cy="34094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0462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472" y="228918"/>
            <a:ext cx="6725798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/>
              <a:t>Getting your data</a:t>
            </a:r>
            <a:endParaRPr lang="en-US" dirty="0"/>
          </a:p>
        </p:txBody>
      </p:sp>
      <p:sp>
        <p:nvSpPr>
          <p:cNvPr id="59" name="TextBox 3"/>
          <p:cNvSpPr txBox="1"/>
          <p:nvPr/>
        </p:nvSpPr>
        <p:spPr>
          <a:xfrm>
            <a:off x="436338" y="1732179"/>
            <a:ext cx="67423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noProof="1" smtClean="0"/>
              <a:t>Past: SQL</a:t>
            </a:r>
            <a:endParaRPr lang="en-US" sz="32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noProof="1" smtClean="0"/>
              <a:t>Today/future: OData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noProof="1" smtClean="0"/>
              <a:t>Pages vs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noProof="1" smtClean="0"/>
          </a:p>
          <a:p>
            <a:endParaRPr lang="de-DE" sz="2800" noProof="1" smtClean="0"/>
          </a:p>
        </p:txBody>
      </p:sp>
      <p:pic>
        <p:nvPicPr>
          <p:cNvPr id="60" name="Picture 8" descr="http://www.windward.net/wp-content/uploads/2014/03/ODat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42" y="3106832"/>
            <a:ext cx="240982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http://thomaslarock.com/wp-content/uploads/2011/12/SQL-Server-20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42" y="1576536"/>
            <a:ext cx="1104028" cy="9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83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" y="2268081"/>
            <a:ext cx="8588327" cy="38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34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1747"/>
          </a:xfrm>
        </p:spPr>
        <p:txBody>
          <a:bodyPr numCol="1" spcCol="360000">
            <a:noAutofit/>
          </a:bodyPr>
          <a:lstStyle/>
          <a:p>
            <a:r>
              <a:rPr lang="nl-NL" dirty="0" err="1" smtClean="0"/>
              <a:t>Repeatability</a:t>
            </a:r>
            <a:r>
              <a:rPr lang="nl-NL" dirty="0" smtClean="0"/>
              <a:t>: </a:t>
            </a:r>
            <a:r>
              <a:rPr lang="nl-NL" dirty="0" err="1" smtClean="0"/>
              <a:t>flexible</a:t>
            </a:r>
            <a:r>
              <a:rPr lang="nl-NL" dirty="0" smtClean="0"/>
              <a:t> </a:t>
            </a:r>
            <a:r>
              <a:rPr lang="nl-NL" dirty="0" err="1" smtClean="0"/>
              <a:t>connection</a:t>
            </a:r>
            <a:endParaRPr lang="nl-NL" dirty="0" smtClean="0"/>
          </a:p>
          <a:p>
            <a:endParaRPr lang="en-US" dirty="0"/>
          </a:p>
          <a:p>
            <a:r>
              <a:rPr lang="nl-NL" dirty="0" smtClean="0"/>
              <a:t>Time intelligence: a date dimension</a:t>
            </a:r>
          </a:p>
          <a:p>
            <a:pPr>
              <a:spcBef>
                <a:spcPts val="0"/>
              </a:spcBef>
            </a:pPr>
            <a:endParaRPr lang="nl-NL" dirty="0" smtClean="0"/>
          </a:p>
          <a:p>
            <a:r>
              <a:rPr lang="nl-NL" dirty="0" smtClean="0"/>
              <a:t>Multi-company and NAV Dimensions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Life-examples in Excel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74638"/>
            <a:ext cx="8229600" cy="1143000"/>
          </a:xfrm>
          <a:noFill/>
        </p:spPr>
        <p:txBody>
          <a:bodyPr/>
          <a:lstStyle/>
          <a:p>
            <a:pPr algn="l"/>
            <a:r>
              <a:rPr lang="en-US" dirty="0" smtClean="0"/>
              <a:t>Best practices 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5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mea direstion 2015">
      <a:dk1>
        <a:srgbClr val="696969"/>
      </a:dk1>
      <a:lt1>
        <a:sysClr val="window" lastClr="FFFFFF"/>
      </a:lt1>
      <a:dk2>
        <a:srgbClr val="1F497D"/>
      </a:dk2>
      <a:lt2>
        <a:srgbClr val="EEECE1"/>
      </a:lt2>
      <a:accent1>
        <a:srgbClr val="2C9ED0"/>
      </a:accent1>
      <a:accent2>
        <a:srgbClr val="F71C00"/>
      </a:accent2>
      <a:accent3>
        <a:srgbClr val="9AB957"/>
      </a:accent3>
      <a:accent4>
        <a:srgbClr val="6D558B"/>
      </a:accent4>
      <a:accent5>
        <a:srgbClr val="000000"/>
      </a:accent5>
      <a:accent6>
        <a:srgbClr val="F75B0A"/>
      </a:accent6>
      <a:hlink>
        <a:srgbClr val="626262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530D50ACA47DC4F803363FC4507E5FB" ma:contentTypeVersion="3" ma:contentTypeDescription="Utwórz nowy dokument." ma:contentTypeScope="" ma:versionID="f57d86fad2cc7c7c1476e47f15246e5e">
  <xsd:schema xmlns:xsd="http://www.w3.org/2001/XMLSchema" xmlns:xs="http://www.w3.org/2001/XMLSchema" xmlns:p="http://schemas.microsoft.com/office/2006/metadata/properties" xmlns:ns2="1352dd1b-d96d-4638-9425-7334592c0dd6" targetNamespace="http://schemas.microsoft.com/office/2006/metadata/properties" ma:root="true" ma:fieldsID="ef3e2d6a9fe4a77556ef916a84309881" ns2:_="">
    <xsd:import namespace="1352dd1b-d96d-4638-9425-7334592c0dd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dd1b-d96d-4638-9425-7334592c0d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krót wskazówki dotyczącej udostępniania" ma:internalName="SharingHintHash" ma:readOnly="true">
      <xsd:simpleType>
        <xsd:restriction base="dms:Text"/>
      </xsd:simpleType>
    </xsd:element>
    <xsd:element name="SharedWithDetails" ma:index="10" nillable="true" ma:displayName="Udostępnione dla — szczegóły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482806-CFBC-42C4-80ED-A5A1EEB9C303}">
  <ds:schemaRefs>
    <ds:schemaRef ds:uri="1352dd1b-d96d-4638-9425-7334592c0dd6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D76191-88BF-4B98-A4CD-32AE8677A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52dd1b-d96d-4638-9425-7334592c0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294A3-B62D-4E6A-A5F6-6992F9701B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428</Words>
  <Application>Microsoft Office PowerPoint</Application>
  <PresentationFormat>On-screen Show (4:3)</PresentationFormat>
  <Paragraphs>190</Paragraphs>
  <Slides>24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Office Theme</vt:lpstr>
      <vt:lpstr>Best practices for Power BI </vt:lpstr>
      <vt:lpstr>Agenda</vt:lpstr>
      <vt:lpstr>A short history</vt:lpstr>
      <vt:lpstr>Power BI components</vt:lpstr>
      <vt:lpstr>Lessons learnt</vt:lpstr>
      <vt:lpstr>PowerPoint Presentation</vt:lpstr>
      <vt:lpstr>Getting your data</vt:lpstr>
      <vt:lpstr>Examples</vt:lpstr>
      <vt:lpstr>Best practices Power Query</vt:lpstr>
      <vt:lpstr>Data modeling</vt:lpstr>
      <vt:lpstr>Denormalization</vt:lpstr>
      <vt:lpstr>No flat tables!</vt:lpstr>
      <vt:lpstr>Data storage</vt:lpstr>
      <vt:lpstr>Compression</vt:lpstr>
      <vt:lpstr>Performance</vt:lpstr>
      <vt:lpstr>Best practices Power Pivot</vt:lpstr>
      <vt:lpstr>Visuals</vt:lpstr>
      <vt:lpstr>Power BI Investment – update paths</vt:lpstr>
      <vt:lpstr>SQL Cube vs Power BI</vt:lpstr>
      <vt:lpstr>Best practices Integration</vt:lpstr>
      <vt:lpstr>Consultants / End users</vt:lpstr>
      <vt:lpstr>2016</vt:lpstr>
      <vt:lpstr>Hands-on workshops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Dada</dc:creator>
  <cp:lastModifiedBy>Julian Wissel</cp:lastModifiedBy>
  <cp:revision>133</cp:revision>
  <dcterms:created xsi:type="dcterms:W3CDTF">2015-02-25T16:21:56Z</dcterms:created>
  <dcterms:modified xsi:type="dcterms:W3CDTF">2015-10-05T10:48:17Z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0x010100E530D50ACA47DC4F803363FC4507E5FB</vt:lpwstr>
  </property>
</Properties>
</file>