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Inconsolata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font" Target="fonts/Inconsolata-bold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06e7cddd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606e7cddd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606e7cddd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10" Type="http://schemas.openxmlformats.org/officeDocument/2006/relationships/image" Target="../media/image22.gif"/><Relationship Id="rId9" Type="http://schemas.openxmlformats.org/officeDocument/2006/relationships/image" Target="../media/image13.gif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14.gif"/><Relationship Id="rId8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793790" y="1318260"/>
            <a:ext cx="1277457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Algoritmos de Búsqueda y Ordenamiento</a:t>
            </a:r>
            <a:endParaRPr b="0" i="0" sz="4450" u="none" cap="none" strike="noStrike"/>
          </a:p>
        </p:txBody>
      </p:sp>
      <p:pic>
        <p:nvPicPr>
          <p:cNvPr descr="preencoded.png" id="53" name="Google Shape;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2480667"/>
            <a:ext cx="4343400" cy="19583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/>
          <p:nvPr/>
        </p:nvSpPr>
        <p:spPr>
          <a:xfrm>
            <a:off x="793790" y="469415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Trabajo Práctico Integrador de Programación I.</a:t>
            </a:r>
            <a:endParaRPr b="0" i="0" sz="1750" u="none" cap="none" strike="noStrike"/>
          </a:p>
        </p:txBody>
      </p:sp>
      <p:sp>
        <p:nvSpPr>
          <p:cNvPr id="55" name="Google Shape;55;p12"/>
          <p:cNvSpPr/>
          <p:nvPr/>
        </p:nvSpPr>
        <p:spPr>
          <a:xfrm>
            <a:off x="793790" y="531221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Alumnos: Carolina Rousseaux, Gastón Rosales.</a:t>
            </a:r>
            <a:endParaRPr b="0" i="0" sz="1750" u="none" cap="none" strike="noStrike"/>
          </a:p>
        </p:txBody>
      </p:sp>
      <p:sp>
        <p:nvSpPr>
          <p:cNvPr id="56" name="Google Shape;56;p12"/>
          <p:cNvSpPr/>
          <p:nvPr/>
        </p:nvSpPr>
        <p:spPr>
          <a:xfrm>
            <a:off x="793790" y="593026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Profesor: Nicolás Quirós.</a:t>
            </a:r>
            <a:endParaRPr b="0" i="0" sz="1750" u="none" cap="none" strike="noStrike"/>
          </a:p>
        </p:txBody>
      </p:sp>
      <p:sp>
        <p:nvSpPr>
          <p:cNvPr id="57" name="Google Shape;57;p12"/>
          <p:cNvSpPr/>
          <p:nvPr/>
        </p:nvSpPr>
        <p:spPr>
          <a:xfrm>
            <a:off x="793790" y="654831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Fecha de Entrega: 09/06/2025.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793790" y="202870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0" i="0" sz="4450" u="none" cap="none" strike="noStrike"/>
          </a:p>
        </p:txBody>
      </p:sp>
      <p:pic>
        <p:nvPicPr>
          <p:cNvPr descr="preencoded.png"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0456" y="2057043"/>
            <a:ext cx="2573655" cy="349746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793790" y="606480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793790" y="124979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Índice del Trabajo</a:t>
            </a:r>
            <a:endParaRPr b="0" i="0" sz="445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793790" y="2412206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78860" y="2454712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650" u="none" cap="none" strike="noStrike"/>
          </a:p>
        </p:txBody>
      </p:sp>
      <p:sp>
        <p:nvSpPr>
          <p:cNvPr id="66" name="Google Shape;66;p13"/>
          <p:cNvSpPr/>
          <p:nvPr/>
        </p:nvSpPr>
        <p:spPr>
          <a:xfrm>
            <a:off x="1530906" y="24900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b="0" i="0" sz="2200" u="none" cap="none" strike="noStrike"/>
          </a:p>
        </p:txBody>
      </p:sp>
      <p:sp>
        <p:nvSpPr>
          <p:cNvPr id="67" name="Google Shape;67;p13"/>
          <p:cNvSpPr/>
          <p:nvPr/>
        </p:nvSpPr>
        <p:spPr>
          <a:xfrm>
            <a:off x="1530906" y="2980492"/>
            <a:ext cx="34214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Fundamentos de algoritmos.</a:t>
            </a:r>
            <a:endParaRPr b="0" i="0" sz="175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5235893" y="2412206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320963" y="2454712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650" u="none" cap="none" strike="noStrike"/>
          </a:p>
        </p:txBody>
      </p:sp>
      <p:sp>
        <p:nvSpPr>
          <p:cNvPr id="70" name="Google Shape;70;p13"/>
          <p:cNvSpPr/>
          <p:nvPr/>
        </p:nvSpPr>
        <p:spPr>
          <a:xfrm>
            <a:off x="5973008" y="24900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Marco Teórico</a:t>
            </a:r>
            <a:endParaRPr b="0" i="0" sz="220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5973008" y="2980492"/>
            <a:ext cx="34214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Búsqueda y ordenamiento.</a:t>
            </a:r>
            <a:endParaRPr b="0" i="0" sz="1750" u="none" cap="none" strike="noStrike"/>
          </a:p>
        </p:txBody>
      </p:sp>
      <p:sp>
        <p:nvSpPr>
          <p:cNvPr id="72" name="Google Shape;72;p13"/>
          <p:cNvSpPr/>
          <p:nvPr/>
        </p:nvSpPr>
        <p:spPr>
          <a:xfrm>
            <a:off x="9677995" y="2412206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9763065" y="2454712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650" u="none" cap="none" strike="noStrike"/>
          </a:p>
        </p:txBody>
      </p:sp>
      <p:sp>
        <p:nvSpPr>
          <p:cNvPr id="74" name="Google Shape;74;p13"/>
          <p:cNvSpPr/>
          <p:nvPr/>
        </p:nvSpPr>
        <p:spPr>
          <a:xfrm>
            <a:off x="10415111" y="24900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Caso Práctico</a:t>
            </a:r>
            <a:endParaRPr b="0" i="0" sz="220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10415111" y="2980492"/>
            <a:ext cx="34214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Aplicaciones reales.</a:t>
            </a:r>
            <a:endParaRPr b="0" i="0" sz="1750" u="none" cap="none" strike="noStrike"/>
          </a:p>
        </p:txBody>
      </p:sp>
      <p:sp>
        <p:nvSpPr>
          <p:cNvPr id="76" name="Google Shape;76;p13"/>
          <p:cNvSpPr/>
          <p:nvPr/>
        </p:nvSpPr>
        <p:spPr>
          <a:xfrm>
            <a:off x="793790" y="3797022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78860" y="383952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2650" u="none" cap="none" strike="noStrike"/>
          </a:p>
        </p:txBody>
      </p:sp>
      <p:sp>
        <p:nvSpPr>
          <p:cNvPr id="78" name="Google Shape;78;p13"/>
          <p:cNvSpPr/>
          <p:nvPr/>
        </p:nvSpPr>
        <p:spPr>
          <a:xfrm>
            <a:off x="1530906" y="3874889"/>
            <a:ext cx="398597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Metodología y Resultados</a:t>
            </a:r>
            <a:endParaRPr b="0" i="0" sz="220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1530906" y="4365308"/>
            <a:ext cx="564261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Proceso y hallazgos.</a:t>
            </a:r>
            <a:endParaRPr b="0" i="0" sz="1750" u="none" cap="none" strike="noStrike"/>
          </a:p>
        </p:txBody>
      </p:sp>
      <p:sp>
        <p:nvSpPr>
          <p:cNvPr id="80" name="Google Shape;80;p13"/>
          <p:cNvSpPr/>
          <p:nvPr/>
        </p:nvSpPr>
        <p:spPr>
          <a:xfrm>
            <a:off x="7457003" y="3797022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542074" y="383952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265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8194119" y="3874889"/>
            <a:ext cx="419111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Conclusiones y Bibliografía</a:t>
            </a:r>
            <a:endParaRPr b="0" i="0" sz="220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8194119" y="4365308"/>
            <a:ext cx="564261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Reflexiones finales y fuentes.</a:t>
            </a:r>
            <a:endParaRPr b="0" i="0" sz="1750" u="none" cap="none" strike="noStrike"/>
          </a:p>
        </p:txBody>
      </p:sp>
      <p:pic>
        <p:nvPicPr>
          <p:cNvPr descr="preencoded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4983361"/>
            <a:ext cx="4282440" cy="199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93790" y="1272659"/>
            <a:ext cx="809077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Algoritmos</a:t>
            </a:r>
            <a:endParaRPr b="0" i="0" sz="445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793790" y="254841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</a:t>
            </a:r>
            <a:endParaRPr b="0" i="0" sz="220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793790" y="312955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Encontrar datos específicos.</a:t>
            </a:r>
            <a:endParaRPr b="0" i="0" sz="175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793790" y="369653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Localizar elementos en listas.</a:t>
            </a:r>
            <a:endParaRPr b="0" i="0" sz="175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7599521" y="254841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Ordenamiento</a:t>
            </a:r>
            <a:endParaRPr b="0" i="0" sz="220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7599521" y="312955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Organizar datos en estructuras.</a:t>
            </a:r>
            <a:endParaRPr b="0" i="0" sz="17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7599521" y="369653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Criterios de menor a mayor.</a:t>
            </a:r>
            <a:endParaRPr b="0" i="0" sz="1750" u="none" cap="none" strike="noStrike"/>
          </a:p>
        </p:txBody>
      </p:sp>
      <p:pic>
        <p:nvPicPr>
          <p:cNvPr descr="preencoded.png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4773811"/>
            <a:ext cx="4389120" cy="19278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9231035" y="4722733"/>
            <a:ext cx="461307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793790" y="1395770"/>
            <a:ext cx="762297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Algoritmos de Búsqueda</a:t>
            </a:r>
            <a:endParaRPr b="0" i="0" sz="4450" u="none" cap="none" strike="noStrike"/>
          </a:p>
        </p:txBody>
      </p:sp>
      <p:sp>
        <p:nvSpPr>
          <p:cNvPr id="105" name="Google Shape;105;p15"/>
          <p:cNvSpPr/>
          <p:nvPr/>
        </p:nvSpPr>
        <p:spPr>
          <a:xfrm>
            <a:off x="793790" y="2558177"/>
            <a:ext cx="4196358" cy="2184083"/>
          </a:xfrm>
          <a:prstGeom prst="roundRect">
            <a:avLst>
              <a:gd fmla="val 419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28224" y="279261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Lineal</a:t>
            </a:r>
            <a:endParaRPr b="0" i="0" sz="220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1028224" y="3283029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Recorre secuencialmente.</a:t>
            </a:r>
            <a:endParaRPr b="0" i="0" sz="175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1028224" y="3782020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Simple, lento para grandes datos.</a:t>
            </a:r>
            <a:endParaRPr b="0" i="0" sz="17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5216962" y="2558177"/>
            <a:ext cx="4196358" cy="2184083"/>
          </a:xfrm>
          <a:prstGeom prst="roundRect">
            <a:avLst>
              <a:gd fmla="val 419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451396" y="279261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Binaria</a:t>
            </a:r>
            <a:endParaRPr b="0" i="0" sz="2200" u="none" cap="none" strike="noStrike"/>
          </a:p>
        </p:txBody>
      </p:sp>
      <p:sp>
        <p:nvSpPr>
          <p:cNvPr id="111" name="Google Shape;111;p15"/>
          <p:cNvSpPr/>
          <p:nvPr/>
        </p:nvSpPr>
        <p:spPr>
          <a:xfrm>
            <a:off x="5451396" y="3283029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Solo en datos ordenados.</a:t>
            </a:r>
            <a:endParaRPr b="0" i="0" sz="175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5451396" y="3782020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Divide y reduce el problema.</a:t>
            </a:r>
            <a:endParaRPr b="0" i="0" sz="1750" u="none" cap="none" strike="noStrike"/>
          </a:p>
        </p:txBody>
      </p:sp>
      <p:sp>
        <p:nvSpPr>
          <p:cNvPr id="113" name="Google Shape;113;p15"/>
          <p:cNvSpPr/>
          <p:nvPr/>
        </p:nvSpPr>
        <p:spPr>
          <a:xfrm>
            <a:off x="9640133" y="2558177"/>
            <a:ext cx="4196358" cy="2184083"/>
          </a:xfrm>
          <a:prstGeom prst="roundRect">
            <a:avLst>
              <a:gd fmla="val 419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9874568" y="279261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Hash</a:t>
            </a:r>
            <a:endParaRPr b="0" i="0" sz="2200" u="none" cap="none" strike="noStrike"/>
          </a:p>
        </p:txBody>
      </p:sp>
      <p:sp>
        <p:nvSpPr>
          <p:cNvPr id="115" name="Google Shape;115;p15"/>
          <p:cNvSpPr/>
          <p:nvPr/>
        </p:nvSpPr>
        <p:spPr>
          <a:xfrm>
            <a:off x="9874568" y="3283029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Usa función hash.</a:t>
            </a:r>
            <a:endParaRPr b="0" i="0" sz="1750" u="none" cap="none" strike="noStrike"/>
          </a:p>
        </p:txBody>
      </p:sp>
      <p:sp>
        <p:nvSpPr>
          <p:cNvPr id="116" name="Google Shape;116;p15"/>
          <p:cNvSpPr/>
          <p:nvPr/>
        </p:nvSpPr>
        <p:spPr>
          <a:xfrm>
            <a:off x="9874568" y="3782020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Acceso rápido en tablas.</a:t>
            </a:r>
            <a:endParaRPr b="0" i="0" sz="1750" u="none" cap="none" strike="noStrike"/>
          </a:p>
        </p:txBody>
      </p:sp>
      <p:pic>
        <p:nvPicPr>
          <p:cNvPr descr="preencoded.png"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4997410"/>
            <a:ext cx="3977640" cy="183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791647" y="621983"/>
            <a:ext cx="8965525" cy="706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Algoritmos de Ordenamiento</a:t>
            </a:r>
            <a:endParaRPr b="0" i="0" sz="4450" u="none" cap="none" strike="noStrike"/>
          </a:p>
        </p:txBody>
      </p:sp>
      <p:pic>
        <p:nvPicPr>
          <p:cNvPr descr="preencoded.png"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647" y="1820704"/>
            <a:ext cx="565428" cy="5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583174" y="1915478"/>
            <a:ext cx="2258258" cy="353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Bubble Sort</a:t>
            </a:r>
            <a:endParaRPr b="0" i="0" sz="220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1583174" y="2404467"/>
            <a:ext cx="225825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Compara adyacentes, intercambia.</a:t>
            </a:r>
            <a:endParaRPr b="0" i="0" sz="175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1583174" y="3263979"/>
            <a:ext cx="225825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Simple, ineficiente para grandes volúmenes.</a:t>
            </a:r>
            <a:endParaRPr b="0" i="0" sz="1750" u="none" cap="none" strike="noStrike"/>
          </a:p>
        </p:txBody>
      </p:sp>
      <p:pic>
        <p:nvPicPr>
          <p:cNvPr descr="preencoded.png"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087" y="1820704"/>
            <a:ext cx="565428" cy="5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4915614" y="1915478"/>
            <a:ext cx="2258258" cy="353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Selection Sort</a:t>
            </a:r>
            <a:endParaRPr b="0" i="0" sz="220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4915614" y="2404467"/>
            <a:ext cx="225825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Encuentra el menor, intercambia.</a:t>
            </a:r>
            <a:endParaRPr b="0" i="0" sz="175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4915614" y="3263979"/>
            <a:ext cx="225825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Más eficiente que burbuja, lento para grandes conjuntos.</a:t>
            </a:r>
            <a:endParaRPr b="0" i="0" sz="1750" u="none" cap="none" strike="noStrike"/>
          </a:p>
        </p:txBody>
      </p:sp>
      <p:pic>
        <p:nvPicPr>
          <p:cNvPr descr="preencoded.png" id="132" name="Google Shape;1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527" y="1820704"/>
            <a:ext cx="565428" cy="5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8248055" y="1915478"/>
            <a:ext cx="2258258" cy="353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b="0" i="0" sz="2200" u="none" cap="none" strike="noStrike"/>
          </a:p>
        </p:txBody>
      </p:sp>
      <p:sp>
        <p:nvSpPr>
          <p:cNvPr id="134" name="Google Shape;134;p16"/>
          <p:cNvSpPr/>
          <p:nvPr/>
        </p:nvSpPr>
        <p:spPr>
          <a:xfrm>
            <a:off x="8248055" y="2404467"/>
            <a:ext cx="225825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Inserta en lugar correcto.</a:t>
            </a:r>
            <a:endParaRPr b="0" i="0" sz="175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8248055" y="3263979"/>
            <a:ext cx="225825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Construye lista ordenada.</a:t>
            </a:r>
            <a:endParaRPr b="0" i="0" sz="1750" u="none" cap="none" strike="noStrike"/>
          </a:p>
        </p:txBody>
      </p:sp>
      <p:pic>
        <p:nvPicPr>
          <p:cNvPr descr="preencoded.png" id="136" name="Google Shape;13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88968" y="1820704"/>
            <a:ext cx="565428" cy="5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11580495" y="1915478"/>
            <a:ext cx="2258258" cy="353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Merge Sort</a:t>
            </a:r>
            <a:endParaRPr b="0" i="0" sz="220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11580495" y="2404467"/>
            <a:ext cx="225825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Divide, ordena, reagrupa.</a:t>
            </a:r>
            <a:endParaRPr b="0" i="0" sz="1750" u="none" cap="none" strike="noStrike"/>
          </a:p>
        </p:txBody>
      </p:sp>
      <p:sp>
        <p:nvSpPr>
          <p:cNvPr id="139" name="Google Shape;139;p16"/>
          <p:cNvSpPr/>
          <p:nvPr/>
        </p:nvSpPr>
        <p:spPr>
          <a:xfrm>
            <a:off x="11580495" y="3263979"/>
            <a:ext cx="225825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Eficiente para grandes volúmenes.</a:t>
            </a:r>
            <a:endParaRPr b="0" i="0" sz="1750" u="none" cap="none" strike="noStrike"/>
          </a:p>
        </p:txBody>
      </p:sp>
      <p:pic>
        <p:nvPicPr>
          <p:cNvPr id="140" name="Google Shape;140;p16" title="bubblesort.gif"/>
          <p:cNvPicPr preferRelativeResize="0"/>
          <p:nvPr/>
        </p:nvPicPr>
        <p:blipFill rotWithShape="1">
          <a:blip r:embed="rId7">
            <a:alphaModFix/>
          </a:blip>
          <a:srcRect b="11815" l="0" r="0" t="11807"/>
          <a:stretch/>
        </p:blipFill>
        <p:spPr>
          <a:xfrm>
            <a:off x="643525" y="4744400"/>
            <a:ext cx="3480550" cy="14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 title="Selection-Sort-Animation.gi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9525" y="4727600"/>
            <a:ext cx="2891159" cy="14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 title="insertionsort.gi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48049" y="4727599"/>
            <a:ext cx="2459875" cy="14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 title="Merge-sort-example-300px.gif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580500" y="4630125"/>
            <a:ext cx="2840800" cy="1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791647" y="621983"/>
            <a:ext cx="8965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Algoritmos de Ordenamiento</a:t>
            </a:r>
            <a:endParaRPr b="0" i="0" sz="4450" u="none" cap="none" strike="noStrike"/>
          </a:p>
        </p:txBody>
      </p:sp>
      <p:pic>
        <p:nvPicPr>
          <p:cNvPr descr="preencoded.png"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047" y="1914992"/>
            <a:ext cx="565428" cy="5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6514574" y="2009766"/>
            <a:ext cx="2258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lang="en-US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Quick</a:t>
            </a: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Sort</a:t>
            </a:r>
            <a:endParaRPr b="0" i="0" sz="220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2945575" y="2498725"/>
            <a:ext cx="84993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De los mas eficientes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Divide el problema en subproblemas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Organiza a los elemenos menores de un lado y a los elementos mayores del otro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53" name="Google Shape;153;p17" title="quicksort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25" y="4199775"/>
            <a:ext cx="4789350" cy="3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715685" y="562332"/>
            <a:ext cx="5112068" cy="63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000"/>
              <a:buFont typeface="Montserrat"/>
              <a:buNone/>
            </a:pPr>
            <a:r>
              <a:rPr b="1" i="0" lang="en-US" sz="40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Notación Big O</a:t>
            </a:r>
            <a:endParaRPr b="0" i="0" sz="4000" u="none" cap="none" strike="noStrike"/>
          </a:p>
        </p:txBody>
      </p:sp>
      <p:sp>
        <p:nvSpPr>
          <p:cNvPr id="160" name="Google Shape;160;p18"/>
          <p:cNvSpPr/>
          <p:nvPr/>
        </p:nvSpPr>
        <p:spPr>
          <a:xfrm>
            <a:off x="715685" y="3646884"/>
            <a:ext cx="13199031" cy="22860"/>
          </a:xfrm>
          <a:prstGeom prst="roundRect">
            <a:avLst>
              <a:gd fmla="val 40000" name="adj"/>
            </a:avLst>
          </a:prstGeom>
          <a:solidFill>
            <a:srgbClr val="000000">
              <a:alpha val="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940135" y="3033474"/>
            <a:ext cx="22860" cy="613410"/>
          </a:xfrm>
          <a:prstGeom prst="roundRect">
            <a:avLst>
              <a:gd fmla="val 4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721537" y="3416856"/>
            <a:ext cx="460058" cy="460057"/>
          </a:xfrm>
          <a:prstGeom prst="roundRect">
            <a:avLst>
              <a:gd fmla="val 1988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798213" y="3455194"/>
            <a:ext cx="306705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40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2673548" y="2059900"/>
            <a:ext cx="255603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000"/>
              <a:buFont typeface="Montserrat"/>
              <a:buNone/>
            </a:pPr>
            <a:r>
              <a:rPr b="1" i="0" lang="en-US" sz="20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Lineal</a:t>
            </a:r>
            <a:endParaRPr b="0" i="0" sz="200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920115" y="2501979"/>
            <a:ext cx="6062901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Inconsolata"/>
              <a:buNone/>
            </a:pPr>
            <a:r>
              <a:rPr b="0" i="0" lang="en-US" sz="16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O(n): tiempo proporcional al tamaño.</a:t>
            </a:r>
            <a:endParaRPr b="0" i="0" sz="16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7303770" y="3646884"/>
            <a:ext cx="22860" cy="613410"/>
          </a:xfrm>
          <a:prstGeom prst="roundRect">
            <a:avLst>
              <a:gd fmla="val 4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7085171" y="3416856"/>
            <a:ext cx="460058" cy="460057"/>
          </a:xfrm>
          <a:prstGeom prst="roundRect">
            <a:avLst>
              <a:gd fmla="val 1988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7161848" y="3455194"/>
            <a:ext cx="306705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40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6037183" y="4464725"/>
            <a:ext cx="255603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000"/>
              <a:buFont typeface="Montserrat"/>
              <a:buNone/>
            </a:pPr>
            <a:r>
              <a:rPr b="1" i="0" lang="en-US" sz="20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Binaria</a:t>
            </a:r>
            <a:endParaRPr b="0" i="0" sz="2000" u="none" cap="none" strike="noStrike"/>
          </a:p>
        </p:txBody>
      </p:sp>
      <p:sp>
        <p:nvSpPr>
          <p:cNvPr id="170" name="Google Shape;170;p18"/>
          <p:cNvSpPr/>
          <p:nvPr/>
        </p:nvSpPr>
        <p:spPr>
          <a:xfrm>
            <a:off x="4283750" y="4906804"/>
            <a:ext cx="6062901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Inconsolata"/>
              <a:buNone/>
            </a:pPr>
            <a:r>
              <a:rPr b="0" i="0" lang="en-US" sz="16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O(log n): tiempo logarítmico.</a:t>
            </a:r>
            <a:endParaRPr b="0" i="0" sz="160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4283750" y="5356503"/>
            <a:ext cx="6062901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Inconsolata"/>
              <a:buNone/>
            </a:pPr>
            <a:r>
              <a:rPr b="0" i="0" lang="en-US" sz="16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Más eficiente para grandes listas.</a:t>
            </a:r>
            <a:endParaRPr b="0" i="0" sz="1600" u="none" cap="none" strike="noStrike"/>
          </a:p>
        </p:txBody>
      </p:sp>
      <p:sp>
        <p:nvSpPr>
          <p:cNvPr id="172" name="Google Shape;172;p18"/>
          <p:cNvSpPr/>
          <p:nvPr/>
        </p:nvSpPr>
        <p:spPr>
          <a:xfrm>
            <a:off x="10667405" y="3033474"/>
            <a:ext cx="22860" cy="613410"/>
          </a:xfrm>
          <a:prstGeom prst="roundRect">
            <a:avLst>
              <a:gd fmla="val 4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0448806" y="3416856"/>
            <a:ext cx="460058" cy="460057"/>
          </a:xfrm>
          <a:prstGeom prst="roundRect">
            <a:avLst>
              <a:gd fmla="val 1988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0525482" y="3455194"/>
            <a:ext cx="306705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400" u="none" cap="none" strike="noStrike"/>
          </a:p>
        </p:txBody>
      </p:sp>
      <p:sp>
        <p:nvSpPr>
          <p:cNvPr id="175" name="Google Shape;175;p18"/>
          <p:cNvSpPr/>
          <p:nvPr/>
        </p:nvSpPr>
        <p:spPr>
          <a:xfrm>
            <a:off x="9400818" y="1610201"/>
            <a:ext cx="255603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000"/>
              <a:buFont typeface="Montserrat"/>
              <a:buNone/>
            </a:pPr>
            <a:r>
              <a:rPr b="1" i="0" lang="en-US" sz="20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Bubble Sort</a:t>
            </a:r>
            <a:endParaRPr b="0" i="0" sz="2000" u="none" cap="none" strike="noStrike"/>
          </a:p>
        </p:txBody>
      </p:sp>
      <p:sp>
        <p:nvSpPr>
          <p:cNvPr id="176" name="Google Shape;176;p18"/>
          <p:cNvSpPr/>
          <p:nvPr/>
        </p:nvSpPr>
        <p:spPr>
          <a:xfrm>
            <a:off x="7647384" y="2052280"/>
            <a:ext cx="6062901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Inconsolata"/>
              <a:buNone/>
            </a:pPr>
            <a:r>
              <a:rPr b="0" i="0" lang="en-US" sz="16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O(n^2): rendimiento lento.</a:t>
            </a:r>
            <a:endParaRPr b="0" i="0" sz="1600" u="none" cap="none" strike="noStrike"/>
          </a:p>
        </p:txBody>
      </p:sp>
      <p:sp>
        <p:nvSpPr>
          <p:cNvPr id="177" name="Google Shape;177;p18"/>
          <p:cNvSpPr/>
          <p:nvPr/>
        </p:nvSpPr>
        <p:spPr>
          <a:xfrm>
            <a:off x="7647384" y="2501979"/>
            <a:ext cx="6062901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Inconsolata"/>
              <a:buNone/>
            </a:pPr>
            <a:r>
              <a:rPr b="0" i="0" lang="en-US" sz="16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No apto para grandes aplicaciones.</a:t>
            </a:r>
            <a:endParaRPr b="0" i="0" sz="1600" u="none" cap="none" strike="noStrike"/>
          </a:p>
        </p:txBody>
      </p:sp>
      <p:pic>
        <p:nvPicPr>
          <p:cNvPr descr="preencoded.png"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85" y="5913596"/>
            <a:ext cx="436626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575548" y="452199"/>
            <a:ext cx="4111228" cy="51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200"/>
              <a:buFont typeface="Montserrat"/>
              <a:buNone/>
            </a:pPr>
            <a:r>
              <a:rPr b="1" i="0" lang="en-US" sz="3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Casos Prácticos</a:t>
            </a:r>
            <a:endParaRPr b="0" i="0" sz="3200" u="none" cap="none" strike="noStrike"/>
          </a:p>
        </p:txBody>
      </p:sp>
      <p:pic>
        <p:nvPicPr>
          <p:cNvPr descr="preencoded.png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48" y="1294924"/>
            <a:ext cx="822246" cy="130897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1644372" y="1459349"/>
            <a:ext cx="2055614" cy="25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Montserrat"/>
              <a:buNone/>
            </a:pPr>
            <a:r>
              <a:rPr b="1" i="0" lang="en-US" sz="16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Lineal</a:t>
            </a:r>
            <a:endParaRPr b="0" i="0" sz="1600" u="none" cap="none" strike="noStrike"/>
          </a:p>
        </p:txBody>
      </p:sp>
      <p:sp>
        <p:nvSpPr>
          <p:cNvPr id="187" name="Google Shape;187;p19"/>
          <p:cNvSpPr/>
          <p:nvPr/>
        </p:nvSpPr>
        <p:spPr>
          <a:xfrm>
            <a:off x="1644372" y="1814870"/>
            <a:ext cx="12410480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Buscar temperatura por ciudad.</a:t>
            </a:r>
            <a:endParaRPr b="0" i="0" sz="12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1644372" y="2176463"/>
            <a:ext cx="12410480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Funciona con pocos datos.</a:t>
            </a:r>
            <a:endParaRPr b="0" i="0" sz="1250" u="none" cap="none" strike="noStrike"/>
          </a:p>
        </p:txBody>
      </p:sp>
      <p:pic>
        <p:nvPicPr>
          <p:cNvPr descr="preencoded.png" id="189" name="Google Shape;1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548" y="2603897"/>
            <a:ext cx="822246" cy="1308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1644372" y="2768322"/>
            <a:ext cx="2055614" cy="25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00"/>
              <a:buFont typeface="Montserrat"/>
              <a:buNone/>
            </a:pPr>
            <a:r>
              <a:rPr b="1" i="0" lang="en-US" sz="16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Búsqueda Binaria</a:t>
            </a:r>
            <a:endParaRPr b="0" i="0" sz="1600" u="none" cap="none" strike="noStrike"/>
          </a:p>
        </p:txBody>
      </p:sp>
      <p:sp>
        <p:nvSpPr>
          <p:cNvPr id="191" name="Google Shape;191;p19"/>
          <p:cNvSpPr/>
          <p:nvPr/>
        </p:nvSpPr>
        <p:spPr>
          <a:xfrm>
            <a:off x="1644372" y="3123843"/>
            <a:ext cx="12410480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Selección de butacas de cine.</a:t>
            </a:r>
            <a:endParaRPr b="0" i="0" sz="1250" u="none" cap="none" strike="noStrike"/>
          </a:p>
        </p:txBody>
      </p:sp>
      <p:sp>
        <p:nvSpPr>
          <p:cNvPr id="192" name="Google Shape;192;p19"/>
          <p:cNvSpPr/>
          <p:nvPr/>
        </p:nvSpPr>
        <p:spPr>
          <a:xfrm>
            <a:off x="1644372" y="3485436"/>
            <a:ext cx="12410480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Eficiente para datos ordenados.</a:t>
            </a:r>
            <a:endParaRPr b="0" i="0" sz="1250" u="none" cap="none" strike="noStrike"/>
          </a:p>
        </p:txBody>
      </p:sp>
      <p:pic>
        <p:nvPicPr>
          <p:cNvPr descr="preencoded.png" id="193" name="Google Shape;1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548" y="4097774"/>
            <a:ext cx="8961120" cy="50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575548" y="452199"/>
            <a:ext cx="5678091" cy="51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200"/>
              <a:buFont typeface="Montserrat"/>
              <a:buNone/>
            </a:pPr>
            <a:r>
              <a:rPr b="1" i="0" lang="en-US" sz="3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Conclusiones y Eficiencia</a:t>
            </a:r>
            <a:endParaRPr b="0" i="0" sz="3200" u="none" cap="none" strike="noStrike"/>
          </a:p>
        </p:txBody>
      </p:sp>
      <p:sp>
        <p:nvSpPr>
          <p:cNvPr id="200" name="Google Shape;200;p20"/>
          <p:cNvSpPr/>
          <p:nvPr/>
        </p:nvSpPr>
        <p:spPr>
          <a:xfrm>
            <a:off x="3508415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252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3733800" y="8349853"/>
            <a:ext cx="1233249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Tamaño de Lista</a:t>
            </a:r>
            <a:endParaRPr b="0" i="0" sz="1250" u="none" cap="none" strike="noStrike"/>
          </a:p>
        </p:txBody>
      </p:sp>
      <p:sp>
        <p:nvSpPr>
          <p:cNvPr id="202" name="Google Shape;202;p20"/>
          <p:cNvSpPr/>
          <p:nvPr/>
        </p:nvSpPr>
        <p:spPr>
          <a:xfrm>
            <a:off x="6585823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4347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811208" y="8349853"/>
            <a:ext cx="1233249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Búsqueda Lineal</a:t>
            </a:r>
            <a:endParaRPr b="0" i="0" sz="1250" u="none" cap="none" strike="noStrike"/>
          </a:p>
        </p:txBody>
      </p:sp>
      <p:sp>
        <p:nvSpPr>
          <p:cNvPr id="204" name="Google Shape;204;p20"/>
          <p:cNvSpPr/>
          <p:nvPr/>
        </p:nvSpPr>
        <p:spPr>
          <a:xfrm>
            <a:off x="9663351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6267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9888736" y="8349853"/>
            <a:ext cx="1315403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Búsqueda Binaria</a:t>
            </a:r>
            <a:endParaRPr b="0" i="0" sz="1250" u="none" cap="none" strike="noStrike"/>
          </a:p>
        </p:txBody>
      </p:sp>
      <p:sp>
        <p:nvSpPr>
          <p:cNvPr id="206" name="Google Shape;206;p20"/>
          <p:cNvSpPr/>
          <p:nvPr/>
        </p:nvSpPr>
        <p:spPr>
          <a:xfrm>
            <a:off x="575548" y="9028152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Búsqueda lineal: ineficiente para grandes volúmenes.</a:t>
            </a:r>
            <a:endParaRPr b="0" i="0" sz="1250" u="none" cap="none" strike="noStrike"/>
          </a:p>
        </p:txBody>
      </p:sp>
      <p:sp>
        <p:nvSpPr>
          <p:cNvPr id="207" name="Google Shape;207;p20"/>
          <p:cNvSpPr/>
          <p:nvPr/>
        </p:nvSpPr>
        <p:spPr>
          <a:xfrm>
            <a:off x="575548" y="9476065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250"/>
              <a:buFont typeface="Inconsolata"/>
              <a:buNone/>
            </a:pPr>
            <a:r>
              <a:rPr b="0" i="0" lang="en-US" sz="12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Búsqueda binaria: más rápida y eficiente para datos ordenados.</a:t>
            </a:r>
            <a:endParaRPr b="0" i="0" sz="1250" u="none" cap="none" strike="noStrike"/>
          </a:p>
        </p:txBody>
      </p:sp>
      <p:pic>
        <p:nvPicPr>
          <p:cNvPr descr="preencoded.png"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48" y="9923978"/>
            <a:ext cx="897636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2321100" y="3490975"/>
            <a:ext cx="89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968850" y="1421925"/>
            <a:ext cx="4356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Busqueda Lineal → </a:t>
            </a:r>
            <a:r>
              <a:rPr lang="en-US" sz="2100"/>
              <a:t>eficiente solo para manejo de poco volumen de datos.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Más lento que otros algoritmos de búsqueda.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Útil para trabajar con listas sin orden </a:t>
            </a:r>
            <a:endParaRPr sz="2100"/>
          </a:p>
        </p:txBody>
      </p:sp>
      <p:sp>
        <p:nvSpPr>
          <p:cNvPr id="211" name="Google Shape;211;p20"/>
          <p:cNvSpPr txBox="1"/>
          <p:nvPr/>
        </p:nvSpPr>
        <p:spPr>
          <a:xfrm>
            <a:off x="8044450" y="1313000"/>
            <a:ext cx="53064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Búsqueda</a:t>
            </a:r>
            <a:r>
              <a:rPr b="1" lang="en-US" sz="2100"/>
              <a:t> Binaria </a:t>
            </a:r>
            <a:r>
              <a:rPr lang="en-US" sz="2100"/>
              <a:t>→ </a:t>
            </a:r>
            <a:r>
              <a:rPr lang="en-US" sz="2100"/>
              <a:t>recomendable</a:t>
            </a:r>
            <a:r>
              <a:rPr lang="en-US" sz="2100"/>
              <a:t> para manejar gran volumen de datos.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Más </a:t>
            </a:r>
            <a:r>
              <a:rPr lang="en-US" sz="2100"/>
              <a:t>rápido</a:t>
            </a:r>
            <a:r>
              <a:rPr lang="en-US" sz="2100"/>
              <a:t> que el algoritmo de búsqueda lineal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Útil cuando los datos se encuentran ordenados en la Lista. 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