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78" r:id="rId5"/>
    <p:sldId id="259" r:id="rId6"/>
    <p:sldId id="260" r:id="rId7"/>
    <p:sldId id="262" r:id="rId8"/>
    <p:sldId id="261" r:id="rId9"/>
    <p:sldId id="264" r:id="rId10"/>
    <p:sldId id="265" r:id="rId11"/>
    <p:sldId id="266" r:id="rId12"/>
    <p:sldId id="268" r:id="rId13"/>
    <p:sldId id="267" r:id="rId14"/>
    <p:sldId id="269" r:id="rId15"/>
    <p:sldId id="270" r:id="rId16"/>
    <p:sldId id="271" r:id="rId17"/>
    <p:sldId id="273" r:id="rId18"/>
    <p:sldId id="274" r:id="rId19"/>
    <p:sldId id="276" r:id="rId20"/>
    <p:sldId id="277" r:id="rId21"/>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2++z2UfkxSJyXJs7U2Gwm64eR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73D7B4-3DE7-46D5-8CBA-63DC8F3EF122}">
  <a:tblStyle styleId="{9C73D7B4-3DE7-46D5-8CBA-63DC8F3EF12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835" y="53"/>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3: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6: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8: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1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9: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1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8" name="Google Shape;448;p2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433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5"/>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2" name="Google Shape;22;p2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28" name="Google Shape;28;p2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34" name="Google Shape;34;p27"/>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35" name="Google Shape;35;p2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8"/>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1" name="Google Shape;41;p28"/>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2" name="Google Shape;42;p28"/>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3" name="Google Shape;43;p28"/>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4" name="Google Shape;44;p2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9"/>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3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0"/>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55" name="Google Shape;55;p30"/>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56" name="Google Shape;56;p3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31"/>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1"/>
          <p:cNvSpPr>
            <a:spLocks noGrp="1"/>
          </p:cNvSpPr>
          <p:nvPr>
            <p:ph type="pic" idx="2"/>
          </p:nvPr>
        </p:nvSpPr>
        <p:spPr>
          <a:xfrm>
            <a:off x="8081859" y="1539652"/>
            <a:ext cx="9623971" cy="7599245"/>
          </a:xfrm>
          <a:prstGeom prst="rect">
            <a:avLst/>
          </a:prstGeom>
          <a:noFill/>
          <a:ln>
            <a:noFill/>
          </a:ln>
        </p:spPr>
      </p:sp>
      <p:sp>
        <p:nvSpPr>
          <p:cNvPr id="62" name="Google Shape;62;p31"/>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3" name="Google Shape;63;p3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32"/>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2"/>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69" name="Google Shape;69;p3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7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7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4v5VCma4C7ipaJik5zMrqbq3gYuJy8wP/edit?usp=sharing&amp;ouid=116909584322071595061&amp;rtpof=true&amp;sd=tru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github.com/gst1919/Automatic-attendance-syste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1"/>
          <p:cNvGrpSpPr/>
          <p:nvPr/>
        </p:nvGrpSpPr>
        <p:grpSpPr>
          <a:xfrm>
            <a:off x="-3939" y="2070100"/>
            <a:ext cx="15071695" cy="827992"/>
            <a:chOff x="-16184" y="8640158"/>
            <a:chExt cx="4045716" cy="439420"/>
          </a:xfrm>
        </p:grpSpPr>
        <p:sp>
          <p:nvSpPr>
            <p:cNvPr id="84" name="Google Shape;84;p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lt1"/>
                  </a:solidFill>
                  <a:latin typeface="Calibri"/>
                  <a:ea typeface="Calibri"/>
                  <a:cs typeface="Calibri"/>
                  <a:sym typeface="Calibri"/>
                </a:rPr>
                <a:t>Automatic Attendance System</a:t>
              </a:r>
              <a:endParaRPr sz="1800" b="0" i="0" u="none" strike="noStrike" cap="none" dirty="0">
                <a:solidFill>
                  <a:schemeClr val="lt1"/>
                </a:solidFill>
                <a:latin typeface="Calibri"/>
                <a:ea typeface="Calibri"/>
                <a:cs typeface="Calibri"/>
                <a:sym typeface="Calibri"/>
              </a:endParaRPr>
            </a:p>
          </p:txBody>
        </p:sp>
        <p:sp>
          <p:nvSpPr>
            <p:cNvPr id="85" name="Google Shape;85;p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6" name="Google Shape;86;p1"/>
          <p:cNvSpPr txBox="1"/>
          <p:nvPr/>
        </p:nvSpPr>
        <p:spPr>
          <a:xfrm>
            <a:off x="208757" y="698501"/>
            <a:ext cx="12921377"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2F5496"/>
                </a:solidFill>
                <a:latin typeface="Times New Roman"/>
                <a:ea typeface="Times New Roman"/>
                <a:cs typeface="Times New Roman"/>
                <a:sym typeface="Times New Roman"/>
              </a:rPr>
              <a:t>Indian Institute of Information Technology Senapati, Manipur</a:t>
            </a:r>
            <a:endParaRPr sz="1400" b="0" i="0" u="none" strike="noStrike" cap="none">
              <a:solidFill>
                <a:srgbClr val="000000"/>
              </a:solidFill>
              <a:latin typeface="Arial"/>
              <a:ea typeface="Arial"/>
              <a:cs typeface="Arial"/>
              <a:sym typeface="Arial"/>
            </a:endParaRPr>
          </a:p>
        </p:txBody>
      </p:sp>
      <p:grpSp>
        <p:nvGrpSpPr>
          <p:cNvPr id="87" name="Google Shape;87;p1"/>
          <p:cNvGrpSpPr/>
          <p:nvPr/>
        </p:nvGrpSpPr>
        <p:grpSpPr>
          <a:xfrm>
            <a:off x="-19844" y="4221843"/>
            <a:ext cx="4419600" cy="667645"/>
            <a:chOff x="601553" y="8642689"/>
            <a:chExt cx="3734795" cy="354323"/>
          </a:xfrm>
        </p:grpSpPr>
        <p:sp>
          <p:nvSpPr>
            <p:cNvPr id="88" name="Google Shape;88;p1"/>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	Presented by</a:t>
              </a: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0" name="Google Shape;90;p1"/>
          <p:cNvGrpSpPr/>
          <p:nvPr/>
        </p:nvGrpSpPr>
        <p:grpSpPr>
          <a:xfrm>
            <a:off x="15247247" y="4245779"/>
            <a:ext cx="3782909" cy="667644"/>
            <a:chOff x="-301759" y="8642690"/>
            <a:chExt cx="4225122" cy="354322"/>
          </a:xfrm>
        </p:grpSpPr>
        <p:sp>
          <p:nvSpPr>
            <p:cNvPr id="91" name="Google Shape;91;p1"/>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	Guided by</a:t>
              </a: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3" name="Google Shape;93;p1"/>
          <p:cNvSpPr txBox="1"/>
          <p:nvPr/>
        </p:nvSpPr>
        <p:spPr>
          <a:xfrm>
            <a:off x="317578" y="5257923"/>
            <a:ext cx="4419600" cy="8001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Guthy Saiteja (19010104)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1"/>
          <p:cNvSpPr txBox="1"/>
          <p:nvPr/>
        </p:nvSpPr>
        <p:spPr>
          <a:xfrm>
            <a:off x="15393263" y="5256035"/>
            <a:ext cx="3173400" cy="523180"/>
          </a:xfrm>
          <a:prstGeom prst="rect">
            <a:avLst/>
          </a:prstGeom>
          <a:noFill/>
          <a:ln>
            <a:noFill/>
          </a:ln>
        </p:spPr>
        <p:txBody>
          <a:bodyPr spcFirstLastPara="1" wrap="square" lIns="91425" tIns="45700" rIns="91425" bIns="45700" anchor="t" anchorCtr="0">
            <a:spAutoFit/>
          </a:bodyPr>
          <a:lstStyle/>
          <a:p>
            <a:pPr>
              <a:lnSpc>
                <a:spcPct val="100000"/>
              </a:lnSpc>
              <a:buNone/>
              <a:tabLst>
                <a:tab pos="0" algn="l"/>
              </a:tabLst>
            </a:pPr>
            <a:r>
              <a:rPr lang="en-US" sz="2800" b="0" strike="noStrike" spc="-1" dirty="0">
                <a:solidFill>
                  <a:srgbClr val="000000"/>
                </a:solidFill>
                <a:latin typeface="Calibri"/>
                <a:ea typeface="Calibri"/>
              </a:rPr>
              <a:t>Dr N Kishorjit Singh</a:t>
            </a:r>
            <a:endParaRPr lang="en-IN" sz="2800" b="0" strike="noStrike" spc="-1" dirty="0">
              <a:latin typeface="Arial"/>
            </a:endParaRPr>
          </a:p>
        </p:txBody>
      </p:sp>
      <p:sp>
        <p:nvSpPr>
          <p:cNvPr id="95" name="Google Shape;95;p1"/>
          <p:cNvSpPr txBox="1"/>
          <p:nvPr/>
        </p:nvSpPr>
        <p:spPr>
          <a:xfrm>
            <a:off x="5196840" y="6408571"/>
            <a:ext cx="8044578" cy="1384954"/>
          </a:xfrm>
          <a:prstGeom prst="rect">
            <a:avLst/>
          </a:prstGeom>
          <a:noFill/>
          <a:ln>
            <a:noFill/>
          </a:ln>
        </p:spPr>
        <p:txBody>
          <a:bodyPr spcFirstLastPara="1" wrap="square" lIns="91425" tIns="45700" rIns="91425" bIns="45700" anchor="t" anchorCtr="0">
            <a:spAutoFit/>
          </a:bodyPr>
          <a:lstStyle/>
          <a:p>
            <a:pPr algn="ctr">
              <a:lnSpc>
                <a:spcPct val="150000"/>
              </a:lnSpc>
              <a:buSzPts val="2800"/>
            </a:pPr>
            <a:r>
              <a:rPr lang="en-US" sz="2800" b="0" i="0" u="none" strike="noStrike" cap="none" dirty="0">
                <a:solidFill>
                  <a:srgbClr val="000000"/>
                </a:solidFill>
                <a:latin typeface="Arial"/>
                <a:ea typeface="Arial"/>
                <a:cs typeface="Arial"/>
                <a:sym typeface="Arial"/>
              </a:rPr>
              <a:t>Submitted for the course named </a:t>
            </a:r>
          </a:p>
          <a:p>
            <a:pPr algn="ctr">
              <a:lnSpc>
                <a:spcPct val="150000"/>
              </a:lnSpc>
              <a:buSzPts val="2800"/>
            </a:pPr>
            <a:r>
              <a:rPr lang="en-US" sz="2800" b="0" strike="noStrike" spc="-1" dirty="0">
                <a:solidFill>
                  <a:srgbClr val="000000"/>
                </a:solidFill>
                <a:latin typeface="Arial"/>
                <a:ea typeface="Arial"/>
              </a:rPr>
              <a:t>Project - IIl (CS400)</a:t>
            </a:r>
            <a:r>
              <a:rPr lang="en-US" sz="2800" b="0" strike="noStrike" spc="-1" dirty="0">
                <a:solidFill>
                  <a:srgbClr val="000000"/>
                </a:solidFill>
                <a:latin typeface="Times New Roman"/>
                <a:ea typeface="Times New Roman"/>
              </a:rPr>
              <a:t> </a:t>
            </a:r>
            <a:endParaRPr lang="en-IN" sz="2800" b="0" strike="noStrike" spc="-1" dirty="0">
              <a:latin typeface="Arial"/>
            </a:endParaRPr>
          </a:p>
        </p:txBody>
      </p:sp>
      <p:grpSp>
        <p:nvGrpSpPr>
          <p:cNvPr id="96" name="Google Shape;96;p1"/>
          <p:cNvGrpSpPr/>
          <p:nvPr/>
        </p:nvGrpSpPr>
        <p:grpSpPr>
          <a:xfrm>
            <a:off x="16237" y="9568581"/>
            <a:ext cx="19010314" cy="1112119"/>
            <a:chOff x="-2" y="9568581"/>
            <a:chExt cx="19010314" cy="1112119"/>
          </a:xfrm>
        </p:grpSpPr>
        <p:grpSp>
          <p:nvGrpSpPr>
            <p:cNvPr id="97" name="Google Shape;97;p1"/>
            <p:cNvGrpSpPr/>
            <p:nvPr/>
          </p:nvGrpSpPr>
          <p:grpSpPr>
            <a:xfrm>
              <a:off x="-2" y="9568581"/>
              <a:ext cx="19010314" cy="1112119"/>
              <a:chOff x="-324645" y="2222500"/>
              <a:chExt cx="22261686" cy="1302327"/>
            </a:xfrm>
          </p:grpSpPr>
          <p:sp>
            <p:nvSpPr>
              <p:cNvPr id="98" name="Google Shape;98;p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0" name="Google Shape;100;p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1" name="Google Shape;101;p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102" name="Google Shape;102;p1"/>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Times New Roman"/>
                <a:ea typeface="Times New Roman"/>
                <a:cs typeface="Times New Roman"/>
                <a:sym typeface="Times New Roman"/>
              </a:rPr>
              <a:t>Computer Science and Engineering</a:t>
            </a:r>
            <a:endParaRPr sz="1400" b="0" i="0" u="none" strike="noStrike" cap="none">
              <a:solidFill>
                <a:srgbClr val="000000"/>
              </a:solidFill>
              <a:latin typeface="Arial"/>
              <a:ea typeface="Arial"/>
              <a:cs typeface="Arial"/>
              <a:sym typeface="Arial"/>
            </a:endParaRPr>
          </a:p>
        </p:txBody>
      </p:sp>
      <p:sp>
        <p:nvSpPr>
          <p:cNvPr id="103" name="Google Shape;103;p1"/>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a:t>
            </a:fld>
            <a:endParaRPr>
              <a:solidFill>
                <a:schemeClr val="lt1"/>
              </a:solidFill>
            </a:endParaRPr>
          </a:p>
        </p:txBody>
      </p:sp>
      <p:pic>
        <p:nvPicPr>
          <p:cNvPr id="104" name="Google Shape;104;p1"/>
          <p:cNvPicPr preferRelativeResize="0"/>
          <p:nvPr/>
        </p:nvPicPr>
        <p:blipFill rotWithShape="1">
          <a:blip r:embed="rId3">
            <a:alphaModFix/>
          </a:blip>
          <a:srcRect/>
          <a:stretch/>
        </p:blipFill>
        <p:spPr>
          <a:xfrm>
            <a:off x="8062164" y="3888583"/>
            <a:ext cx="2241237" cy="17060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10</a:t>
            </a:fld>
            <a:endParaRPr sz="3200">
              <a:solidFill>
                <a:schemeClr val="lt1"/>
              </a:solidFill>
            </a:endParaRPr>
          </a:p>
        </p:txBody>
      </p:sp>
      <p:grpSp>
        <p:nvGrpSpPr>
          <p:cNvPr id="250" name="Google Shape;250;p10"/>
          <p:cNvGrpSpPr/>
          <p:nvPr/>
        </p:nvGrpSpPr>
        <p:grpSpPr>
          <a:xfrm>
            <a:off x="-2" y="9568581"/>
            <a:ext cx="19010314" cy="1112119"/>
            <a:chOff x="-2" y="9568581"/>
            <a:chExt cx="19010314" cy="1112119"/>
          </a:xfrm>
        </p:grpSpPr>
        <p:grpSp>
          <p:nvGrpSpPr>
            <p:cNvPr id="251" name="Google Shape;251;p10"/>
            <p:cNvGrpSpPr/>
            <p:nvPr/>
          </p:nvGrpSpPr>
          <p:grpSpPr>
            <a:xfrm>
              <a:off x="-2" y="9568581"/>
              <a:ext cx="19010314" cy="1112119"/>
              <a:chOff x="-324645" y="2222500"/>
              <a:chExt cx="22261686" cy="1302327"/>
            </a:xfrm>
          </p:grpSpPr>
          <p:sp>
            <p:nvSpPr>
              <p:cNvPr id="252" name="Google Shape;252;p1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4" name="Google Shape;254;p1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5" name="Google Shape;255;p10"/>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256" name="Google Shape;256;p10"/>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257" name="Google Shape;257;p1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10</a:t>
            </a:fld>
            <a:endParaRPr sz="1870" b="0" i="0" u="none" strike="noStrike" cap="none">
              <a:solidFill>
                <a:schemeClr val="lt1"/>
              </a:solidFill>
              <a:latin typeface="Calibri"/>
              <a:ea typeface="Calibri"/>
              <a:cs typeface="Calibri"/>
              <a:sym typeface="Calibri"/>
            </a:endParaRPr>
          </a:p>
        </p:txBody>
      </p:sp>
      <p:grpSp>
        <p:nvGrpSpPr>
          <p:cNvPr id="258" name="Google Shape;258;p10"/>
          <p:cNvGrpSpPr/>
          <p:nvPr/>
        </p:nvGrpSpPr>
        <p:grpSpPr>
          <a:xfrm>
            <a:off x="0" y="212877"/>
            <a:ext cx="15071695" cy="827992"/>
            <a:chOff x="-16184" y="8640158"/>
            <a:chExt cx="4045716" cy="439420"/>
          </a:xfrm>
        </p:grpSpPr>
        <p:sp>
          <p:nvSpPr>
            <p:cNvPr id="259" name="Google Shape;259;p1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5. Methodology</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260" name="Google Shape;260;p1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61" name="Google Shape;261;p10"/>
          <p:cNvSpPr txBox="1"/>
          <p:nvPr/>
        </p:nvSpPr>
        <p:spPr>
          <a:xfrm>
            <a:off x="225933" y="1298140"/>
            <a:ext cx="14615888" cy="60631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accent3"/>
                </a:solidFill>
                <a:latin typeface="Arial"/>
                <a:ea typeface="Arial"/>
                <a:cs typeface="Arial"/>
                <a:sym typeface="Arial"/>
              </a:rPr>
              <a:t>Adding Faces</a:t>
            </a:r>
          </a:p>
          <a:p>
            <a:pPr marL="0" marR="0" lvl="0" indent="0" algn="l" rtl="0">
              <a:lnSpc>
                <a:spcPct val="100000"/>
              </a:lnSpc>
              <a:spcBef>
                <a:spcPts val="0"/>
              </a:spcBef>
              <a:spcAft>
                <a:spcPts val="0"/>
              </a:spcAft>
              <a:buNone/>
            </a:pPr>
            <a:endParaRPr lang="en-US" sz="3200" b="1" i="0" u="none" strike="noStrike" cap="none" dirty="0">
              <a:solidFill>
                <a:schemeClr val="accent3"/>
              </a:solidFill>
              <a:latin typeface="Arial"/>
              <a:ea typeface="Arial"/>
              <a:cs typeface="Arial"/>
              <a:sym typeface="Arial"/>
            </a:endParaRPr>
          </a:p>
          <a:p>
            <a:pPr marL="457200" lvl="1" indent="-457200">
              <a:lnSpc>
                <a:spcPct val="150000"/>
              </a:lnSpc>
              <a:buFont typeface="Arial" panose="020B0604020202020204" pitchFamily="34" charset="0"/>
              <a:buChar char="•"/>
            </a:pPr>
            <a:r>
              <a:rPr lang="en-US" sz="2800" b="0" i="0" u="none" strike="noStrike" cap="none" dirty="0">
                <a:solidFill>
                  <a:srgbClr val="000000"/>
                </a:solidFill>
                <a:latin typeface="Arial"/>
                <a:ea typeface="Arial"/>
                <a:cs typeface="Arial"/>
                <a:sym typeface="Arial"/>
              </a:rPr>
              <a:t> </a:t>
            </a:r>
            <a:r>
              <a:rPr lang="en-US" sz="3600" dirty="0"/>
              <a:t>In order to match the captured image with all student images, we    must create a list of all student images. </a:t>
            </a:r>
          </a:p>
          <a:p>
            <a:pPr marL="457200" marR="0" lvl="0" indent="-457200" algn="l" rtl="0">
              <a:lnSpc>
                <a:spcPct val="150000"/>
              </a:lnSpc>
              <a:spcBef>
                <a:spcPts val="0"/>
              </a:spcBef>
              <a:spcAft>
                <a:spcPts val="0"/>
              </a:spcAft>
              <a:buFont typeface="Arial" panose="020B0604020202020204" pitchFamily="34" charset="0"/>
              <a:buChar char="•"/>
            </a:pPr>
            <a:r>
              <a:rPr lang="en-US" sz="3600" dirty="0"/>
              <a:t> In order to accomplish this, we create an images folder and store  the clear face visible photos of all the students in it. </a:t>
            </a:r>
          </a:p>
          <a:p>
            <a:pPr marL="457200" marR="0" lvl="0" indent="-457200" algn="l" rtl="0">
              <a:lnSpc>
                <a:spcPct val="150000"/>
              </a:lnSpc>
              <a:spcBef>
                <a:spcPts val="0"/>
              </a:spcBef>
              <a:spcAft>
                <a:spcPts val="0"/>
              </a:spcAft>
              <a:buFont typeface="Arial" panose="020B0604020202020204" pitchFamily="34" charset="0"/>
              <a:buChar char="•"/>
            </a:pPr>
            <a:r>
              <a:rPr lang="en-US" sz="3600" dirty="0"/>
              <a:t>Every time a face is captured, it is matched against all of the faces stored in this folder.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11</a:t>
            </a:fld>
            <a:endParaRPr sz="3200">
              <a:solidFill>
                <a:schemeClr val="lt1"/>
              </a:solidFill>
            </a:endParaRPr>
          </a:p>
        </p:txBody>
      </p:sp>
      <p:grpSp>
        <p:nvGrpSpPr>
          <p:cNvPr id="269" name="Google Shape;269;p11"/>
          <p:cNvGrpSpPr/>
          <p:nvPr/>
        </p:nvGrpSpPr>
        <p:grpSpPr>
          <a:xfrm>
            <a:off x="-2" y="9568581"/>
            <a:ext cx="19010314" cy="1112119"/>
            <a:chOff x="-2" y="9568581"/>
            <a:chExt cx="19010314" cy="1112119"/>
          </a:xfrm>
        </p:grpSpPr>
        <p:grpSp>
          <p:nvGrpSpPr>
            <p:cNvPr id="270" name="Google Shape;270;p11"/>
            <p:cNvGrpSpPr/>
            <p:nvPr/>
          </p:nvGrpSpPr>
          <p:grpSpPr>
            <a:xfrm>
              <a:off x="-2" y="9568581"/>
              <a:ext cx="19010314" cy="1112119"/>
              <a:chOff x="-324645" y="2222500"/>
              <a:chExt cx="22261686" cy="1302327"/>
            </a:xfrm>
          </p:grpSpPr>
          <p:sp>
            <p:nvSpPr>
              <p:cNvPr id="271" name="Google Shape;271;p1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Google Shape;272;p1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3" name="Google Shape;273;p1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4" name="Google Shape;274;p11"/>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275" name="Google Shape;275;p1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276" name="Google Shape;276;p1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11</a:t>
            </a:fld>
            <a:endParaRPr sz="1870" b="0" i="0" u="none" strike="noStrike" cap="none">
              <a:solidFill>
                <a:schemeClr val="lt1"/>
              </a:solidFill>
              <a:latin typeface="Calibri"/>
              <a:ea typeface="Calibri"/>
              <a:cs typeface="Calibri"/>
              <a:sym typeface="Calibri"/>
            </a:endParaRPr>
          </a:p>
        </p:txBody>
      </p:sp>
      <p:grpSp>
        <p:nvGrpSpPr>
          <p:cNvPr id="277" name="Google Shape;277;p11"/>
          <p:cNvGrpSpPr/>
          <p:nvPr/>
        </p:nvGrpSpPr>
        <p:grpSpPr>
          <a:xfrm>
            <a:off x="0" y="212877"/>
            <a:ext cx="15071695" cy="827992"/>
            <a:chOff x="-16184" y="8640158"/>
            <a:chExt cx="4045716" cy="439420"/>
          </a:xfrm>
        </p:grpSpPr>
        <p:sp>
          <p:nvSpPr>
            <p:cNvPr id="278" name="Google Shape;278;p1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5. Methodology</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279" name="Google Shape;279;p1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C64E3733-F9F7-091C-87E2-92020531A339}"/>
              </a:ext>
            </a:extLst>
          </p:cNvPr>
          <p:cNvPicPr>
            <a:picLocks noChangeAspect="1"/>
          </p:cNvPicPr>
          <p:nvPr/>
        </p:nvPicPr>
        <p:blipFill>
          <a:blip r:embed="rId3"/>
          <a:stretch>
            <a:fillRect/>
          </a:stretch>
        </p:blipFill>
        <p:spPr>
          <a:xfrm>
            <a:off x="6190456" y="1192752"/>
            <a:ext cx="4386104" cy="82239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12</a:t>
            </a:fld>
            <a:endParaRPr sz="3200">
              <a:solidFill>
                <a:schemeClr val="lt1"/>
              </a:solidFill>
            </a:endParaRPr>
          </a:p>
        </p:txBody>
      </p:sp>
      <p:grpSp>
        <p:nvGrpSpPr>
          <p:cNvPr id="308" name="Google Shape;308;p13"/>
          <p:cNvGrpSpPr/>
          <p:nvPr/>
        </p:nvGrpSpPr>
        <p:grpSpPr>
          <a:xfrm>
            <a:off x="-2" y="9568581"/>
            <a:ext cx="19010314" cy="1112119"/>
            <a:chOff x="-2" y="9568581"/>
            <a:chExt cx="19010314" cy="1112119"/>
          </a:xfrm>
        </p:grpSpPr>
        <p:grpSp>
          <p:nvGrpSpPr>
            <p:cNvPr id="309" name="Google Shape;309;p13"/>
            <p:cNvGrpSpPr/>
            <p:nvPr/>
          </p:nvGrpSpPr>
          <p:grpSpPr>
            <a:xfrm>
              <a:off x="-2" y="9568581"/>
              <a:ext cx="19010314" cy="1112119"/>
              <a:chOff x="-324645" y="2222500"/>
              <a:chExt cx="22261686" cy="1302327"/>
            </a:xfrm>
          </p:grpSpPr>
          <p:sp>
            <p:nvSpPr>
              <p:cNvPr id="310" name="Google Shape;310;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2" name="Google Shape;312;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3" name="Google Shape;313;p13"/>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314" name="Google Shape;314;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315" name="Google Shape;315;p13"/>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12</a:t>
            </a:fld>
            <a:endParaRPr sz="1870" b="0" i="0" u="none" strike="noStrike" cap="none">
              <a:solidFill>
                <a:schemeClr val="lt1"/>
              </a:solidFill>
              <a:latin typeface="Calibri"/>
              <a:ea typeface="Calibri"/>
              <a:cs typeface="Calibri"/>
              <a:sym typeface="Calibri"/>
            </a:endParaRPr>
          </a:p>
        </p:txBody>
      </p:sp>
      <p:grpSp>
        <p:nvGrpSpPr>
          <p:cNvPr id="316" name="Google Shape;316;p13"/>
          <p:cNvGrpSpPr/>
          <p:nvPr/>
        </p:nvGrpSpPr>
        <p:grpSpPr>
          <a:xfrm>
            <a:off x="0" y="212877"/>
            <a:ext cx="15071695" cy="827992"/>
            <a:chOff x="-16184" y="8640158"/>
            <a:chExt cx="4045716" cy="439420"/>
          </a:xfrm>
        </p:grpSpPr>
        <p:sp>
          <p:nvSpPr>
            <p:cNvPr id="317" name="Google Shape;317;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5. Methodology</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318" name="Google Shape;318;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9" name="Google Shape;319;p13"/>
          <p:cNvSpPr txBox="1"/>
          <p:nvPr/>
        </p:nvSpPr>
        <p:spPr>
          <a:xfrm>
            <a:off x="225933" y="1243886"/>
            <a:ext cx="14615888" cy="63658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chemeClr val="accent3"/>
                </a:solidFill>
              </a:rPr>
              <a:t>Mark Attendance</a:t>
            </a:r>
          </a:p>
          <a:p>
            <a:pPr marL="0" marR="0" lvl="0" indent="0" algn="l" rtl="0">
              <a:lnSpc>
                <a:spcPct val="100000"/>
              </a:lnSpc>
              <a:spcBef>
                <a:spcPts val="0"/>
              </a:spcBef>
              <a:spcAft>
                <a:spcPts val="0"/>
              </a:spcAft>
              <a:buNone/>
            </a:pPr>
            <a:endParaRPr lang="en-US" sz="3200" b="1" dirty="0">
              <a:solidFill>
                <a:schemeClr val="accent3"/>
              </a:solidFill>
            </a:endParaRPr>
          </a:p>
          <a:p>
            <a:pPr marL="0" marR="0" lvl="0" indent="0" algn="l" rtl="0">
              <a:lnSpc>
                <a:spcPct val="100000"/>
              </a:lnSpc>
              <a:spcBef>
                <a:spcPts val="0"/>
              </a:spcBef>
              <a:spcAft>
                <a:spcPts val="0"/>
              </a:spcAft>
              <a:buNone/>
            </a:pPr>
            <a:endParaRPr dirty="0"/>
          </a:p>
          <a:p>
            <a:pPr marL="342900" lvl="0" indent="-342900" algn="just">
              <a:lnSpc>
                <a:spcPct val="150000"/>
              </a:lnSpc>
              <a:spcBef>
                <a:spcPts val="500"/>
              </a:spcBef>
              <a:spcAft>
                <a:spcPts val="0"/>
              </a:spcAft>
              <a:buFont typeface="Symbol" panose="05050102010706020507" pitchFamily="18" charset="2"/>
              <a:buChar char=""/>
            </a:pPr>
            <a:r>
              <a:rPr lang="en-US" sz="2800" dirty="0">
                <a:effectLst/>
                <a:latin typeface="+mj-lt"/>
                <a:ea typeface="LM Roman 12"/>
                <a:cs typeface="LM Roman 12"/>
              </a:rPr>
              <a:t>Following a match between the face and the image, the system must mark the student's attendance. </a:t>
            </a:r>
            <a:endParaRPr lang="en-IN" sz="2800" dirty="0">
              <a:effectLst/>
              <a:latin typeface="+mj-lt"/>
              <a:ea typeface="LM Roman 12"/>
              <a:cs typeface="LM Roman 12"/>
            </a:endParaRPr>
          </a:p>
          <a:p>
            <a:pPr marL="342900" lvl="0" indent="-342900" algn="just">
              <a:lnSpc>
                <a:spcPct val="150000"/>
              </a:lnSpc>
              <a:spcBef>
                <a:spcPts val="500"/>
              </a:spcBef>
              <a:spcAft>
                <a:spcPts val="0"/>
              </a:spcAft>
              <a:buFont typeface="Symbol" panose="05050102010706020507" pitchFamily="18" charset="2"/>
              <a:buChar char=""/>
            </a:pPr>
            <a:r>
              <a:rPr lang="en-US" sz="2800" dirty="0">
                <a:effectLst/>
                <a:latin typeface="+mj-lt"/>
                <a:ea typeface="LM Roman 12"/>
                <a:cs typeface="LM Roman 12"/>
              </a:rPr>
              <a:t>Once the perfect match has been detected, the system retrieves the name of the detected student, along with the date and time of the match.</a:t>
            </a:r>
            <a:endParaRPr lang="en-IN" sz="2800" dirty="0">
              <a:effectLst/>
              <a:latin typeface="+mj-lt"/>
              <a:ea typeface="LM Roman 12"/>
              <a:cs typeface="LM Roman 12"/>
            </a:endParaRPr>
          </a:p>
          <a:p>
            <a:pPr marL="342900" lvl="0" indent="-342900" algn="just">
              <a:lnSpc>
                <a:spcPct val="150000"/>
              </a:lnSpc>
              <a:spcBef>
                <a:spcPts val="500"/>
              </a:spcBef>
              <a:spcAft>
                <a:spcPts val="0"/>
              </a:spcAft>
              <a:buFont typeface="Symbol" panose="05050102010706020507" pitchFamily="18" charset="2"/>
              <a:buChar char=""/>
            </a:pPr>
            <a:r>
              <a:rPr lang="en-US" sz="2800" dirty="0">
                <a:effectLst/>
                <a:latin typeface="+mj-lt"/>
                <a:ea typeface="LM Roman 12"/>
                <a:cs typeface="LM Roman 12"/>
              </a:rPr>
              <a:t>Once the system has retrieved all the information, it opens an Excel spreadsheet and writes it there.</a:t>
            </a:r>
            <a:endParaRPr lang="en-IN" sz="2800" dirty="0">
              <a:effectLst/>
              <a:latin typeface="+mj-lt"/>
              <a:ea typeface="LM Roman 12"/>
              <a:cs typeface="LM Roman 12"/>
            </a:endParaRPr>
          </a:p>
          <a:p>
            <a:pPr marL="457200" marR="0" lvl="0" indent="-279400" algn="l" rtl="0">
              <a:lnSpc>
                <a:spcPct val="150000"/>
              </a:lnSpc>
              <a:spcBef>
                <a:spcPts val="1095"/>
              </a:spcBef>
              <a:spcAft>
                <a:spcPts val="0"/>
              </a:spcAft>
              <a:buClr>
                <a:srgbClr val="000000"/>
              </a:buClr>
              <a:buSzPts val="2800"/>
              <a:buFont typeface="Noto Sans Symbols"/>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13</a:t>
            </a:fld>
            <a:endParaRPr sz="3200">
              <a:solidFill>
                <a:schemeClr val="lt1"/>
              </a:solidFill>
            </a:endParaRPr>
          </a:p>
        </p:txBody>
      </p:sp>
      <p:grpSp>
        <p:nvGrpSpPr>
          <p:cNvPr id="288" name="Google Shape;288;p12"/>
          <p:cNvGrpSpPr/>
          <p:nvPr/>
        </p:nvGrpSpPr>
        <p:grpSpPr>
          <a:xfrm>
            <a:off x="-2" y="9568581"/>
            <a:ext cx="19010314" cy="1112119"/>
            <a:chOff x="-2" y="9568581"/>
            <a:chExt cx="19010314" cy="1112119"/>
          </a:xfrm>
        </p:grpSpPr>
        <p:grpSp>
          <p:nvGrpSpPr>
            <p:cNvPr id="289" name="Google Shape;289;p12"/>
            <p:cNvGrpSpPr/>
            <p:nvPr/>
          </p:nvGrpSpPr>
          <p:grpSpPr>
            <a:xfrm>
              <a:off x="-2" y="9568581"/>
              <a:ext cx="19010314" cy="1112119"/>
              <a:chOff x="-324645" y="2222500"/>
              <a:chExt cx="22261686" cy="1302327"/>
            </a:xfrm>
          </p:grpSpPr>
          <p:sp>
            <p:nvSpPr>
              <p:cNvPr id="290" name="Google Shape;290;p1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1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2" name="Google Shape;292;p1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3" name="Google Shape;293;p12"/>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294" name="Google Shape;294;p1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295" name="Google Shape;295;p12"/>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13</a:t>
            </a:fld>
            <a:endParaRPr sz="1870" b="0" i="0" u="none" strike="noStrike" cap="none">
              <a:solidFill>
                <a:schemeClr val="lt1"/>
              </a:solidFill>
              <a:latin typeface="Calibri"/>
              <a:ea typeface="Calibri"/>
              <a:cs typeface="Calibri"/>
              <a:sym typeface="Calibri"/>
            </a:endParaRPr>
          </a:p>
        </p:txBody>
      </p:sp>
      <p:grpSp>
        <p:nvGrpSpPr>
          <p:cNvPr id="296" name="Google Shape;296;p12"/>
          <p:cNvGrpSpPr/>
          <p:nvPr/>
        </p:nvGrpSpPr>
        <p:grpSpPr>
          <a:xfrm>
            <a:off x="0" y="212877"/>
            <a:ext cx="15071695" cy="827992"/>
            <a:chOff x="-16184" y="8640158"/>
            <a:chExt cx="4045716" cy="439420"/>
          </a:xfrm>
        </p:grpSpPr>
        <p:sp>
          <p:nvSpPr>
            <p:cNvPr id="297" name="Google Shape;297;p1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5. Methodology</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298" name="Google Shape;298;p1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9" name="Google Shape;299;p12"/>
          <p:cNvSpPr txBox="1"/>
          <p:nvPr/>
        </p:nvSpPr>
        <p:spPr>
          <a:xfrm>
            <a:off x="225933" y="1243886"/>
            <a:ext cx="14615888" cy="15875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accent3"/>
                </a:solidFill>
                <a:latin typeface="Arial"/>
                <a:ea typeface="Arial"/>
                <a:cs typeface="Arial"/>
                <a:sym typeface="Arial"/>
              </a:rPr>
              <a:t>Attendance Report</a:t>
            </a:r>
            <a:endParaRPr dirty="0"/>
          </a:p>
          <a:p>
            <a:pPr marL="457200" marR="0" lvl="0" indent="-279400" algn="l" rtl="0">
              <a:lnSpc>
                <a:spcPct val="150000"/>
              </a:lnSpc>
              <a:spcBef>
                <a:spcPts val="1095"/>
              </a:spcBef>
              <a:spcAft>
                <a:spcPts val="0"/>
              </a:spcAft>
              <a:buClr>
                <a:srgbClr val="000000"/>
              </a:buClr>
              <a:buSzPts val="2800"/>
              <a:buFont typeface="Noto Sans Symbols"/>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12241806-E567-5B63-366E-FD0BB78D4BBD}"/>
              </a:ext>
            </a:extLst>
          </p:cNvPr>
          <p:cNvPicPr>
            <a:picLocks noChangeAspect="1"/>
          </p:cNvPicPr>
          <p:nvPr/>
        </p:nvPicPr>
        <p:blipFill>
          <a:blip r:embed="rId3"/>
          <a:stretch>
            <a:fillRect/>
          </a:stretch>
        </p:blipFill>
        <p:spPr>
          <a:xfrm>
            <a:off x="2749515" y="2037673"/>
            <a:ext cx="12579986" cy="66395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14</a:t>
            </a:fld>
            <a:endParaRPr sz="3200">
              <a:solidFill>
                <a:schemeClr val="lt1"/>
              </a:solidFill>
            </a:endParaRPr>
          </a:p>
        </p:txBody>
      </p:sp>
      <p:grpSp>
        <p:nvGrpSpPr>
          <p:cNvPr id="326" name="Google Shape;326;p14"/>
          <p:cNvGrpSpPr/>
          <p:nvPr/>
        </p:nvGrpSpPr>
        <p:grpSpPr>
          <a:xfrm>
            <a:off x="-2" y="9568581"/>
            <a:ext cx="19010314" cy="1112119"/>
            <a:chOff x="-2" y="9568581"/>
            <a:chExt cx="19010314" cy="1112119"/>
          </a:xfrm>
        </p:grpSpPr>
        <p:grpSp>
          <p:nvGrpSpPr>
            <p:cNvPr id="327" name="Google Shape;327;p14"/>
            <p:cNvGrpSpPr/>
            <p:nvPr/>
          </p:nvGrpSpPr>
          <p:grpSpPr>
            <a:xfrm>
              <a:off x="-2" y="9568581"/>
              <a:ext cx="19010314" cy="1112119"/>
              <a:chOff x="-324645" y="2222500"/>
              <a:chExt cx="22261686" cy="1302327"/>
            </a:xfrm>
          </p:grpSpPr>
          <p:sp>
            <p:nvSpPr>
              <p:cNvPr id="328" name="Google Shape;328;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9" name="Google Shape;329;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30" name="Google Shape;330;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31" name="Google Shape;331;p14"/>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332" name="Google Shape;332;p1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333" name="Google Shape;333;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14</a:t>
            </a:fld>
            <a:endParaRPr sz="1870" b="0" i="0" u="none" strike="noStrike" cap="none">
              <a:solidFill>
                <a:schemeClr val="lt1"/>
              </a:solidFill>
              <a:latin typeface="Calibri"/>
              <a:ea typeface="Calibri"/>
              <a:cs typeface="Calibri"/>
              <a:sym typeface="Calibri"/>
            </a:endParaRPr>
          </a:p>
        </p:txBody>
      </p:sp>
      <p:grpSp>
        <p:nvGrpSpPr>
          <p:cNvPr id="334" name="Google Shape;334;p14"/>
          <p:cNvGrpSpPr/>
          <p:nvPr/>
        </p:nvGrpSpPr>
        <p:grpSpPr>
          <a:xfrm>
            <a:off x="0" y="212877"/>
            <a:ext cx="15071695" cy="827992"/>
            <a:chOff x="-16184" y="8640158"/>
            <a:chExt cx="4045716" cy="439420"/>
          </a:xfrm>
        </p:grpSpPr>
        <p:sp>
          <p:nvSpPr>
            <p:cNvPr id="335" name="Google Shape;335;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5. Methodology</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336" name="Google Shape;336;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37" name="Google Shape;337;p14"/>
          <p:cNvSpPr txBox="1"/>
          <p:nvPr/>
        </p:nvSpPr>
        <p:spPr>
          <a:xfrm>
            <a:off x="225933" y="1243886"/>
            <a:ext cx="14615888" cy="15875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chemeClr val="accent3"/>
                </a:solidFill>
              </a:rPr>
              <a:t>Sending Mail</a:t>
            </a:r>
            <a:endParaRPr dirty="0"/>
          </a:p>
          <a:p>
            <a:pPr marL="457200" marR="0" lvl="0" indent="-279400" algn="l" rtl="0">
              <a:lnSpc>
                <a:spcPct val="150000"/>
              </a:lnSpc>
              <a:spcBef>
                <a:spcPts val="1095"/>
              </a:spcBef>
              <a:spcAft>
                <a:spcPts val="0"/>
              </a:spcAft>
              <a:buClr>
                <a:srgbClr val="000000"/>
              </a:buClr>
              <a:buSzPts val="2800"/>
              <a:buFont typeface="Noto Sans Symbols"/>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3E4C5563-8211-7ADE-3C42-9CDF7A50A53C}"/>
              </a:ext>
            </a:extLst>
          </p:cNvPr>
          <p:cNvPicPr>
            <a:picLocks noChangeAspect="1"/>
          </p:cNvPicPr>
          <p:nvPr/>
        </p:nvPicPr>
        <p:blipFill>
          <a:blip r:embed="rId3"/>
          <a:stretch>
            <a:fillRect/>
          </a:stretch>
        </p:blipFill>
        <p:spPr>
          <a:xfrm>
            <a:off x="3405004" y="1845194"/>
            <a:ext cx="9651994" cy="7604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15</a:t>
            </a:fld>
            <a:endParaRPr sz="3200">
              <a:solidFill>
                <a:schemeClr val="lt1"/>
              </a:solidFill>
            </a:endParaRPr>
          </a:p>
        </p:txBody>
      </p:sp>
      <p:grpSp>
        <p:nvGrpSpPr>
          <p:cNvPr id="346" name="Google Shape;346;p15"/>
          <p:cNvGrpSpPr/>
          <p:nvPr/>
        </p:nvGrpSpPr>
        <p:grpSpPr>
          <a:xfrm>
            <a:off x="-2" y="9568581"/>
            <a:ext cx="19010314" cy="1112119"/>
            <a:chOff x="-2" y="9568581"/>
            <a:chExt cx="19010314" cy="1112119"/>
          </a:xfrm>
        </p:grpSpPr>
        <p:grpSp>
          <p:nvGrpSpPr>
            <p:cNvPr id="347" name="Google Shape;347;p15"/>
            <p:cNvGrpSpPr/>
            <p:nvPr/>
          </p:nvGrpSpPr>
          <p:grpSpPr>
            <a:xfrm>
              <a:off x="-2" y="9568581"/>
              <a:ext cx="19010314" cy="1112119"/>
              <a:chOff x="-324645" y="2222500"/>
              <a:chExt cx="22261686" cy="1302327"/>
            </a:xfrm>
          </p:grpSpPr>
          <p:sp>
            <p:nvSpPr>
              <p:cNvPr id="348" name="Google Shape;348;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9" name="Google Shape;349;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50" name="Google Shape;350;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51" name="Google Shape;351;p1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352" name="Google Shape;352;p1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- 2012</a:t>
            </a:r>
            <a:endParaRPr sz="2800" b="0" i="0" u="none" strike="noStrike" cap="none" dirty="0">
              <a:solidFill>
                <a:schemeClr val="dk1"/>
              </a:solidFill>
              <a:latin typeface="Calibri"/>
              <a:ea typeface="Calibri"/>
              <a:cs typeface="Calibri"/>
              <a:sym typeface="Calibri"/>
            </a:endParaRPr>
          </a:p>
        </p:txBody>
      </p:sp>
      <p:sp>
        <p:nvSpPr>
          <p:cNvPr id="353" name="Google Shape;353;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15</a:t>
            </a:fld>
            <a:endParaRPr sz="1870" b="0" i="0" u="none" strike="noStrike" cap="none">
              <a:solidFill>
                <a:schemeClr val="lt1"/>
              </a:solidFill>
              <a:latin typeface="Calibri"/>
              <a:ea typeface="Calibri"/>
              <a:cs typeface="Calibri"/>
              <a:sym typeface="Calibri"/>
            </a:endParaRPr>
          </a:p>
        </p:txBody>
      </p:sp>
      <p:grpSp>
        <p:nvGrpSpPr>
          <p:cNvPr id="354" name="Google Shape;354;p15"/>
          <p:cNvGrpSpPr/>
          <p:nvPr/>
        </p:nvGrpSpPr>
        <p:grpSpPr>
          <a:xfrm>
            <a:off x="0" y="212877"/>
            <a:ext cx="15071695" cy="827992"/>
            <a:chOff x="-16184" y="8640158"/>
            <a:chExt cx="4045716" cy="439420"/>
          </a:xfrm>
        </p:grpSpPr>
        <p:sp>
          <p:nvSpPr>
            <p:cNvPr id="355" name="Google Shape;355;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5. Methodology</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356" name="Google Shape;356;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BBCAB83F-8902-3939-AD18-363556206602}"/>
              </a:ext>
            </a:extLst>
          </p:cNvPr>
          <p:cNvPicPr>
            <a:picLocks noChangeAspect="1"/>
          </p:cNvPicPr>
          <p:nvPr/>
        </p:nvPicPr>
        <p:blipFill>
          <a:blip r:embed="rId3"/>
          <a:stretch>
            <a:fillRect/>
          </a:stretch>
        </p:blipFill>
        <p:spPr>
          <a:xfrm>
            <a:off x="1821597" y="3096216"/>
            <a:ext cx="15367118" cy="22504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16</a:t>
            </a:fld>
            <a:endParaRPr sz="3200">
              <a:solidFill>
                <a:schemeClr val="lt1"/>
              </a:solidFill>
            </a:endParaRPr>
          </a:p>
        </p:txBody>
      </p:sp>
      <p:grpSp>
        <p:nvGrpSpPr>
          <p:cNvPr id="365" name="Google Shape;365;p16"/>
          <p:cNvGrpSpPr/>
          <p:nvPr/>
        </p:nvGrpSpPr>
        <p:grpSpPr>
          <a:xfrm>
            <a:off x="-2" y="9568581"/>
            <a:ext cx="19010314" cy="1112119"/>
            <a:chOff x="-2" y="9568581"/>
            <a:chExt cx="19010314" cy="1112119"/>
          </a:xfrm>
        </p:grpSpPr>
        <p:grpSp>
          <p:nvGrpSpPr>
            <p:cNvPr id="366" name="Google Shape;366;p16"/>
            <p:cNvGrpSpPr/>
            <p:nvPr/>
          </p:nvGrpSpPr>
          <p:grpSpPr>
            <a:xfrm>
              <a:off x="-2" y="9568581"/>
              <a:ext cx="19010314" cy="1112119"/>
              <a:chOff x="-324645" y="2222500"/>
              <a:chExt cx="22261686" cy="1302327"/>
            </a:xfrm>
          </p:grpSpPr>
          <p:sp>
            <p:nvSpPr>
              <p:cNvPr id="367" name="Google Shape;367;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8" name="Google Shape;368;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69" name="Google Shape;369;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70" name="Google Shape;370;p16"/>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371" name="Google Shape;371;p1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372" name="Google Shape;372;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16</a:t>
            </a:fld>
            <a:endParaRPr sz="1870" b="0" i="0" u="none" strike="noStrike" cap="none">
              <a:solidFill>
                <a:schemeClr val="lt1"/>
              </a:solidFill>
              <a:latin typeface="Calibri"/>
              <a:ea typeface="Calibri"/>
              <a:cs typeface="Calibri"/>
              <a:sym typeface="Calibri"/>
            </a:endParaRPr>
          </a:p>
        </p:txBody>
      </p:sp>
      <p:grpSp>
        <p:nvGrpSpPr>
          <p:cNvPr id="373" name="Google Shape;373;p16"/>
          <p:cNvGrpSpPr/>
          <p:nvPr/>
        </p:nvGrpSpPr>
        <p:grpSpPr>
          <a:xfrm>
            <a:off x="-26281" y="774700"/>
            <a:ext cx="15071695" cy="827992"/>
            <a:chOff x="-16184" y="8640158"/>
            <a:chExt cx="4045716" cy="439420"/>
          </a:xfrm>
        </p:grpSpPr>
        <p:sp>
          <p:nvSpPr>
            <p:cNvPr id="374" name="Google Shape;374;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6</a:t>
              </a:r>
              <a:r>
                <a:rPr lang="en-US" sz="5400" b="0" i="0" u="none" strike="noStrike" cap="none" dirty="0">
                  <a:solidFill>
                    <a:schemeClr val="lt1"/>
                  </a:solidFill>
                  <a:latin typeface="Calibri"/>
                  <a:ea typeface="Calibri"/>
                  <a:cs typeface="Calibri"/>
                  <a:sym typeface="Calibri"/>
                </a:rPr>
                <a:t>. Tools and technologies</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375" name="Google Shape;375;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76" name="Google Shape;376;p16"/>
          <p:cNvSpPr txBox="1"/>
          <p:nvPr/>
        </p:nvSpPr>
        <p:spPr>
          <a:xfrm>
            <a:off x="529590" y="2172057"/>
            <a:ext cx="9563100" cy="6001603"/>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3200"/>
              <a:buFont typeface="Noto Sans Symbols"/>
              <a:buChar char="❑"/>
            </a:pPr>
            <a:r>
              <a:rPr lang="en-US" sz="3200" dirty="0"/>
              <a:t>Python</a:t>
            </a:r>
            <a:endParaRPr dirty="0"/>
          </a:p>
          <a:p>
            <a:pPr marL="457200" marR="0" lvl="0" indent="-254000" algn="l" rtl="0">
              <a:lnSpc>
                <a:spcPct val="100000"/>
              </a:lnSpc>
              <a:spcBef>
                <a:spcPts val="0"/>
              </a:spcBef>
              <a:spcAft>
                <a:spcPts val="0"/>
              </a:spcAft>
              <a:buClr>
                <a:srgbClr val="000000"/>
              </a:buClr>
              <a:buSzPts val="3200"/>
              <a:buFont typeface="Noto Sans Symbols"/>
              <a:buNone/>
            </a:pPr>
            <a:endParaRPr sz="32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OpenCV</a:t>
            </a:r>
            <a:endParaRPr dirty="0"/>
          </a:p>
          <a:p>
            <a:pPr marL="457200" marR="0" lvl="0" indent="-254000" algn="l" rtl="0">
              <a:lnSpc>
                <a:spcPct val="100000"/>
              </a:lnSpc>
              <a:spcBef>
                <a:spcPts val="0"/>
              </a:spcBef>
              <a:spcAft>
                <a:spcPts val="0"/>
              </a:spcAft>
              <a:buClr>
                <a:srgbClr val="000000"/>
              </a:buClr>
              <a:buSzPts val="3200"/>
              <a:buFont typeface="Noto Sans Symbols"/>
              <a:buNone/>
            </a:pPr>
            <a:endParaRPr sz="32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Visual Studio Code</a:t>
            </a:r>
            <a:endParaRPr dirty="0"/>
          </a:p>
          <a:p>
            <a:pPr marL="457200" marR="0" lvl="0" indent="-254000" algn="l" rtl="0">
              <a:lnSpc>
                <a:spcPct val="100000"/>
              </a:lnSpc>
              <a:spcBef>
                <a:spcPts val="0"/>
              </a:spcBef>
              <a:spcAft>
                <a:spcPts val="0"/>
              </a:spcAft>
              <a:buClr>
                <a:srgbClr val="000000"/>
              </a:buClr>
              <a:buSzPts val="3200"/>
              <a:buFont typeface="Noto Sans Symbols"/>
              <a:buNone/>
            </a:pPr>
            <a:endParaRPr sz="32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Face recognition</a:t>
            </a:r>
            <a:endParaRPr dirty="0"/>
          </a:p>
          <a:p>
            <a:pPr marL="457200" marR="0" lvl="0" indent="-254000" algn="l" rtl="0">
              <a:lnSpc>
                <a:spcPct val="100000"/>
              </a:lnSpc>
              <a:spcBef>
                <a:spcPts val="0"/>
              </a:spcBef>
              <a:spcAft>
                <a:spcPts val="0"/>
              </a:spcAft>
              <a:buClr>
                <a:srgbClr val="000000"/>
              </a:buClr>
              <a:buSzPts val="3200"/>
              <a:buFont typeface="Noto Sans Symbols"/>
              <a:buNone/>
            </a:pPr>
            <a:endParaRPr sz="32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Numpy</a:t>
            </a:r>
            <a:endParaRPr dirty="0"/>
          </a:p>
          <a:p>
            <a:pPr marL="457200" marR="0" lvl="0" indent="-254000" algn="l" rtl="0">
              <a:lnSpc>
                <a:spcPct val="100000"/>
              </a:lnSpc>
              <a:spcBef>
                <a:spcPts val="0"/>
              </a:spcBef>
              <a:spcAft>
                <a:spcPts val="0"/>
              </a:spcAft>
              <a:buClr>
                <a:srgbClr val="000000"/>
              </a:buClr>
              <a:buSzPts val="3200"/>
              <a:buFont typeface="Noto Sans Symbols"/>
              <a:buNone/>
            </a:pPr>
            <a:endParaRPr sz="32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smtplib</a:t>
            </a:r>
            <a:endParaRPr dirty="0"/>
          </a:p>
          <a:p>
            <a:pPr marL="457200" marR="0" lvl="0" indent="-254000" algn="l" rtl="0">
              <a:lnSpc>
                <a:spcPct val="100000"/>
              </a:lnSpc>
              <a:spcBef>
                <a:spcPts val="0"/>
              </a:spcBef>
              <a:spcAft>
                <a:spcPts val="0"/>
              </a:spcAft>
              <a:buClr>
                <a:srgbClr val="000000"/>
              </a:buClr>
              <a:buSzPts val="3200"/>
              <a:buFont typeface="Noto Sans Symbols"/>
              <a:buNone/>
            </a:pPr>
            <a:endParaRPr sz="32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17</a:t>
            </a:fld>
            <a:endParaRPr sz="3200">
              <a:solidFill>
                <a:schemeClr val="lt1"/>
              </a:solidFill>
            </a:endParaRPr>
          </a:p>
        </p:txBody>
      </p:sp>
      <p:grpSp>
        <p:nvGrpSpPr>
          <p:cNvPr id="400" name="Google Shape;400;p18"/>
          <p:cNvGrpSpPr/>
          <p:nvPr/>
        </p:nvGrpSpPr>
        <p:grpSpPr>
          <a:xfrm>
            <a:off x="-2" y="9568581"/>
            <a:ext cx="19010314" cy="1112119"/>
            <a:chOff x="-2" y="9568581"/>
            <a:chExt cx="19010314" cy="1112119"/>
          </a:xfrm>
        </p:grpSpPr>
        <p:grpSp>
          <p:nvGrpSpPr>
            <p:cNvPr id="401" name="Google Shape;401;p18"/>
            <p:cNvGrpSpPr/>
            <p:nvPr/>
          </p:nvGrpSpPr>
          <p:grpSpPr>
            <a:xfrm>
              <a:off x="-2" y="9568581"/>
              <a:ext cx="19010314" cy="1112119"/>
              <a:chOff x="-324645" y="2222500"/>
              <a:chExt cx="22261686" cy="1302327"/>
            </a:xfrm>
          </p:grpSpPr>
          <p:sp>
            <p:nvSpPr>
              <p:cNvPr id="402" name="Google Shape;402;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3" name="Google Shape;403;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04" name="Google Shape;404;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05" name="Google Shape;405;p1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406" name="Google Shape;406;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407" name="Google Shape;407;p1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17</a:t>
            </a:fld>
            <a:endParaRPr sz="1870" b="0" i="0" u="none" strike="noStrike" cap="none">
              <a:solidFill>
                <a:schemeClr val="lt1"/>
              </a:solidFill>
              <a:latin typeface="Calibri"/>
              <a:ea typeface="Calibri"/>
              <a:cs typeface="Calibri"/>
              <a:sym typeface="Calibri"/>
            </a:endParaRPr>
          </a:p>
        </p:txBody>
      </p:sp>
      <p:grpSp>
        <p:nvGrpSpPr>
          <p:cNvPr id="408" name="Google Shape;408;p18"/>
          <p:cNvGrpSpPr/>
          <p:nvPr/>
        </p:nvGrpSpPr>
        <p:grpSpPr>
          <a:xfrm>
            <a:off x="-26281" y="774700"/>
            <a:ext cx="15071695" cy="827992"/>
            <a:chOff x="-16184" y="8640158"/>
            <a:chExt cx="4045716" cy="439420"/>
          </a:xfrm>
        </p:grpSpPr>
        <p:sp>
          <p:nvSpPr>
            <p:cNvPr id="409" name="Google Shape;409;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7. Limitations</a:t>
              </a:r>
              <a:endParaRPr dirty="0"/>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410" name="Google Shape;410;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11" name="Google Shape;411;p18"/>
          <p:cNvSpPr txBox="1"/>
          <p:nvPr/>
        </p:nvSpPr>
        <p:spPr>
          <a:xfrm>
            <a:off x="345916" y="2070100"/>
            <a:ext cx="15397004" cy="729426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3200"/>
              <a:buFont typeface="Noto Sans Symbols"/>
              <a:buChar char="❑"/>
            </a:pPr>
            <a:r>
              <a:rPr lang="en-US" sz="2800" dirty="0"/>
              <a:t>Illumination: It changes the face appearance drastically; it is observed that the slight changes in lighting conditions cause a significant impact on its results. </a:t>
            </a:r>
          </a:p>
          <a:p>
            <a:pPr marL="457200" marR="0" lvl="0" indent="-457200" algn="l" rtl="0">
              <a:lnSpc>
                <a:spcPct val="150000"/>
              </a:lnSpc>
              <a:spcBef>
                <a:spcPts val="0"/>
              </a:spcBef>
              <a:spcAft>
                <a:spcPts val="0"/>
              </a:spcAft>
              <a:buClr>
                <a:srgbClr val="000000"/>
              </a:buClr>
              <a:buSzPts val="3200"/>
              <a:buFont typeface="Noto Sans Symbols"/>
              <a:buChar char="❑"/>
            </a:pPr>
            <a:r>
              <a:rPr lang="en-US" sz="2800" dirty="0"/>
              <a:t>Pose: Facial Recognition systems are highly sensitive to the pose, which may result in faulty recognition or no recognition if the database is only trained on frontal face view.</a:t>
            </a:r>
          </a:p>
          <a:p>
            <a:pPr marL="457200" marR="0" lvl="0" indent="-457200" algn="l" rtl="0">
              <a:lnSpc>
                <a:spcPct val="150000"/>
              </a:lnSpc>
              <a:spcBef>
                <a:spcPts val="0"/>
              </a:spcBef>
              <a:spcAft>
                <a:spcPts val="0"/>
              </a:spcAft>
              <a:buClr>
                <a:srgbClr val="000000"/>
              </a:buClr>
              <a:buSzPts val="3200"/>
              <a:buFont typeface="Noto Sans Symbols"/>
              <a:buChar char="❑"/>
            </a:pPr>
            <a:r>
              <a:rPr lang="en-US" sz="2800" dirty="0"/>
              <a:t>Facial Expressions: Different expressions of the same individual are another significant factor that needs to be taken into account. Modern Recognizers can easily deal with it though. </a:t>
            </a:r>
          </a:p>
          <a:p>
            <a:pPr marL="457200" marR="0" lvl="0" indent="-457200" algn="l" rtl="0">
              <a:lnSpc>
                <a:spcPct val="150000"/>
              </a:lnSpc>
              <a:spcBef>
                <a:spcPts val="0"/>
              </a:spcBef>
              <a:spcAft>
                <a:spcPts val="0"/>
              </a:spcAft>
              <a:buClr>
                <a:srgbClr val="000000"/>
              </a:buClr>
              <a:buSzPts val="3200"/>
              <a:buFont typeface="Noto Sans Symbols"/>
              <a:buChar char="❑"/>
            </a:pPr>
            <a:r>
              <a:rPr lang="en-US" sz="2800" dirty="0"/>
              <a:t>Low Resolution: Training of recognizer must be done on a good resolution picture, otherwise the model will fail to extract features.</a:t>
            </a:r>
          </a:p>
          <a:p>
            <a:pPr marL="457200" marR="0" lvl="0" indent="-457200" algn="l" rtl="0">
              <a:lnSpc>
                <a:spcPct val="150000"/>
              </a:lnSpc>
              <a:spcBef>
                <a:spcPts val="0"/>
              </a:spcBef>
              <a:spcAft>
                <a:spcPts val="0"/>
              </a:spcAft>
              <a:buClr>
                <a:srgbClr val="000000"/>
              </a:buClr>
              <a:buSzPts val="3200"/>
              <a:buFont typeface="Noto Sans Symbols"/>
              <a:buChar char="❑"/>
            </a:pPr>
            <a:r>
              <a:rPr lang="en-US" sz="2800" dirty="0"/>
              <a:t>Aging: With increasing age, the human face features shape, lines, texture changes which are yet another challenge. </a:t>
            </a:r>
            <a:endParaRPr sz="28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32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18</a:t>
            </a:fld>
            <a:endParaRPr sz="3200">
              <a:solidFill>
                <a:schemeClr val="lt1"/>
              </a:solidFill>
            </a:endParaRPr>
          </a:p>
        </p:txBody>
      </p:sp>
      <p:grpSp>
        <p:nvGrpSpPr>
          <p:cNvPr id="417" name="Google Shape;417;p19"/>
          <p:cNvGrpSpPr/>
          <p:nvPr/>
        </p:nvGrpSpPr>
        <p:grpSpPr>
          <a:xfrm>
            <a:off x="-2" y="9568581"/>
            <a:ext cx="19010314" cy="1112119"/>
            <a:chOff x="-2" y="9568581"/>
            <a:chExt cx="19010314" cy="1112119"/>
          </a:xfrm>
        </p:grpSpPr>
        <p:grpSp>
          <p:nvGrpSpPr>
            <p:cNvPr id="418" name="Google Shape;418;p19"/>
            <p:cNvGrpSpPr/>
            <p:nvPr/>
          </p:nvGrpSpPr>
          <p:grpSpPr>
            <a:xfrm>
              <a:off x="-2" y="9568581"/>
              <a:ext cx="19010314" cy="1112119"/>
              <a:chOff x="-324645" y="2222500"/>
              <a:chExt cx="22261686" cy="1302327"/>
            </a:xfrm>
          </p:grpSpPr>
          <p:sp>
            <p:nvSpPr>
              <p:cNvPr id="419" name="Google Shape;419;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Google Shape;420;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21" name="Google Shape;421;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22" name="Google Shape;422;p19"/>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423" name="Google Shape;423;p19"/>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424" name="Google Shape;424;p19"/>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18</a:t>
            </a:fld>
            <a:endParaRPr sz="1870" b="0" i="0" u="none" strike="noStrike" cap="none">
              <a:solidFill>
                <a:schemeClr val="lt1"/>
              </a:solidFill>
              <a:latin typeface="Calibri"/>
              <a:ea typeface="Calibri"/>
              <a:cs typeface="Calibri"/>
              <a:sym typeface="Calibri"/>
            </a:endParaRPr>
          </a:p>
        </p:txBody>
      </p:sp>
      <p:grpSp>
        <p:nvGrpSpPr>
          <p:cNvPr id="425" name="Google Shape;425;p19"/>
          <p:cNvGrpSpPr/>
          <p:nvPr/>
        </p:nvGrpSpPr>
        <p:grpSpPr>
          <a:xfrm>
            <a:off x="-26281" y="774700"/>
            <a:ext cx="15071695" cy="827992"/>
            <a:chOff x="-16184" y="8640158"/>
            <a:chExt cx="4045716" cy="439420"/>
          </a:xfrm>
        </p:grpSpPr>
        <p:sp>
          <p:nvSpPr>
            <p:cNvPr id="426" name="Google Shape;426;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8. Conclusion</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427" name="Google Shape;427;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28" name="Google Shape;428;p19"/>
          <p:cNvSpPr txBox="1"/>
          <p:nvPr/>
        </p:nvSpPr>
        <p:spPr>
          <a:xfrm>
            <a:off x="1199356" y="2070100"/>
            <a:ext cx="15544800" cy="4616608"/>
          </a:xfrm>
          <a:prstGeom prst="rect">
            <a:avLst/>
          </a:prstGeom>
          <a:noFill/>
          <a:ln>
            <a:noFill/>
          </a:ln>
        </p:spPr>
        <p:txBody>
          <a:bodyPr spcFirstLastPara="1" wrap="square" lIns="91425" tIns="45700" rIns="91425" bIns="45700" anchor="t" anchorCtr="0">
            <a:spAutoFit/>
          </a:bodyPr>
          <a:lstStyle/>
          <a:p>
            <a:pPr marL="571500" marR="0" lvl="0" indent="-571500" algn="l" rtl="0">
              <a:lnSpc>
                <a:spcPct val="150000"/>
              </a:lnSpc>
              <a:spcBef>
                <a:spcPts val="0"/>
              </a:spcBef>
              <a:spcAft>
                <a:spcPts val="0"/>
              </a:spcAft>
              <a:buClr>
                <a:schemeClr val="dk1"/>
              </a:buClr>
              <a:buSzPts val="3600"/>
              <a:buFont typeface="Noto Sans Symbols"/>
              <a:buChar char="❑"/>
            </a:pPr>
            <a:r>
              <a:rPr lang="en-US" sz="2800" dirty="0"/>
              <a:t>The aims and objectives of The Automated Facial Recognition Attendance System were successfully met and therefore the overall project is considered successful. The system has shown strengths, going through months of development which included, prototypes of various features and functionalities. As testing is done to the system, it proves that the system is fully functional, stable and reliable to use, this is further confirmed by the user acceptance testing. Although there are always some bugs that will always be missed, even with intense testing, all knows bugs are detected and debugged off the system.</a:t>
            </a: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19</a:t>
            </a:fld>
            <a:endParaRPr sz="3200">
              <a:solidFill>
                <a:schemeClr val="lt1"/>
              </a:solidFill>
            </a:endParaRPr>
          </a:p>
        </p:txBody>
      </p:sp>
      <p:grpSp>
        <p:nvGrpSpPr>
          <p:cNvPr id="451" name="Google Shape;451;p21"/>
          <p:cNvGrpSpPr/>
          <p:nvPr/>
        </p:nvGrpSpPr>
        <p:grpSpPr>
          <a:xfrm>
            <a:off x="-2" y="9568581"/>
            <a:ext cx="19010314" cy="1112119"/>
            <a:chOff x="-2" y="9568581"/>
            <a:chExt cx="19010314" cy="1112119"/>
          </a:xfrm>
        </p:grpSpPr>
        <p:grpSp>
          <p:nvGrpSpPr>
            <p:cNvPr id="452" name="Google Shape;452;p21"/>
            <p:cNvGrpSpPr/>
            <p:nvPr/>
          </p:nvGrpSpPr>
          <p:grpSpPr>
            <a:xfrm>
              <a:off x="-2" y="9568581"/>
              <a:ext cx="19010314" cy="1112119"/>
              <a:chOff x="-324645" y="2222500"/>
              <a:chExt cx="22261686" cy="1302327"/>
            </a:xfrm>
          </p:grpSpPr>
          <p:sp>
            <p:nvSpPr>
              <p:cNvPr id="453" name="Google Shape;453;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4" name="Google Shape;454;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55" name="Google Shape;455;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56" name="Google Shape;456;p21"/>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457" name="Google Shape;457;p2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458" name="Google Shape;458;p21"/>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19</a:t>
            </a:fld>
            <a:endParaRPr sz="1870" b="0" i="0" u="none" strike="noStrike" cap="none">
              <a:solidFill>
                <a:schemeClr val="lt1"/>
              </a:solidFill>
              <a:latin typeface="Calibri"/>
              <a:ea typeface="Calibri"/>
              <a:cs typeface="Calibri"/>
              <a:sym typeface="Calibri"/>
            </a:endParaRPr>
          </a:p>
        </p:txBody>
      </p:sp>
      <p:grpSp>
        <p:nvGrpSpPr>
          <p:cNvPr id="459" name="Google Shape;459;p21"/>
          <p:cNvGrpSpPr/>
          <p:nvPr/>
        </p:nvGrpSpPr>
        <p:grpSpPr>
          <a:xfrm>
            <a:off x="-26281" y="774700"/>
            <a:ext cx="15071695" cy="827992"/>
            <a:chOff x="-16184" y="8640158"/>
            <a:chExt cx="4045716" cy="439420"/>
          </a:xfrm>
        </p:grpSpPr>
        <p:sp>
          <p:nvSpPr>
            <p:cNvPr id="460" name="Google Shape;460;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9. References</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461" name="Google Shape;461;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62" name="Google Shape;462;p21"/>
          <p:cNvSpPr txBox="1"/>
          <p:nvPr/>
        </p:nvSpPr>
        <p:spPr>
          <a:xfrm>
            <a:off x="665956" y="2033582"/>
            <a:ext cx="11277600" cy="230828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3200"/>
              <a:buFont typeface="Courier New"/>
              <a:buChar char="o"/>
            </a:pPr>
            <a:r>
              <a:rPr lang="en-US" sz="3200" b="0" i="0" u="sng" strike="noStrike" cap="none" dirty="0">
                <a:solidFill>
                  <a:srgbClr val="1054CC"/>
                </a:solidFill>
                <a:latin typeface="Arial"/>
                <a:ea typeface="Arial"/>
                <a:cs typeface="Arial"/>
                <a:sym typeface="Arial"/>
                <a:hlinkClick r:id="rId3">
                  <a:extLst>
                    <a:ext uri="{A12FA001-AC4F-418D-AE19-62706E023703}">
                      <ahyp:hlinkClr xmlns:ahyp="http://schemas.microsoft.com/office/drawing/2018/hyperlinkcolor" val="tx"/>
                    </a:ext>
                  </a:extLst>
                </a:hlinkClick>
              </a:rPr>
              <a:t>Manual Testing</a:t>
            </a:r>
            <a:endParaRPr sz="3200" b="0" i="0" u="none" strike="noStrike" cap="none" dirty="0">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3200"/>
              <a:buFont typeface="Courier New"/>
              <a:buChar char="o"/>
            </a:pPr>
            <a:r>
              <a:rPr lang="en-US" sz="3200" b="0" i="0" u="sng" strike="noStrike" cap="none" dirty="0">
                <a:solidFill>
                  <a:srgbClr val="1054CC"/>
                </a:solidFill>
                <a:latin typeface="Arial"/>
                <a:ea typeface="Arial"/>
                <a:cs typeface="Arial"/>
                <a:sym typeface="Arial"/>
                <a:hlinkClick r:id="rId4">
                  <a:extLst>
                    <a:ext uri="{A12FA001-AC4F-418D-AE19-62706E023703}">
                      <ahyp:hlinkClr xmlns:ahyp="http://schemas.microsoft.com/office/drawing/2018/hyperlinkcolor" val="tx"/>
                    </a:ext>
                  </a:extLst>
                </a:hlinkClick>
              </a:rPr>
              <a:t>GitHub</a:t>
            </a:r>
            <a:endParaRPr sz="3200" b="0" i="0" u="sng" strike="noStrike" cap="none" dirty="0">
              <a:solidFill>
                <a:srgbClr val="1054CC"/>
              </a:solidFill>
              <a:latin typeface="Arial"/>
              <a:ea typeface="Arial"/>
              <a:cs typeface="Arial"/>
              <a:sym typeface="Arial"/>
            </a:endParaRPr>
          </a:p>
          <a:p>
            <a:pPr marL="457200" marR="0" lvl="0" indent="-254000" algn="l" rtl="0">
              <a:lnSpc>
                <a:spcPct val="150000"/>
              </a:lnSpc>
              <a:spcBef>
                <a:spcPts val="0"/>
              </a:spcBef>
              <a:spcAft>
                <a:spcPts val="0"/>
              </a:spcAft>
              <a:buClr>
                <a:srgbClr val="000000"/>
              </a:buClr>
              <a:buSzPts val="3200"/>
              <a:buFont typeface="Courier New"/>
              <a:buNone/>
            </a:pPr>
            <a:endParaRPr sz="32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2</a:t>
            </a:fld>
            <a:endParaRPr sz="3200">
              <a:solidFill>
                <a:schemeClr val="lt1"/>
              </a:solidFill>
            </a:endParaRPr>
          </a:p>
        </p:txBody>
      </p:sp>
      <p:grpSp>
        <p:nvGrpSpPr>
          <p:cNvPr id="111" name="Google Shape;111;p2"/>
          <p:cNvGrpSpPr/>
          <p:nvPr/>
        </p:nvGrpSpPr>
        <p:grpSpPr>
          <a:xfrm>
            <a:off x="-2" y="9568581"/>
            <a:ext cx="19010314" cy="1112119"/>
            <a:chOff x="-2" y="9568581"/>
            <a:chExt cx="19010314" cy="1112119"/>
          </a:xfrm>
        </p:grpSpPr>
        <p:grpSp>
          <p:nvGrpSpPr>
            <p:cNvPr id="112" name="Google Shape;112;p2"/>
            <p:cNvGrpSpPr/>
            <p:nvPr/>
          </p:nvGrpSpPr>
          <p:grpSpPr>
            <a:xfrm>
              <a:off x="-2" y="9568581"/>
              <a:ext cx="19010314" cy="1112119"/>
              <a:chOff x="-324645" y="2222500"/>
              <a:chExt cx="22261686" cy="1302327"/>
            </a:xfrm>
          </p:grpSpPr>
          <p:sp>
            <p:nvSpPr>
              <p:cNvPr id="113" name="Google Shape;113;p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14;p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5" name="Google Shape;115;p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6" name="Google Shape;116;p2"/>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117" name="Google Shape;117;p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118" name="Google Shape;118;p2"/>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2</a:t>
            </a:fld>
            <a:endParaRPr sz="1870" b="0" i="0" u="none" strike="noStrike" cap="none">
              <a:solidFill>
                <a:schemeClr val="lt1"/>
              </a:solidFill>
              <a:latin typeface="Calibri"/>
              <a:ea typeface="Calibri"/>
              <a:cs typeface="Calibri"/>
              <a:sym typeface="Calibri"/>
            </a:endParaRPr>
          </a:p>
        </p:txBody>
      </p:sp>
      <p:grpSp>
        <p:nvGrpSpPr>
          <p:cNvPr id="119" name="Google Shape;119;p2"/>
          <p:cNvGrpSpPr/>
          <p:nvPr/>
        </p:nvGrpSpPr>
        <p:grpSpPr>
          <a:xfrm>
            <a:off x="-26281" y="774700"/>
            <a:ext cx="15071695" cy="827992"/>
            <a:chOff x="-16184" y="8640158"/>
            <a:chExt cx="4045716" cy="439420"/>
          </a:xfrm>
        </p:grpSpPr>
        <p:sp>
          <p:nvSpPr>
            <p:cNvPr id="120" name="Google Shape;120;p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1" name="Google Shape;121;p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2" name="Google Shape;122;p2"/>
          <p:cNvSpPr txBox="1"/>
          <p:nvPr/>
        </p:nvSpPr>
        <p:spPr>
          <a:xfrm>
            <a:off x="818356" y="1796062"/>
            <a:ext cx="11125200" cy="7571263"/>
          </a:xfrm>
          <a:prstGeom prst="rect">
            <a:avLst/>
          </a:prstGeom>
          <a:noFill/>
          <a:ln>
            <a:noFill/>
          </a:ln>
        </p:spPr>
        <p:txBody>
          <a:bodyPr spcFirstLastPara="1" wrap="square" lIns="91425" tIns="45700" rIns="91425" bIns="45700" anchor="t" anchorCtr="0">
            <a:spAutoFit/>
          </a:bodyPr>
          <a:lstStyle/>
          <a:p>
            <a:pPr marL="571500" marR="0" lvl="0" indent="-571500" algn="l" rtl="0">
              <a:lnSpc>
                <a:spcPct val="15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alibri"/>
                <a:ea typeface="Calibri"/>
                <a:cs typeface="Calibri"/>
                <a:sym typeface="Calibri"/>
              </a:rPr>
              <a:t>Abstract</a:t>
            </a:r>
          </a:p>
          <a:p>
            <a:pPr marL="571500" marR="0" lvl="0" indent="-571500" algn="l" rtl="0">
              <a:lnSpc>
                <a:spcPct val="150000"/>
              </a:lnSpc>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Problem Statement</a:t>
            </a:r>
            <a:endParaRPr sz="1400" b="0" i="0" u="none" strike="noStrike" cap="none" dirty="0">
              <a:solidFill>
                <a:srgbClr val="000000"/>
              </a:solidFill>
              <a:latin typeface="Arial"/>
              <a:ea typeface="Arial"/>
              <a:cs typeface="Arial"/>
              <a:sym typeface="Arial"/>
            </a:endParaRPr>
          </a:p>
          <a:p>
            <a:pPr marL="571500" marR="0" lvl="0" indent="-571500" algn="l" rtl="0">
              <a:lnSpc>
                <a:spcPct val="15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alibri"/>
                <a:ea typeface="Calibri"/>
                <a:cs typeface="Calibri"/>
                <a:sym typeface="Calibri"/>
              </a:rPr>
              <a:t>Introduction</a:t>
            </a:r>
            <a:endParaRPr sz="1400" b="0" i="0" u="none" strike="noStrike" cap="none" dirty="0">
              <a:solidFill>
                <a:srgbClr val="000000"/>
              </a:solidFill>
              <a:latin typeface="Arial"/>
              <a:ea typeface="Arial"/>
              <a:cs typeface="Arial"/>
              <a:sym typeface="Arial"/>
            </a:endParaRPr>
          </a:p>
          <a:p>
            <a:pPr marL="571500" marR="0" lvl="0" indent="-571500" algn="l" rtl="0">
              <a:lnSpc>
                <a:spcPct val="15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alibri"/>
                <a:ea typeface="Calibri"/>
                <a:cs typeface="Calibri"/>
                <a:sym typeface="Calibri"/>
              </a:rPr>
              <a:t>Theory and fundamentals</a:t>
            </a:r>
            <a:endParaRPr sz="1400" b="0" i="0" u="none" strike="noStrike" cap="none" dirty="0">
              <a:solidFill>
                <a:srgbClr val="000000"/>
              </a:solidFill>
              <a:latin typeface="Arial"/>
              <a:ea typeface="Arial"/>
              <a:cs typeface="Arial"/>
              <a:sym typeface="Arial"/>
            </a:endParaRPr>
          </a:p>
          <a:p>
            <a:pPr marL="571500" marR="0" lvl="0" indent="-571500" algn="l" rtl="0">
              <a:lnSpc>
                <a:spcPct val="15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alibri"/>
                <a:ea typeface="Calibri"/>
                <a:cs typeface="Calibri"/>
                <a:sym typeface="Calibri"/>
              </a:rPr>
              <a:t>Methodology</a:t>
            </a:r>
            <a:endParaRPr sz="1400" b="0" i="0" u="none" strike="noStrike" cap="none" dirty="0">
              <a:solidFill>
                <a:srgbClr val="000000"/>
              </a:solidFill>
              <a:latin typeface="Arial"/>
              <a:ea typeface="Arial"/>
              <a:cs typeface="Arial"/>
              <a:sym typeface="Arial"/>
            </a:endParaRPr>
          </a:p>
          <a:p>
            <a:pPr marL="571500" marR="0" lvl="0" indent="-571500" algn="l" rtl="0">
              <a:lnSpc>
                <a:spcPct val="15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alibri"/>
                <a:ea typeface="Calibri"/>
                <a:cs typeface="Calibri"/>
                <a:sym typeface="Calibri"/>
              </a:rPr>
              <a:t>Tools and technologies</a:t>
            </a:r>
            <a:endParaRPr sz="1400" b="0" i="0" u="none" strike="noStrike" cap="none" dirty="0">
              <a:solidFill>
                <a:srgbClr val="000000"/>
              </a:solidFill>
              <a:latin typeface="Arial"/>
              <a:ea typeface="Arial"/>
              <a:cs typeface="Arial"/>
              <a:sym typeface="Arial"/>
            </a:endParaRPr>
          </a:p>
          <a:p>
            <a:pPr marL="571500" marR="0" lvl="0" indent="-571500" algn="l" rtl="0">
              <a:lnSpc>
                <a:spcPct val="15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alibri"/>
                <a:ea typeface="Calibri"/>
                <a:cs typeface="Calibri"/>
                <a:sym typeface="Calibri"/>
              </a:rPr>
              <a:t>Limitations</a:t>
            </a:r>
            <a:endParaRPr sz="1400" b="0" i="0" u="none" strike="noStrike" cap="none" dirty="0">
              <a:solidFill>
                <a:srgbClr val="000000"/>
              </a:solidFill>
              <a:latin typeface="Arial"/>
              <a:ea typeface="Arial"/>
              <a:cs typeface="Arial"/>
              <a:sym typeface="Arial"/>
            </a:endParaRPr>
          </a:p>
          <a:p>
            <a:pPr marL="571500" marR="0" lvl="0" indent="-571500" algn="l" rtl="0">
              <a:lnSpc>
                <a:spcPct val="15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alibri"/>
                <a:ea typeface="Calibri"/>
                <a:cs typeface="Calibri"/>
                <a:sym typeface="Calibri"/>
              </a:rPr>
              <a:t>Conclusion </a:t>
            </a:r>
            <a:endParaRPr sz="1400" b="0" i="0" u="none" strike="noStrike" cap="none" dirty="0">
              <a:solidFill>
                <a:srgbClr val="000000"/>
              </a:solidFill>
              <a:latin typeface="Arial"/>
              <a:ea typeface="Arial"/>
              <a:cs typeface="Arial"/>
              <a:sym typeface="Arial"/>
            </a:endParaRPr>
          </a:p>
          <a:p>
            <a:pPr marL="571500" marR="0" lvl="0" indent="-571500" algn="l" rtl="0">
              <a:lnSpc>
                <a:spcPct val="15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alibri"/>
                <a:ea typeface="Calibri"/>
                <a:cs typeface="Calibri"/>
                <a:sym typeface="Calibri"/>
              </a:rPr>
              <a:t>References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20</a:t>
            </a:fld>
            <a:endParaRPr/>
          </a:p>
        </p:txBody>
      </p:sp>
      <p:pic>
        <p:nvPicPr>
          <p:cNvPr id="468" name="Google Shape;468;p22"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3</a:t>
            </a:fld>
            <a:endParaRPr sz="3200">
              <a:solidFill>
                <a:schemeClr val="lt1"/>
              </a:solidFill>
            </a:endParaRPr>
          </a:p>
        </p:txBody>
      </p:sp>
      <p:grpSp>
        <p:nvGrpSpPr>
          <p:cNvPr id="128" name="Google Shape;128;p3"/>
          <p:cNvGrpSpPr/>
          <p:nvPr/>
        </p:nvGrpSpPr>
        <p:grpSpPr>
          <a:xfrm>
            <a:off x="-2" y="9568581"/>
            <a:ext cx="19010314" cy="1112119"/>
            <a:chOff x="-2" y="9568581"/>
            <a:chExt cx="19010314" cy="1112119"/>
          </a:xfrm>
        </p:grpSpPr>
        <p:grpSp>
          <p:nvGrpSpPr>
            <p:cNvPr id="129" name="Google Shape;129;p3"/>
            <p:cNvGrpSpPr/>
            <p:nvPr/>
          </p:nvGrpSpPr>
          <p:grpSpPr>
            <a:xfrm>
              <a:off x="-2" y="9568581"/>
              <a:ext cx="19010314" cy="1112119"/>
              <a:chOff x="-324645" y="2222500"/>
              <a:chExt cx="22261686" cy="1302327"/>
            </a:xfrm>
          </p:grpSpPr>
          <p:sp>
            <p:nvSpPr>
              <p:cNvPr id="130" name="Google Shape;130;p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2" name="Google Shape;132;p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3" name="Google Shape;133;p3"/>
          <p:cNvSpPr txBox="1"/>
          <p:nvPr/>
        </p:nvSpPr>
        <p:spPr>
          <a:xfrm>
            <a:off x="620236" y="9772637"/>
            <a:ext cx="112776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4000" b="0" i="0" u="none" strike="noStrike" cap="none" dirty="0">
              <a:solidFill>
                <a:srgbClr val="000000"/>
              </a:solidFill>
              <a:latin typeface="Arial"/>
              <a:ea typeface="Arial"/>
              <a:cs typeface="Arial"/>
              <a:sym typeface="Arial"/>
            </a:endParaRPr>
          </a:p>
        </p:txBody>
      </p:sp>
      <p:sp>
        <p:nvSpPr>
          <p:cNvPr id="134" name="Google Shape;134;p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135" name="Google Shape;135;p3"/>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3</a:t>
            </a:fld>
            <a:endParaRPr sz="1870" b="0" i="0" u="none" strike="noStrike" cap="none">
              <a:solidFill>
                <a:schemeClr val="lt1"/>
              </a:solidFill>
              <a:latin typeface="Calibri"/>
              <a:ea typeface="Calibri"/>
              <a:cs typeface="Calibri"/>
              <a:sym typeface="Calibri"/>
            </a:endParaRPr>
          </a:p>
        </p:txBody>
      </p:sp>
      <p:grpSp>
        <p:nvGrpSpPr>
          <p:cNvPr id="136" name="Google Shape;136;p3"/>
          <p:cNvGrpSpPr/>
          <p:nvPr/>
        </p:nvGrpSpPr>
        <p:grpSpPr>
          <a:xfrm>
            <a:off x="-26281" y="774700"/>
            <a:ext cx="15071695" cy="827992"/>
            <a:chOff x="-16184" y="8640158"/>
            <a:chExt cx="4045716" cy="439420"/>
          </a:xfrm>
        </p:grpSpPr>
        <p:sp>
          <p:nvSpPr>
            <p:cNvPr id="137" name="Google Shape;137;p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1. Abstract</a:t>
              </a:r>
              <a:endParaRPr sz="2000" b="0" i="0" u="none" strike="noStrike" cap="none">
                <a:solidFill>
                  <a:schemeClr val="lt1"/>
                </a:solidFill>
                <a:latin typeface="Calibri"/>
                <a:ea typeface="Calibri"/>
                <a:cs typeface="Calibri"/>
                <a:sym typeface="Calibri"/>
              </a:endParaRPr>
            </a:p>
          </p:txBody>
        </p:sp>
        <p:sp>
          <p:nvSpPr>
            <p:cNvPr id="138" name="Google Shape;138;p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9" name="Google Shape;139;p3"/>
          <p:cNvSpPr txBox="1"/>
          <p:nvPr/>
        </p:nvSpPr>
        <p:spPr>
          <a:xfrm>
            <a:off x="2177813" y="2298700"/>
            <a:ext cx="14654685" cy="6555600"/>
          </a:xfrm>
          <a:prstGeom prst="rect">
            <a:avLst/>
          </a:prstGeom>
          <a:noFill/>
          <a:ln>
            <a:noFill/>
          </a:ln>
        </p:spPr>
        <p:txBody>
          <a:bodyPr spcFirstLastPara="1" wrap="square" lIns="91425" tIns="45700" rIns="91425" bIns="45700" anchor="t" anchorCtr="0">
            <a:spAutoFit/>
          </a:bodyPr>
          <a:lstStyle/>
          <a:p>
            <a:pPr marL="63500" marR="100330" lvl="0" indent="0" algn="just" rtl="0">
              <a:lnSpc>
                <a:spcPct val="150000"/>
              </a:lnSpc>
              <a:spcBef>
                <a:spcPts val="0"/>
              </a:spcBef>
              <a:spcAft>
                <a:spcPts val="0"/>
              </a:spcAft>
              <a:buNone/>
            </a:pPr>
            <a:r>
              <a:rPr lang="en-US" sz="2800" dirty="0"/>
              <a:t>The project has created a working Automated Facial Recognition System for IIIT Manipur and its students. With the use of Open CV library through programming language, Microsoft Visual Studio, OpenCV consists of Voila and Jones machine learning algorithms for face detection and extraction. The system is programmed fully with Microsoft Visual Studio 2022. The project’s main objective was to find out if the Facial recognition system is effective at recording attendance of students than Card-based system/paper based system that is currently in place. By implementing the Automated Facial Recognition Attendance System with the students, it would be more effective at recording attendance, as most factor being that it saves, the students, valuable time and makes it easier for them to record their attendance. </a:t>
            </a: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4</a:t>
            </a:fld>
            <a:endParaRPr sz="3200">
              <a:solidFill>
                <a:schemeClr val="lt1"/>
              </a:solidFill>
            </a:endParaRPr>
          </a:p>
        </p:txBody>
      </p:sp>
      <p:grpSp>
        <p:nvGrpSpPr>
          <p:cNvPr id="128" name="Google Shape;128;p3"/>
          <p:cNvGrpSpPr/>
          <p:nvPr/>
        </p:nvGrpSpPr>
        <p:grpSpPr>
          <a:xfrm>
            <a:off x="-2" y="9568581"/>
            <a:ext cx="19010314" cy="1112119"/>
            <a:chOff x="-2" y="9568581"/>
            <a:chExt cx="19010314" cy="1112119"/>
          </a:xfrm>
        </p:grpSpPr>
        <p:grpSp>
          <p:nvGrpSpPr>
            <p:cNvPr id="129" name="Google Shape;129;p3"/>
            <p:cNvGrpSpPr/>
            <p:nvPr/>
          </p:nvGrpSpPr>
          <p:grpSpPr>
            <a:xfrm>
              <a:off x="-2" y="9568581"/>
              <a:ext cx="19010314" cy="1112119"/>
              <a:chOff x="-324645" y="2222500"/>
              <a:chExt cx="22261686" cy="1302327"/>
            </a:xfrm>
          </p:grpSpPr>
          <p:sp>
            <p:nvSpPr>
              <p:cNvPr id="130" name="Google Shape;130;p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2" name="Google Shape;132;p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3" name="Google Shape;133;p3"/>
          <p:cNvSpPr txBox="1"/>
          <p:nvPr/>
        </p:nvSpPr>
        <p:spPr>
          <a:xfrm>
            <a:off x="620236" y="9772637"/>
            <a:ext cx="112776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4000" b="0" i="0" u="none" strike="noStrike" cap="none" dirty="0">
              <a:solidFill>
                <a:srgbClr val="000000"/>
              </a:solidFill>
              <a:latin typeface="Arial"/>
              <a:ea typeface="Arial"/>
              <a:cs typeface="Arial"/>
              <a:sym typeface="Arial"/>
            </a:endParaRPr>
          </a:p>
        </p:txBody>
      </p:sp>
      <p:sp>
        <p:nvSpPr>
          <p:cNvPr id="134" name="Google Shape;134;p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135" name="Google Shape;135;p3"/>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4</a:t>
            </a:fld>
            <a:endParaRPr sz="1870" b="0" i="0" u="none" strike="noStrike" cap="none">
              <a:solidFill>
                <a:schemeClr val="lt1"/>
              </a:solidFill>
              <a:latin typeface="Calibri"/>
              <a:ea typeface="Calibri"/>
              <a:cs typeface="Calibri"/>
              <a:sym typeface="Calibri"/>
            </a:endParaRPr>
          </a:p>
        </p:txBody>
      </p:sp>
      <p:grpSp>
        <p:nvGrpSpPr>
          <p:cNvPr id="136" name="Google Shape;136;p3"/>
          <p:cNvGrpSpPr/>
          <p:nvPr/>
        </p:nvGrpSpPr>
        <p:grpSpPr>
          <a:xfrm>
            <a:off x="-26281" y="774700"/>
            <a:ext cx="15071695" cy="827992"/>
            <a:chOff x="-16184" y="8640158"/>
            <a:chExt cx="4045716" cy="439420"/>
          </a:xfrm>
        </p:grpSpPr>
        <p:sp>
          <p:nvSpPr>
            <p:cNvPr id="137" name="Google Shape;137;p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2</a:t>
              </a:r>
              <a:r>
                <a:rPr lang="en-US" sz="5400" b="0" i="0" u="none" strike="noStrike" cap="none" dirty="0">
                  <a:solidFill>
                    <a:schemeClr val="lt1"/>
                  </a:solidFill>
                  <a:latin typeface="Calibri"/>
                  <a:ea typeface="Calibri"/>
                  <a:cs typeface="Calibri"/>
                  <a:sym typeface="Calibri"/>
                </a:rPr>
                <a:t>. Problem Statement</a:t>
              </a:r>
              <a:endParaRPr sz="2000" b="0" i="0" u="none" strike="noStrike" cap="none" dirty="0">
                <a:solidFill>
                  <a:schemeClr val="lt1"/>
                </a:solidFill>
                <a:latin typeface="Calibri"/>
                <a:ea typeface="Calibri"/>
                <a:cs typeface="Calibri"/>
                <a:sym typeface="Calibri"/>
              </a:endParaRPr>
            </a:p>
          </p:txBody>
        </p:sp>
        <p:sp>
          <p:nvSpPr>
            <p:cNvPr id="138" name="Google Shape;138;p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9" name="Google Shape;139;p3"/>
          <p:cNvSpPr txBox="1"/>
          <p:nvPr/>
        </p:nvSpPr>
        <p:spPr>
          <a:xfrm>
            <a:off x="2177813" y="2298700"/>
            <a:ext cx="14654685" cy="6555600"/>
          </a:xfrm>
          <a:prstGeom prst="rect">
            <a:avLst/>
          </a:prstGeom>
          <a:noFill/>
          <a:ln>
            <a:noFill/>
          </a:ln>
        </p:spPr>
        <p:txBody>
          <a:bodyPr spcFirstLastPara="1" wrap="square" lIns="91425" tIns="45700" rIns="91425" bIns="45700" anchor="t" anchorCtr="0">
            <a:spAutoFit/>
          </a:bodyPr>
          <a:lstStyle/>
          <a:p>
            <a:pPr marL="63500" marR="100330" lvl="0" indent="0" algn="just" rtl="0">
              <a:lnSpc>
                <a:spcPct val="150000"/>
              </a:lnSpc>
              <a:spcBef>
                <a:spcPts val="0"/>
              </a:spcBef>
              <a:spcAft>
                <a:spcPts val="0"/>
              </a:spcAft>
              <a:buNone/>
            </a:pPr>
            <a:r>
              <a:rPr lang="en-US" sz="2800" dirty="0"/>
              <a:t>There are no applications at IIIT Manipur that centralizes this information. For example, when there are, more or less, 100 students in a single classroom, it will take a long time for each one to scan their student cards to record attendance as each one has to queue to touch their respective cards into the card reader. This is hard, as the queue moves very slow if the card-system is slow as well, leading to late class start. This could put mental stress into the students, leading to not being able to concentrate and learn important topics in class. It will be better if there was a system, where all students could come and shit down and they will be singed in automatically. This makes the class flow smoothly as the lecturers/staff can just carry on with the class and do not have to wait for the students to finish recoding their attendance for the class</a:t>
            </a:r>
            <a:endParaRPr sz="2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2990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5</a:t>
            </a:fld>
            <a:endParaRPr sz="3200">
              <a:solidFill>
                <a:schemeClr val="lt1"/>
              </a:solidFill>
            </a:endParaRPr>
          </a:p>
        </p:txBody>
      </p:sp>
      <p:grpSp>
        <p:nvGrpSpPr>
          <p:cNvPr id="145" name="Google Shape;145;p4"/>
          <p:cNvGrpSpPr/>
          <p:nvPr/>
        </p:nvGrpSpPr>
        <p:grpSpPr>
          <a:xfrm>
            <a:off x="-2" y="9568581"/>
            <a:ext cx="19010314" cy="1112119"/>
            <a:chOff x="-2" y="9568581"/>
            <a:chExt cx="19010314" cy="1112119"/>
          </a:xfrm>
        </p:grpSpPr>
        <p:grpSp>
          <p:nvGrpSpPr>
            <p:cNvPr id="146" name="Google Shape;146;p4"/>
            <p:cNvGrpSpPr/>
            <p:nvPr/>
          </p:nvGrpSpPr>
          <p:grpSpPr>
            <a:xfrm>
              <a:off x="-2" y="9568581"/>
              <a:ext cx="19010314" cy="1112119"/>
              <a:chOff x="-324645" y="2222500"/>
              <a:chExt cx="22261686" cy="1302327"/>
            </a:xfrm>
          </p:grpSpPr>
          <p:sp>
            <p:nvSpPr>
              <p:cNvPr id="147" name="Google Shape;147;p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9" name="Google Shape;149;p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0" name="Google Shape;150;p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151" name="Google Shape;151;p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152" name="Google Shape;152;p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5</a:t>
            </a:fld>
            <a:endParaRPr sz="1870" b="0" i="0" u="none" strike="noStrike" cap="none">
              <a:solidFill>
                <a:schemeClr val="lt1"/>
              </a:solidFill>
              <a:latin typeface="Calibri"/>
              <a:ea typeface="Calibri"/>
              <a:cs typeface="Calibri"/>
              <a:sym typeface="Calibri"/>
            </a:endParaRPr>
          </a:p>
        </p:txBody>
      </p:sp>
      <p:grpSp>
        <p:nvGrpSpPr>
          <p:cNvPr id="153" name="Google Shape;153;p4"/>
          <p:cNvGrpSpPr/>
          <p:nvPr/>
        </p:nvGrpSpPr>
        <p:grpSpPr>
          <a:xfrm>
            <a:off x="-26281" y="774700"/>
            <a:ext cx="15071695" cy="827992"/>
            <a:chOff x="-16184" y="8640158"/>
            <a:chExt cx="4045716" cy="439420"/>
          </a:xfrm>
        </p:grpSpPr>
        <p:sp>
          <p:nvSpPr>
            <p:cNvPr id="154" name="Google Shape;154;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3</a:t>
              </a:r>
              <a:r>
                <a:rPr lang="en-US" sz="5400" b="0" i="0" u="none" strike="noStrike" cap="none" dirty="0">
                  <a:solidFill>
                    <a:schemeClr val="lt1"/>
                  </a:solidFill>
                  <a:latin typeface="Calibri"/>
                  <a:ea typeface="Calibri"/>
                  <a:cs typeface="Calibri"/>
                  <a:sym typeface="Calibri"/>
                </a:rPr>
                <a:t>. Introduction</a:t>
              </a:r>
              <a:endParaRPr sz="2000" b="0" i="0" u="none" strike="noStrike" cap="none" dirty="0">
                <a:solidFill>
                  <a:schemeClr val="lt1"/>
                </a:solidFill>
                <a:latin typeface="Calibri"/>
                <a:ea typeface="Calibri"/>
                <a:cs typeface="Calibri"/>
                <a:sym typeface="Calibri"/>
              </a:endParaRPr>
            </a:p>
          </p:txBody>
        </p:sp>
        <p:sp>
          <p:nvSpPr>
            <p:cNvPr id="155" name="Google Shape;155;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6" name="Google Shape;156;p4"/>
          <p:cNvSpPr txBox="1"/>
          <p:nvPr/>
        </p:nvSpPr>
        <p:spPr>
          <a:xfrm>
            <a:off x="1199356" y="2070100"/>
            <a:ext cx="14615888" cy="7755929"/>
          </a:xfrm>
          <a:prstGeom prst="rect">
            <a:avLst/>
          </a:prstGeom>
          <a:noFill/>
          <a:ln>
            <a:noFill/>
          </a:ln>
        </p:spPr>
        <p:txBody>
          <a:bodyPr spcFirstLastPara="1" wrap="square" lIns="91425" tIns="45700" rIns="91425" bIns="45700" anchor="t" anchorCtr="0">
            <a:spAutoFit/>
          </a:bodyPr>
          <a:lstStyle/>
          <a:p>
            <a:pPr marL="800100" marR="0" lvl="0" indent="-571500" algn="l" rtl="0">
              <a:lnSpc>
                <a:spcPct val="150000"/>
              </a:lnSpc>
              <a:spcBef>
                <a:spcPts val="0"/>
              </a:spcBef>
              <a:spcAft>
                <a:spcPts val="0"/>
              </a:spcAft>
              <a:buClr>
                <a:schemeClr val="dk1"/>
              </a:buClr>
              <a:buSzPts val="3600"/>
              <a:buFont typeface="Noto Sans Symbols"/>
              <a:buChar char="❑"/>
            </a:pPr>
            <a:r>
              <a:rPr lang="en-US" sz="2800" dirty="0"/>
              <a:t>Being a student in IIIT Manipur for 3 and half years, it has been difficult to record attendance. It was mainly paper-based attendance system. Even the card-based system is still very slow at times, where it takes more than 4-5 seconds to record attendance. It isn’t just myself, with this problem. Many students and friends, have the same problem. </a:t>
            </a:r>
          </a:p>
          <a:p>
            <a:pPr marL="800100" marR="0" lvl="0" indent="-571500" algn="l" rtl="0">
              <a:lnSpc>
                <a:spcPct val="150000"/>
              </a:lnSpc>
              <a:spcBef>
                <a:spcPts val="0"/>
              </a:spcBef>
              <a:spcAft>
                <a:spcPts val="0"/>
              </a:spcAft>
              <a:buClr>
                <a:schemeClr val="dk1"/>
              </a:buClr>
              <a:buSzPts val="3600"/>
              <a:buFont typeface="Noto Sans Symbols"/>
              <a:buChar char="❑"/>
            </a:pPr>
            <a:r>
              <a:rPr lang="en-US" sz="2800" dirty="0"/>
              <a:t>The Automated Facial Recognition Attendance System is a system that helps the students record their attendance without a card. It has a Facial Recognition feature which automatically detects and instantly records attendance of the detected students. Automated Facial Recognition Attendance System allows students, not to worry about student cards, whether it is forgotten at home or lost, they can still come into university and have their attendance recorded in their respective classes. </a:t>
            </a:r>
            <a:endParaRPr sz="4400" b="0" i="0" u="sng" strike="noStrike" cap="none" dirty="0">
              <a:solidFill>
                <a:srgbClr val="3F3F3F"/>
              </a:solidFill>
              <a:latin typeface="Calibri"/>
              <a:ea typeface="Calibri"/>
              <a:cs typeface="Calibri"/>
              <a:sym typeface="Calibri"/>
            </a:endParaRPr>
          </a:p>
          <a:p>
            <a:pPr marL="800100" marR="0" lvl="0" indent="-342900" algn="l" rtl="0">
              <a:lnSpc>
                <a:spcPct val="100000"/>
              </a:lnSpc>
              <a:spcBef>
                <a:spcPts val="0"/>
              </a:spcBef>
              <a:spcAft>
                <a:spcPts val="0"/>
              </a:spcAft>
              <a:buClr>
                <a:schemeClr val="dk1"/>
              </a:buClr>
              <a:buSzPts val="3600"/>
              <a:buFont typeface="Noto Sans Symbols"/>
              <a:buNone/>
            </a:pPr>
            <a:endParaRPr sz="3600" b="0" i="0" u="none" strike="noStrike" cap="none" dirty="0">
              <a:solidFill>
                <a:srgbClr val="C55A1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6</a:t>
            </a:fld>
            <a:endParaRPr sz="3200">
              <a:solidFill>
                <a:schemeClr val="lt1"/>
              </a:solidFill>
            </a:endParaRPr>
          </a:p>
        </p:txBody>
      </p:sp>
      <p:grpSp>
        <p:nvGrpSpPr>
          <p:cNvPr id="162" name="Google Shape;162;p5"/>
          <p:cNvGrpSpPr/>
          <p:nvPr/>
        </p:nvGrpSpPr>
        <p:grpSpPr>
          <a:xfrm>
            <a:off x="-2" y="9568581"/>
            <a:ext cx="19010314" cy="1112119"/>
            <a:chOff x="-2" y="9568581"/>
            <a:chExt cx="19010314" cy="1112119"/>
          </a:xfrm>
        </p:grpSpPr>
        <p:grpSp>
          <p:nvGrpSpPr>
            <p:cNvPr id="163" name="Google Shape;163;p5"/>
            <p:cNvGrpSpPr/>
            <p:nvPr/>
          </p:nvGrpSpPr>
          <p:grpSpPr>
            <a:xfrm>
              <a:off x="-2" y="9568581"/>
              <a:ext cx="19010314" cy="1112119"/>
              <a:chOff x="-324645" y="2222500"/>
              <a:chExt cx="22261686" cy="1302327"/>
            </a:xfrm>
          </p:grpSpPr>
          <p:sp>
            <p:nvSpPr>
              <p:cNvPr id="164" name="Google Shape;164;p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6" name="Google Shape;166;p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7" name="Google Shape;167;p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168" name="Google Shape;168;p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169" name="Google Shape;169;p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6</a:t>
            </a:fld>
            <a:endParaRPr sz="1870" b="0" i="0" u="none" strike="noStrike" cap="none">
              <a:solidFill>
                <a:schemeClr val="lt1"/>
              </a:solidFill>
              <a:latin typeface="Calibri"/>
              <a:ea typeface="Calibri"/>
              <a:cs typeface="Calibri"/>
              <a:sym typeface="Calibri"/>
            </a:endParaRPr>
          </a:p>
        </p:txBody>
      </p:sp>
      <p:grpSp>
        <p:nvGrpSpPr>
          <p:cNvPr id="170" name="Google Shape;170;p5"/>
          <p:cNvGrpSpPr/>
          <p:nvPr/>
        </p:nvGrpSpPr>
        <p:grpSpPr>
          <a:xfrm>
            <a:off x="-26281" y="774700"/>
            <a:ext cx="15071695" cy="827992"/>
            <a:chOff x="-16184" y="8640158"/>
            <a:chExt cx="4045716" cy="439420"/>
          </a:xfrm>
        </p:grpSpPr>
        <p:sp>
          <p:nvSpPr>
            <p:cNvPr id="171" name="Google Shape;171;p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4</a:t>
              </a:r>
              <a:r>
                <a:rPr lang="en-US" sz="5400" b="0" i="0" u="none" strike="noStrike" cap="none" dirty="0">
                  <a:solidFill>
                    <a:schemeClr val="lt1"/>
                  </a:solidFill>
                  <a:latin typeface="Calibri"/>
                  <a:ea typeface="Calibri"/>
                  <a:cs typeface="Calibri"/>
                  <a:sym typeface="Calibri"/>
                </a:rPr>
                <a:t>. Theory and fundamentals</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172" name="Google Shape;172;p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3" name="Google Shape;173;p5"/>
          <p:cNvSpPr txBox="1"/>
          <p:nvPr/>
        </p:nvSpPr>
        <p:spPr>
          <a:xfrm>
            <a:off x="1041544" y="2181382"/>
            <a:ext cx="14615888" cy="74481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dirty="0">
                <a:solidFill>
                  <a:srgbClr val="C00000"/>
                </a:solidFill>
              </a:rPr>
              <a:t>Face recognition steps and techniques</a:t>
            </a:r>
            <a:endParaRPr lang="en-US" dirty="0"/>
          </a:p>
          <a:p>
            <a:pPr marL="0" marR="0" lvl="0" indent="0" algn="l" rtl="0">
              <a:lnSpc>
                <a:spcPct val="100000"/>
              </a:lnSpc>
              <a:spcBef>
                <a:spcPts val="0"/>
              </a:spcBef>
              <a:spcAft>
                <a:spcPts val="0"/>
              </a:spcAft>
              <a:buNone/>
            </a:pPr>
            <a:endParaRPr lang="en-US" sz="3600" b="0" i="1" u="none" strike="noStrike" cap="none" dirty="0">
              <a:solidFill>
                <a:srgbClr val="C00000"/>
              </a:solidFill>
              <a:latin typeface="Arial"/>
              <a:ea typeface="Arial"/>
              <a:cs typeface="Arial"/>
              <a:sym typeface="Arial"/>
            </a:endParaRPr>
          </a:p>
          <a:p>
            <a:pPr marL="571500" marR="0" lvl="0" indent="-571500" algn="l" rtl="0">
              <a:lnSpc>
                <a:spcPct val="150000"/>
              </a:lnSpc>
              <a:spcBef>
                <a:spcPts val="0"/>
              </a:spcBef>
              <a:spcAft>
                <a:spcPts val="0"/>
              </a:spcAft>
              <a:buClr>
                <a:schemeClr val="dk1"/>
              </a:buClr>
              <a:buSzPts val="3600"/>
              <a:buFont typeface="Courier New"/>
              <a:buChar char="o"/>
            </a:pPr>
            <a:r>
              <a:rPr lang="en-US" sz="2800" dirty="0"/>
              <a:t>Usually, two steps are included in facial recognition. At first, detection occurs and then compared with the databases for verification. Face as a biometric feature was less reliable due to variations in illumination conditions, poses, and expressions. </a:t>
            </a:r>
          </a:p>
          <a:p>
            <a:pPr marL="571500" marR="0" lvl="0" indent="-571500" algn="l" rtl="0">
              <a:lnSpc>
                <a:spcPct val="150000"/>
              </a:lnSpc>
              <a:spcBef>
                <a:spcPts val="0"/>
              </a:spcBef>
              <a:spcAft>
                <a:spcPts val="0"/>
              </a:spcAft>
              <a:buClr>
                <a:schemeClr val="dk1"/>
              </a:buClr>
              <a:buSzPts val="3600"/>
              <a:buFont typeface="Courier New"/>
              <a:buChar char="o"/>
            </a:pPr>
            <a:r>
              <a:rPr lang="en-US" sz="2800" dirty="0"/>
              <a:t>3D facial recognition methods resolved the reliability issues like pose change and lighting. With the advancement of technology, different techniques improved the situation and face became a more secure biometric feature as compared to other characteristics e.g., fingerprint etc.</a:t>
            </a:r>
            <a:endParaRPr sz="2800" b="0" i="0" u="none" strike="noStrike" cap="none" dirty="0">
              <a:solidFill>
                <a:srgbClr val="000000"/>
              </a:solidFill>
              <a:latin typeface="Arial"/>
              <a:ea typeface="Arial"/>
              <a:cs typeface="Arial"/>
              <a:sym typeface="Arial"/>
            </a:endParaRPr>
          </a:p>
          <a:p>
            <a:pPr marL="571500" marR="0" lvl="0" indent="-342900" algn="l" rtl="0">
              <a:lnSpc>
                <a:spcPct val="100000"/>
              </a:lnSpc>
              <a:spcBef>
                <a:spcPts val="0"/>
              </a:spcBef>
              <a:spcAft>
                <a:spcPts val="0"/>
              </a:spcAft>
              <a:buClr>
                <a:schemeClr val="dk1"/>
              </a:buClr>
              <a:buSzPts val="3600"/>
              <a:buFont typeface="Courier New"/>
              <a:buNone/>
            </a:pPr>
            <a:endParaRPr sz="3200" b="0" i="0" u="sng" strike="noStrike" cap="none" dirty="0">
              <a:solidFill>
                <a:srgbClr val="C00000"/>
              </a:solidFill>
              <a:latin typeface="Arial"/>
              <a:ea typeface="Arial"/>
              <a:cs typeface="Arial"/>
              <a:sym typeface="Arial"/>
            </a:endParaRPr>
          </a:p>
          <a:p>
            <a:pPr marL="571500" marR="0" lvl="0" indent="-342900" algn="l" rtl="0">
              <a:lnSpc>
                <a:spcPct val="100000"/>
              </a:lnSpc>
              <a:spcBef>
                <a:spcPts val="0"/>
              </a:spcBef>
              <a:spcAft>
                <a:spcPts val="0"/>
              </a:spcAft>
              <a:buClr>
                <a:schemeClr val="dk1"/>
              </a:buClr>
              <a:buSzPts val="3600"/>
              <a:buFont typeface="Courier New"/>
              <a:buNone/>
            </a:pPr>
            <a:endParaRPr sz="4000" b="0" i="0" u="sng" strike="noStrike" cap="none" dirty="0">
              <a:solidFill>
                <a:srgbClr val="C00000"/>
              </a:solidFill>
              <a:latin typeface="Arial"/>
              <a:ea typeface="Arial"/>
              <a:cs typeface="Arial"/>
              <a:sym typeface="Arial"/>
            </a:endParaRPr>
          </a:p>
          <a:p>
            <a:pPr marL="571500" marR="0" lvl="0" indent="-342900" algn="l" rtl="0">
              <a:lnSpc>
                <a:spcPct val="100000"/>
              </a:lnSpc>
              <a:spcBef>
                <a:spcPts val="0"/>
              </a:spcBef>
              <a:spcAft>
                <a:spcPts val="0"/>
              </a:spcAft>
              <a:buClr>
                <a:schemeClr val="dk1"/>
              </a:buClr>
              <a:buSzPts val="3600"/>
              <a:buFont typeface="Courier New"/>
              <a:buNone/>
            </a:pPr>
            <a:endParaRPr sz="4000" b="0" i="0" u="sng" strike="noStrike" cap="none" dirty="0">
              <a:solidFill>
                <a:srgbClr val="C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7</a:t>
            </a:fld>
            <a:endParaRPr sz="3200">
              <a:solidFill>
                <a:schemeClr val="lt1"/>
              </a:solidFill>
            </a:endParaRPr>
          </a:p>
        </p:txBody>
      </p:sp>
      <p:grpSp>
        <p:nvGrpSpPr>
          <p:cNvPr id="196" name="Google Shape;196;p7"/>
          <p:cNvGrpSpPr/>
          <p:nvPr/>
        </p:nvGrpSpPr>
        <p:grpSpPr>
          <a:xfrm>
            <a:off x="-2" y="9568581"/>
            <a:ext cx="19010314" cy="1112119"/>
            <a:chOff x="-2" y="9568581"/>
            <a:chExt cx="19010314" cy="1112119"/>
          </a:xfrm>
        </p:grpSpPr>
        <p:grpSp>
          <p:nvGrpSpPr>
            <p:cNvPr id="197" name="Google Shape;197;p7"/>
            <p:cNvGrpSpPr/>
            <p:nvPr/>
          </p:nvGrpSpPr>
          <p:grpSpPr>
            <a:xfrm>
              <a:off x="-2" y="9568581"/>
              <a:ext cx="19010314" cy="1112119"/>
              <a:chOff x="-324645" y="2222500"/>
              <a:chExt cx="22261686" cy="1302327"/>
            </a:xfrm>
          </p:grpSpPr>
          <p:sp>
            <p:nvSpPr>
              <p:cNvPr id="198" name="Google Shape;198;p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0" name="Google Shape;200;p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1" name="Google Shape;201;p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202" name="Google Shape;202;p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203" name="Google Shape;203;p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7</a:t>
            </a:fld>
            <a:endParaRPr sz="1870" b="0" i="0" u="none" strike="noStrike" cap="none">
              <a:solidFill>
                <a:schemeClr val="lt1"/>
              </a:solidFill>
              <a:latin typeface="Calibri"/>
              <a:ea typeface="Calibri"/>
              <a:cs typeface="Calibri"/>
              <a:sym typeface="Calibri"/>
            </a:endParaRPr>
          </a:p>
        </p:txBody>
      </p:sp>
      <p:grpSp>
        <p:nvGrpSpPr>
          <p:cNvPr id="204" name="Google Shape;204;p7"/>
          <p:cNvGrpSpPr/>
          <p:nvPr/>
        </p:nvGrpSpPr>
        <p:grpSpPr>
          <a:xfrm>
            <a:off x="-26281" y="774700"/>
            <a:ext cx="15071695" cy="827992"/>
            <a:chOff x="-16184" y="8640158"/>
            <a:chExt cx="4045716" cy="439420"/>
          </a:xfrm>
        </p:grpSpPr>
        <p:sp>
          <p:nvSpPr>
            <p:cNvPr id="205" name="Google Shape;205;p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4</a:t>
              </a:r>
              <a:r>
                <a:rPr lang="en-US" sz="5400" b="0" i="0" u="none" strike="noStrike" cap="none" dirty="0">
                  <a:solidFill>
                    <a:schemeClr val="lt1"/>
                  </a:solidFill>
                  <a:latin typeface="Calibri"/>
                  <a:ea typeface="Calibri"/>
                  <a:cs typeface="Calibri"/>
                  <a:sym typeface="Calibri"/>
                </a:rPr>
                <a:t>. Theory and fundamentals</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206" name="Google Shape;206;p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7" name="Google Shape;207;p7"/>
          <p:cNvSpPr txBox="1"/>
          <p:nvPr/>
        </p:nvSpPr>
        <p:spPr>
          <a:xfrm>
            <a:off x="589674" y="1874520"/>
            <a:ext cx="15067758" cy="64632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dirty="0">
                <a:solidFill>
                  <a:srgbClr val="C00000"/>
                </a:solidFill>
                <a:effectLst/>
                <a:ea typeface="LM Roman 12"/>
              </a:rPr>
              <a:t>Face recognition model</a:t>
            </a:r>
          </a:p>
          <a:p>
            <a:pPr marL="0" marR="0" lvl="0" indent="0" algn="l" rtl="0">
              <a:lnSpc>
                <a:spcPct val="150000"/>
              </a:lnSpc>
              <a:spcBef>
                <a:spcPts val="0"/>
              </a:spcBef>
              <a:spcAft>
                <a:spcPts val="0"/>
              </a:spcAft>
              <a:buNone/>
            </a:pPr>
            <a:endParaRPr lang="en-US" sz="2800" dirty="0">
              <a:solidFill>
                <a:srgbClr val="000000"/>
              </a:solidFill>
              <a:effectLst/>
              <a:latin typeface="+mj-lt"/>
              <a:ea typeface="LM Roman 12"/>
              <a:cs typeface="LM Roman 12"/>
            </a:endParaRPr>
          </a:p>
          <a:p>
            <a:pPr marL="0" marR="0" lvl="0" indent="0" algn="l" rtl="0">
              <a:lnSpc>
                <a:spcPct val="150000"/>
              </a:lnSpc>
              <a:spcBef>
                <a:spcPts val="0"/>
              </a:spcBef>
              <a:spcAft>
                <a:spcPts val="0"/>
              </a:spcAft>
              <a:buNone/>
            </a:pPr>
            <a:r>
              <a:rPr lang="en-US" sz="3200" dirty="0">
                <a:solidFill>
                  <a:srgbClr val="000000"/>
                </a:solidFill>
                <a:effectLst/>
                <a:latin typeface="+mj-lt"/>
                <a:ea typeface="LM Roman 12"/>
                <a:cs typeface="LM Roman 12"/>
              </a:rPr>
              <a:t>Face recognizers generally take face images and find the important points such as the corner of the mouth, an eyebrow, eyes, nose, lips, etc. Coordinates of these points are called facial-features points, there are such 66 points. In this way, a different technique for finding feature points give different results.</a:t>
            </a:r>
            <a:endParaRPr lang="en-IN" sz="3200" dirty="0">
              <a:effectLst/>
              <a:latin typeface="+mj-lt"/>
              <a:ea typeface="LM Roman 12"/>
              <a:cs typeface="LM Roman 12"/>
            </a:endParaRPr>
          </a:p>
          <a:p>
            <a:pPr marL="0" marR="0" lvl="0" indent="0" algn="l" rtl="0">
              <a:lnSpc>
                <a:spcPct val="100000"/>
              </a:lnSpc>
              <a:spcBef>
                <a:spcPts val="0"/>
              </a:spcBef>
              <a:spcAft>
                <a:spcPts val="0"/>
              </a:spcAft>
              <a:buNone/>
            </a:pPr>
            <a:endParaRPr sz="3200" b="0" i="0" u="none" strike="noStrike" cap="none" dirty="0">
              <a:solidFill>
                <a:srgbClr val="000000"/>
              </a:solidFill>
              <a:latin typeface="+mj-lt"/>
              <a:ea typeface="Arial"/>
              <a:cs typeface="Arial"/>
              <a:sym typeface="Arial"/>
            </a:endParaRPr>
          </a:p>
          <a:p>
            <a:pPr marL="571500" marR="0" lvl="0" indent="-342900" algn="l" rtl="0">
              <a:lnSpc>
                <a:spcPct val="100000"/>
              </a:lnSpc>
              <a:spcBef>
                <a:spcPts val="0"/>
              </a:spcBef>
              <a:spcAft>
                <a:spcPts val="0"/>
              </a:spcAft>
              <a:buClr>
                <a:schemeClr val="dk1"/>
              </a:buClr>
              <a:buSzPts val="3600"/>
              <a:buFont typeface="Courier New"/>
              <a:buNone/>
            </a:pPr>
            <a:endParaRPr sz="3200" b="0" i="0" u="sng" strike="noStrike" cap="none" dirty="0">
              <a:solidFill>
                <a:srgbClr val="C00000"/>
              </a:solidFill>
              <a:latin typeface="Arial"/>
              <a:ea typeface="Arial"/>
              <a:cs typeface="Arial"/>
              <a:sym typeface="Arial"/>
            </a:endParaRPr>
          </a:p>
          <a:p>
            <a:pPr marL="571500" marR="0" lvl="0" indent="-342900" algn="l" rtl="0">
              <a:lnSpc>
                <a:spcPct val="100000"/>
              </a:lnSpc>
              <a:spcBef>
                <a:spcPts val="0"/>
              </a:spcBef>
              <a:spcAft>
                <a:spcPts val="0"/>
              </a:spcAft>
              <a:buClr>
                <a:schemeClr val="dk1"/>
              </a:buClr>
              <a:buSzPts val="3600"/>
              <a:buFont typeface="Courier New"/>
              <a:buNone/>
            </a:pPr>
            <a:endParaRPr sz="4000" b="0" i="0" u="sng" strike="noStrike" cap="none" dirty="0">
              <a:solidFill>
                <a:srgbClr val="C00000"/>
              </a:solidFill>
              <a:latin typeface="Arial"/>
              <a:ea typeface="Arial"/>
              <a:cs typeface="Arial"/>
              <a:sym typeface="Arial"/>
            </a:endParaRPr>
          </a:p>
          <a:p>
            <a:pPr marL="571500" marR="0" lvl="0" indent="-342900" algn="l" rtl="0">
              <a:lnSpc>
                <a:spcPct val="100000"/>
              </a:lnSpc>
              <a:spcBef>
                <a:spcPts val="0"/>
              </a:spcBef>
              <a:spcAft>
                <a:spcPts val="0"/>
              </a:spcAft>
              <a:buClr>
                <a:schemeClr val="dk1"/>
              </a:buClr>
              <a:buSzPts val="3600"/>
              <a:buFont typeface="Courier New"/>
              <a:buNone/>
            </a:pPr>
            <a:endParaRPr sz="4000" b="0" i="0" u="sng" strike="noStrike" cap="none" dirty="0">
              <a:solidFill>
                <a:srgbClr val="C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8</a:t>
            </a:fld>
            <a:endParaRPr sz="3200">
              <a:solidFill>
                <a:schemeClr val="lt1"/>
              </a:solidFill>
            </a:endParaRPr>
          </a:p>
        </p:txBody>
      </p:sp>
      <p:grpSp>
        <p:nvGrpSpPr>
          <p:cNvPr id="179" name="Google Shape;179;p6"/>
          <p:cNvGrpSpPr/>
          <p:nvPr/>
        </p:nvGrpSpPr>
        <p:grpSpPr>
          <a:xfrm>
            <a:off x="-2" y="9568581"/>
            <a:ext cx="19010314" cy="1112119"/>
            <a:chOff x="-2" y="9568581"/>
            <a:chExt cx="19010314" cy="1112119"/>
          </a:xfrm>
        </p:grpSpPr>
        <p:grpSp>
          <p:nvGrpSpPr>
            <p:cNvPr id="180" name="Google Shape;180;p6"/>
            <p:cNvGrpSpPr/>
            <p:nvPr/>
          </p:nvGrpSpPr>
          <p:grpSpPr>
            <a:xfrm>
              <a:off x="-2" y="9568581"/>
              <a:ext cx="19010314" cy="1112119"/>
              <a:chOff x="-324645" y="2222500"/>
              <a:chExt cx="22261686" cy="1302327"/>
            </a:xfrm>
          </p:grpSpPr>
          <p:sp>
            <p:nvSpPr>
              <p:cNvPr id="181" name="Google Shape;181;p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3" name="Google Shape;183;p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4" name="Google Shape;184;p6"/>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185" name="Google Shape;185;p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186" name="Google Shape;186;p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8</a:t>
            </a:fld>
            <a:endParaRPr sz="1870" b="0" i="0" u="none" strike="noStrike" cap="none">
              <a:solidFill>
                <a:schemeClr val="lt1"/>
              </a:solidFill>
              <a:latin typeface="Calibri"/>
              <a:ea typeface="Calibri"/>
              <a:cs typeface="Calibri"/>
              <a:sym typeface="Calibri"/>
            </a:endParaRPr>
          </a:p>
        </p:txBody>
      </p:sp>
      <p:grpSp>
        <p:nvGrpSpPr>
          <p:cNvPr id="187" name="Google Shape;187;p6"/>
          <p:cNvGrpSpPr/>
          <p:nvPr/>
        </p:nvGrpSpPr>
        <p:grpSpPr>
          <a:xfrm>
            <a:off x="-3939" y="341431"/>
            <a:ext cx="15071695" cy="827992"/>
            <a:chOff x="-16184" y="8640158"/>
            <a:chExt cx="4045716" cy="439420"/>
          </a:xfrm>
        </p:grpSpPr>
        <p:sp>
          <p:nvSpPr>
            <p:cNvPr id="188" name="Google Shape;188;p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4</a:t>
              </a:r>
              <a:r>
                <a:rPr lang="en-US" sz="5400" b="0" i="0" u="none" strike="noStrike" cap="none" dirty="0">
                  <a:solidFill>
                    <a:schemeClr val="lt1"/>
                  </a:solidFill>
                  <a:latin typeface="Calibri"/>
                  <a:ea typeface="Calibri"/>
                  <a:cs typeface="Calibri"/>
                  <a:sym typeface="Calibri"/>
                </a:rPr>
                <a:t>. Theory and fundamentals</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189" name="Google Shape;189;p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31F1863-D4D5-3332-8862-E194B0B9C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236" y="1664441"/>
            <a:ext cx="9757798" cy="6472314"/>
          </a:xfrm>
          <a:prstGeom prst="rect">
            <a:avLst/>
          </a:prstGeom>
        </p:spPr>
      </p:pic>
      <p:sp>
        <p:nvSpPr>
          <p:cNvPr id="4" name="TextBox 3">
            <a:extLst>
              <a:ext uri="{FF2B5EF4-FFF2-40B4-BE49-F238E27FC236}">
                <a16:creationId xmlns:a16="http://schemas.microsoft.com/office/drawing/2014/main" id="{57B443F0-B190-7A27-4B9A-06E48DF9FF24}"/>
              </a:ext>
            </a:extLst>
          </p:cNvPr>
          <p:cNvSpPr txBox="1"/>
          <p:nvPr/>
        </p:nvSpPr>
        <p:spPr>
          <a:xfrm>
            <a:off x="3444240" y="8479373"/>
            <a:ext cx="10988040" cy="523220"/>
          </a:xfrm>
          <a:prstGeom prst="rect">
            <a:avLst/>
          </a:prstGeom>
          <a:noFill/>
        </p:spPr>
        <p:txBody>
          <a:bodyPr wrap="square">
            <a:spAutoFit/>
          </a:bodyPr>
          <a:lstStyle/>
          <a:p>
            <a:pPr algn="ctr">
              <a:spcBef>
                <a:spcPts val="600"/>
              </a:spcBef>
              <a:spcAft>
                <a:spcPts val="600"/>
              </a:spcAft>
            </a:pPr>
            <a:r>
              <a:rPr lang="en-US" sz="2800" b="1" i="0" dirty="0">
                <a:solidFill>
                  <a:srgbClr val="365F91"/>
                </a:solidFill>
                <a:effectLst/>
                <a:latin typeface="LM Roman 12"/>
                <a:ea typeface="LM Roman 12"/>
                <a:cs typeface="Lohit Devanagari"/>
              </a:rPr>
              <a:t>Figure 1 - Face recognition model</a:t>
            </a:r>
            <a:endParaRPr lang="en-IN" sz="2800" i="1" dirty="0">
              <a:effectLst/>
              <a:latin typeface="LM Roman 12"/>
              <a:ea typeface="LM Roman 12"/>
              <a:cs typeface="Lohit Devanaga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t>9</a:t>
            </a:fld>
            <a:endParaRPr sz="3200">
              <a:solidFill>
                <a:schemeClr val="lt1"/>
              </a:solidFill>
            </a:endParaRPr>
          </a:p>
        </p:txBody>
      </p:sp>
      <p:grpSp>
        <p:nvGrpSpPr>
          <p:cNvPr id="230" name="Google Shape;230;p9"/>
          <p:cNvGrpSpPr/>
          <p:nvPr/>
        </p:nvGrpSpPr>
        <p:grpSpPr>
          <a:xfrm>
            <a:off x="-2" y="9568581"/>
            <a:ext cx="19010314" cy="1112119"/>
            <a:chOff x="-2" y="9568581"/>
            <a:chExt cx="19010314" cy="1112119"/>
          </a:xfrm>
        </p:grpSpPr>
        <p:grpSp>
          <p:nvGrpSpPr>
            <p:cNvPr id="231" name="Google Shape;231;p9"/>
            <p:cNvGrpSpPr/>
            <p:nvPr/>
          </p:nvGrpSpPr>
          <p:grpSpPr>
            <a:xfrm>
              <a:off x="-2" y="9568581"/>
              <a:ext cx="19010314" cy="1112119"/>
              <a:chOff x="-324645" y="2222500"/>
              <a:chExt cx="22261686" cy="1302327"/>
            </a:xfrm>
          </p:grpSpPr>
          <p:sp>
            <p:nvSpPr>
              <p:cNvPr id="232" name="Google Shape;232;p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Google Shape;233;p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4" name="Google Shape;234;p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5" name="Google Shape;235;p9"/>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Automatic Attendance System</a:t>
            </a:r>
            <a:endParaRPr sz="1400" b="0" i="0" u="none" strike="noStrike" cap="none" dirty="0">
              <a:solidFill>
                <a:srgbClr val="000000"/>
              </a:solidFill>
              <a:latin typeface="Arial"/>
              <a:ea typeface="Arial"/>
              <a:cs typeface="Arial"/>
              <a:sym typeface="Arial"/>
            </a:endParaRPr>
          </a:p>
        </p:txBody>
      </p:sp>
      <p:sp>
        <p:nvSpPr>
          <p:cNvPr id="236" name="Google Shape;236;p9"/>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Nov - 2022</a:t>
            </a:r>
            <a:endParaRPr sz="2800" b="0" i="0" u="none" strike="noStrike" cap="none" dirty="0">
              <a:solidFill>
                <a:schemeClr val="dk1"/>
              </a:solidFill>
              <a:latin typeface="Calibri"/>
              <a:ea typeface="Calibri"/>
              <a:cs typeface="Calibri"/>
              <a:sym typeface="Calibri"/>
            </a:endParaRPr>
          </a:p>
        </p:txBody>
      </p:sp>
      <p:sp>
        <p:nvSpPr>
          <p:cNvPr id="237" name="Google Shape;237;p9"/>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t>9</a:t>
            </a:fld>
            <a:endParaRPr sz="1870" b="0" i="0" u="none" strike="noStrike" cap="none">
              <a:solidFill>
                <a:schemeClr val="lt1"/>
              </a:solidFill>
              <a:latin typeface="Calibri"/>
              <a:ea typeface="Calibri"/>
              <a:cs typeface="Calibri"/>
              <a:sym typeface="Calibri"/>
            </a:endParaRPr>
          </a:p>
        </p:txBody>
      </p:sp>
      <p:grpSp>
        <p:nvGrpSpPr>
          <p:cNvPr id="238" name="Google Shape;238;p9"/>
          <p:cNvGrpSpPr/>
          <p:nvPr/>
        </p:nvGrpSpPr>
        <p:grpSpPr>
          <a:xfrm>
            <a:off x="0" y="212877"/>
            <a:ext cx="15071695" cy="827992"/>
            <a:chOff x="-16184" y="8640158"/>
            <a:chExt cx="4045716" cy="439420"/>
          </a:xfrm>
        </p:grpSpPr>
        <p:sp>
          <p:nvSpPr>
            <p:cNvPr id="239" name="Google Shape;239;p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5. Methodology</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240" name="Google Shape;240;p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Google Shape;241;p9"/>
          <p:cNvSpPr txBox="1"/>
          <p:nvPr/>
        </p:nvSpPr>
        <p:spPr>
          <a:xfrm>
            <a:off x="225933" y="1298140"/>
            <a:ext cx="14615888" cy="20928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accent3"/>
                </a:solidFill>
                <a:latin typeface="Arial"/>
                <a:ea typeface="Arial"/>
                <a:cs typeface="Arial"/>
                <a:sym typeface="Arial"/>
              </a:rPr>
              <a:t>Main Screen</a:t>
            </a:r>
            <a:endParaRPr lang="en-US" sz="2800" b="1" i="0" u="none" strike="noStrike" cap="none" dirty="0">
              <a:solidFill>
                <a:srgbClr val="7B7B7B"/>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3600"/>
              <a:buFont typeface="Noto Sans Symbols"/>
              <a:buChar char="⮚"/>
            </a:pPr>
            <a:r>
              <a:rPr lang="en-US" sz="2800" dirty="0"/>
              <a:t>This is the first screen the user will see, upon starting the system. Although there was no requirement for how the interface of the ‘Main screen’ should look like.</a:t>
            </a:r>
            <a:endParaRPr lang="en-US" sz="2800" b="1" i="0" u="none" strike="noStrike" cap="none" dirty="0">
              <a:solidFill>
                <a:srgbClr val="7B7B7B"/>
              </a:solidFill>
              <a:latin typeface="Arial"/>
              <a:ea typeface="Arial"/>
              <a:cs typeface="Arial"/>
              <a:sym typeface="Arial"/>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D573FA7F-F4B3-7049-0CBE-BF72CE37A64B}"/>
              </a:ext>
            </a:extLst>
          </p:cNvPr>
          <p:cNvPicPr>
            <a:picLocks noChangeAspect="1"/>
          </p:cNvPicPr>
          <p:nvPr/>
        </p:nvPicPr>
        <p:blipFill>
          <a:blip r:embed="rId3"/>
          <a:stretch>
            <a:fillRect/>
          </a:stretch>
        </p:blipFill>
        <p:spPr>
          <a:xfrm>
            <a:off x="5281012" y="3180653"/>
            <a:ext cx="7745113" cy="5859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1312</Words>
  <Application>Microsoft Office PowerPoint</Application>
  <PresentationFormat>Custom</PresentationFormat>
  <Paragraphs>176</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LM Roman 12</vt:lpstr>
      <vt:lpstr>Noto Sans Symbols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gooty</cp:lastModifiedBy>
  <cp:revision>2</cp:revision>
  <dcterms:modified xsi:type="dcterms:W3CDTF">2022-11-28T09:41:00Z</dcterms:modified>
</cp:coreProperties>
</file>