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257" r:id="rId3"/>
    <p:sldId id="262" r:id="rId4"/>
    <p:sldId id="263" r:id="rId5"/>
    <p:sldId id="264" r:id="rId6"/>
    <p:sldId id="279" r:id="rId7"/>
    <p:sldId id="280" r:id="rId8"/>
    <p:sldId id="281" r:id="rId9"/>
    <p:sldId id="282" r:id="rId10"/>
    <p:sldId id="271" r:id="rId11"/>
    <p:sldId id="283" r:id="rId12"/>
    <p:sldId id="284" r:id="rId13"/>
    <p:sldId id="272" r:id="rId14"/>
    <p:sldId id="285" r:id="rId15"/>
    <p:sldId id="286" r:id="rId16"/>
    <p:sldId id="276" r:id="rId17"/>
    <p:sldId id="277" r:id="rId18"/>
    <p:sldId id="267" r:id="rId19"/>
    <p:sldId id="266" r:id="rId20"/>
    <p:sldId id="268" r:id="rId21"/>
    <p:sldId id="273" r:id="rId22"/>
    <p:sldId id="274" r:id="rId23"/>
    <p:sldId id="278" r:id="rId2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даков Сергей Алексеевич" initials="РСА" lastIdx="1" clrIdx="0">
    <p:extLst>
      <p:ext uri="{19B8F6BF-5375-455C-9EA6-DF929625EA0E}">
        <p15:presenceInfo xmlns:p15="http://schemas.microsoft.com/office/powerpoint/2012/main" userId="S-1-5-21-168213261-888060194-2464230997-144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048" autoAdjust="0"/>
  </p:normalViewPr>
  <p:slideViewPr>
    <p:cSldViewPr snapToGrid="0">
      <p:cViewPr varScale="1">
        <p:scale>
          <a:sx n="80" d="100"/>
          <a:sy n="80" d="100"/>
        </p:scale>
        <p:origin x="108" y="4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30T11:50:05.17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ru-RU" noProof="0" dirty="0" smtClean="0"/>
            <a:t>Сбор контекстов выполнения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ru-RU" noProof="0" dirty="0" smtClean="0"/>
            <a:t>Сбор и ранжирование по длительности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ru-RU" noProof="0" dirty="0" smtClean="0"/>
            <a:t>Сбор в разрезе пользователей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ru-RU" noProof="0" dirty="0" smtClean="0"/>
            <a:t>Сбор и ранжирование по наиболее активным пользователям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ru-RU" noProof="0" dirty="0" err="1" smtClean="0"/>
            <a:t>Парсинг</a:t>
          </a:r>
          <a:r>
            <a:rPr lang="en-US" noProof="0" dirty="0" smtClean="0"/>
            <a:t> </a:t>
          </a:r>
          <a:r>
            <a:rPr lang="ru-RU" noProof="0" dirty="0" smtClean="0"/>
            <a:t>сырых текстов </a:t>
          </a:r>
          <a:r>
            <a:rPr lang="en-US" noProof="0" dirty="0" smtClean="0"/>
            <a:t>SQL</a:t>
          </a:r>
          <a:r>
            <a:rPr lang="ru-RU" noProof="0" dirty="0" smtClean="0"/>
            <a:t> в термины метаданных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ru-RU" noProof="0" dirty="0" smtClean="0"/>
            <a:t>Преобразование текстов запросов в термины метаданных и ранжирование по ним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 rtlCol="0"/>
        <a:lstStyle/>
        <a:p>
          <a:pPr rtl="0"/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 rtlCol="0"/>
        <a:lstStyle/>
        <a:p>
          <a:pPr rtl="0"/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 rtlCol="0"/>
        <a:lstStyle/>
        <a:p>
          <a:pPr rtl="0"/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741602" y="1214270"/>
          <a:ext cx="2944106" cy="2573519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rtlCol="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noProof="0" dirty="0" smtClean="0"/>
            <a:t>Сбор и ранжирование по длительности</a:t>
          </a:r>
          <a:endParaRPr lang="ru-RU" sz="1300" kern="1200" noProof="0" dirty="0"/>
        </a:p>
      </dsp:txBody>
      <dsp:txXfrm>
        <a:off x="1477629" y="1600298"/>
        <a:ext cx="1435251" cy="1801463"/>
      </dsp:txXfrm>
    </dsp:sp>
    <dsp:sp modelId="{47DA5750-48DC-4E4F-815D-0B05DBC30DAB}">
      <dsp:nvSpPr>
        <dsp:cNvPr id="0" name=""/>
        <dsp:cNvSpPr/>
      </dsp:nvSpPr>
      <dsp:spPr>
        <a:xfrm>
          <a:off x="5575" y="1765003"/>
          <a:ext cx="1472053" cy="1472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noProof="0" dirty="0" smtClean="0"/>
            <a:t>Сбор контекстов выполнения</a:t>
          </a:r>
          <a:endParaRPr lang="ru-RU" sz="1100" kern="1200" noProof="0" dirty="0"/>
        </a:p>
      </dsp:txBody>
      <dsp:txXfrm>
        <a:off x="221152" y="1980580"/>
        <a:ext cx="1040899" cy="1040899"/>
      </dsp:txXfrm>
    </dsp:sp>
    <dsp:sp modelId="{00D2DC2C-7CA2-4A4B-B66D-3DDCAB7DC8E9}">
      <dsp:nvSpPr>
        <dsp:cNvPr id="0" name=""/>
        <dsp:cNvSpPr/>
      </dsp:nvSpPr>
      <dsp:spPr>
        <a:xfrm>
          <a:off x="4605741" y="1214270"/>
          <a:ext cx="2944106" cy="2573519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rtlCol="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noProof="0" dirty="0" smtClean="0"/>
            <a:t>Сбор и ранжирование по наиболее активным пользователям</a:t>
          </a:r>
          <a:endParaRPr lang="ru-RU" sz="1300" kern="1200" noProof="0" dirty="0"/>
        </a:p>
      </dsp:txBody>
      <dsp:txXfrm>
        <a:off x="5341768" y="1600298"/>
        <a:ext cx="1435251" cy="1801463"/>
      </dsp:txXfrm>
    </dsp:sp>
    <dsp:sp modelId="{EE8733A1-7662-4D0A-B39E-2218596CC81C}">
      <dsp:nvSpPr>
        <dsp:cNvPr id="0" name=""/>
        <dsp:cNvSpPr/>
      </dsp:nvSpPr>
      <dsp:spPr>
        <a:xfrm>
          <a:off x="3869715" y="1765003"/>
          <a:ext cx="1472053" cy="1472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noProof="0" dirty="0" smtClean="0"/>
            <a:t>Сбор в разрезе пользователей</a:t>
          </a:r>
          <a:endParaRPr lang="ru-RU" sz="1100" kern="1200" noProof="0" dirty="0"/>
        </a:p>
      </dsp:txBody>
      <dsp:txXfrm>
        <a:off x="4085292" y="1980580"/>
        <a:ext cx="1040899" cy="1040899"/>
      </dsp:txXfrm>
    </dsp:sp>
    <dsp:sp modelId="{4BF699B1-BE15-42D1-9784-AA33CF29870E}">
      <dsp:nvSpPr>
        <dsp:cNvPr id="0" name=""/>
        <dsp:cNvSpPr/>
      </dsp:nvSpPr>
      <dsp:spPr>
        <a:xfrm>
          <a:off x="8469880" y="1214270"/>
          <a:ext cx="2944106" cy="2573519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rtlCol="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noProof="0" dirty="0" smtClean="0"/>
            <a:t>Преобразование текстов запросов в термины метаданных и ранжирование по ним</a:t>
          </a:r>
          <a:endParaRPr lang="ru-RU" sz="1300" kern="1200" noProof="0" dirty="0"/>
        </a:p>
      </dsp:txBody>
      <dsp:txXfrm>
        <a:off x="9205907" y="1600298"/>
        <a:ext cx="1435251" cy="1801463"/>
      </dsp:txXfrm>
    </dsp:sp>
    <dsp:sp modelId="{78E9A4E4-18A9-4B73-8007-A63A71C71937}">
      <dsp:nvSpPr>
        <dsp:cNvPr id="0" name=""/>
        <dsp:cNvSpPr/>
      </dsp:nvSpPr>
      <dsp:spPr>
        <a:xfrm>
          <a:off x="7733854" y="1765003"/>
          <a:ext cx="1472053" cy="1472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noProof="0" dirty="0" err="1" smtClean="0"/>
            <a:t>Парсинг</a:t>
          </a:r>
          <a:r>
            <a:rPr lang="en-US" sz="1100" kern="1200" noProof="0" dirty="0" smtClean="0"/>
            <a:t> </a:t>
          </a:r>
          <a:r>
            <a:rPr lang="ru-RU" sz="1100" kern="1200" noProof="0" dirty="0" smtClean="0"/>
            <a:t>сырых текстов </a:t>
          </a:r>
          <a:r>
            <a:rPr lang="en-US" sz="1100" kern="1200" noProof="0" dirty="0" smtClean="0"/>
            <a:t>SQL</a:t>
          </a:r>
          <a:r>
            <a:rPr lang="ru-RU" sz="1100" kern="1200" noProof="0" dirty="0" smtClean="0"/>
            <a:t> в термины метаданных</a:t>
          </a:r>
          <a:endParaRPr lang="ru-RU" sz="1100" kern="1200" noProof="0" dirty="0"/>
        </a:p>
      </dsp:txBody>
      <dsp:txXfrm>
        <a:off x="7949431" y="1980580"/>
        <a:ext cx="1040899" cy="104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442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28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160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478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47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49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345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499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2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21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698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621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85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управления производительностью представляет собой независимую информационную базу «1С:Предприятия», которая может подключаться к информационной базе «1С:Предприятия» для исследования ее производительности.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4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1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55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69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 запросов</a:t>
            </a:r>
            <a:r>
              <a:rPr lang="ru-RU" baseline="0" dirty="0" smtClean="0"/>
              <a:t> и планы запросов собираются из записанного технологического журнала, преобразуются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95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30.08.2018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5712" y="313150"/>
            <a:ext cx="9601200" cy="1652225"/>
          </a:xfrm>
        </p:spPr>
        <p:txBody>
          <a:bodyPr rtlCol="0"/>
          <a:lstStyle/>
          <a:p>
            <a:pPr algn="ctr" rtl="0"/>
            <a:r>
              <a:rPr lang="ru-RU" dirty="0" smtClean="0"/>
              <a:t>Центр управления производительностью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ru-RU" dirty="0"/>
              <a:t>Обзор основных возможностей и принципов работы</a:t>
            </a:r>
          </a:p>
          <a:p>
            <a:pPr rtl="0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01" y="1973038"/>
            <a:ext cx="6672198" cy="28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28280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Ожидания на блокировках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890337"/>
            <a:ext cx="10635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Показатели данной группы отражают время ожидания на блокировках при работе пользователей с общими данными. Ожидание на блокировке возникает в том случае, если пользователь не может захватить некоторые данные (например, остатки регистра для записи) из-за того, что данные уже захвачены другим пользователем.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15" y="2191864"/>
            <a:ext cx="7242053" cy="3810000"/>
          </a:xfrm>
        </p:spPr>
      </p:pic>
    </p:spTree>
    <p:extLst>
      <p:ext uri="{BB962C8B-B14F-4D97-AF65-F5344CB8AC3E}">
        <p14:creationId xmlns:p14="http://schemas.microsoft.com/office/powerpoint/2010/main" val="177737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204217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Анализ ожиданий на блокировках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11" y="765076"/>
            <a:ext cx="9809747" cy="5178514"/>
          </a:xfrm>
        </p:spPr>
      </p:pic>
    </p:spTree>
    <p:extLst>
      <p:ext uri="{BB962C8B-B14F-4D97-AF65-F5344CB8AC3E}">
        <p14:creationId xmlns:p14="http://schemas.microsoft.com/office/powerpoint/2010/main" val="389145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204217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Анализ ожиданий на блокировках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9" y="1138055"/>
            <a:ext cx="11094563" cy="2724082"/>
          </a:xfrm>
        </p:spPr>
      </p:pic>
    </p:spTree>
    <p:extLst>
      <p:ext uri="{BB962C8B-B14F-4D97-AF65-F5344CB8AC3E}">
        <p14:creationId xmlns:p14="http://schemas.microsoft.com/office/powerpoint/2010/main" val="204485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28280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Взаимоблокировки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986589"/>
            <a:ext cx="106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Взаимоблокировка – это неразрешимый конфликт блокировок, который свидетельствует о наличии ошибочных решений в коде конфигурации и/или структуре метаданных системы.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028825"/>
            <a:ext cx="9105900" cy="3714750"/>
          </a:xfrm>
        </p:spPr>
      </p:pic>
    </p:spTree>
    <p:extLst>
      <p:ext uri="{BB962C8B-B14F-4D97-AF65-F5344CB8AC3E}">
        <p14:creationId xmlns:p14="http://schemas.microsoft.com/office/powerpoint/2010/main" val="318270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28280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Взаимоблокировки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67" y="788988"/>
            <a:ext cx="7141928" cy="5202237"/>
          </a:xfrm>
        </p:spPr>
      </p:pic>
    </p:spTree>
    <p:extLst>
      <p:ext uri="{BB962C8B-B14F-4D97-AF65-F5344CB8AC3E}">
        <p14:creationId xmlns:p14="http://schemas.microsoft.com/office/powerpoint/2010/main" val="409395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28280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Взаимоблокировки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8" y="1198212"/>
            <a:ext cx="10661883" cy="4300219"/>
          </a:xfrm>
        </p:spPr>
      </p:pic>
    </p:spTree>
    <p:extLst>
      <p:ext uri="{BB962C8B-B14F-4D97-AF65-F5344CB8AC3E}">
        <p14:creationId xmlns:p14="http://schemas.microsoft.com/office/powerpoint/2010/main" val="152291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16141" y="120316"/>
            <a:ext cx="9406813" cy="53580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Подключение к исследуемой базе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744124"/>
            <a:ext cx="11731690" cy="52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6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16141" y="120316"/>
            <a:ext cx="9406813" cy="53580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необходимых показателей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99" y="744280"/>
            <a:ext cx="7732296" cy="57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35807"/>
          </a:xfrm>
        </p:spPr>
        <p:txBody>
          <a:bodyPr rtlCol="0"/>
          <a:lstStyle/>
          <a:p>
            <a:pPr rtl="0"/>
            <a:r>
              <a:rPr lang="ru-RU" dirty="0" smtClean="0"/>
              <a:t>Анализ собранных показателей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28" y="1039660"/>
            <a:ext cx="9683772" cy="4939031"/>
          </a:xfr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73385"/>
          </a:xfrm>
        </p:spPr>
        <p:txBody>
          <a:bodyPr rtlCol="0"/>
          <a:lstStyle/>
          <a:p>
            <a:pPr rtl="0"/>
            <a:r>
              <a:rPr lang="ru-RU" dirty="0" smtClean="0"/>
              <a:t>Показатели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8" y="1194402"/>
            <a:ext cx="10975169" cy="4254419"/>
          </a:xfr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210" y="326040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Решаемые задачи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43210" y="1102291"/>
            <a:ext cx="11006204" cy="5041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Анализ и интегральная оценка текущей производительности работающей многопользовательской информационной системы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/>
              <a:t> Как работает система?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/>
              <a:t> Имеются ли проблемы производительности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/>
              <a:t> Можно ли повысить производительность</a:t>
            </a:r>
          </a:p>
          <a:p>
            <a:r>
              <a:rPr lang="ru-RU" dirty="0" smtClean="0"/>
              <a:t>Сбор и хранение информации о динамике производительности системы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/>
              <a:t> Как менялась производительность системы с течением времени?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/>
              <a:t> Как менялась производительность системы при внесении каких-либо изменений?</a:t>
            </a:r>
          </a:p>
          <a:p>
            <a:r>
              <a:rPr lang="ru-RU" dirty="0" smtClean="0"/>
              <a:t>Поиск и анализ «узких мест» в коде конфигурации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/>
              <a:t> Какие проблемы производительности имеются в системе и насколько они серьезны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/>
              <a:t> Какие проблемы следует решать в первую очередь?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/>
              <a:t> В чем конкретно заключается каждая проблема?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/>
              <a:t> Какие объекты метаданных и строки кода конфигурации следует оптимизировать для того, чтобы решить данную проблему?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4" y="601121"/>
            <a:ext cx="10237237" cy="6018921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468015" y="0"/>
            <a:ext cx="9406813" cy="53580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Анализ в разрезе строк кода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83" y="668154"/>
            <a:ext cx="8073027" cy="6042756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395826" y="132347"/>
            <a:ext cx="9406813" cy="53580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Анализ в разрезе метаданных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30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810515"/>
            <a:ext cx="11827087" cy="578622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516141" y="120316"/>
            <a:ext cx="9406813" cy="53580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Анализ в разрезе пользователей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13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263315"/>
            <a:ext cx="9601200" cy="1097784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3101" y="636301"/>
            <a:ext cx="3729824" cy="603775"/>
          </a:xfrm>
        </p:spPr>
        <p:txBody>
          <a:bodyPr rtlCol="0"/>
          <a:lstStyle/>
          <a:p>
            <a:pPr rtl="0"/>
            <a:r>
              <a:rPr lang="ru-RU" dirty="0" smtClean="0"/>
              <a:t>Принцип работы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67" y="338949"/>
            <a:ext cx="3846590" cy="5456434"/>
          </a:xfr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76802"/>
          </a:xfrm>
        </p:spPr>
        <p:txBody>
          <a:bodyPr rtlCol="0"/>
          <a:lstStyle/>
          <a:p>
            <a:pPr rtl="0"/>
            <a:r>
              <a:rPr lang="ru-RU" dirty="0" smtClean="0"/>
              <a:t>Показатели производительности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080656"/>
            <a:ext cx="10283042" cy="4631375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ru-RU" dirty="0" smtClean="0"/>
              <a:t>ЦУП собирает информацию по трем основным группам показателей</a:t>
            </a:r>
          </a:p>
          <a:p>
            <a:pPr rtl="0"/>
            <a:r>
              <a:rPr lang="ru-RU" dirty="0" smtClean="0"/>
              <a:t>Запросы</a:t>
            </a:r>
            <a:endParaRPr lang="ru-RU" dirty="0" smtClean="0"/>
          </a:p>
          <a:p>
            <a:pPr rtl="0"/>
            <a:r>
              <a:rPr lang="ru-RU" dirty="0" smtClean="0"/>
              <a:t>Ожидания на блокировках</a:t>
            </a:r>
            <a:endParaRPr lang="ru-RU" dirty="0" smtClean="0"/>
          </a:p>
          <a:p>
            <a:pPr rtl="0"/>
            <a:r>
              <a:rPr lang="ru-RU" dirty="0" smtClean="0"/>
              <a:t>Взаимоблокировки</a:t>
            </a:r>
          </a:p>
          <a:p>
            <a:r>
              <a:rPr lang="ru-RU" dirty="0"/>
              <a:t>Поскольку в системе, как правило, работают множество пользователей, значения показателей необходимо агрегировать. Например, в данный момент времени происходит выполнение пяти разных запросов от пяти разных пользователей. ЦУП позволяет показывать следующие агрегатные значения большинства показателей: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 smtClean="0"/>
              <a:t>Сумма</a:t>
            </a:r>
            <a:r>
              <a:rPr lang="ru-RU" dirty="0"/>
              <a:t> </a:t>
            </a:r>
            <a:r>
              <a:rPr lang="ru-RU" dirty="0" smtClean="0"/>
              <a:t>– суммарное </a:t>
            </a:r>
            <a:r>
              <a:rPr lang="ru-RU" dirty="0"/>
              <a:t>время выполнения </a:t>
            </a:r>
            <a:r>
              <a:rPr lang="ru-RU" b="1" dirty="0"/>
              <a:t>всех запросов</a:t>
            </a:r>
            <a:r>
              <a:rPr lang="ru-RU" dirty="0"/>
              <a:t>, выполняющихся в данный момент;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 smtClean="0"/>
              <a:t>Максимум</a:t>
            </a:r>
            <a:r>
              <a:rPr lang="ru-RU" dirty="0"/>
              <a:t> </a:t>
            </a:r>
            <a:r>
              <a:rPr lang="ru-RU" dirty="0" smtClean="0"/>
              <a:t>– максимальное </a:t>
            </a:r>
            <a:r>
              <a:rPr lang="ru-RU" b="1" dirty="0"/>
              <a:t>время</a:t>
            </a:r>
            <a:r>
              <a:rPr lang="ru-RU" dirty="0"/>
              <a:t> выполнения </a:t>
            </a:r>
            <a:r>
              <a:rPr lang="ru-RU" b="1" dirty="0"/>
              <a:t>запроса из всех выполняющихся</a:t>
            </a:r>
            <a:r>
              <a:rPr lang="ru-RU" dirty="0"/>
              <a:t> в данный момент;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 smtClean="0"/>
              <a:t>Среднее</a:t>
            </a:r>
            <a:r>
              <a:rPr lang="ru-RU" dirty="0"/>
              <a:t> </a:t>
            </a:r>
            <a:r>
              <a:rPr lang="ru-RU" dirty="0" smtClean="0"/>
              <a:t>– </a:t>
            </a:r>
            <a:r>
              <a:rPr lang="ru-RU" b="1" dirty="0" smtClean="0"/>
              <a:t>среднее</a:t>
            </a:r>
            <a:r>
              <a:rPr lang="ru-RU" dirty="0" smtClean="0"/>
              <a:t> </a:t>
            </a:r>
            <a:r>
              <a:rPr lang="ru-RU" dirty="0"/>
              <a:t>время выполнения </a:t>
            </a:r>
            <a:r>
              <a:rPr lang="ru-RU" b="1" dirty="0"/>
              <a:t>всех запросов</a:t>
            </a:r>
            <a:r>
              <a:rPr lang="ru-RU" dirty="0"/>
              <a:t>, выполняющихся в данный момент;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 smtClean="0"/>
              <a:t>Количество</a:t>
            </a:r>
            <a:r>
              <a:rPr lang="ru-RU" dirty="0"/>
              <a:t> </a:t>
            </a:r>
            <a:r>
              <a:rPr lang="ru-RU" dirty="0" smtClean="0"/>
              <a:t>– </a:t>
            </a:r>
            <a:r>
              <a:rPr lang="ru-RU" b="1" dirty="0" smtClean="0"/>
              <a:t>количество </a:t>
            </a:r>
            <a:r>
              <a:rPr lang="ru-RU" b="1" dirty="0"/>
              <a:t>запросов</a:t>
            </a:r>
            <a:r>
              <a:rPr lang="ru-RU" dirty="0"/>
              <a:t>, </a:t>
            </a:r>
            <a:r>
              <a:rPr lang="ru-RU" b="1" dirty="0"/>
              <a:t>которые выполняются</a:t>
            </a:r>
            <a:r>
              <a:rPr lang="ru-RU" dirty="0"/>
              <a:t> в данный момент времени.</a:t>
            </a:r>
          </a:p>
          <a:p>
            <a:pPr marL="0" indent="0" rtl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28280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Информация по запросам</a:t>
            </a:r>
            <a:endParaRPr lang="ru-RU" dirty="0"/>
          </a:p>
        </p:txBody>
      </p:sp>
      <p:graphicFrame>
        <p:nvGraphicFramePr>
          <p:cNvPr id="4" name="Объект 3" descr="Схема стрелок процесса слева направо, иллюстрирующая 3 этапа с описаниями для каждой группы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74650"/>
              </p:ext>
            </p:extLst>
          </p:nvPr>
        </p:nvGraphicFramePr>
        <p:xfrm>
          <a:off x="430059" y="789139"/>
          <a:ext cx="11419563" cy="500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204217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Контекст выполнения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9" y="1656148"/>
            <a:ext cx="11280597" cy="3770094"/>
          </a:xfrm>
        </p:spPr>
      </p:pic>
    </p:spTree>
    <p:extLst>
      <p:ext uri="{BB962C8B-B14F-4D97-AF65-F5344CB8AC3E}">
        <p14:creationId xmlns:p14="http://schemas.microsoft.com/office/powerpoint/2010/main" val="380497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204217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Текст запроса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42" y="765076"/>
            <a:ext cx="9135978" cy="5309233"/>
          </a:xfrm>
        </p:spPr>
      </p:pic>
    </p:spTree>
    <p:extLst>
      <p:ext uri="{BB962C8B-B14F-4D97-AF65-F5344CB8AC3E}">
        <p14:creationId xmlns:p14="http://schemas.microsoft.com/office/powerpoint/2010/main" val="340849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204217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План запроса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73" y="765076"/>
            <a:ext cx="9933280" cy="5255399"/>
          </a:xfrm>
        </p:spPr>
      </p:pic>
    </p:spTree>
    <p:extLst>
      <p:ext uri="{BB962C8B-B14F-4D97-AF65-F5344CB8AC3E}">
        <p14:creationId xmlns:p14="http://schemas.microsoft.com/office/powerpoint/2010/main" val="90397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204217"/>
            <a:ext cx="9601200" cy="560859"/>
          </a:xfrm>
        </p:spPr>
        <p:txBody>
          <a:bodyPr rtlCol="0"/>
          <a:lstStyle/>
          <a:p>
            <a:pPr rtl="0"/>
            <a:r>
              <a:rPr lang="ru-RU" dirty="0" smtClean="0"/>
              <a:t>Блокировки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57" y="765076"/>
            <a:ext cx="9978189" cy="5264953"/>
          </a:xfrm>
        </p:spPr>
      </p:pic>
    </p:spTree>
    <p:extLst>
      <p:ext uri="{BB962C8B-B14F-4D97-AF65-F5344CB8AC3E}">
        <p14:creationId xmlns:p14="http://schemas.microsoft.com/office/powerpoint/2010/main" val="335333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185</TotalTime>
  <Words>514</Words>
  <Application>Microsoft Office PowerPoint</Application>
  <PresentationFormat>Широкоэкранный</PresentationFormat>
  <Paragraphs>86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Wingdings</vt:lpstr>
      <vt:lpstr>Ромбовидная сетка, 16 х 9</vt:lpstr>
      <vt:lpstr>Центр управления производительностью</vt:lpstr>
      <vt:lpstr>Решаемые задачи</vt:lpstr>
      <vt:lpstr>Принцип работы</vt:lpstr>
      <vt:lpstr>Показатели производительности</vt:lpstr>
      <vt:lpstr>Информация по запросам</vt:lpstr>
      <vt:lpstr>Контекст выполнения</vt:lpstr>
      <vt:lpstr>Текст запроса</vt:lpstr>
      <vt:lpstr>План запроса</vt:lpstr>
      <vt:lpstr>Блокировки</vt:lpstr>
      <vt:lpstr>Ожидания на блокировках</vt:lpstr>
      <vt:lpstr>Анализ ожиданий на блокировках</vt:lpstr>
      <vt:lpstr>Анализ ожиданий на блокировках</vt:lpstr>
      <vt:lpstr>Взаимоблокировки</vt:lpstr>
      <vt:lpstr>Взаимоблокировки</vt:lpstr>
      <vt:lpstr>Взаимоблокировки</vt:lpstr>
      <vt:lpstr>Презентация PowerPoint</vt:lpstr>
      <vt:lpstr>Презентация PowerPoint</vt:lpstr>
      <vt:lpstr>Анализ собранных показателей</vt:lpstr>
      <vt:lpstr>Показатели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Центр управления производительностью (ЦУП)</dc:title>
  <dc:creator>Рудаков Сергей Алексеевич</dc:creator>
  <cp:lastModifiedBy>Рудаков Сергей Алексеевич</cp:lastModifiedBy>
  <cp:revision>15</cp:revision>
  <dcterms:created xsi:type="dcterms:W3CDTF">2018-08-30T08:41:17Z</dcterms:created>
  <dcterms:modified xsi:type="dcterms:W3CDTF">2018-08-30T11:47:08Z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