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60950" y="561650"/>
            <a:ext cx="8222100" cy="933600"/>
          </a:xfrm>
          <a:prstGeom prst="rect">
            <a:avLst/>
          </a:prstGeom>
          <a:noFill/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ANAC Agents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974475" y="1743450"/>
            <a:ext cx="3589200" cy="87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Time Estimation Agent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460950" y="3730475"/>
            <a:ext cx="8222100" cy="87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Γιώργος Σταματάκης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ΑΜ: 2013 030 154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Discount factor και χρόνος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8520600" cy="363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Στο διάγραμμα που ακολουθεί φαίνονται τα κατώφλια του πράκτορά μας για target</a:t>
            </a:r>
            <a:r>
              <a:rPr baseline="-25000" lang="en" sz="1400"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= 0.5 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Μπορούμε να δούμε ότι για μικρό d ο πράκτορας συμβιβάζεται γρήγορα.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50" y="1731050"/>
            <a:ext cx="4321275" cy="26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Αλγόριθμοι που χρησιμοποιήθηκαν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Ο πράκτορας χρειάζεται να κρατάει πλήθος στατιστικών τόσο για τους αντιπάλους του όσο και για τον εαυτό του.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Για την γρήγορη και αποτελεσματική αναζήτηση έπρεπε να χρησιμοποιηθεί ένας αποτελεσματικός αλγόριθμος αναζήτησης και σωστές δομές δεδομένων.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Έγινε χρήση ευριστικών αλγορίθμων όπως Simulated Annealing (SA).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Simulated Annealing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Μια τεχνική για να βρίσκουμε γρήγορα το </a:t>
            </a:r>
            <a:r>
              <a:rPr lang="en" sz="1400"/>
              <a:t>μέγιστο </a:t>
            </a:r>
            <a:r>
              <a:rPr lang="en" sz="1400"/>
              <a:t>μίας συνάρτησης σε μεγάλο χώρο δεδομένων, δεν δίνει πάντα το βέλτιστο αποτέλεσμα αλλά δίνει γρήγορα ένα “αρκετά καλό” αποτέλεσμα.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Η λογική στον αλγόριθμο είναι ότι εξερευνώντας τυχαία το search space που έχεις θα </a:t>
            </a:r>
            <a:r>
              <a:rPr lang="en" sz="1400"/>
              <a:t>μεταβαίνεις</a:t>
            </a:r>
            <a:r>
              <a:rPr lang="en" sz="1400"/>
              <a:t> σε καινούρια σημεία με μια πιθανότητα που θα μικραίνει με την πάροδο του χρόνου.</a:t>
            </a:r>
          </a:p>
          <a:p>
            <a:pPr indent="457200" lvl="0" marL="0" rtl="0">
              <a:spcBef>
                <a:spcPts val="300"/>
              </a:spcBef>
              <a:spcAft>
                <a:spcPts val="100"/>
              </a:spcAft>
              <a:buNone/>
            </a:pP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  <a:p>
            <a:pPr indent="457200" lvl="0" marL="0" rtl="0">
              <a:spcBef>
                <a:spcPts val="300"/>
              </a:spcBef>
              <a:spcAft>
                <a:spcPts val="100"/>
              </a:spcAft>
              <a:buNone/>
            </a:pP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through 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(exclusive):</a:t>
            </a:r>
          </a:p>
          <a:p>
            <a:pPr indent="-298450" lvl="1" marL="914400" rtl="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○"/>
            </a:pP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temperature(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∕ 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Pick a random neighbour, 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neighbour(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≥ random(0, 1)</a:t>
            </a: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298450" lvl="2" marL="1371600" rtl="0">
              <a:spcBef>
                <a:spcPts val="0"/>
              </a:spcBef>
              <a:spcAft>
                <a:spcPts val="300"/>
              </a:spcAft>
              <a:buClr>
                <a:srgbClr val="222222"/>
              </a:buClr>
              <a:buSzPts val="1100"/>
              <a:buFont typeface="Arial"/>
              <a:buChar char="■"/>
            </a:pP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</a:p>
          <a:p>
            <a:pPr indent="457200" lvl="0" marL="0" rtl="0">
              <a:spcBef>
                <a:spcPts val="300"/>
              </a:spcBef>
              <a:spcAft>
                <a:spcPts val="100"/>
              </a:spcAft>
              <a:buNone/>
            </a:pP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Output: the final state </a:t>
            </a:r>
            <a:r>
              <a:rPr i="1" lang="en" sz="115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2341888"/>
            <a:ext cx="47625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01875" y="3782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Negotiation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499250" y="378225"/>
            <a:ext cx="4546800" cy="14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Νίκη του πράκτορά σε negotiation!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Παρατηρήστε ότι η κόκκινη καμπύλη που δείχνει το target(t) του πράκτορα.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50" y="1327723"/>
            <a:ext cx="5881450" cy="34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Ερωτήσεις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3600"/>
              <a:t>Ευχαριστώ για το χρόνο σας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Time Estimation Agent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60950" y="1327500"/>
            <a:ext cx="8222100" cy="26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Πράκτορας που βασίζεται στην πρόταση του βιβλίου Multi-agent and Complex Systems</a:t>
            </a:r>
          </a:p>
          <a:p>
            <a:pPr indent="-342900" lvl="0" marL="457200" rtl="0" algn="l">
              <a:spcBef>
                <a:spcPts val="1000"/>
              </a:spcBef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Στο κεφάλαιο: Preliminary Estimating Method of Opponent’s Preferences Using Simple Weighted Functions for Multilateral Multi-issue Negotiations</a:t>
            </a:r>
          </a:p>
          <a:p>
            <a:pPr indent="-342900" lvl="0" marL="457200" rtl="0" algn="l">
              <a:spcBef>
                <a:spcPts val="1000"/>
              </a:spcBef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Έγιναν διάφορες τροποποιήσεις και προστέθηκε μνήμη για με αποτέλεσμα να αυξηθεί η απόδοσή του πράκτορα σε τουρνουά με μεγάλους γύρους.</a:t>
            </a:r>
          </a:p>
          <a:p>
            <a:pPr indent="-342900" lvl="0" marL="457200" rtl="0" algn="l">
              <a:spcBef>
                <a:spcPts val="1000"/>
              </a:spcBef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Δοκιμή νέων αλγορίθμων και παραμέτρων.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Στρατηγική πράκτορα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600" cy="353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Ο πράκτορα αυτός χαρακτηρίζετε από μια μέθοδο εκτίμησης που χρησιμοποιεί απλές σταθμισμένες συναρτήσεις για τη μέτρηση της τιμής αξιολόγησης (evaluation value) του αντιπάλου για κάθε issue.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Όσον αφορά τη λογική του πράκτορα έστω ένα σύνολο από Bid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…s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για N issues και οι αντίστοιχες τιμές τους στο utility space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eval(s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Αναθέτουμε σε κάθε issue μια κανονικοποιημένη τιμή βάρους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στο utility space.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Το utility function όλων των Bid: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Τα Deadlines κανονικοποιούνται στο διάστημα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Αν υπάρχει discount factor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τότε το ζητούμενο utility είναι το ακόλουθο: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075" y="2700875"/>
            <a:ext cx="20383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575" y="3441950"/>
            <a:ext cx="7048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0450" y="4252500"/>
            <a:ext cx="2038350" cy="31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Στρατηγική πράκτορα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8520600" cy="353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Ο πράκτορα αυτός χαρακτηρίζετε από μια μέθοδο εκτίμησης που χρησιμοποιεί απλές σταθμισμένες συναρτήσεις για τη μέτρηση της τιμής αξιολόγησης (evaluation value) του αντιπάλου για κάθε issue.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Όσον αφορά τη λογική του πράκτορα έστω ένα σύνολο από Bid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…s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για N issues και οι αντίστοιχες τιμές τους στο utility space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eval(s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Αναθέτουμε σε κάθε issue μια κανονικοποιημένη τιμή βάρους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στο utility space.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Το utility function όλων των Bid: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Τα Deadlines κανονικοποιούνται στο διάστημα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Αν υπάρχει discount factor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τότε το ζητούμενο utility είναι το ακόλουθο: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075" y="2700875"/>
            <a:ext cx="20383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575" y="3441950"/>
            <a:ext cx="7048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0450" y="4252500"/>
            <a:ext cx="2038350" cy="31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Objective Functions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67400" y="1080975"/>
            <a:ext cx="85206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Τα objectives του πράκτορα είναι 2,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 μεγιστοποίηση του individual welfare 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buSzPts val="1400"/>
              <a:buAutoNum type="arabicPeriod"/>
            </a:pPr>
            <a:r>
              <a:rPr lang="en"/>
              <a:t>H </a:t>
            </a:r>
            <a:r>
              <a:rPr lang="en"/>
              <a:t>μεγιστοποίηση</a:t>
            </a:r>
            <a:r>
              <a:rPr lang="en"/>
              <a:t> του social welfare.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375" y="1470984"/>
            <a:ext cx="1103800" cy="465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063" y="1966575"/>
            <a:ext cx="1103821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67400" y="2833150"/>
            <a:ext cx="69522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Ο πράκτορας, με άλλα λόγια, προσπαθεί να παίξει πράγματα που μεγιστοποιούν την κοινωνική ευημερία δηλαδή τα utilities για όλους τους Agents.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Τέτοια bids θα είναι επίσης και Pareto optimal.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Ταυτόχρονα, κάθε πράκτορας προσπαθεί να παίξει πράγματα όπου η ατομική ευημερία υπερβαίνει την τιμή κράτησης (reservation value).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Πρόβλεψη των utility functions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1000"/>
              </a:spcBef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ποθηκεύουμε προσωρινά τα Bids των αντιπάλων και μέσω κάποιων στατιστικών που θα εξάγουμε από αυτά αποφασίζουμε για το ποιο είναι το best response στα Bids.</a:t>
            </a:r>
          </a:p>
          <a:p>
            <a:pPr indent="-317500" lvl="0" marL="457200" rtl="0">
              <a:spcBef>
                <a:spcPts val="1000"/>
              </a:spcBef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Ορίζω ως Α</a:t>
            </a:r>
            <a:r>
              <a:rPr baseline="-25000" lang="en" sz="1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τον πράκτορά μας και  </a:t>
            </a:r>
            <a:r>
              <a:rPr lang="en" sz="1400"/>
              <a:t>a = {A</a:t>
            </a:r>
            <a:r>
              <a:rPr baseline="-25000" lang="en" sz="1400"/>
              <a:t>1</a:t>
            </a:r>
            <a:r>
              <a:rPr lang="en" sz="1400"/>
              <a:t> ,A</a:t>
            </a:r>
            <a:r>
              <a:rPr baseline="-25000" lang="en" sz="1400"/>
              <a:t>2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… A</a:t>
            </a:r>
            <a:r>
              <a:rPr baseline="-25000" lang="en" sz="1400"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} τους αντιπάλους του. </a:t>
            </a:r>
          </a:p>
          <a:p>
            <a:pPr indent="-317500" lvl="0" marL="457200" rtl="0">
              <a:spcBef>
                <a:spcPts val="1000"/>
              </a:spcBef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Τα Bids του πράκτορα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αναπαριστώνται με Β</a:t>
            </a:r>
            <a:r>
              <a:rPr baseline="-25000" lang="en" sz="1400"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και το estimated utility function του πράκτορα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αναπαριστάται με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eval’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(s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ι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που ορίζεται ως:</a:t>
            </a:r>
          </a:p>
          <a:p>
            <a:pPr indent="-317500" lvl="0" marL="457200" rtl="0">
              <a:spcBef>
                <a:spcPts val="1000"/>
              </a:spcBef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Η συνάρτηση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Boolean(s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,s’)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επιστρέφει true όταν το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s’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εμπεριέχει το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ενώ η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w(s)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είναι η συνάρτηση στάθμης που δείχνει πόσο επηρεάζει το τελικό αποτέλεσμα τα bids που δέχτηκε ο πράκτοράς μας.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875" y="2815175"/>
            <a:ext cx="2823600" cy="4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Πρόβλεψη χρησιμότητας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Η τελική συνάρτηση για το estimated utility είναι η παρακάτω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Όπου  </a:t>
            </a:r>
            <a:r>
              <a:rPr b="1" lang="en"/>
              <a:t>u</a:t>
            </a:r>
            <a:r>
              <a:rPr b="1" baseline="-25000" lang="en"/>
              <a:t>a</a:t>
            </a:r>
            <a:r>
              <a:rPr b="1" lang="en"/>
              <a:t>(s)</a:t>
            </a:r>
            <a:r>
              <a:rPr lang="en"/>
              <a:t> η ακόλουθη συνάρτηση:</a:t>
            </a:r>
            <a:br>
              <a:rPr lang="en"/>
            </a:b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50" y="1623776"/>
            <a:ext cx="3362468" cy="101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50" y="3241325"/>
            <a:ext cx="3362475" cy="122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Weighting Functions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Χρησιμοποιούνται οι 3 παρακάτω σταθμικές συναρτήσεις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Όπου time</a:t>
            </a:r>
            <a:r>
              <a:rPr baseline="-25000" lang="en"/>
              <a:t>a</a:t>
            </a:r>
            <a:r>
              <a:rPr lang="en"/>
              <a:t>(s) είναι μια συνάρτηση που επιστρέφει την τωρινή κανονικοποιημένη χρονική στιγμή που ο πράκτορας </a:t>
            </a:r>
            <a:r>
              <a:rPr b="1" lang="en"/>
              <a:t>α </a:t>
            </a:r>
            <a:r>
              <a:rPr lang="en"/>
              <a:t>κάνει το bid </a:t>
            </a:r>
            <a:r>
              <a:rPr b="1" lang="en"/>
              <a:t>s</a:t>
            </a:r>
            <a:r>
              <a:rPr lang="en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5313"/>
            <a:ext cx="56959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Αποδοχή και απόρριψη Bids (1)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44575"/>
            <a:ext cx="85206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Κρατάμε μια συνάρτηση </a:t>
            </a:r>
            <a:r>
              <a:rPr b="1" i="1" lang="en" sz="14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i="1" lang="en" sz="1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για κάθε αντίπαλο με την οποία θα τον κρίνουμε. </a:t>
            </a: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Εξάγουμε το optimal utility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op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σταθμίζοντας το utility κάθε παίκτη με την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συνάρτησή του.</a:t>
            </a: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Η συνάρτηση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υπολογίζει το σταθμικό μέσο της εκτιμώμενης τιμής που προτείνει ο αντίπαλος στη τελική φάση και στη συνέχεια τον κανονικοποιεί.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Έχοντας υπολογίσει τις προηγούμενες σταθερές ο πράκτορας προσφέρει ένα Bid με utility μεγαλύτερο από το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lang="en" sz="1400">
                <a:latin typeface="Arial"/>
                <a:ea typeface="Arial"/>
                <a:cs typeface="Arial"/>
                <a:sym typeface="Arial"/>
              </a:rPr>
              <a:t>op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και το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target(t)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325" y="3065450"/>
            <a:ext cx="17907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100" y="2904850"/>
            <a:ext cx="380847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097" y="3826122"/>
            <a:ext cx="5630425" cy="8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