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2" r:id="rId5"/>
    <p:sldId id="264" r:id="rId6"/>
    <p:sldId id="257" r:id="rId7"/>
    <p:sldId id="263" r:id="rId8"/>
    <p:sldId id="259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istributedDictionary\Chord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Put/Get in 50 Docker Containers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Sheet1!$B$77</c:f>
              <c:strCache>
                <c:ptCount val="1"/>
                <c:pt idx="0">
                  <c:v>Put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Sheet1!$A$78:$A$97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</c:numCache>
            </c:numRef>
          </c:xVal>
          <c:yVal>
            <c:numRef>
              <c:f>Sheet1!$B$78:$B$97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4</c:v>
                </c:pt>
                <c:pt idx="9">
                  <c:v>6</c:v>
                </c:pt>
                <c:pt idx="10">
                  <c:v>24</c:v>
                </c:pt>
                <c:pt idx="11">
                  <c:v>15</c:v>
                </c:pt>
                <c:pt idx="12">
                  <c:v>34</c:v>
                </c:pt>
                <c:pt idx="13">
                  <c:v>56</c:v>
                </c:pt>
                <c:pt idx="14">
                  <c:v>86</c:v>
                </c:pt>
                <c:pt idx="15">
                  <c:v>108</c:v>
                </c:pt>
                <c:pt idx="16">
                  <c:v>194</c:v>
                </c:pt>
                <c:pt idx="17">
                  <c:v>388</c:v>
                </c:pt>
                <c:pt idx="18">
                  <c:v>760</c:v>
                </c:pt>
                <c:pt idx="19">
                  <c:v>1876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Sheet1!$C$77</c:f>
              <c:strCache>
                <c:ptCount val="1"/>
                <c:pt idx="0">
                  <c:v>Get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Sheet1!$A$78:$A$97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</c:numCache>
            </c:numRef>
          </c:xVal>
          <c:yVal>
            <c:numRef>
              <c:f>Sheet1!$C$78:$C$97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8</c:v>
                </c:pt>
                <c:pt idx="10">
                  <c:v>21</c:v>
                </c:pt>
                <c:pt idx="11">
                  <c:v>16</c:v>
                </c:pt>
                <c:pt idx="12">
                  <c:v>23</c:v>
                </c:pt>
                <c:pt idx="13">
                  <c:v>38</c:v>
                </c:pt>
                <c:pt idx="14">
                  <c:v>73</c:v>
                </c:pt>
                <c:pt idx="15">
                  <c:v>109</c:v>
                </c:pt>
                <c:pt idx="16">
                  <c:v>206</c:v>
                </c:pt>
                <c:pt idx="17">
                  <c:v>397</c:v>
                </c:pt>
                <c:pt idx="18">
                  <c:v>775</c:v>
                </c:pt>
                <c:pt idx="19">
                  <c:v>1490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1051696"/>
        <c:axId val="-371048432"/>
      </c:scatterChart>
      <c:valAx>
        <c:axId val="-37105169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unique Keys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1048432"/>
        <c:crosses val="autoZero"/>
        <c:crossBetween val="midCat"/>
      </c:valAx>
      <c:valAx>
        <c:axId val="-3710484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1051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D3B1-71B5-4CEC-91A7-055107F42B6C}" type="datetimeFigureOut">
              <a:rPr lang="en-US" smtClean="0"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5E00-B5EB-457C-ADCA-3C4892DF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dictionary using Chord protocol and Java-RMI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Εργασία μαθήματος ΠΛΗ414</a:t>
            </a:r>
          </a:p>
          <a:p>
            <a:endParaRPr lang="el-GR" dirty="0"/>
          </a:p>
          <a:p>
            <a:r>
              <a:rPr lang="el-GR" dirty="0" smtClean="0"/>
              <a:t>Γιώργος </a:t>
            </a:r>
            <a:r>
              <a:rPr lang="el-GR" dirty="0" err="1" smtClean="0"/>
              <a:t>Σταμτάκης</a:t>
            </a:r>
            <a:r>
              <a:rPr lang="el-GR" dirty="0" smtClean="0"/>
              <a:t> 2013 030 154</a:t>
            </a:r>
          </a:p>
          <a:p>
            <a:endParaRPr lang="el-GR" dirty="0"/>
          </a:p>
          <a:p>
            <a:r>
              <a:rPr lang="en-US" dirty="0" smtClean="0"/>
              <a:t>https://github.com/gstamatakis/ChordDHT.git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Docker Containers </a:t>
            </a:r>
            <a:r>
              <a:rPr lang="el-GR" dirty="0" smtClean="0"/>
              <a:t>είναι πολύ μικρά </a:t>
            </a:r>
            <a:r>
              <a:rPr lang="en-US" dirty="0" smtClean="0"/>
              <a:t>images </a:t>
            </a:r>
            <a:r>
              <a:rPr lang="el-GR" dirty="0" smtClean="0"/>
              <a:t>από διάφορα </a:t>
            </a:r>
            <a:r>
              <a:rPr lang="en-US" dirty="0" smtClean="0"/>
              <a:t>services </a:t>
            </a:r>
            <a:r>
              <a:rPr lang="el-GR" dirty="0" smtClean="0"/>
              <a:t>και λειτουργικά συστήματα (μπορεί να τα φανταστεί κανείς σαν πολύ μικρά </a:t>
            </a:r>
            <a:r>
              <a:rPr lang="en-US" dirty="0" smtClean="0"/>
              <a:t>Virtual Machines)</a:t>
            </a:r>
            <a:r>
              <a:rPr lang="el-GR" dirty="0" smtClean="0"/>
              <a:t>. Ο χρήστης φτιάχνει ένα αρχείο που περιγράφει τα </a:t>
            </a:r>
            <a:r>
              <a:rPr lang="en-US" dirty="0" smtClean="0"/>
              <a:t>services </a:t>
            </a:r>
            <a:r>
              <a:rPr lang="el-GR" dirty="0" smtClean="0"/>
              <a:t>που θέλει και στη συνέχεια φτιάχνει πολλές εικόνες (αντίγραφα) από αυτά.</a:t>
            </a:r>
            <a:endParaRPr lang="el-GR" dirty="0"/>
          </a:p>
          <a:p>
            <a:r>
              <a:rPr lang="el-GR" dirty="0" smtClean="0"/>
              <a:t>Τα πειράματα έτρεξαν σε ένα σύνολο από 50 </a:t>
            </a:r>
            <a:r>
              <a:rPr lang="en-US" dirty="0" smtClean="0"/>
              <a:t>Docker Containers </a:t>
            </a:r>
            <a:r>
              <a:rPr lang="el-GR" dirty="0" smtClean="0"/>
              <a:t>τα οποία έκανα αρχικά </a:t>
            </a:r>
            <a:r>
              <a:rPr lang="en-US" dirty="0" smtClean="0"/>
              <a:t>insert </a:t>
            </a:r>
            <a:r>
              <a:rPr lang="el-GR" dirty="0" smtClean="0"/>
              <a:t>κάποια στοιχεία και στη συνέχεια τα έκαναν </a:t>
            </a:r>
            <a:r>
              <a:rPr lang="en-US" dirty="0" smtClean="0"/>
              <a:t>retrieve.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Διαφορές από το αρχικό </a:t>
            </a: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 </a:t>
            </a:r>
            <a:r>
              <a:rPr lang="el-GR" dirty="0" smtClean="0"/>
              <a:t>βασική αλλαγή που έγινε ήταν η χρήση </a:t>
            </a:r>
            <a:r>
              <a:rPr lang="en-US" dirty="0" smtClean="0"/>
              <a:t>java RMI </a:t>
            </a:r>
            <a:r>
              <a:rPr lang="el-GR" dirty="0" smtClean="0"/>
              <a:t>αντί</a:t>
            </a:r>
            <a:r>
              <a:rPr lang="en-US" dirty="0" smtClean="0"/>
              <a:t> Thrift </a:t>
            </a:r>
            <a:r>
              <a:rPr lang="el-GR" dirty="0" smtClean="0"/>
              <a:t>όπως είχα αρχικά αναφέρει. Ο βασικός λόγος ήταν ότι υπήρχαν πάρα πολλές έτοιμες εργασίες (κάποιος καθηγητής στην </a:t>
            </a:r>
            <a:r>
              <a:rPr lang="en-US" dirty="0" smtClean="0"/>
              <a:t>California </a:t>
            </a:r>
            <a:r>
              <a:rPr lang="el-GR" dirty="0" smtClean="0"/>
              <a:t>το έχει σαν</a:t>
            </a:r>
            <a:r>
              <a:rPr lang="en-US" dirty="0"/>
              <a:t> </a:t>
            </a:r>
            <a:r>
              <a:rPr lang="en-US" dirty="0" smtClean="0"/>
              <a:t>assignment</a:t>
            </a:r>
            <a:r>
              <a:rPr lang="el-GR" dirty="0" smtClean="0"/>
              <a:t> κάθε χρόνο). Επίσης προτίμησα </a:t>
            </a:r>
            <a:r>
              <a:rPr lang="en-US" dirty="0" smtClean="0"/>
              <a:t>java RMI </a:t>
            </a:r>
            <a:r>
              <a:rPr lang="el-GR" dirty="0" smtClean="0"/>
              <a:t>γιατί τρέχει </a:t>
            </a:r>
            <a:r>
              <a:rPr lang="en-US" dirty="0" smtClean="0"/>
              <a:t>out of the box </a:t>
            </a:r>
            <a:r>
              <a:rPr lang="el-GR" dirty="0" smtClean="0"/>
              <a:t>χωρίς επιπλέον πακέτα.</a:t>
            </a:r>
          </a:p>
          <a:p>
            <a:r>
              <a:rPr lang="el-GR" dirty="0" smtClean="0"/>
              <a:t>Όσον αφορά το χρονοδιάγραμμα έγινε χρήση περισσότερων εβδομάδων (3 αντί για 1) για να καταφέρω να κάνω σωστά </a:t>
            </a:r>
            <a:r>
              <a:rPr lang="en-US" dirty="0" smtClean="0"/>
              <a:t>deploy </a:t>
            </a:r>
            <a:r>
              <a:rPr lang="el-GR" dirty="0" smtClean="0"/>
              <a:t>σε </a:t>
            </a:r>
            <a:r>
              <a:rPr lang="en-US" dirty="0" err="1" smtClean="0"/>
              <a:t>docker</a:t>
            </a:r>
            <a:r>
              <a:rPr lang="en-US" dirty="0" smtClean="0"/>
              <a:t> containers </a:t>
            </a:r>
            <a:r>
              <a:rPr lang="el-GR" dirty="0" smtClean="0"/>
              <a:t>την εφαρμογή μιας και έπρεπε να αλλάξω μέρος της λογικής της υλοποίησής μου.</a:t>
            </a:r>
          </a:p>
        </p:txBody>
      </p:sp>
    </p:spTree>
    <p:extLst>
      <p:ext uri="{BB962C8B-B14F-4D97-AF65-F5344CB8AC3E}">
        <p14:creationId xmlns:p14="http://schemas.microsoft.com/office/powerpoint/2010/main" val="5606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και μελλοντικοί στόχοι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Αντιμετωπίστηκαν πολλά προβλήματα κατά τη διάρκεια του </a:t>
            </a:r>
            <a:r>
              <a:rPr lang="en-US" dirty="0" smtClean="0"/>
              <a:t>project </a:t>
            </a:r>
            <a:r>
              <a:rPr lang="el-GR" dirty="0" smtClean="0"/>
              <a:t>με τα περισσότερα να στρέφονται γύρω από τη μεταφορά γνωστού κώδικα σε </a:t>
            </a:r>
            <a:r>
              <a:rPr lang="en-US" dirty="0" smtClean="0"/>
              <a:t>java RMI</a:t>
            </a:r>
            <a:r>
              <a:rPr lang="el-GR" dirty="0" smtClean="0"/>
              <a:t>.</a:t>
            </a:r>
          </a:p>
          <a:p>
            <a:r>
              <a:rPr lang="el-GR" dirty="0" smtClean="0"/>
              <a:t>Τα </a:t>
            </a:r>
            <a:r>
              <a:rPr lang="en-US" dirty="0" err="1" smtClean="0"/>
              <a:t>docker</a:t>
            </a:r>
            <a:r>
              <a:rPr lang="en-US" dirty="0" smtClean="0"/>
              <a:t> containers </a:t>
            </a:r>
            <a:r>
              <a:rPr lang="el-GR" dirty="0" smtClean="0"/>
              <a:t>είχαν επίσης αρκετά προβλήματα στην αρχή μιας τόσο αυτά όσο και το </a:t>
            </a:r>
            <a:r>
              <a:rPr lang="en-US" dirty="0" smtClean="0"/>
              <a:t>Maven </a:t>
            </a:r>
            <a:r>
              <a:rPr lang="el-GR" dirty="0" smtClean="0"/>
              <a:t>δεν είναι ευέλικτα με αποτέλεσμα να χρειαστούν αρκετά ενδιάμεσα </a:t>
            </a:r>
            <a:r>
              <a:rPr lang="en-US" dirty="0" smtClean="0"/>
              <a:t>scripts</a:t>
            </a:r>
            <a:r>
              <a:rPr lang="el-GR" dirty="0" smtClean="0"/>
              <a:t> για να «δέσουν» σωστά.</a:t>
            </a:r>
          </a:p>
          <a:p>
            <a:r>
              <a:rPr lang="el-GR" dirty="0" smtClean="0"/>
              <a:t> Το </a:t>
            </a:r>
            <a:r>
              <a:rPr lang="en-US" dirty="0" smtClean="0"/>
              <a:t>debugging </a:t>
            </a:r>
            <a:r>
              <a:rPr lang="el-GR" dirty="0" smtClean="0"/>
              <a:t>με</a:t>
            </a:r>
            <a:r>
              <a:rPr lang="en-US" dirty="0" smtClean="0"/>
              <a:t> Java RMI </a:t>
            </a:r>
            <a:r>
              <a:rPr lang="el-GR" dirty="0" smtClean="0"/>
              <a:t>είναι αρκετά δυσκολότερο μιας και πρέπει να καταφύγει κανείς συχνά σε </a:t>
            </a:r>
            <a:r>
              <a:rPr lang="en-US" dirty="0" smtClean="0"/>
              <a:t>logging.</a:t>
            </a:r>
            <a:endParaRPr lang="el-GR" dirty="0" smtClean="0"/>
          </a:p>
          <a:p>
            <a:r>
              <a:rPr lang="el-GR" dirty="0" smtClean="0"/>
              <a:t>Μελλοντικά θα ήθελα να βάλω μια μορφή </a:t>
            </a:r>
            <a:r>
              <a:rPr lang="en-US" dirty="0" smtClean="0"/>
              <a:t>cache </a:t>
            </a:r>
            <a:r>
              <a:rPr lang="el-GR" dirty="0" smtClean="0"/>
              <a:t>στους </a:t>
            </a:r>
            <a:r>
              <a:rPr lang="en-US" dirty="0" smtClean="0"/>
              <a:t>nodes </a:t>
            </a:r>
            <a:r>
              <a:rPr lang="el-GR" dirty="0" smtClean="0"/>
              <a:t>ώστε να θυμούνται τα </a:t>
            </a:r>
            <a:r>
              <a:rPr lang="en-US" dirty="0" smtClean="0"/>
              <a:t>queries </a:t>
            </a:r>
            <a:r>
              <a:rPr lang="el-GR" dirty="0" smtClean="0"/>
              <a:t>που έχουν κάνει σε προηγούμενες χρονικές στιγμές. Κάτι τέτοιο θα έριχνε αρκετά το κόστος του </a:t>
            </a:r>
            <a:r>
              <a:rPr lang="en-US" smtClean="0"/>
              <a:t>lookup.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 και απαιτήσεις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Στόχος της εργασίας ήταν η δημιουργία ενός </a:t>
            </a:r>
            <a:r>
              <a:rPr lang="en-US" dirty="0" smtClean="0"/>
              <a:t>p2p </a:t>
            </a:r>
            <a:r>
              <a:rPr lang="el-GR" dirty="0" smtClean="0"/>
              <a:t>δικτύου με τη χρήση του</a:t>
            </a:r>
            <a:r>
              <a:rPr lang="en-US" dirty="0"/>
              <a:t> </a:t>
            </a:r>
            <a:r>
              <a:rPr lang="el-GR" dirty="0" smtClean="0"/>
              <a:t>πρωτόκολλου </a:t>
            </a:r>
            <a:r>
              <a:rPr lang="en-US" dirty="0" smtClean="0"/>
              <a:t>Chord </a:t>
            </a:r>
            <a:r>
              <a:rPr lang="el-GR" dirty="0" smtClean="0"/>
              <a:t>και τη βοήθεια του </a:t>
            </a:r>
            <a:r>
              <a:rPr lang="en-US" dirty="0" smtClean="0"/>
              <a:t>Java RMI (Remote Method Invocation). </a:t>
            </a:r>
            <a:r>
              <a:rPr lang="el-GR" dirty="0" smtClean="0"/>
              <a:t>Το δίκτυο αυτό αποτελείται από ένα</a:t>
            </a:r>
            <a:r>
              <a:rPr lang="en-US" dirty="0"/>
              <a:t> </a:t>
            </a:r>
            <a:r>
              <a:rPr lang="en-US" dirty="0" err="1" smtClean="0"/>
              <a:t>BootStrap</a:t>
            </a:r>
            <a:r>
              <a:rPr lang="en-US" dirty="0" smtClean="0"/>
              <a:t> node </a:t>
            </a:r>
            <a:r>
              <a:rPr lang="el-GR" dirty="0" smtClean="0"/>
              <a:t>που αποτελεί ένα γνωστό σημείο εισόδου και πολλούς </a:t>
            </a:r>
            <a:r>
              <a:rPr lang="en-US" dirty="0" smtClean="0"/>
              <a:t>Peer nodes </a:t>
            </a:r>
            <a:r>
              <a:rPr lang="el-GR" dirty="0" smtClean="0"/>
              <a:t>που αποθηκεύουν και επεξεργάζονται τη πληροφορία του δικτύου.</a:t>
            </a:r>
          </a:p>
          <a:p>
            <a:r>
              <a:rPr lang="el-GR" dirty="0" smtClean="0"/>
              <a:t>Κάθε κόμβος μπορεί να κάνει ενέργειες όπως </a:t>
            </a:r>
            <a:r>
              <a:rPr lang="en-US" dirty="0" smtClean="0"/>
              <a:t>insert/search/update/delete</a:t>
            </a:r>
            <a:r>
              <a:rPr lang="el-GR" dirty="0" smtClean="0"/>
              <a:t> πάνω σε </a:t>
            </a:r>
            <a:r>
              <a:rPr lang="en-US" dirty="0" smtClean="0"/>
              <a:t>key – value pairs. </a:t>
            </a:r>
            <a:r>
              <a:rPr lang="el-GR" dirty="0" smtClean="0"/>
              <a:t>Στην περίπτωσή μας τα </a:t>
            </a:r>
            <a:r>
              <a:rPr lang="en-US" dirty="0" smtClean="0"/>
              <a:t>KV pairs </a:t>
            </a:r>
            <a:r>
              <a:rPr lang="el-GR" dirty="0" smtClean="0"/>
              <a:t>είναι συνήθως λέξη – Επεξήγηση λέξεις (αλλά όχι πάντα).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</a:t>
            </a:r>
            <a:r>
              <a:rPr lang="el-GR" dirty="0" smtClean="0"/>
              <a:t> (1/2)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52" y="2477484"/>
            <a:ext cx="5238095" cy="3047619"/>
          </a:xfrm>
        </p:spPr>
      </p:pic>
    </p:spTree>
    <p:extLst>
      <p:ext uri="{BB962C8B-B14F-4D97-AF65-F5344CB8AC3E}">
        <p14:creationId xmlns:p14="http://schemas.microsoft.com/office/powerpoint/2010/main" val="13670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</a:t>
            </a:r>
            <a:r>
              <a:rPr lang="el-GR" dirty="0" smtClean="0"/>
              <a:t> (2/	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Στην υλοποίηση που έγινε</a:t>
            </a:r>
            <a:r>
              <a:rPr lang="en-US" dirty="0" smtClean="0"/>
              <a:t> </a:t>
            </a:r>
            <a:r>
              <a:rPr lang="el-GR" dirty="0" smtClean="0"/>
              <a:t>υπάρχουν 2 βασικά  </a:t>
            </a:r>
            <a:r>
              <a:rPr lang="en-US" dirty="0" smtClean="0"/>
              <a:t>Interfaces </a:t>
            </a:r>
            <a:r>
              <a:rPr lang="el-GR" dirty="0" smtClean="0"/>
              <a:t>που καθορίζουν τη συμπεριφορά του δικτύου.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BootStrapNode</a:t>
            </a:r>
            <a:r>
              <a:rPr lang="en-US" dirty="0" smtClean="0"/>
              <a:t> interface</a:t>
            </a:r>
            <a:r>
              <a:rPr lang="el-GR" dirty="0"/>
              <a:t> </a:t>
            </a:r>
            <a:r>
              <a:rPr lang="el-GR" dirty="0" smtClean="0"/>
              <a:t>καθορίζει τη λειτουργία του βασικού </a:t>
            </a:r>
            <a:r>
              <a:rPr lang="en-US" dirty="0" smtClean="0"/>
              <a:t>node </a:t>
            </a:r>
            <a:r>
              <a:rPr lang="el-GR" dirty="0" smtClean="0"/>
              <a:t>που αποτελεί σημείο εισόδου για το δίκτυο. Έχει γνωστή </a:t>
            </a:r>
            <a:r>
              <a:rPr lang="en-US" dirty="0" smtClean="0"/>
              <a:t>IP </a:t>
            </a:r>
            <a:r>
              <a:rPr lang="el-GR" dirty="0" smtClean="0"/>
              <a:t>και είναι ο πρώτος κόμβος που έρχεται σε επαφή με ένα νέο κόμβο.</a:t>
            </a:r>
            <a:r>
              <a:rPr lang="el-GR" dirty="0"/>
              <a:t> </a:t>
            </a:r>
            <a:r>
              <a:rPr lang="el-GR" dirty="0" smtClean="0"/>
              <a:t>Περιέχει μεθόδους </a:t>
            </a:r>
            <a:r>
              <a:rPr lang="en-US" dirty="0" smtClean="0"/>
              <a:t>join</a:t>
            </a:r>
            <a:r>
              <a:rPr lang="el-GR" dirty="0" smtClean="0"/>
              <a:t> και</a:t>
            </a:r>
            <a:r>
              <a:rPr lang="el-GR" dirty="0"/>
              <a:t> </a:t>
            </a:r>
            <a:r>
              <a:rPr lang="el-GR" dirty="0" smtClean="0"/>
              <a:t>στατιστικών για το δίκτυο.</a:t>
            </a:r>
          </a:p>
          <a:p>
            <a:pPr lvl="1"/>
            <a:r>
              <a:rPr lang="el-GR" dirty="0" smtClean="0"/>
              <a:t>Το </a:t>
            </a:r>
            <a:r>
              <a:rPr lang="en-US" dirty="0" err="1" smtClean="0"/>
              <a:t>ChordNode</a:t>
            </a:r>
            <a:r>
              <a:rPr lang="en-US" dirty="0" smtClean="0"/>
              <a:t> interface</a:t>
            </a:r>
            <a:r>
              <a:rPr lang="el-GR" dirty="0" smtClean="0"/>
              <a:t> καθορίζει την αλληλεπίδραση του κάθε κόμβου με τους άλλους </a:t>
            </a:r>
            <a:r>
              <a:rPr lang="en-US" dirty="0" smtClean="0"/>
              <a:t>peers. </a:t>
            </a:r>
            <a:r>
              <a:rPr lang="el-GR" dirty="0" smtClean="0"/>
              <a:t>Περιέχει μεθόδους </a:t>
            </a:r>
            <a:r>
              <a:rPr lang="en-US" dirty="0" smtClean="0"/>
              <a:t>insert/get/delete </a:t>
            </a:r>
            <a:r>
              <a:rPr lang="el-GR" dirty="0" smtClean="0"/>
              <a:t>αλλά και μεθόδους για να βρίσκει</a:t>
            </a:r>
            <a:r>
              <a:rPr lang="en-US" dirty="0"/>
              <a:t> </a:t>
            </a:r>
            <a:r>
              <a:rPr lang="en-US" dirty="0" smtClean="0"/>
              <a:t>successor/predecessor. </a:t>
            </a:r>
            <a:r>
              <a:rPr lang="el-GR" dirty="0" smtClean="0"/>
              <a:t>Περισσότερα στο ψευδοκώδικα που ακολουθεί.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βασικών μεθόδων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3810"/>
            <a:ext cx="3714750" cy="41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18" y="1583810"/>
            <a:ext cx="3924300" cy="293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18" y="1690688"/>
            <a:ext cx="3943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ring lookup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3" y="1825625"/>
            <a:ext cx="5058154" cy="4351338"/>
          </a:xfrm>
        </p:spPr>
      </p:pic>
    </p:spTree>
    <p:extLst>
      <p:ext uri="{BB962C8B-B14F-4D97-AF65-F5344CB8AC3E}">
        <p14:creationId xmlns:p14="http://schemas.microsoft.com/office/powerpoint/2010/main" val="10521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ring joins/departures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047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(1/</a:t>
            </a:r>
            <a:r>
              <a:rPr lang="el-GR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460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663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Experiments(</a:t>
            </a:r>
            <a:r>
              <a:rPr lang="el-GR" dirty="0" smtClean="0"/>
              <a:t>2</a:t>
            </a:r>
            <a:r>
              <a:rPr lang="en-US" dirty="0" smtClean="0"/>
              <a:t>/</a:t>
            </a:r>
            <a:r>
              <a:rPr lang="el-GR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Παρατηρήσεις</a:t>
            </a:r>
          </a:p>
          <a:p>
            <a:pPr lvl="1"/>
            <a:r>
              <a:rPr lang="el-GR" dirty="0" smtClean="0"/>
              <a:t>Παρατηρούμε ότι ο χρόνος εισαγωγής  και αναζήτηση αυξάνεται λογαριθμικά του πλήθους των κλειδιών.</a:t>
            </a:r>
          </a:p>
          <a:p>
            <a:pPr lvl="1"/>
            <a:r>
              <a:rPr lang="el-GR" dirty="0" smtClean="0"/>
              <a:t>Από τη στιγμή που το δίκτυ μπορεί να υποστηρίξει την αποθήκευση </a:t>
            </a:r>
            <a:r>
              <a:rPr lang="en-US" dirty="0" smtClean="0"/>
              <a:t>key-value pairs</a:t>
            </a:r>
            <a:r>
              <a:rPr lang="el-GR" dirty="0" smtClean="0"/>
              <a:t>, μπορούμε να αποθηκεύσουμε σε αυτό οποιαδήποτε μορφής αρχείο απλά κάνοντας σωστό </a:t>
            </a:r>
            <a:r>
              <a:rPr lang="en-US" dirty="0" smtClean="0"/>
              <a:t>serialization.</a:t>
            </a:r>
            <a:endParaRPr lang="el-GR" dirty="0" smtClean="0"/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99133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Distributed dictionary using Chord protocol and Java-RMI implementation</vt:lpstr>
      <vt:lpstr>Στόχοι και απαιτήσεις </vt:lpstr>
      <vt:lpstr>Java RMI (1/2)</vt:lpstr>
      <vt:lpstr>Java RMI (2/ 2)</vt:lpstr>
      <vt:lpstr>Κώδικας βασικών μεθόδων</vt:lpstr>
      <vt:lpstr>Chord ring lookup example</vt:lpstr>
      <vt:lpstr>Chord ring joins/departures </vt:lpstr>
      <vt:lpstr>Experiments (1/2)</vt:lpstr>
      <vt:lpstr>Experiments(2/2)</vt:lpstr>
      <vt:lpstr>Docker deployment</vt:lpstr>
      <vt:lpstr>Διαφορές από το αρχικό proposal</vt:lpstr>
      <vt:lpstr>Προβλήματα και μελλοντικοί στόχοι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2017-06-26T21:05:34Z</dcterms:created>
  <dcterms:modified xsi:type="dcterms:W3CDTF">2017-06-26T22:12:12Z</dcterms:modified>
</cp:coreProperties>
</file>