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omfortaa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aea276e6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aea276e6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3d6b5f01d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3d6b5f01d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d6b5f01d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d6b5f01d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c0be7df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c0be7df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c05ad35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c05ad35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fdc340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fdc340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aea276e6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aea276e6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aea276e6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aea276e6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aea276e6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aea276e6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aea276e6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aea276e6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">
  <p:cSld name="intro">
    <p:bg>
      <p:bgPr>
        <a:solidFill>
          <a:srgbClr val="F6F9F8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70261" y="4411857"/>
            <a:ext cx="450000" cy="5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7350" y="732850"/>
            <a:ext cx="62649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0" y="5056825"/>
            <a:ext cx="9144000" cy="86700"/>
          </a:xfrm>
          <a:prstGeom prst="rect">
            <a:avLst/>
          </a:prstGeom>
          <a:solidFill>
            <a:srgbClr val="1EA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47350" y="732850"/>
            <a:ext cx="62649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942925" y="65200"/>
            <a:ext cx="889374" cy="7455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gif"/><Relationship Id="rId4" Type="http://schemas.openxmlformats.org/officeDocument/2006/relationships/hyperlink" Target="https://docs.google.com/document/d/1rNOLZwBiN3wDijBvi3M7AKNfabLTqCT9MZEmSG94F3Q/edit" TargetMode="External"/><Relationship Id="rId5" Type="http://schemas.openxmlformats.org/officeDocument/2006/relationships/hyperlink" Target="https://docs.google.com/document/d/1rNOLZwBiN3wDijBvi3M7AKNfabLTqCT9MZEmSG94F3Q/ed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0.png"/><Relationship Id="rId5" Type="http://schemas.openxmlformats.org/officeDocument/2006/relationships/image" Target="../media/image13.jp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142250" y="164200"/>
            <a:ext cx="2823600" cy="75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5098900" y="108675"/>
            <a:ext cx="1456200" cy="75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250" y="0"/>
            <a:ext cx="5884751" cy="49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56950" y="2155375"/>
            <a:ext cx="33780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505E71"/>
                </a:solidFill>
                <a:latin typeface="Open Sans"/>
                <a:ea typeface="Open Sans"/>
                <a:cs typeface="Open Sans"/>
                <a:sym typeface="Open Sans"/>
              </a:rPr>
              <a:t>Train</a:t>
            </a:r>
            <a:r>
              <a:rPr b="1" lang="vi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vi" sz="2400">
                <a:solidFill>
                  <a:srgbClr val="1EA4FF"/>
                </a:solidFill>
                <a:latin typeface="Open Sans"/>
                <a:ea typeface="Open Sans"/>
                <a:cs typeface="Open Sans"/>
                <a:sym typeface="Open Sans"/>
              </a:rPr>
              <a:t>Road Signals </a:t>
            </a:r>
            <a:r>
              <a:rPr b="1" lang="vi" sz="2400">
                <a:solidFill>
                  <a:srgbClr val="505E71"/>
                </a:solidFill>
                <a:latin typeface="Open Sans"/>
                <a:ea typeface="Open Sans"/>
                <a:cs typeface="Open Sans"/>
                <a:sym typeface="Open Sans"/>
              </a:rPr>
              <a:t>Classification</a:t>
            </a:r>
            <a:endParaRPr b="1" sz="2400">
              <a:solidFill>
                <a:srgbClr val="505E7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97850" y="3050700"/>
            <a:ext cx="29880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Part II: Training </a:t>
            </a:r>
            <a:r>
              <a:rPr b="1" lang="vi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and </a:t>
            </a:r>
            <a:r>
              <a:rPr b="1" lang="vi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Inference</a:t>
            </a:r>
            <a:endParaRPr b="1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1893125"/>
            <a:ext cx="4125849" cy="22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675" y="2221949"/>
            <a:ext cx="3266375" cy="16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2739450" y="959750"/>
            <a:ext cx="36651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1EA4FF"/>
                </a:solidFill>
                <a:latin typeface="Open Sans"/>
                <a:ea typeface="Open Sans"/>
                <a:cs typeface="Open Sans"/>
                <a:sym typeface="Open Sans"/>
              </a:rPr>
              <a:t>Flatten and Dense</a:t>
            </a:r>
            <a:endParaRPr b="1" sz="2400">
              <a:solidFill>
                <a:srgbClr val="1EA4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505E71"/>
                </a:solidFill>
                <a:latin typeface="Open Sans"/>
                <a:ea typeface="Open Sans"/>
                <a:cs typeface="Open Sans"/>
                <a:sym typeface="Open Sans"/>
              </a:rPr>
              <a:t>Layer</a:t>
            </a:r>
            <a:endParaRPr b="1" sz="2400">
              <a:solidFill>
                <a:srgbClr val="505E7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25" y="1112725"/>
            <a:ext cx="6420025" cy="376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/>
        </p:nvSpPr>
        <p:spPr>
          <a:xfrm>
            <a:off x="5766000" y="2227500"/>
            <a:ext cx="33780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505E71"/>
                </a:solidFill>
                <a:latin typeface="Open Sans"/>
                <a:ea typeface="Open Sans"/>
                <a:cs typeface="Open Sans"/>
                <a:sym typeface="Open Sans"/>
              </a:rPr>
              <a:t>VGG </a:t>
            </a:r>
            <a:r>
              <a:rPr b="1" lang="vi" sz="2400">
                <a:solidFill>
                  <a:srgbClr val="1EA4FF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  <a:endParaRPr b="1" sz="2400">
              <a:solidFill>
                <a:srgbClr val="1EA4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56950" y="2155375"/>
            <a:ext cx="33780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505E71"/>
                </a:solidFill>
                <a:latin typeface="Open Sans"/>
                <a:ea typeface="Open Sans"/>
                <a:cs typeface="Open Sans"/>
                <a:sym typeface="Open Sans"/>
              </a:rPr>
              <a:t>Train</a:t>
            </a:r>
            <a:r>
              <a:rPr b="1" lang="vi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vi" sz="2400">
                <a:solidFill>
                  <a:srgbClr val="1EA4FF"/>
                </a:solidFill>
                <a:latin typeface="Open Sans"/>
                <a:ea typeface="Open Sans"/>
                <a:cs typeface="Open Sans"/>
                <a:sym typeface="Open Sans"/>
              </a:rPr>
              <a:t>Images </a:t>
            </a:r>
            <a:r>
              <a:rPr b="1" lang="vi" sz="2400">
                <a:solidFill>
                  <a:srgbClr val="505E71"/>
                </a:solidFill>
                <a:latin typeface="Open Sans"/>
                <a:ea typeface="Open Sans"/>
                <a:cs typeface="Open Sans"/>
                <a:sym typeface="Open Sans"/>
              </a:rPr>
              <a:t>Classification</a:t>
            </a:r>
            <a:endParaRPr b="1" sz="2400">
              <a:solidFill>
                <a:srgbClr val="505E7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950" y="1040225"/>
            <a:ext cx="5104251" cy="306304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>
            <a:hlinkClick r:id="rId4"/>
          </p:cNvPr>
          <p:cNvSpPr txBox="1"/>
          <p:nvPr/>
        </p:nvSpPr>
        <p:spPr>
          <a:xfrm>
            <a:off x="3912100" y="4555000"/>
            <a:ext cx="11988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 u="sng">
                <a:solidFill>
                  <a:schemeClr val="hlink"/>
                </a:solidFill>
                <a:hlinkClick r:id="rId5"/>
              </a:rPr>
              <a:t>Information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500" y="998225"/>
            <a:ext cx="6625002" cy="36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250" y="1460250"/>
            <a:ext cx="6617501" cy="23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0" y="-22700"/>
            <a:ext cx="9144000" cy="50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50" y="0"/>
            <a:ext cx="6415951" cy="481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051" y="213450"/>
            <a:ext cx="350875" cy="3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/>
          <p:nvPr/>
        </p:nvSpPr>
        <p:spPr>
          <a:xfrm>
            <a:off x="5182100" y="131250"/>
            <a:ext cx="2403000" cy="44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131375" y="2132825"/>
            <a:ext cx="33780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1EA4FF"/>
                </a:solidFill>
                <a:latin typeface="Open Sans"/>
                <a:ea typeface="Open Sans"/>
                <a:cs typeface="Open Sans"/>
                <a:sym typeface="Open Sans"/>
              </a:rPr>
              <a:t>Convolution</a:t>
            </a:r>
            <a:endParaRPr b="1" sz="2400">
              <a:solidFill>
                <a:srgbClr val="1EA4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505E71"/>
                </a:solidFill>
                <a:latin typeface="Open Sans"/>
                <a:ea typeface="Open Sans"/>
                <a:cs typeface="Open Sans"/>
                <a:sym typeface="Open Sans"/>
              </a:rPr>
              <a:t>Layer</a:t>
            </a:r>
            <a:endParaRPr b="1" sz="2400">
              <a:solidFill>
                <a:srgbClr val="505E7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275" y="744950"/>
            <a:ext cx="3739150" cy="40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1082338" y="3659663"/>
            <a:ext cx="33780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1EA4FF"/>
                </a:solidFill>
                <a:latin typeface="Open Sans"/>
                <a:ea typeface="Open Sans"/>
                <a:cs typeface="Open Sans"/>
                <a:sym typeface="Open Sans"/>
              </a:rPr>
              <a:t>After </a:t>
            </a:r>
            <a:r>
              <a:rPr b="1" lang="vi" sz="2400">
                <a:solidFill>
                  <a:srgbClr val="505E71"/>
                </a:solidFill>
                <a:latin typeface="Open Sans"/>
                <a:ea typeface="Open Sans"/>
                <a:cs typeface="Open Sans"/>
                <a:sym typeface="Open Sans"/>
              </a:rPr>
              <a:t>training</a:t>
            </a:r>
            <a:endParaRPr b="1" sz="2400">
              <a:solidFill>
                <a:srgbClr val="505E7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775" y="937000"/>
            <a:ext cx="36671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7700" y="3179997"/>
            <a:ext cx="1449203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8850" y="1021950"/>
            <a:ext cx="17049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5575" y="3180000"/>
            <a:ext cx="15007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760" y="1192724"/>
            <a:ext cx="5994478" cy="33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131375" y="2132825"/>
            <a:ext cx="33780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1EA4FF"/>
                </a:solidFill>
                <a:latin typeface="Open Sans"/>
                <a:ea typeface="Open Sans"/>
                <a:cs typeface="Open Sans"/>
                <a:sym typeface="Open Sans"/>
              </a:rPr>
              <a:t>MaxPooling</a:t>
            </a:r>
            <a:endParaRPr b="1" sz="2400">
              <a:solidFill>
                <a:srgbClr val="1EA4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505E71"/>
                </a:solidFill>
                <a:latin typeface="Open Sans"/>
                <a:ea typeface="Open Sans"/>
                <a:cs typeface="Open Sans"/>
                <a:sym typeface="Open Sans"/>
              </a:rPr>
              <a:t>Layer</a:t>
            </a:r>
            <a:endParaRPr b="1" sz="2400">
              <a:solidFill>
                <a:srgbClr val="505E7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750" y="1716325"/>
            <a:ext cx="4253700" cy="18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