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9"/>
    <p:restoredTop sz="93884"/>
  </p:normalViewPr>
  <p:slideViewPr>
    <p:cSldViewPr snapToGrid="0" snapToObjects="1">
      <p:cViewPr varScale="1">
        <p:scale>
          <a:sx n="79" d="100"/>
          <a:sy n="79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9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 of Spades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i="1" dirty="0"/>
              <a:t>Diana Soto, Gerrit Steinbach, Bar Slutsky, </a:t>
            </a:r>
            <a:endParaRPr lang="en-US" i="1" dirty="0"/>
          </a:p>
          <a:p>
            <a:r>
              <a:rPr lang="en-CA" i="1" dirty="0"/>
              <a:t>Kezaram Tharmasegaram, Jonathan </a:t>
            </a:r>
            <a:r>
              <a:rPr lang="en-CA" i="1" dirty="0" smtClean="0"/>
              <a:t>Jung-KyUN </a:t>
            </a:r>
            <a:r>
              <a:rPr lang="en-CA" i="1" dirty="0"/>
              <a:t>An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74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2257"/>
            <a:ext cx="10131425" cy="1456267"/>
          </a:xfrm>
        </p:spPr>
        <p:txBody>
          <a:bodyPr anchor="t">
            <a:normAutofit/>
          </a:bodyPr>
          <a:lstStyle/>
          <a:p>
            <a:pPr algn="ctr"/>
            <a:r>
              <a:rPr lang="en-US" sz="4400" b="1" dirty="0" smtClean="0"/>
              <a:t>It’s time!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2" y="1739125"/>
            <a:ext cx="5052622" cy="37700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62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0288" y="0"/>
            <a:ext cx="10131425" cy="1456267"/>
          </a:xfrm>
        </p:spPr>
        <p:txBody>
          <a:bodyPr/>
          <a:lstStyle/>
          <a:p>
            <a:pPr algn="ctr"/>
            <a:r>
              <a:rPr lang="en-US" i="1" dirty="0" smtClean="0">
                <a:latin typeface="Monotype Corsiva" charset="0"/>
                <a:ea typeface="Monotype Corsiva" charset="0"/>
                <a:cs typeface="Monotype Corsiva" charset="0"/>
              </a:rPr>
              <a:t>Simple, efficient, helpful</a:t>
            </a:r>
            <a:endParaRPr lang="en-US" i="1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t="29077" r="34810" b="29178"/>
          <a:stretch/>
        </p:blipFill>
        <p:spPr>
          <a:xfrm>
            <a:off x="1841241" y="1679510"/>
            <a:ext cx="8509518" cy="39935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16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382" y="282634"/>
            <a:ext cx="10131425" cy="1456267"/>
          </a:xfrm>
        </p:spPr>
        <p:txBody>
          <a:bodyPr anchor="t"/>
          <a:lstStyle/>
          <a:p>
            <a:pPr algn="ctr"/>
            <a:r>
              <a:rPr lang="en-US" dirty="0" smtClean="0"/>
              <a:t>What we implemented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74217"/>
              </p:ext>
            </p:extLst>
          </p:nvPr>
        </p:nvGraphicFramePr>
        <p:xfrm>
          <a:off x="1041024" y="1010767"/>
          <a:ext cx="10264140" cy="5128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32070"/>
                <a:gridCol w="5132070"/>
              </a:tblGrid>
              <a:tr h="279247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4762572">
                <a:tc>
                  <a:txBody>
                    <a:bodyPr/>
                    <a:lstStyle/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Login to the admin part of the application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To create,</a:t>
                      </a:r>
                      <a:r>
                        <a:rPr lang="en-US" sz="1800" kern="1200" baseline="0" dirty="0" smtClean="0">
                          <a:effectLst/>
                        </a:rPr>
                        <a:t> edit and delete questions from database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baseline="0" dirty="0" smtClean="0">
                          <a:effectLst/>
                        </a:rPr>
                        <a:t>Enter latex code for questions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baseline="0" dirty="0" smtClean="0">
                          <a:effectLst/>
                        </a:rPr>
                        <a:t>Use formula to </a:t>
                      </a:r>
                      <a:r>
                        <a:rPr lang="en-US" sz="1800" kern="1200" baseline="0" dirty="0" smtClean="0">
                          <a:effectLst/>
                        </a:rPr>
                        <a:t>automatically </a:t>
                      </a:r>
                      <a:r>
                        <a:rPr lang="en-US" sz="1800" kern="1200" baseline="0" dirty="0" smtClean="0">
                          <a:effectLst/>
                        </a:rPr>
                        <a:t>generate questions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Add</a:t>
                      </a:r>
                      <a:r>
                        <a:rPr lang="en-US" sz="1800" kern="1200" baseline="0" dirty="0" smtClean="0">
                          <a:effectLst/>
                        </a:rPr>
                        <a:t>, edit and remove </a:t>
                      </a:r>
                      <a:r>
                        <a:rPr lang="en-US" sz="1800" kern="1200" dirty="0" smtClean="0">
                          <a:effectLst/>
                        </a:rPr>
                        <a:t>user</a:t>
                      </a:r>
                      <a:r>
                        <a:rPr lang="en-US" sz="1800" kern="1200" baseline="0" dirty="0" smtClean="0">
                          <a:effectLst/>
                        </a:rPr>
                        <a:t> information</a:t>
                      </a:r>
                      <a:r>
                        <a:rPr lang="en-US" sz="1800" kern="1200" dirty="0" smtClean="0">
                          <a:effectLst/>
                        </a:rPr>
                        <a:t> to the software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Create and</a:t>
                      </a:r>
                      <a:r>
                        <a:rPr lang="en-US" sz="1800" kern="1200" baseline="0" dirty="0" smtClean="0">
                          <a:effectLst/>
                        </a:rPr>
                        <a:t> edit an a</a:t>
                      </a:r>
                      <a:r>
                        <a:rPr lang="en-US" sz="1800" kern="1200" dirty="0" smtClean="0">
                          <a:effectLst/>
                        </a:rPr>
                        <a:t>ssignment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View all and individual student results on specific assignments.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Sort student assignment results by grade, student </a:t>
                      </a:r>
                      <a:r>
                        <a:rPr lang="en-US" sz="1800" kern="1200" dirty="0" err="1" smtClean="0">
                          <a:effectLst/>
                        </a:rPr>
                        <a:t>uid</a:t>
                      </a:r>
                      <a:r>
                        <a:rPr lang="en-US" sz="1800" kern="1200" dirty="0" smtClean="0">
                          <a:effectLst/>
                        </a:rPr>
                        <a:t>, and number of attempts for an assignment.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CA" sz="1800" kern="1200" dirty="0" smtClean="0">
                          <a:effectLst/>
                        </a:rPr>
                        <a:t>See a leaderboard </a:t>
                      </a:r>
                      <a:r>
                        <a:rPr lang="en-CA" sz="1800" kern="1200" dirty="0" smtClean="0">
                          <a:effectLst/>
                        </a:rPr>
                        <a:t>of students sorted by highest to lowest overall grade then, in case of a tie, lowest to highest completion time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pPr lvl="0" fontAlgn="base"/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Login as a student to the application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View posted assignments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Complete </a:t>
                      </a:r>
                      <a:r>
                        <a:rPr lang="en-US" sz="1800" kern="1200" dirty="0" smtClean="0">
                          <a:effectLst/>
                        </a:rPr>
                        <a:t>an </a:t>
                      </a:r>
                      <a:r>
                        <a:rPr lang="en-US" sz="1800" kern="1200" dirty="0" smtClean="0">
                          <a:effectLst/>
                        </a:rPr>
                        <a:t>assignment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CA" sz="1800" kern="1200" baseline="0" dirty="0" smtClean="0">
                          <a:effectLst/>
                        </a:rPr>
                        <a:t>Get hints for the questions I am completing on the assignment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Receive immediate results for my submission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Save progress in the middle of work,  close the app and  come back to it later.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Review my entire work after submission,</a:t>
                      </a:r>
                      <a:r>
                        <a:rPr lang="en-US" sz="1800" kern="1200" baseline="0" dirty="0" smtClean="0">
                          <a:effectLst/>
                        </a:rPr>
                        <a:t> by looking at an attempt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CA" sz="1800" kern="1200" dirty="0" smtClean="0">
                          <a:effectLst/>
                        </a:rPr>
                        <a:t>View</a:t>
                      </a:r>
                      <a:r>
                        <a:rPr lang="en-CA" sz="1800" kern="1200" baseline="0" dirty="0" smtClean="0">
                          <a:effectLst/>
                        </a:rPr>
                        <a:t> </a:t>
                      </a:r>
                      <a:r>
                        <a:rPr lang="en-CA" sz="1800" kern="1200" dirty="0" smtClean="0">
                          <a:effectLst/>
                        </a:rPr>
                        <a:t>past attempts for any particular assignment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CA" sz="1800" kern="1200" dirty="0" smtClean="0">
                          <a:effectLst/>
                        </a:rPr>
                        <a:t>Download</a:t>
                      </a:r>
                      <a:r>
                        <a:rPr lang="en-CA" sz="1800" kern="1200" baseline="0" dirty="0" smtClean="0">
                          <a:effectLst/>
                        </a:rPr>
                        <a:t> a pdf version of a current attempt for an assignment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r>
                        <a:rPr lang="en-CA" sz="1800" kern="1200" baseline="0" dirty="0" smtClean="0">
                          <a:effectLst/>
                        </a:rPr>
                        <a:t>See </a:t>
                      </a:r>
                      <a:r>
                        <a:rPr lang="en-CA" sz="1800" kern="1200" baseline="0" dirty="0" smtClean="0">
                          <a:effectLst/>
                        </a:rPr>
                        <a:t>my standing on the class leaderboard</a:t>
                      </a:r>
                    </a:p>
                    <a:p>
                      <a:pPr marL="285750" lvl="0" indent="-285750" fontAlgn="base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31" y="1041812"/>
            <a:ext cx="7155539" cy="4541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16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503853"/>
            <a:ext cx="10131425" cy="1456267"/>
          </a:xfrm>
        </p:spPr>
        <p:txBody>
          <a:bodyPr anchor="t"/>
          <a:lstStyle/>
          <a:p>
            <a:r>
              <a:rPr lang="en-US" b="1" dirty="0" smtClean="0"/>
              <a:t>Feature: leaderboard FOR ALL ASSIGNMENTS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91528" y="1406926"/>
            <a:ext cx="432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How could we engage students to use our software more? By drawing into their competitive side!</a:t>
            </a:r>
          </a:p>
          <a:p>
            <a:pPr marL="285750" indent="-285750">
              <a:buFont typeface="Arial" charset="0"/>
              <a:buChar char="•"/>
            </a:pPr>
            <a:endParaRPr lang="en-US" sz="20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 graph displaying mark distribution amongst the students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‘Grade</a:t>
            </a:r>
            <a:r>
              <a:rPr lang="en-US" sz="2000" dirty="0" smtClean="0"/>
              <a:t>’</a:t>
            </a:r>
            <a:r>
              <a:rPr lang="en-US" sz="2000" dirty="0" smtClean="0"/>
              <a:t> </a:t>
            </a:r>
            <a:r>
              <a:rPr lang="en-US" sz="2000" dirty="0" smtClean="0"/>
              <a:t>is calculated from all attempts and assignments completed by the student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Time is calculated from assignment start time to </a:t>
            </a:r>
            <a:r>
              <a:rPr lang="en-US" sz="2000" dirty="0" smtClean="0"/>
              <a:t>the </a:t>
            </a:r>
            <a:r>
              <a:rPr lang="en-US" sz="2000" dirty="0" smtClean="0"/>
              <a:t>student’s last </a:t>
            </a:r>
            <a:r>
              <a:rPr lang="en-US" sz="2000" dirty="0" smtClean="0"/>
              <a:t>submission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t="27530" r="35130" b="29999"/>
          <a:stretch/>
        </p:blipFill>
        <p:spPr>
          <a:xfrm>
            <a:off x="465512" y="1746737"/>
            <a:ext cx="6729957" cy="3337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9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2645" y="362534"/>
            <a:ext cx="10131425" cy="1456267"/>
          </a:xfrm>
        </p:spPr>
        <p:txBody>
          <a:bodyPr anchor="t"/>
          <a:lstStyle/>
          <a:p>
            <a:pPr algn="ctr"/>
            <a:r>
              <a:rPr lang="en-US" b="1" dirty="0" smtClean="0"/>
              <a:t>FEATURE: question generator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7516" y="1125719"/>
            <a:ext cx="9373191" cy="1584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We took into consideration that </a:t>
            </a:r>
            <a:r>
              <a:rPr lang="en-US" sz="2000" dirty="0" smtClean="0"/>
              <a:t> </a:t>
            </a:r>
            <a:r>
              <a:rPr lang="en-US" sz="2000" dirty="0" smtClean="0"/>
              <a:t>adding or updating a question should be simple!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However we also provide the option for an admin to </a:t>
            </a:r>
            <a:r>
              <a:rPr lang="en-US" sz="2000" dirty="0" smtClean="0"/>
              <a:t>input variables, range and a formula and we </a:t>
            </a:r>
            <a:r>
              <a:rPr lang="en-US" sz="2000" dirty="0" smtClean="0"/>
              <a:t>generate </a:t>
            </a:r>
            <a:r>
              <a:rPr lang="en-US" sz="2000" dirty="0" smtClean="0"/>
              <a:t>‘</a:t>
            </a:r>
            <a:r>
              <a:rPr lang="en-US" sz="2000" dirty="0" err="1" smtClean="0"/>
              <a:t>Num</a:t>
            </a:r>
            <a:r>
              <a:rPr lang="en-US" sz="2000" dirty="0" smtClean="0"/>
              <a:t>’ amount of questions </a:t>
            </a:r>
            <a:r>
              <a:rPr lang="en-US" sz="2000" dirty="0" smtClean="0"/>
              <a:t>with the same </a:t>
            </a:r>
            <a:r>
              <a:rPr lang="en-US" sz="2000" dirty="0" smtClean="0"/>
              <a:t>format, as specified by the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nly unique questions generated by the system are added to the database.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 t="38264" r="60225" b="46416"/>
          <a:stretch/>
        </p:blipFill>
        <p:spPr>
          <a:xfrm>
            <a:off x="1042645" y="3009169"/>
            <a:ext cx="4321467" cy="2304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t="36364" r="62091" b="43030"/>
          <a:stretch/>
        </p:blipFill>
        <p:spPr>
          <a:xfrm>
            <a:off x="6504142" y="3009169"/>
            <a:ext cx="3923960" cy="2526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Right Arrow 8"/>
          <p:cNvSpPr/>
          <p:nvPr/>
        </p:nvSpPr>
        <p:spPr>
          <a:xfrm>
            <a:off x="4829733" y="4039797"/>
            <a:ext cx="1877379" cy="761577"/>
          </a:xfrm>
          <a:prstGeom prst="rightArrow">
            <a:avLst>
              <a:gd name="adj1" fmla="val 4369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363538"/>
            <a:ext cx="10131425" cy="855785"/>
          </a:xfrm>
        </p:spPr>
        <p:txBody>
          <a:bodyPr anchor="t"/>
          <a:lstStyle/>
          <a:p>
            <a:pPr algn="ctr"/>
            <a:r>
              <a:rPr lang="en-US" b="1" dirty="0" smtClean="0"/>
              <a:t>FEATURE: LATEX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4975" y="1336284"/>
            <a:ext cx="37431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i="1" dirty="0" smtClean="0"/>
              <a:t>All professors love Latex: True or False?</a:t>
            </a:r>
          </a:p>
          <a:p>
            <a:pPr marL="285750" indent="-285750">
              <a:buFont typeface="Arial" charset="0"/>
              <a:buChar char="•"/>
            </a:pPr>
            <a:endParaRPr lang="en-US" sz="2000" b="1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an admin is creating a question, latex input is accepted </a:t>
            </a:r>
            <a:r>
              <a:rPr lang="en-US" sz="2000" dirty="0" smtClean="0"/>
              <a:t>and converted by our system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</a:t>
            </a:r>
            <a:r>
              <a:rPr lang="en-US" sz="2000" dirty="0" smtClean="0"/>
              <a:t>tudents see </a:t>
            </a:r>
            <a:r>
              <a:rPr lang="en-US" sz="2000" dirty="0" smtClean="0"/>
              <a:t>the generated result when completing their </a:t>
            </a:r>
            <a:r>
              <a:rPr lang="en-US" sz="2000" dirty="0" smtClean="0"/>
              <a:t>assignment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Regular text and expressions such as “1+1” are also formatted with latex for better display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13429" r="64040" b="59876"/>
          <a:stretch/>
        </p:blipFill>
        <p:spPr>
          <a:xfrm>
            <a:off x="4773424" y="1966925"/>
            <a:ext cx="6679903" cy="31588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6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 smtClean="0"/>
              <a:t>Feature: </a:t>
            </a:r>
            <a:r>
              <a:rPr lang="en-US" b="1" dirty="0" smtClean="0"/>
              <a:t>save, submit, download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58233" y="1521116"/>
            <a:ext cx="29056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Completing a assignment, students can: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Save</a:t>
            </a:r>
            <a:r>
              <a:rPr lang="en-US" sz="2000" dirty="0"/>
              <a:t> </a:t>
            </a:r>
            <a:r>
              <a:rPr lang="en-US" dirty="0" smtClean="0"/>
              <a:t>their </a:t>
            </a:r>
            <a:r>
              <a:rPr lang="en-US" dirty="0" smtClean="0"/>
              <a:t>progress </a:t>
            </a:r>
            <a:r>
              <a:rPr lang="en-US" dirty="0" smtClean="0"/>
              <a:t>by </a:t>
            </a:r>
            <a:r>
              <a:rPr lang="en-US" dirty="0" smtClean="0"/>
              <a:t>entering their answer  in the entry boxes, exiting the screen and resuming later out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Submit </a:t>
            </a:r>
            <a:r>
              <a:rPr lang="en-US" dirty="0" smtClean="0"/>
              <a:t>their assignment and receive a grade immediately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Convert to pdf </a:t>
            </a:r>
            <a:r>
              <a:rPr lang="en-US" dirty="0" smtClean="0"/>
              <a:t>their assignment , to finish on the go or ask for help in tutorial</a:t>
            </a:r>
            <a:r>
              <a:rPr lang="en-US" b="1" dirty="0" smtClean="0"/>
              <a:t> 	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1" t="26666" r="5976" b="33333"/>
          <a:stretch/>
        </p:blipFill>
        <p:spPr>
          <a:xfrm>
            <a:off x="685801" y="1521116"/>
            <a:ext cx="7056548" cy="37283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Up Arrow 5"/>
          <p:cNvSpPr/>
          <p:nvPr/>
        </p:nvSpPr>
        <p:spPr>
          <a:xfrm>
            <a:off x="4214075" y="2212385"/>
            <a:ext cx="315884" cy="76499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4974364" y="2212385"/>
            <a:ext cx="332743" cy="76499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5751513" y="2212385"/>
            <a:ext cx="332743" cy="76499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5183" y="5575955"/>
            <a:ext cx="6717781" cy="72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Students </a:t>
            </a:r>
            <a:r>
              <a:rPr lang="en-US" sz="2000" dirty="0" smtClean="0"/>
              <a:t>have the option of using # of hints for each attempt,</a:t>
            </a:r>
          </a:p>
          <a:p>
            <a:r>
              <a:rPr lang="en-US" sz="2000" dirty="0" smtClean="0"/>
              <a:t> for individual questions</a:t>
            </a:r>
            <a:endParaRPr lang="en-US" sz="2000" dirty="0"/>
          </a:p>
        </p:txBody>
      </p:sp>
      <p:sp>
        <p:nvSpPr>
          <p:cNvPr id="9" name="Up Arrow 8"/>
          <p:cNvSpPr/>
          <p:nvPr/>
        </p:nvSpPr>
        <p:spPr>
          <a:xfrm rot="16808107">
            <a:off x="4460456" y="4504726"/>
            <a:ext cx="315884" cy="76499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FEATURE: VIEW PAST ATTEMPTS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2478" r="13594" b="33346"/>
          <a:stretch/>
        </p:blipFill>
        <p:spPr>
          <a:xfrm>
            <a:off x="685801" y="2065867"/>
            <a:ext cx="6051666" cy="2926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999316" y="2065867"/>
            <a:ext cx="44489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We implemented a screen for students to see their previews attempts for a specific assignment. To view the actual questions and answers they simply need to click on ‘View’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This allows students to learn from experience, see their mistakes and do better on their next attempts and future assignments</a:t>
            </a:r>
            <a:endParaRPr lang="en-US" sz="2000" dirty="0"/>
          </a:p>
        </p:txBody>
      </p:sp>
      <p:sp>
        <p:nvSpPr>
          <p:cNvPr id="12" name="Left Arrow 11"/>
          <p:cNvSpPr/>
          <p:nvPr/>
        </p:nvSpPr>
        <p:spPr>
          <a:xfrm>
            <a:off x="3445329" y="2775857"/>
            <a:ext cx="996043" cy="31024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563</TotalTime>
  <Words>527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Monotype Corsiva</vt:lpstr>
      <vt:lpstr>Arial</vt:lpstr>
      <vt:lpstr>Celestial</vt:lpstr>
      <vt:lpstr>Ace of Spades</vt:lpstr>
      <vt:lpstr>Simple, efficient, helpful</vt:lpstr>
      <vt:lpstr>What we implemented</vt:lpstr>
      <vt:lpstr>PowerPoint Presentation</vt:lpstr>
      <vt:lpstr>Feature: leaderboard FOR ALL ASSIGNMENTS</vt:lpstr>
      <vt:lpstr>FEATURE: question generator</vt:lpstr>
      <vt:lpstr>FEATURE: LATEX</vt:lpstr>
      <vt:lpstr>Feature: save, submit, download</vt:lpstr>
      <vt:lpstr>FEATURE: VIEW PAST ATTEMPTS</vt:lpstr>
      <vt:lpstr>It’s time!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of Spades</dc:title>
  <dc:creator>Diana Paneque Soto</dc:creator>
  <cp:lastModifiedBy>Diana Paneque Soto</cp:lastModifiedBy>
  <cp:revision>40</cp:revision>
  <dcterms:created xsi:type="dcterms:W3CDTF">2017-11-28T15:31:16Z</dcterms:created>
  <dcterms:modified xsi:type="dcterms:W3CDTF">2017-11-30T05:41:23Z</dcterms:modified>
</cp:coreProperties>
</file>