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4"/>
  </p:sldMasterIdLst>
  <p:notesMasterIdLst>
    <p:notesMasterId r:id="rId21"/>
  </p:notesMasterIdLst>
  <p:handoutMasterIdLst>
    <p:handoutMasterId r:id="rId22"/>
  </p:handoutMasterIdLst>
  <p:sldIdLst>
    <p:sldId id="287" r:id="rId5"/>
    <p:sldId id="317" r:id="rId6"/>
    <p:sldId id="269" r:id="rId7"/>
    <p:sldId id="272" r:id="rId8"/>
    <p:sldId id="296" r:id="rId9"/>
    <p:sldId id="301" r:id="rId10"/>
    <p:sldId id="302" r:id="rId11"/>
    <p:sldId id="303" r:id="rId12"/>
    <p:sldId id="304" r:id="rId13"/>
    <p:sldId id="305" r:id="rId14"/>
    <p:sldId id="315" r:id="rId15"/>
    <p:sldId id="316" r:id="rId16"/>
    <p:sldId id="311" r:id="rId17"/>
    <p:sldId id="313" r:id="rId18"/>
    <p:sldId id="314" r:id="rId19"/>
    <p:sldId id="307"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E2A84"/>
    <a:srgbClr val="342F2E"/>
    <a:srgbClr val="5091CD"/>
    <a:srgbClr val="FFC520"/>
    <a:srgbClr val="B6ACD1"/>
    <a:srgbClr val="BBB8B8"/>
    <a:srgbClr val="836EAA"/>
    <a:srgbClr val="58B947"/>
    <a:srgbClr val="EF553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51"/>
    <p:restoredTop sz="96099" autoAdjust="0"/>
  </p:normalViewPr>
  <p:slideViewPr>
    <p:cSldViewPr snapToGrid="0" snapToObjects="1">
      <p:cViewPr varScale="1">
        <p:scale>
          <a:sx n="123" d="100"/>
          <a:sy n="123" d="100"/>
        </p:scale>
        <p:origin x="192" y="9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108" d="100"/>
          <a:sy n="108" d="100"/>
        </p:scale>
        <p:origin x="436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6D1952-4C8C-594A-8D47-CC3EBD31CD69}" type="datetimeFigureOut">
              <a:rPr lang="en-US" smtClean="0"/>
              <a:t>6/13/24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32E9FD-FA40-FC48-8917-175ED0BCC748}" type="slidenum">
              <a:rPr lang="en-US" smtClean="0"/>
              <a:t>‹#›</a:t>
            </a:fld>
            <a:endParaRPr lang="en-US"/>
          </a:p>
        </p:txBody>
      </p:sp>
    </p:spTree>
    <p:extLst>
      <p:ext uri="{BB962C8B-B14F-4D97-AF65-F5344CB8AC3E}">
        <p14:creationId xmlns:p14="http://schemas.microsoft.com/office/powerpoint/2010/main" val="41872048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E82BA9-193E-D440-8A2C-9653656F2AE3}" type="datetimeFigureOut">
              <a:rPr lang="en-US" smtClean="0"/>
              <a:t>6/13/24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3C63D-0C1A-0E4C-A0BD-8D65A9542426}" type="slidenum">
              <a:rPr lang="en-US" smtClean="0"/>
              <a:t>‹#›</a:t>
            </a:fld>
            <a:endParaRPr lang="en-US"/>
          </a:p>
        </p:txBody>
      </p:sp>
    </p:spTree>
    <p:extLst>
      <p:ext uri="{BB962C8B-B14F-4D97-AF65-F5344CB8AC3E}">
        <p14:creationId xmlns:p14="http://schemas.microsoft.com/office/powerpoint/2010/main" val="4210705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parator Page 1">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542060"/>
            <a:ext cx="9144000" cy="2054160"/>
          </a:xfrm>
        </p:spPr>
        <p:txBody>
          <a:bodyPr/>
          <a:lstStyle>
            <a:lvl1pPr algn="ctr">
              <a:defRPr>
                <a:solidFill>
                  <a:schemeClr val="bg1"/>
                </a:solidFill>
                <a:latin typeface="Arial"/>
              </a:defRPr>
            </a:lvl1pPr>
          </a:lstStyle>
          <a:p>
            <a:r>
              <a:rPr lang="en-US" dirty="0"/>
              <a:t>Separator</a:t>
            </a:r>
          </a:p>
        </p:txBody>
      </p:sp>
      <p:sp>
        <p:nvSpPr>
          <p:cNvPr id="3" name="TextBox 2"/>
          <p:cNvSpPr txBox="1"/>
          <p:nvPr userDrawn="1"/>
        </p:nvSpPr>
        <p:spPr>
          <a:xfrm>
            <a:off x="7057571" y="-916214"/>
            <a:ext cx="184666" cy="369332"/>
          </a:xfrm>
          <a:prstGeom prst="rect">
            <a:avLst/>
          </a:prstGeom>
          <a:noFill/>
        </p:spPr>
        <p:txBody>
          <a:bodyPr wrap="none" rtlCol="0">
            <a:spAutoFit/>
          </a:bodyPr>
          <a:lstStyle/>
          <a:p>
            <a:endParaRPr lang="en-US" dirty="0"/>
          </a:p>
        </p:txBody>
      </p:sp>
      <p:pic>
        <p:nvPicPr>
          <p:cNvPr id="5" name="Picture 4" descr="NWU PPT Wide Opt 2 - No Wordmark_Separator 1.jp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1177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Tree>
    <p:extLst>
      <p:ext uri="{BB962C8B-B14F-4D97-AF65-F5344CB8AC3E}">
        <p14:creationId xmlns:p14="http://schemas.microsoft.com/office/powerpoint/2010/main" val="278320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ste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9267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atin typeface="Arial"/>
              </a:defRPr>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atin typeface="Arial"/>
              </a:defRPr>
            </a:lvl1pPr>
            <a:lvl2pPr>
              <a:defRPr sz="2800">
                <a:latin typeface="Arial"/>
              </a:defRPr>
            </a:lvl2pPr>
            <a:lvl3pPr>
              <a:defRPr sz="2400">
                <a:latin typeface="Arial"/>
              </a:defRPr>
            </a:lvl3pPr>
            <a:lvl4pPr>
              <a:defRPr sz="2000">
                <a:latin typeface="Arial"/>
              </a:defRPr>
            </a:lvl4pPr>
            <a:lvl5pPr>
              <a:defRPr sz="2000">
                <a:latin typeface="Aria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8024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tor Page 2">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542060"/>
            <a:ext cx="9144000" cy="2054160"/>
          </a:xfrm>
        </p:spPr>
        <p:txBody>
          <a:bodyPr/>
          <a:lstStyle>
            <a:lvl1pPr algn="ctr">
              <a:defRPr>
                <a:solidFill>
                  <a:schemeClr val="bg1"/>
                </a:solidFill>
                <a:latin typeface="Arial"/>
              </a:defRPr>
            </a:lvl1pPr>
          </a:lstStyle>
          <a:p>
            <a:r>
              <a:rPr lang="en-US" dirty="0"/>
              <a:t>Separator</a:t>
            </a:r>
          </a:p>
        </p:txBody>
      </p:sp>
      <p:pic>
        <p:nvPicPr>
          <p:cNvPr id="4" name="Picture 3" descr="NWU PPT Wide Opt 2 - No Wordmark_Separator 2.jp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224521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2F1EA73-4A30-8B45-A65B-F8A59F721233}"/>
              </a:ext>
            </a:extLst>
          </p:cNvPr>
          <p:cNvSpPr>
            <a:spLocks noGrp="1"/>
          </p:cNvSpPr>
          <p:nvPr>
            <p:ph type="title" hasCustomPrompt="1"/>
          </p:nvPr>
        </p:nvSpPr>
        <p:spPr>
          <a:xfrm>
            <a:off x="152400" y="102393"/>
            <a:ext cx="8839200" cy="1143000"/>
          </a:xfrm>
        </p:spPr>
        <p:txBody>
          <a:bodyPr>
            <a:normAutofit/>
          </a:bodyPr>
          <a:lstStyle>
            <a:lvl1pPr algn="l">
              <a:defRPr sz="4800">
                <a:solidFill>
                  <a:srgbClr val="4E2A84"/>
                </a:solidFill>
              </a:defRPr>
            </a:lvl1pPr>
          </a:lstStyle>
          <a:p>
            <a:r>
              <a:rPr lang="en-US" dirty="0"/>
              <a:t>Click to edit title</a:t>
            </a:r>
          </a:p>
        </p:txBody>
      </p:sp>
    </p:spTree>
    <p:extLst>
      <p:ext uri="{BB962C8B-B14F-4D97-AF65-F5344CB8AC3E}">
        <p14:creationId xmlns:p14="http://schemas.microsoft.com/office/powerpoint/2010/main" val="344140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99A8FB6-8C04-AD49-BE54-FCEAA161E655}"/>
              </a:ext>
            </a:extLst>
          </p:cNvPr>
          <p:cNvSpPr>
            <a:spLocks noGrp="1"/>
          </p:cNvSpPr>
          <p:nvPr>
            <p:ph type="title" hasCustomPrompt="1"/>
          </p:nvPr>
        </p:nvSpPr>
        <p:spPr>
          <a:xfrm>
            <a:off x="152400" y="102393"/>
            <a:ext cx="8839200" cy="1143000"/>
          </a:xfrm>
        </p:spPr>
        <p:txBody>
          <a:bodyPr>
            <a:normAutofit/>
          </a:bodyPr>
          <a:lstStyle>
            <a:lvl1pPr algn="l">
              <a:defRPr sz="4800">
                <a:solidFill>
                  <a:srgbClr val="4E2A84"/>
                </a:solidFill>
              </a:defRPr>
            </a:lvl1pPr>
          </a:lstStyle>
          <a:p>
            <a:r>
              <a:rPr lang="en-US" dirty="0"/>
              <a:t>Click to edit title</a:t>
            </a:r>
          </a:p>
        </p:txBody>
      </p:sp>
      <p:sp>
        <p:nvSpPr>
          <p:cNvPr id="14" name="Text Placeholder 13">
            <a:extLst>
              <a:ext uri="{FF2B5EF4-FFF2-40B4-BE49-F238E27FC236}">
                <a16:creationId xmlns:a16="http://schemas.microsoft.com/office/drawing/2014/main" id="{CA5169E0-F2E1-8443-9426-3329851B53EF}"/>
              </a:ext>
            </a:extLst>
          </p:cNvPr>
          <p:cNvSpPr>
            <a:spLocks noGrp="1"/>
          </p:cNvSpPr>
          <p:nvPr>
            <p:ph type="body" sz="quarter" idx="13" hasCustomPrompt="1"/>
          </p:nvPr>
        </p:nvSpPr>
        <p:spPr>
          <a:xfrm>
            <a:off x="152400" y="1485900"/>
            <a:ext cx="8991600" cy="2667000"/>
          </a:xfrm>
        </p:spPr>
        <p:txBody>
          <a:bodyPr/>
          <a:lstStyle>
            <a:lvl1pPr>
              <a:buClr>
                <a:srgbClr val="B6ACD1"/>
              </a:buClr>
              <a:buFont typeface="Wingdings" pitchFamily="2" charset="2"/>
              <a:buChar char="§"/>
              <a:defRPr sz="4000">
                <a:solidFill>
                  <a:srgbClr val="342F2E"/>
                </a:solidFill>
              </a:defRPr>
            </a:lvl1pPr>
            <a:lvl2pPr>
              <a:buClr>
                <a:srgbClr val="B6ACD1"/>
              </a:buClr>
              <a:buFont typeface="Wingdings" pitchFamily="2" charset="2"/>
              <a:buChar char="§"/>
              <a:defRPr sz="3600">
                <a:solidFill>
                  <a:srgbClr val="342F2E"/>
                </a:solidFill>
              </a:defRPr>
            </a:lvl2pPr>
            <a:lvl3pPr>
              <a:buClr>
                <a:srgbClr val="BBB8B8"/>
              </a:buClr>
              <a:buFont typeface="Arial" panose="020B0604020202020204" pitchFamily="34" charset="0"/>
              <a:buChar char="•"/>
              <a:defRPr sz="3200">
                <a:solidFill>
                  <a:srgbClr val="342F2E"/>
                </a:solidFill>
              </a:defRPr>
            </a:lvl3pPr>
            <a:lvl4pPr>
              <a:buClr>
                <a:srgbClr val="B6ACD1"/>
              </a:buClr>
              <a:buFont typeface="Arial" panose="020B0604020202020204" pitchFamily="34" charset="0"/>
              <a:buChar char="•"/>
              <a:defRPr sz="2800">
                <a:solidFill>
                  <a:srgbClr val="342F2E"/>
                </a:solidFill>
              </a:defRPr>
            </a:lvl4pPr>
            <a:lvl5pPr>
              <a:buClr>
                <a:srgbClr val="B6ACD1"/>
              </a:buClr>
              <a:buFont typeface="Wingdings" pitchFamily="2" charset="2"/>
              <a:buChar char="§"/>
              <a:defRPr/>
            </a:lvl5pPr>
          </a:lstStyle>
          <a:p>
            <a:pPr lvl="0"/>
            <a:r>
              <a:rPr lang="en-US" dirty="0"/>
              <a:t>Level one</a:t>
            </a:r>
          </a:p>
          <a:p>
            <a:pPr lvl="1"/>
            <a:r>
              <a:rPr lang="en-US" dirty="0"/>
              <a:t>Level two</a:t>
            </a:r>
          </a:p>
          <a:p>
            <a:pPr lvl="2"/>
            <a:r>
              <a:rPr lang="en-US" dirty="0"/>
              <a:t>Level three</a:t>
            </a:r>
          </a:p>
          <a:p>
            <a:pPr lvl="3"/>
            <a:r>
              <a:rPr lang="en-US" dirty="0"/>
              <a:t>Level four (if needed)</a:t>
            </a:r>
          </a:p>
        </p:txBody>
      </p:sp>
    </p:spTree>
    <p:extLst>
      <p:ext uri="{BB962C8B-B14F-4D97-AF65-F5344CB8AC3E}">
        <p14:creationId xmlns:p14="http://schemas.microsoft.com/office/powerpoint/2010/main" val="409656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no bullet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2F1EA73-4A30-8B45-A65B-F8A59F721233}"/>
              </a:ext>
            </a:extLst>
          </p:cNvPr>
          <p:cNvSpPr>
            <a:spLocks noGrp="1"/>
          </p:cNvSpPr>
          <p:nvPr>
            <p:ph type="title" hasCustomPrompt="1"/>
          </p:nvPr>
        </p:nvSpPr>
        <p:spPr>
          <a:xfrm>
            <a:off x="152400" y="102393"/>
            <a:ext cx="8839200" cy="1143000"/>
          </a:xfrm>
        </p:spPr>
        <p:txBody>
          <a:bodyPr>
            <a:normAutofit/>
          </a:bodyPr>
          <a:lstStyle>
            <a:lvl1pPr algn="l">
              <a:defRPr sz="4800">
                <a:solidFill>
                  <a:srgbClr val="4E2A84"/>
                </a:solidFill>
              </a:defRPr>
            </a:lvl1pPr>
          </a:lstStyle>
          <a:p>
            <a:r>
              <a:rPr lang="en-US" dirty="0"/>
              <a:t>Click to edit title</a:t>
            </a:r>
          </a:p>
        </p:txBody>
      </p:sp>
      <p:sp>
        <p:nvSpPr>
          <p:cNvPr id="8" name="Text Placeholder 5">
            <a:extLst>
              <a:ext uri="{FF2B5EF4-FFF2-40B4-BE49-F238E27FC236}">
                <a16:creationId xmlns:a16="http://schemas.microsoft.com/office/drawing/2014/main" id="{9DF7665B-5949-FD46-AAA9-9179BB126202}"/>
              </a:ext>
            </a:extLst>
          </p:cNvPr>
          <p:cNvSpPr>
            <a:spLocks noGrp="1"/>
          </p:cNvSpPr>
          <p:nvPr>
            <p:ph type="body" sz="quarter" idx="13" hasCustomPrompt="1"/>
          </p:nvPr>
        </p:nvSpPr>
        <p:spPr>
          <a:xfrm>
            <a:off x="152400" y="1412875"/>
            <a:ext cx="8839200" cy="1348613"/>
          </a:xfrm>
        </p:spPr>
        <p:txBody>
          <a:bodyPr>
            <a:noAutofit/>
          </a:bodyPr>
          <a:lstStyle>
            <a:lvl1pPr marL="0" marR="0" indent="0" algn="l" defTabSz="609585" rtl="0" eaLnBrk="1" fontAlgn="auto" latinLnBrk="0" hangingPunct="1">
              <a:lnSpc>
                <a:spcPct val="100000"/>
              </a:lnSpc>
              <a:spcBef>
                <a:spcPts val="0"/>
              </a:spcBef>
              <a:spcAft>
                <a:spcPts val="0"/>
              </a:spcAft>
              <a:buClrTx/>
              <a:buSzTx/>
              <a:buFontTx/>
              <a:buNone/>
              <a:tabLst/>
              <a:defRPr sz="3600">
                <a:solidFill>
                  <a:srgbClr val="342F2E"/>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4000" dirty="0">
                <a:solidFill>
                  <a:srgbClr val="342F2E"/>
                </a:solidFill>
                <a:latin typeface="Arial" panose="020B0604020202020204" pitchFamily="34" charset="0"/>
                <a:cs typeface="Arial" panose="020B0604020202020204" pitchFamily="34" charset="0"/>
              </a:rPr>
              <a:t>Add text here. Without a bulleted list, the font remains the same–36pt. Arial.</a:t>
            </a:r>
          </a:p>
        </p:txBody>
      </p:sp>
      <p:sp>
        <p:nvSpPr>
          <p:cNvPr id="9" name="Text Placeholder 10">
            <a:extLst>
              <a:ext uri="{FF2B5EF4-FFF2-40B4-BE49-F238E27FC236}">
                <a16:creationId xmlns:a16="http://schemas.microsoft.com/office/drawing/2014/main" id="{6D60B389-4C4D-3341-9863-C506995C40D6}"/>
              </a:ext>
            </a:extLst>
          </p:cNvPr>
          <p:cNvSpPr>
            <a:spLocks noGrp="1"/>
          </p:cNvSpPr>
          <p:nvPr>
            <p:ph type="body" sz="quarter" idx="14" hasCustomPrompt="1"/>
          </p:nvPr>
        </p:nvSpPr>
        <p:spPr>
          <a:xfrm>
            <a:off x="227013" y="3814763"/>
            <a:ext cx="8672512" cy="704850"/>
          </a:xfrm>
        </p:spPr>
        <p:txBody>
          <a:bodyPr/>
          <a:lstStyle>
            <a:lvl1pPr marL="0" marR="0" indent="0" algn="l" defTabSz="609585" rtl="0" eaLnBrk="1" fontAlgn="auto" latinLnBrk="0" hangingPunct="1">
              <a:lnSpc>
                <a:spcPct val="100000"/>
              </a:lnSpc>
              <a:spcBef>
                <a:spcPts val="0"/>
              </a:spcBef>
              <a:spcAft>
                <a:spcPts val="0"/>
              </a:spcAft>
              <a:buClrTx/>
              <a:buSzTx/>
              <a:buFontTx/>
              <a:buNone/>
              <a:tabLst/>
              <a:defRPr sz="1600"/>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You may adjust the font to accommodate for longer content, but for readability, try to keep font size 16pt. or larger.</a:t>
            </a:r>
          </a:p>
          <a:p>
            <a:endParaRPr lang="en-US" dirty="0"/>
          </a:p>
        </p:txBody>
      </p:sp>
    </p:spTree>
    <p:extLst>
      <p:ext uri="{BB962C8B-B14F-4D97-AF65-F5344CB8AC3E}">
        <p14:creationId xmlns:p14="http://schemas.microsoft.com/office/powerpoint/2010/main" val="117206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l">
              <a:defRPr sz="4800">
                <a:solidFill>
                  <a:srgbClr val="4E2A84"/>
                </a:solidFill>
                <a:latin typeface="Arial"/>
              </a:defRPr>
            </a:lvl1pPr>
          </a:lstStyle>
          <a:p>
            <a:r>
              <a:rPr lang="en-US" dirty="0"/>
              <a:t>Two Column Content</a:t>
            </a:r>
          </a:p>
        </p:txBody>
      </p:sp>
      <p:sp>
        <p:nvSpPr>
          <p:cNvPr id="3" name="Content Placeholder 2"/>
          <p:cNvSpPr>
            <a:spLocks noGrp="1"/>
          </p:cNvSpPr>
          <p:nvPr>
            <p:ph sz="half" idx="1" hasCustomPrompt="1"/>
          </p:nvPr>
        </p:nvSpPr>
        <p:spPr>
          <a:xfrm>
            <a:off x="457200" y="1624297"/>
            <a:ext cx="3857778" cy="3018567"/>
          </a:xfrm>
        </p:spPr>
        <p:txBody>
          <a:bodyPr>
            <a:normAutofit/>
          </a:bodyPr>
          <a:lstStyle>
            <a:lvl1pPr marL="342900" marR="0" indent="-342900" algn="l" defTabSz="457200" rtl="0" eaLnBrk="1" fontAlgn="auto" latinLnBrk="0" hangingPunct="1">
              <a:lnSpc>
                <a:spcPct val="100000"/>
              </a:lnSpc>
              <a:spcBef>
                <a:spcPct val="20000"/>
              </a:spcBef>
              <a:spcAft>
                <a:spcPts val="0"/>
              </a:spcAft>
              <a:buClr>
                <a:srgbClr val="B6ACD1"/>
              </a:buClr>
              <a:buSzTx/>
              <a:buFont typeface="Wingdings" pitchFamily="2" charset="2"/>
              <a:buChar char="§"/>
              <a:tabLst/>
              <a:defRPr sz="1800">
                <a:solidFill>
                  <a:srgbClr val="342F2E"/>
                </a:solidFill>
                <a:latin typeface="Arial"/>
              </a:defRPr>
            </a:lvl1pPr>
            <a:lvl2pPr marL="457200" indent="0">
              <a:buClr>
                <a:srgbClr val="B6ACD1"/>
              </a:buClr>
              <a:buFont typeface="Wingdings" pitchFamily="2" charset="2"/>
              <a:buNone/>
              <a:defRPr sz="2400">
                <a:solidFill>
                  <a:srgbClr val="342F2E"/>
                </a:solidFill>
                <a:latin typeface="Arial"/>
              </a:defRPr>
            </a:lvl2pPr>
            <a:lvl3pPr marL="1143000" indent="-228600">
              <a:buClr>
                <a:srgbClr val="B6ACD1"/>
              </a:buClr>
              <a:buFont typeface="Wingdings" pitchFamily="2" charset="2"/>
              <a:buChar char="§"/>
              <a:defRPr sz="2000">
                <a:solidFill>
                  <a:srgbClr val="342F2E"/>
                </a:solidFill>
                <a:latin typeface="Arial"/>
              </a:defRPr>
            </a:lvl3pPr>
            <a:lvl4pPr marL="1600200" indent="-228600">
              <a:buClr>
                <a:srgbClr val="B6ACD1"/>
              </a:buClr>
              <a:buFont typeface="Wingdings" pitchFamily="2" charset="2"/>
              <a:buChar char="§"/>
              <a:defRPr sz="1800">
                <a:latin typeface="Arial"/>
              </a:defRPr>
            </a:lvl4pPr>
            <a:lvl5pPr marL="2057400" indent="-228600">
              <a:buClr>
                <a:srgbClr val="B6ACD1"/>
              </a:buClr>
              <a:buFont typeface="Wingdings" pitchFamily="2" charset="2"/>
              <a:buChar char="§"/>
              <a:defRPr sz="1800">
                <a:latin typeface="Arial"/>
              </a:defRPr>
            </a:lvl5pPr>
            <a:lvl6pPr>
              <a:defRPr sz="1800"/>
            </a:lvl6pPr>
            <a:lvl7pPr>
              <a:defRPr sz="1800"/>
            </a:lvl7pPr>
            <a:lvl8pPr>
              <a:defRPr sz="1800"/>
            </a:lvl8pPr>
            <a:lvl9pPr>
              <a:defRPr sz="1800"/>
            </a:lvl9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dui </a:t>
            </a:r>
            <a:r>
              <a:rPr lang="en-US" dirty="0" err="1"/>
              <a:t>mauris</a:t>
            </a:r>
            <a:r>
              <a:rPr lang="en-US" dirty="0"/>
              <a:t>.</a:t>
            </a:r>
          </a:p>
          <a:p>
            <a:r>
              <a:rPr lang="en-US" dirty="0"/>
              <a:t>At mi pharetra, pulvinar </a:t>
            </a:r>
            <a:r>
              <a:rPr lang="en-US" dirty="0" err="1"/>
              <a:t>pellentesque</a:t>
            </a:r>
            <a:r>
              <a:rPr lang="en-US" dirty="0"/>
              <a:t> dolor. </a:t>
            </a:r>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dui </a:t>
            </a:r>
            <a:r>
              <a:rPr lang="en-US" dirty="0" err="1"/>
              <a:t>mauris</a:t>
            </a:r>
            <a:r>
              <a:rPr lang="en-US" dirty="0"/>
              <a:t>.</a:t>
            </a:r>
          </a:p>
          <a:p>
            <a:endParaRPr lang="en-US" dirty="0"/>
          </a:p>
          <a:p>
            <a:endParaRPr lang="en-US" dirty="0"/>
          </a:p>
        </p:txBody>
      </p:sp>
      <p:sp>
        <p:nvSpPr>
          <p:cNvPr id="10" name="Text Placeholder 6">
            <a:extLst>
              <a:ext uri="{FF2B5EF4-FFF2-40B4-BE49-F238E27FC236}">
                <a16:creationId xmlns:a16="http://schemas.microsoft.com/office/drawing/2014/main" id="{B728F934-A67F-0F4A-83B4-2CF2B57AA2C3}"/>
              </a:ext>
            </a:extLst>
          </p:cNvPr>
          <p:cNvSpPr>
            <a:spLocks noGrp="1"/>
          </p:cNvSpPr>
          <p:nvPr>
            <p:ph type="body" idx="13" hasCustomPrompt="1"/>
          </p:nvPr>
        </p:nvSpPr>
        <p:spPr>
          <a:xfrm>
            <a:off x="457200" y="1187628"/>
            <a:ext cx="4005072" cy="295195"/>
          </a:xfrm>
        </p:spPr>
        <p:txBody>
          <a:bodyPr>
            <a:noAutofit/>
          </a:bodyPr>
          <a:lstStyle>
            <a:lvl1pPr marL="0" indent="0">
              <a:buNone/>
              <a:defRPr sz="2400">
                <a:solidFill>
                  <a:srgbClr val="4E2A84"/>
                </a:solidFill>
              </a:defRPr>
            </a:lvl1pPr>
          </a:lstStyle>
          <a:p>
            <a:r>
              <a:rPr lang="en-US" dirty="0"/>
              <a:t>Subhead 24pt. Arial</a:t>
            </a:r>
          </a:p>
        </p:txBody>
      </p:sp>
      <p:sp>
        <p:nvSpPr>
          <p:cNvPr id="11" name="Content Placeholder 2">
            <a:extLst>
              <a:ext uri="{FF2B5EF4-FFF2-40B4-BE49-F238E27FC236}">
                <a16:creationId xmlns:a16="http://schemas.microsoft.com/office/drawing/2014/main" id="{647FEEC5-EF0A-A24F-82D8-148DF02E94D6}"/>
              </a:ext>
            </a:extLst>
          </p:cNvPr>
          <p:cNvSpPr>
            <a:spLocks noGrp="1"/>
          </p:cNvSpPr>
          <p:nvPr>
            <p:ph sz="half" idx="14" hasCustomPrompt="1"/>
          </p:nvPr>
        </p:nvSpPr>
        <p:spPr>
          <a:xfrm>
            <a:off x="4572000" y="1603485"/>
            <a:ext cx="3857778" cy="3018567"/>
          </a:xfrm>
        </p:spPr>
        <p:txBody>
          <a:bodyPr>
            <a:normAutofit/>
          </a:bodyPr>
          <a:lstStyle>
            <a:lvl1pPr marL="342900" marR="0" indent="-342900" algn="l" defTabSz="457200" rtl="0" eaLnBrk="1" fontAlgn="auto" latinLnBrk="0" hangingPunct="1">
              <a:lnSpc>
                <a:spcPct val="100000"/>
              </a:lnSpc>
              <a:spcBef>
                <a:spcPct val="20000"/>
              </a:spcBef>
              <a:spcAft>
                <a:spcPts val="0"/>
              </a:spcAft>
              <a:buClr>
                <a:srgbClr val="B6ACD1"/>
              </a:buClr>
              <a:buSzTx/>
              <a:buFont typeface="Wingdings" pitchFamily="2" charset="2"/>
              <a:buChar char="§"/>
              <a:tabLst/>
              <a:defRPr sz="1800">
                <a:solidFill>
                  <a:srgbClr val="342F2E"/>
                </a:solidFill>
                <a:latin typeface="Arial"/>
              </a:defRPr>
            </a:lvl1pPr>
            <a:lvl2pPr marL="457200" indent="0">
              <a:buClr>
                <a:srgbClr val="B6ACD1"/>
              </a:buClr>
              <a:buFont typeface="Wingdings" pitchFamily="2" charset="2"/>
              <a:buNone/>
              <a:defRPr sz="2400">
                <a:solidFill>
                  <a:srgbClr val="342F2E"/>
                </a:solidFill>
                <a:latin typeface="Arial"/>
              </a:defRPr>
            </a:lvl2pPr>
            <a:lvl3pPr marL="1143000" indent="-228600">
              <a:buClr>
                <a:srgbClr val="B6ACD1"/>
              </a:buClr>
              <a:buFont typeface="Wingdings" pitchFamily="2" charset="2"/>
              <a:buChar char="§"/>
              <a:defRPr sz="2000">
                <a:solidFill>
                  <a:srgbClr val="342F2E"/>
                </a:solidFill>
                <a:latin typeface="Arial"/>
              </a:defRPr>
            </a:lvl3pPr>
            <a:lvl4pPr marL="1600200" indent="-228600">
              <a:buClr>
                <a:srgbClr val="B6ACD1"/>
              </a:buClr>
              <a:buFont typeface="Wingdings" pitchFamily="2" charset="2"/>
              <a:buChar char="§"/>
              <a:defRPr sz="1800">
                <a:latin typeface="Arial"/>
              </a:defRPr>
            </a:lvl4pPr>
            <a:lvl5pPr marL="2057400" indent="-228600">
              <a:buClr>
                <a:srgbClr val="B6ACD1"/>
              </a:buClr>
              <a:buFont typeface="Wingdings" pitchFamily="2" charset="2"/>
              <a:buChar char="§"/>
              <a:defRPr sz="1800">
                <a:latin typeface="Arial"/>
              </a:defRPr>
            </a:lvl5pPr>
            <a:lvl6pPr>
              <a:defRPr sz="1800"/>
            </a:lvl6pPr>
            <a:lvl7pPr>
              <a:defRPr sz="1800"/>
            </a:lvl7pPr>
            <a:lvl8pPr>
              <a:defRPr sz="1800"/>
            </a:lvl8pPr>
            <a:lvl9pPr>
              <a:defRPr sz="1800"/>
            </a:lvl9pPr>
          </a:lstStyle>
          <a:p>
            <a:r>
              <a:rPr lang="en-US"/>
              <a:t>Lorem ipsum dolor sit amet, consectetur adipiscing elit. Mauris dui mauris.</a:t>
            </a:r>
          </a:p>
          <a:p>
            <a:pPr marL="342900" marR="0" lvl="0" indent="-342900" algn="l" defTabSz="457200" rtl="0" eaLnBrk="1" fontAlgn="auto" latinLnBrk="0" hangingPunct="1">
              <a:lnSpc>
                <a:spcPct val="100000"/>
              </a:lnSpc>
              <a:spcBef>
                <a:spcPct val="20000"/>
              </a:spcBef>
              <a:spcAft>
                <a:spcPts val="0"/>
              </a:spcAft>
              <a:buClr>
                <a:srgbClr val="B6ACD1"/>
              </a:buClr>
              <a:buSzTx/>
              <a:buFont typeface="Wingdings" pitchFamily="2" charset="2"/>
              <a:buChar char="§"/>
              <a:tabLst/>
              <a:defRPr/>
            </a:pPr>
            <a:r>
              <a:rPr lang="en-US"/>
              <a:t>Lorem ipsum dolor sit amet, consectetur adipiscing elit. Mauris dui mauris.</a:t>
            </a:r>
          </a:p>
          <a:p>
            <a:pPr marL="342900" marR="0" lvl="0" indent="-342900" algn="l" defTabSz="457200" rtl="0" eaLnBrk="1" fontAlgn="auto" latinLnBrk="0" hangingPunct="1">
              <a:lnSpc>
                <a:spcPct val="100000"/>
              </a:lnSpc>
              <a:spcBef>
                <a:spcPct val="20000"/>
              </a:spcBef>
              <a:spcAft>
                <a:spcPts val="0"/>
              </a:spcAft>
              <a:buClr>
                <a:srgbClr val="B6ACD1"/>
              </a:buClr>
              <a:buSzTx/>
              <a:buFont typeface="Wingdings" pitchFamily="2" charset="2"/>
              <a:buChar char="§"/>
              <a:tabLst/>
              <a:defRPr/>
            </a:pPr>
            <a:r>
              <a:rPr lang="en-US"/>
              <a:t>Lorem ipsum dolor sit amet, consectetur adipiscing elit. Mauris dui mauris.</a:t>
            </a:r>
          </a:p>
          <a:p>
            <a:endParaRPr lang="en-US" dirty="0"/>
          </a:p>
        </p:txBody>
      </p:sp>
      <p:sp>
        <p:nvSpPr>
          <p:cNvPr id="12" name="Text Placeholder 6">
            <a:extLst>
              <a:ext uri="{FF2B5EF4-FFF2-40B4-BE49-F238E27FC236}">
                <a16:creationId xmlns:a16="http://schemas.microsoft.com/office/drawing/2014/main" id="{C456BA00-F793-AC49-B11C-59DA5A54573B}"/>
              </a:ext>
            </a:extLst>
          </p:cNvPr>
          <p:cNvSpPr>
            <a:spLocks noGrp="1"/>
          </p:cNvSpPr>
          <p:nvPr>
            <p:ph type="body" idx="15" hasCustomPrompt="1"/>
          </p:nvPr>
        </p:nvSpPr>
        <p:spPr>
          <a:xfrm>
            <a:off x="4572000" y="1166816"/>
            <a:ext cx="4379976" cy="295195"/>
          </a:xfrm>
        </p:spPr>
        <p:txBody>
          <a:bodyPr>
            <a:noAutofit/>
          </a:bodyPr>
          <a:lstStyle>
            <a:lvl1pPr marL="0" indent="0">
              <a:buNone/>
              <a:defRPr sz="2400">
                <a:solidFill>
                  <a:srgbClr val="4E2A84"/>
                </a:solidFill>
              </a:defRPr>
            </a:lvl1pPr>
          </a:lstStyle>
          <a:p>
            <a:r>
              <a:rPr lang="en-US" dirty="0"/>
              <a:t>Additional Subhead (if needed)</a:t>
            </a:r>
          </a:p>
        </p:txBody>
      </p:sp>
    </p:spTree>
    <p:extLst>
      <p:ext uri="{BB962C8B-B14F-4D97-AF65-F5344CB8AC3E}">
        <p14:creationId xmlns:p14="http://schemas.microsoft.com/office/powerpoint/2010/main" val="269572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with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l">
              <a:defRPr sz="4800">
                <a:solidFill>
                  <a:srgbClr val="4E2A84"/>
                </a:solidFill>
                <a:latin typeface="Arial"/>
              </a:defRPr>
            </a:lvl1pPr>
          </a:lstStyle>
          <a:p>
            <a:r>
              <a:rPr lang="en-US" dirty="0"/>
              <a:t>Two Column Content</a:t>
            </a:r>
          </a:p>
        </p:txBody>
      </p:sp>
      <p:sp>
        <p:nvSpPr>
          <p:cNvPr id="3" name="Content Placeholder 2"/>
          <p:cNvSpPr>
            <a:spLocks noGrp="1"/>
          </p:cNvSpPr>
          <p:nvPr>
            <p:ph sz="half" idx="1" hasCustomPrompt="1"/>
          </p:nvPr>
        </p:nvSpPr>
        <p:spPr>
          <a:xfrm>
            <a:off x="457200" y="2286000"/>
            <a:ext cx="3857778" cy="2356864"/>
          </a:xfrm>
        </p:spPr>
        <p:txBody>
          <a:bodyPr>
            <a:normAutofit/>
          </a:bodyPr>
          <a:lstStyle>
            <a:lvl1pPr marL="342900" marR="0" indent="-342900" algn="l" defTabSz="457200" rtl="0" eaLnBrk="1" fontAlgn="auto" latinLnBrk="0" hangingPunct="1">
              <a:lnSpc>
                <a:spcPct val="100000"/>
              </a:lnSpc>
              <a:spcBef>
                <a:spcPct val="20000"/>
              </a:spcBef>
              <a:spcAft>
                <a:spcPts val="0"/>
              </a:spcAft>
              <a:buClr>
                <a:srgbClr val="B6ACD1"/>
              </a:buClr>
              <a:buSzTx/>
              <a:buFont typeface="Wingdings" pitchFamily="2" charset="2"/>
              <a:buChar char="§"/>
              <a:tabLst/>
              <a:defRPr sz="1800">
                <a:solidFill>
                  <a:srgbClr val="342F2E"/>
                </a:solidFill>
                <a:latin typeface="Arial"/>
              </a:defRPr>
            </a:lvl1pPr>
            <a:lvl2pPr marL="457200" indent="0">
              <a:buClr>
                <a:srgbClr val="B6ACD1"/>
              </a:buClr>
              <a:buFont typeface="Wingdings" pitchFamily="2" charset="2"/>
              <a:buNone/>
              <a:defRPr sz="2400">
                <a:solidFill>
                  <a:srgbClr val="342F2E"/>
                </a:solidFill>
                <a:latin typeface="Arial"/>
              </a:defRPr>
            </a:lvl2pPr>
            <a:lvl3pPr marL="1143000" indent="-228600">
              <a:buClr>
                <a:srgbClr val="B6ACD1"/>
              </a:buClr>
              <a:buFont typeface="Wingdings" pitchFamily="2" charset="2"/>
              <a:buChar char="§"/>
              <a:defRPr sz="2000">
                <a:solidFill>
                  <a:srgbClr val="342F2E"/>
                </a:solidFill>
                <a:latin typeface="Arial"/>
              </a:defRPr>
            </a:lvl3pPr>
            <a:lvl4pPr marL="1600200" indent="-228600">
              <a:buClr>
                <a:srgbClr val="B6ACD1"/>
              </a:buClr>
              <a:buFont typeface="Wingdings" pitchFamily="2" charset="2"/>
              <a:buChar char="§"/>
              <a:defRPr sz="1800">
                <a:latin typeface="Arial"/>
              </a:defRPr>
            </a:lvl4pPr>
            <a:lvl5pPr marL="2057400" indent="-228600">
              <a:buClr>
                <a:srgbClr val="B6ACD1"/>
              </a:buClr>
              <a:buFont typeface="Wingdings" pitchFamily="2" charset="2"/>
              <a:buChar char="§"/>
              <a:defRPr sz="1800">
                <a:latin typeface="Arial"/>
              </a:defRPr>
            </a:lvl5pPr>
            <a:lvl6pPr>
              <a:defRPr sz="1800"/>
            </a:lvl6pPr>
            <a:lvl7pPr>
              <a:defRPr sz="1800"/>
            </a:lvl7pPr>
            <a:lvl8pPr>
              <a:defRPr sz="1800"/>
            </a:lvl8pPr>
            <a:lvl9pPr>
              <a:defRPr sz="1800"/>
            </a:lvl9pPr>
          </a:lstStyle>
          <a:p>
            <a:r>
              <a:rPr lang="en-US" dirty="0"/>
              <a:t>Placeholder on right can be used  with photos or icons.</a:t>
            </a:r>
          </a:p>
          <a:p>
            <a:r>
              <a:rPr lang="en-US" dirty="0"/>
              <a:t>Example of placing an image, size per the placeholder and bleed to edge.</a:t>
            </a:r>
          </a:p>
          <a:p>
            <a:endParaRPr lang="en-US" dirty="0"/>
          </a:p>
          <a:p>
            <a:endParaRPr lang="en-US" dirty="0"/>
          </a:p>
        </p:txBody>
      </p:sp>
      <p:sp>
        <p:nvSpPr>
          <p:cNvPr id="10" name="Text Placeholder 6">
            <a:extLst>
              <a:ext uri="{FF2B5EF4-FFF2-40B4-BE49-F238E27FC236}">
                <a16:creationId xmlns:a16="http://schemas.microsoft.com/office/drawing/2014/main" id="{B728F934-A67F-0F4A-83B4-2CF2B57AA2C3}"/>
              </a:ext>
            </a:extLst>
          </p:cNvPr>
          <p:cNvSpPr>
            <a:spLocks noGrp="1"/>
          </p:cNvSpPr>
          <p:nvPr>
            <p:ph type="body" idx="13" hasCustomPrompt="1"/>
          </p:nvPr>
        </p:nvSpPr>
        <p:spPr>
          <a:xfrm>
            <a:off x="457200" y="1187628"/>
            <a:ext cx="3857778" cy="295195"/>
          </a:xfrm>
        </p:spPr>
        <p:txBody>
          <a:bodyPr>
            <a:noAutofit/>
          </a:bodyPr>
          <a:lstStyle>
            <a:lvl1pPr marL="0" indent="0">
              <a:buNone/>
              <a:defRPr sz="2400">
                <a:solidFill>
                  <a:srgbClr val="4E2A84"/>
                </a:solidFill>
              </a:defRPr>
            </a:lvl1pPr>
          </a:lstStyle>
          <a:p>
            <a:r>
              <a:rPr lang="en-US" dirty="0"/>
              <a:t>Options for content Placeholder on Right</a:t>
            </a:r>
          </a:p>
        </p:txBody>
      </p:sp>
      <p:sp>
        <p:nvSpPr>
          <p:cNvPr id="14" name="Content Placeholder 5">
            <a:extLst>
              <a:ext uri="{FF2B5EF4-FFF2-40B4-BE49-F238E27FC236}">
                <a16:creationId xmlns:a16="http://schemas.microsoft.com/office/drawing/2014/main" id="{0CC5851D-6DDC-C648-9E3F-29F41187A353}"/>
              </a:ext>
            </a:extLst>
          </p:cNvPr>
          <p:cNvSpPr>
            <a:spLocks noGrp="1"/>
          </p:cNvSpPr>
          <p:nvPr>
            <p:ph sz="half" idx="24" hasCustomPrompt="1"/>
          </p:nvPr>
        </p:nvSpPr>
        <p:spPr>
          <a:xfrm>
            <a:off x="5195169" y="1524466"/>
            <a:ext cx="3948831" cy="2971333"/>
          </a:xfrm>
        </p:spPr>
        <p:txBody>
          <a:bodyPr/>
          <a:lstStyle>
            <a:lvl1pPr marL="0" indent="0">
              <a:buNone/>
              <a:defRPr/>
            </a:lvl1pPr>
          </a:lstStyle>
          <a:p>
            <a:r>
              <a:rPr lang="en-US" dirty="0"/>
              <a:t>Placeholder</a:t>
            </a:r>
          </a:p>
        </p:txBody>
      </p:sp>
    </p:spTree>
    <p:extLst>
      <p:ext uri="{BB962C8B-B14F-4D97-AF65-F5344CB8AC3E}">
        <p14:creationId xmlns:p14="http://schemas.microsoft.com/office/powerpoint/2010/main" val="21368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l">
              <a:defRPr sz="4800">
                <a:solidFill>
                  <a:srgbClr val="4E2A84"/>
                </a:solidFill>
                <a:latin typeface="Arial"/>
              </a:defRPr>
            </a:lvl1pPr>
          </a:lstStyle>
          <a:p>
            <a:r>
              <a:rPr lang="en-US" dirty="0"/>
              <a:t>Two Column Content</a:t>
            </a:r>
          </a:p>
        </p:txBody>
      </p:sp>
      <p:sp>
        <p:nvSpPr>
          <p:cNvPr id="14" name="Content Placeholder 5">
            <a:extLst>
              <a:ext uri="{FF2B5EF4-FFF2-40B4-BE49-F238E27FC236}">
                <a16:creationId xmlns:a16="http://schemas.microsoft.com/office/drawing/2014/main" id="{0CC5851D-6DDC-C648-9E3F-29F41187A353}"/>
              </a:ext>
            </a:extLst>
          </p:cNvPr>
          <p:cNvSpPr>
            <a:spLocks noGrp="1"/>
          </p:cNvSpPr>
          <p:nvPr>
            <p:ph sz="half" idx="24" hasCustomPrompt="1"/>
          </p:nvPr>
        </p:nvSpPr>
        <p:spPr>
          <a:xfrm>
            <a:off x="535026" y="1046039"/>
            <a:ext cx="3857778" cy="2078684"/>
          </a:xfrm>
        </p:spPr>
        <p:txBody>
          <a:bodyPr/>
          <a:lstStyle>
            <a:lvl1pPr marL="0" indent="0">
              <a:buNone/>
              <a:defRPr/>
            </a:lvl1pPr>
          </a:lstStyle>
          <a:p>
            <a:r>
              <a:rPr lang="en-US" dirty="0"/>
              <a:t>Placeholder</a:t>
            </a:r>
          </a:p>
        </p:txBody>
      </p:sp>
      <p:sp>
        <p:nvSpPr>
          <p:cNvPr id="9" name="Text Placeholder 2">
            <a:extLst>
              <a:ext uri="{FF2B5EF4-FFF2-40B4-BE49-F238E27FC236}">
                <a16:creationId xmlns:a16="http://schemas.microsoft.com/office/drawing/2014/main" id="{3F408DE2-3A24-E241-939C-3506967A0D03}"/>
              </a:ext>
            </a:extLst>
          </p:cNvPr>
          <p:cNvSpPr>
            <a:spLocks noGrp="1"/>
          </p:cNvSpPr>
          <p:nvPr>
            <p:ph type="body" idx="1" hasCustomPrompt="1"/>
          </p:nvPr>
        </p:nvSpPr>
        <p:spPr>
          <a:xfrm>
            <a:off x="535025" y="3124722"/>
            <a:ext cx="3413806" cy="347472"/>
          </a:xfrm>
        </p:spPr>
        <p:txBody>
          <a:bodyPr>
            <a:noAutofit/>
          </a:bodyPr>
          <a:lstStyle>
            <a:lvl1pPr marL="0" indent="0">
              <a:buFontTx/>
              <a:buNone/>
              <a:defRPr sz="2400">
                <a:solidFill>
                  <a:srgbClr val="4E2A84"/>
                </a:solidFill>
              </a:defRPr>
            </a:lvl1pPr>
          </a:lstStyle>
          <a:p>
            <a:r>
              <a:rPr lang="en-US" dirty="0"/>
              <a:t>Subhead 24pt. Arial</a:t>
            </a:r>
          </a:p>
        </p:txBody>
      </p:sp>
      <p:sp>
        <p:nvSpPr>
          <p:cNvPr id="12" name="Content Placeholder 2">
            <a:extLst>
              <a:ext uri="{FF2B5EF4-FFF2-40B4-BE49-F238E27FC236}">
                <a16:creationId xmlns:a16="http://schemas.microsoft.com/office/drawing/2014/main" id="{ACFB0BB7-B9F8-F341-829F-5A512C505B74}"/>
              </a:ext>
            </a:extLst>
          </p:cNvPr>
          <p:cNvSpPr>
            <a:spLocks noGrp="1"/>
          </p:cNvSpPr>
          <p:nvPr>
            <p:ph sz="half" idx="25" hasCustomPrompt="1"/>
          </p:nvPr>
        </p:nvSpPr>
        <p:spPr>
          <a:xfrm>
            <a:off x="535025" y="3540060"/>
            <a:ext cx="3857778" cy="1091471"/>
          </a:xfrm>
        </p:spPr>
        <p:txBody>
          <a:bodyPr>
            <a:normAutofit/>
          </a:bodyPr>
          <a:lstStyle>
            <a:lvl1pPr marL="0" marR="0" indent="0" algn="l" defTabSz="457200" rtl="0" eaLnBrk="1" fontAlgn="auto" latinLnBrk="0" hangingPunct="1">
              <a:lnSpc>
                <a:spcPct val="100000"/>
              </a:lnSpc>
              <a:spcBef>
                <a:spcPct val="20000"/>
              </a:spcBef>
              <a:spcAft>
                <a:spcPts val="0"/>
              </a:spcAft>
              <a:buClr>
                <a:srgbClr val="B6ACD1"/>
              </a:buClr>
              <a:buSzTx/>
              <a:buFont typeface="Wingdings" pitchFamily="2" charset="2"/>
              <a:buNone/>
              <a:tabLst/>
              <a:defRPr sz="1800">
                <a:solidFill>
                  <a:srgbClr val="342F2E"/>
                </a:solidFill>
                <a:latin typeface="Arial"/>
              </a:defRPr>
            </a:lvl1pPr>
            <a:lvl2pPr marL="457200" indent="0">
              <a:buClr>
                <a:srgbClr val="B6ACD1"/>
              </a:buClr>
              <a:buFont typeface="Wingdings" pitchFamily="2" charset="2"/>
              <a:buNone/>
              <a:defRPr sz="2400">
                <a:solidFill>
                  <a:srgbClr val="342F2E"/>
                </a:solidFill>
                <a:latin typeface="Arial"/>
              </a:defRPr>
            </a:lvl2pPr>
            <a:lvl3pPr marL="1143000" indent="-228600">
              <a:buClr>
                <a:srgbClr val="B6ACD1"/>
              </a:buClr>
              <a:buFont typeface="Wingdings" pitchFamily="2" charset="2"/>
              <a:buChar char="§"/>
              <a:defRPr sz="2000">
                <a:solidFill>
                  <a:srgbClr val="342F2E"/>
                </a:solidFill>
                <a:latin typeface="Arial"/>
              </a:defRPr>
            </a:lvl3pPr>
            <a:lvl4pPr marL="1600200" indent="-228600">
              <a:buClr>
                <a:srgbClr val="B6ACD1"/>
              </a:buClr>
              <a:buFont typeface="Wingdings" pitchFamily="2" charset="2"/>
              <a:buChar char="§"/>
              <a:defRPr sz="1800">
                <a:latin typeface="Arial"/>
              </a:defRPr>
            </a:lvl4pPr>
            <a:lvl5pPr marL="2057400" indent="-228600">
              <a:buClr>
                <a:srgbClr val="B6ACD1"/>
              </a:buClr>
              <a:buFont typeface="Wingdings" pitchFamily="2" charset="2"/>
              <a:buChar char="§"/>
              <a:defRPr sz="1800">
                <a:latin typeface="Arial"/>
              </a:defRPr>
            </a:lvl5pPr>
            <a:lvl6pPr>
              <a:defRPr sz="1800"/>
            </a:lvl6pPr>
            <a:lvl7pPr>
              <a:defRPr sz="1800"/>
            </a:lvl7pPr>
            <a:lvl8pPr>
              <a:defRPr sz="1800"/>
            </a:lvl8pPr>
            <a:lvl9pPr>
              <a:defRPr sz="1800"/>
            </a:lvl9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dui </a:t>
            </a:r>
            <a:r>
              <a:rPr lang="en-US" dirty="0" err="1"/>
              <a:t>mauris</a:t>
            </a:r>
            <a:r>
              <a:rPr lang="en-US" dirty="0"/>
              <a:t>.</a:t>
            </a:r>
          </a:p>
          <a:p>
            <a:endParaRPr lang="en-US" dirty="0"/>
          </a:p>
          <a:p>
            <a:endParaRPr lang="en-US" dirty="0"/>
          </a:p>
        </p:txBody>
      </p:sp>
      <p:sp>
        <p:nvSpPr>
          <p:cNvPr id="15" name="Content Placeholder 5">
            <a:extLst>
              <a:ext uri="{FF2B5EF4-FFF2-40B4-BE49-F238E27FC236}">
                <a16:creationId xmlns:a16="http://schemas.microsoft.com/office/drawing/2014/main" id="{728593AA-90CE-FF46-A776-A2BB41AD622B}"/>
              </a:ext>
            </a:extLst>
          </p:cNvPr>
          <p:cNvSpPr>
            <a:spLocks noGrp="1"/>
          </p:cNvSpPr>
          <p:nvPr>
            <p:ph sz="half" idx="26" hasCustomPrompt="1"/>
          </p:nvPr>
        </p:nvSpPr>
        <p:spPr>
          <a:xfrm>
            <a:off x="4805274" y="1046039"/>
            <a:ext cx="3857778" cy="2078684"/>
          </a:xfrm>
        </p:spPr>
        <p:txBody>
          <a:bodyPr/>
          <a:lstStyle>
            <a:lvl1pPr marL="0" indent="0">
              <a:buNone/>
              <a:defRPr/>
            </a:lvl1pPr>
          </a:lstStyle>
          <a:p>
            <a:r>
              <a:rPr lang="en-US" dirty="0"/>
              <a:t>Placeholder</a:t>
            </a:r>
          </a:p>
        </p:txBody>
      </p:sp>
      <p:sp>
        <p:nvSpPr>
          <p:cNvPr id="16" name="Text Placeholder 2">
            <a:extLst>
              <a:ext uri="{FF2B5EF4-FFF2-40B4-BE49-F238E27FC236}">
                <a16:creationId xmlns:a16="http://schemas.microsoft.com/office/drawing/2014/main" id="{17187A61-7BEA-494E-B85E-0EEC1056B120}"/>
              </a:ext>
            </a:extLst>
          </p:cNvPr>
          <p:cNvSpPr>
            <a:spLocks noGrp="1"/>
          </p:cNvSpPr>
          <p:nvPr>
            <p:ph type="body" idx="27" hasCustomPrompt="1"/>
          </p:nvPr>
        </p:nvSpPr>
        <p:spPr>
          <a:xfrm>
            <a:off x="4805273" y="3124722"/>
            <a:ext cx="3413806" cy="347472"/>
          </a:xfrm>
        </p:spPr>
        <p:txBody>
          <a:bodyPr>
            <a:noAutofit/>
          </a:bodyPr>
          <a:lstStyle>
            <a:lvl1pPr marL="0" indent="0">
              <a:buFontTx/>
              <a:buNone/>
              <a:defRPr sz="2400">
                <a:solidFill>
                  <a:srgbClr val="4E2A84"/>
                </a:solidFill>
              </a:defRPr>
            </a:lvl1pPr>
          </a:lstStyle>
          <a:p>
            <a:r>
              <a:rPr lang="en-US" dirty="0"/>
              <a:t>Subhead 24pt. Arial</a:t>
            </a:r>
          </a:p>
        </p:txBody>
      </p:sp>
      <p:sp>
        <p:nvSpPr>
          <p:cNvPr id="17" name="Content Placeholder 2">
            <a:extLst>
              <a:ext uri="{FF2B5EF4-FFF2-40B4-BE49-F238E27FC236}">
                <a16:creationId xmlns:a16="http://schemas.microsoft.com/office/drawing/2014/main" id="{EA0D2500-BC3A-334B-86BA-3A0CC794B652}"/>
              </a:ext>
            </a:extLst>
          </p:cNvPr>
          <p:cNvSpPr>
            <a:spLocks noGrp="1"/>
          </p:cNvSpPr>
          <p:nvPr>
            <p:ph sz="half" idx="28" hasCustomPrompt="1"/>
          </p:nvPr>
        </p:nvSpPr>
        <p:spPr>
          <a:xfrm>
            <a:off x="4805273" y="3540060"/>
            <a:ext cx="3857778" cy="1091471"/>
          </a:xfrm>
        </p:spPr>
        <p:txBody>
          <a:bodyPr>
            <a:normAutofit/>
          </a:bodyPr>
          <a:lstStyle>
            <a:lvl1pPr marL="0" marR="0" indent="0" algn="l" defTabSz="457200" rtl="0" eaLnBrk="1" fontAlgn="auto" latinLnBrk="0" hangingPunct="1">
              <a:lnSpc>
                <a:spcPct val="100000"/>
              </a:lnSpc>
              <a:spcBef>
                <a:spcPct val="20000"/>
              </a:spcBef>
              <a:spcAft>
                <a:spcPts val="0"/>
              </a:spcAft>
              <a:buClr>
                <a:srgbClr val="B6ACD1"/>
              </a:buClr>
              <a:buSzTx/>
              <a:buFont typeface="Wingdings" pitchFamily="2" charset="2"/>
              <a:buNone/>
              <a:tabLst/>
              <a:defRPr sz="1800">
                <a:solidFill>
                  <a:srgbClr val="342F2E"/>
                </a:solidFill>
                <a:latin typeface="Arial"/>
              </a:defRPr>
            </a:lvl1pPr>
            <a:lvl2pPr marL="457200" indent="0">
              <a:buClr>
                <a:srgbClr val="B6ACD1"/>
              </a:buClr>
              <a:buFont typeface="Wingdings" pitchFamily="2" charset="2"/>
              <a:buNone/>
              <a:defRPr sz="2400">
                <a:solidFill>
                  <a:srgbClr val="342F2E"/>
                </a:solidFill>
                <a:latin typeface="Arial"/>
              </a:defRPr>
            </a:lvl2pPr>
            <a:lvl3pPr marL="1143000" indent="-228600">
              <a:buClr>
                <a:srgbClr val="B6ACD1"/>
              </a:buClr>
              <a:buFont typeface="Wingdings" pitchFamily="2" charset="2"/>
              <a:buChar char="§"/>
              <a:defRPr sz="2000">
                <a:solidFill>
                  <a:srgbClr val="342F2E"/>
                </a:solidFill>
                <a:latin typeface="Arial"/>
              </a:defRPr>
            </a:lvl3pPr>
            <a:lvl4pPr marL="1600200" indent="-228600">
              <a:buClr>
                <a:srgbClr val="B6ACD1"/>
              </a:buClr>
              <a:buFont typeface="Wingdings" pitchFamily="2" charset="2"/>
              <a:buChar char="§"/>
              <a:defRPr sz="1800">
                <a:latin typeface="Arial"/>
              </a:defRPr>
            </a:lvl4pPr>
            <a:lvl5pPr marL="2057400" indent="-228600">
              <a:buClr>
                <a:srgbClr val="B6ACD1"/>
              </a:buClr>
              <a:buFont typeface="Wingdings" pitchFamily="2" charset="2"/>
              <a:buChar char="§"/>
              <a:defRPr sz="1800">
                <a:latin typeface="Arial"/>
              </a:defRPr>
            </a:lvl5pPr>
            <a:lvl6pPr>
              <a:defRPr sz="1800"/>
            </a:lvl6pPr>
            <a:lvl7pPr>
              <a:defRPr sz="1800"/>
            </a:lvl7pPr>
            <a:lvl8pPr>
              <a:defRPr sz="1800"/>
            </a:lvl8pPr>
            <a:lvl9pPr>
              <a:defRPr sz="1800"/>
            </a:lvl9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dui </a:t>
            </a:r>
            <a:r>
              <a:rPr lang="en-US" dirty="0" err="1"/>
              <a:t>mauris</a:t>
            </a:r>
            <a:r>
              <a:rPr lang="en-US" dirty="0"/>
              <a:t>.</a:t>
            </a:r>
          </a:p>
          <a:p>
            <a:endParaRPr lang="en-US" dirty="0"/>
          </a:p>
          <a:p>
            <a:endParaRPr lang="en-US" dirty="0"/>
          </a:p>
        </p:txBody>
      </p:sp>
    </p:spTree>
    <p:extLst>
      <p:ext uri="{BB962C8B-B14F-4D97-AF65-F5344CB8AC3E}">
        <p14:creationId xmlns:p14="http://schemas.microsoft.com/office/powerpoint/2010/main" val="168088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rgbClr val="4E2A84"/>
                </a:solidFill>
                <a:latin typeface="Aria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solidFill>
                  <a:srgbClr val="000000"/>
                </a:solidFi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3770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98C176C-065F-124D-AAA4-94F2B7A2EC7C}" type="datetime1">
              <a:rPr lang="en-US" smtClean="0"/>
              <a:t>6/13/24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b"/>
          <a:lstStyle>
            <a:lvl1pPr algn="r">
              <a:defRPr sz="1200">
                <a:solidFill>
                  <a:srgbClr val="FFFFFF"/>
                </a:solidFill>
                <a:latin typeface="Arial"/>
                <a:cs typeface="Arial"/>
              </a:defRPr>
            </a:lvl1pPr>
          </a:lstStyle>
          <a:p>
            <a:fld id="{106E12CD-FCB1-464E-A775-0B83FDDACE03}" type="slidenum">
              <a:rPr lang="en-US" smtClean="0"/>
              <a:pPr/>
              <a:t>‹#›</a:t>
            </a:fld>
            <a:endParaRPr lang="en-US" dirty="0"/>
          </a:p>
        </p:txBody>
      </p:sp>
      <p:pic>
        <p:nvPicPr>
          <p:cNvPr id="7" name="Picture 6" descr="NWU PPT Wide Opt 2_Master.jpg"/>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0" name="Rectangle 9">
            <a:extLst>
              <a:ext uri="{FF2B5EF4-FFF2-40B4-BE49-F238E27FC236}">
                <a16:creationId xmlns:a16="http://schemas.microsoft.com/office/drawing/2014/main" id="{A044454B-AF17-8948-A331-F26766D21F10}"/>
              </a:ext>
            </a:extLst>
          </p:cNvPr>
          <p:cNvSpPr/>
          <p:nvPr userDrawn="1"/>
        </p:nvSpPr>
        <p:spPr>
          <a:xfrm>
            <a:off x="269738" y="4851105"/>
            <a:ext cx="1325797" cy="228600"/>
          </a:xfrm>
          <a:prstGeom prst="rect">
            <a:avLst/>
          </a:prstGeom>
          <a:solidFill>
            <a:srgbClr val="4E2A8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A white text with a circle in the middle&#10;&#10;Description automatically generated">
            <a:extLst>
              <a:ext uri="{FF2B5EF4-FFF2-40B4-BE49-F238E27FC236}">
                <a16:creationId xmlns:a16="http://schemas.microsoft.com/office/drawing/2014/main" id="{A8CFB701-C924-6892-E602-F467D205FC61}"/>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8059588" y="4704035"/>
            <a:ext cx="973888" cy="486944"/>
          </a:xfrm>
          <a:prstGeom prst="rect">
            <a:avLst/>
          </a:prstGeom>
        </p:spPr>
      </p:pic>
    </p:spTree>
    <p:extLst>
      <p:ext uri="{BB962C8B-B14F-4D97-AF65-F5344CB8AC3E}">
        <p14:creationId xmlns:p14="http://schemas.microsoft.com/office/powerpoint/2010/main" val="86496020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49" r:id="rId3"/>
    <p:sldLayoutId id="2147483650" r:id="rId4"/>
    <p:sldLayoutId id="2147483665" r:id="rId5"/>
    <p:sldLayoutId id="2147483652" r:id="rId6"/>
    <p:sldLayoutId id="2147483666" r:id="rId7"/>
    <p:sldLayoutId id="2147483667" r:id="rId8"/>
    <p:sldLayoutId id="2147483653" r:id="rId9"/>
    <p:sldLayoutId id="2147483654" r:id="rId10"/>
    <p:sldLayoutId id="2147483664" r:id="rId11"/>
    <p:sldLayoutId id="2147483656" r:id="rId12"/>
  </p:sldLayoutIdLst>
  <p:hf hdr="0" ftr="0" dt="0"/>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0B77-93E5-554B-B81B-DCFCAB32BFC7}"/>
              </a:ext>
            </a:extLst>
          </p:cNvPr>
          <p:cNvSpPr>
            <a:spLocks noGrp="1"/>
          </p:cNvSpPr>
          <p:nvPr>
            <p:ph type="title"/>
          </p:nvPr>
        </p:nvSpPr>
        <p:spPr/>
        <p:txBody>
          <a:bodyPr>
            <a:noAutofit/>
          </a:bodyPr>
          <a:lstStyle/>
          <a:p>
            <a:r>
              <a:rPr lang="en-US" sz="2800" dirty="0"/>
              <a:t>Northwestern IT </a:t>
            </a:r>
            <a:br>
              <a:rPr lang="en-US" sz="2800" dirty="0"/>
            </a:br>
            <a:r>
              <a:rPr lang="en-US" sz="2800" dirty="0"/>
              <a:t>Research Computing and Data Services </a:t>
            </a:r>
            <a:br>
              <a:rPr lang="en-US" sz="2800" dirty="0"/>
            </a:br>
            <a:r>
              <a:rPr lang="en-US" sz="2800" dirty="0"/>
              <a:t>provides free consultations for all </a:t>
            </a:r>
            <a:br>
              <a:rPr lang="en-US" sz="2800" dirty="0"/>
            </a:br>
            <a:r>
              <a:rPr lang="en-US" sz="2800" dirty="0"/>
              <a:t>Northwestern Researchers.</a:t>
            </a:r>
            <a:br>
              <a:rPr lang="en-US" sz="2800" dirty="0"/>
            </a:br>
            <a:br>
              <a:rPr lang="en-US" sz="2800" dirty="0"/>
            </a:br>
            <a:r>
              <a:rPr lang="en-US" sz="2800" dirty="0">
                <a:latin typeface="Aptos Narrow" panose="020B0004020202020204" pitchFamily="34" charset="0"/>
              </a:rPr>
              <a:t>We help with:</a:t>
            </a:r>
            <a:br>
              <a:rPr lang="en-US" sz="2800" dirty="0">
                <a:latin typeface="Aptos Narrow" panose="020B0004020202020204" pitchFamily="34" charset="0"/>
              </a:rPr>
            </a:br>
            <a:r>
              <a:rPr lang="en-US" sz="2000" dirty="0">
                <a:latin typeface="Aptos Narrow" panose="020B0004020202020204" pitchFamily="34" charset="0"/>
              </a:rPr>
              <a:t>● troubleshooting code ● getting started on a project ● statistical advice  </a:t>
            </a:r>
            <a:br>
              <a:rPr lang="en-US" sz="2000" dirty="0">
                <a:latin typeface="Aptos Narrow" panose="020B0004020202020204" pitchFamily="34" charset="0"/>
              </a:rPr>
            </a:br>
            <a:r>
              <a:rPr lang="en-US" sz="2000" dirty="0">
                <a:latin typeface="Aptos Narrow" panose="020B0004020202020204" pitchFamily="34" charset="0"/>
              </a:rPr>
              <a:t>● data storage and management ● HPC and cloud computing  </a:t>
            </a:r>
            <a:br>
              <a:rPr lang="en-US" sz="2000" dirty="0">
                <a:latin typeface="Aptos Narrow" panose="020B0004020202020204" pitchFamily="34" charset="0"/>
              </a:rPr>
            </a:br>
            <a:r>
              <a:rPr lang="en-US" sz="2000" dirty="0">
                <a:latin typeface="Aptos Narrow" panose="020B0004020202020204" pitchFamily="34" charset="0"/>
              </a:rPr>
              <a:t>● machine learning and AI models ● text analysis ● data collection ● more – just ask!</a:t>
            </a:r>
            <a:br>
              <a:rPr lang="en-US" sz="2000" dirty="0"/>
            </a:br>
            <a:br>
              <a:rPr lang="en-US" sz="2000" dirty="0"/>
            </a:br>
            <a:r>
              <a:rPr lang="en-US" sz="2000" dirty="0"/>
              <a:t>Click on the link in my email signature to request a consultation!</a:t>
            </a:r>
            <a:endParaRPr lang="en-US" sz="2800" dirty="0"/>
          </a:p>
        </p:txBody>
      </p:sp>
    </p:spTree>
    <p:extLst>
      <p:ext uri="{BB962C8B-B14F-4D97-AF65-F5344CB8AC3E}">
        <p14:creationId xmlns:p14="http://schemas.microsoft.com/office/powerpoint/2010/main" val="3899651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F72756-8A36-6C41-99CD-4DCB9D2A13E3}"/>
              </a:ext>
            </a:extLst>
          </p:cNvPr>
          <p:cNvSpPr>
            <a:spLocks noGrp="1"/>
          </p:cNvSpPr>
          <p:nvPr>
            <p:ph type="title"/>
          </p:nvPr>
        </p:nvSpPr>
        <p:spPr/>
        <p:txBody>
          <a:bodyPr/>
          <a:lstStyle/>
          <a:p>
            <a:r>
              <a:rPr lang="en-US" dirty="0"/>
              <a:t>OOP</a:t>
            </a:r>
          </a:p>
        </p:txBody>
      </p:sp>
      <p:sp>
        <p:nvSpPr>
          <p:cNvPr id="4" name="Text Placeholder 3">
            <a:extLst>
              <a:ext uri="{FF2B5EF4-FFF2-40B4-BE49-F238E27FC236}">
                <a16:creationId xmlns:a16="http://schemas.microsoft.com/office/drawing/2014/main" id="{36ED3D9E-8B9F-0144-88D3-879F4898DFD5}"/>
              </a:ext>
            </a:extLst>
          </p:cNvPr>
          <p:cNvSpPr>
            <a:spLocks noGrp="1"/>
          </p:cNvSpPr>
          <p:nvPr>
            <p:ph type="body" sz="quarter" idx="13"/>
          </p:nvPr>
        </p:nvSpPr>
        <p:spPr/>
        <p:txBody>
          <a:bodyPr/>
          <a:lstStyle/>
          <a:p>
            <a:pPr marL="342900" indent="-342900">
              <a:buFont typeface="Arial" panose="020B0604020202020204" pitchFamily="34" charset="0"/>
              <a:buChar char="•"/>
            </a:pPr>
            <a:r>
              <a:rPr lang="en-US" sz="2400" b="0" i="0" dirty="0">
                <a:solidFill>
                  <a:srgbClr val="212121"/>
                </a:solidFill>
                <a:effectLst/>
                <a:highlight>
                  <a:srgbClr val="FFFFFF"/>
                </a:highlight>
                <a:latin typeface="Roboto" panose="02000000000000000000" pitchFamily="2" charset="0"/>
              </a:rPr>
              <a:t>Who here was like Bluey when they were a kid? </a:t>
            </a:r>
          </a:p>
          <a:p>
            <a:pPr marL="342900" indent="-342900">
              <a:buFont typeface="Arial" panose="020B0604020202020204" pitchFamily="34" charset="0"/>
              <a:buChar char="•"/>
            </a:pPr>
            <a:r>
              <a:rPr lang="en-US" sz="2400" b="0" i="0" dirty="0">
                <a:solidFill>
                  <a:srgbClr val="212121"/>
                </a:solidFill>
                <a:effectLst/>
                <a:highlight>
                  <a:srgbClr val="FFFFFF"/>
                </a:highlight>
                <a:latin typeface="Roboto" panose="02000000000000000000" pitchFamily="2" charset="0"/>
              </a:rPr>
              <a:t>Who was like Mackenzie? </a:t>
            </a:r>
            <a:endParaRPr lang="en-US" sz="2400" dirty="0">
              <a:solidFill>
                <a:srgbClr val="212121"/>
              </a:solidFill>
              <a:highlight>
                <a:srgbClr val="FFFFFF"/>
              </a:highlight>
              <a:latin typeface="Roboto" panose="02000000000000000000" pitchFamily="2" charset="0"/>
            </a:endParaRPr>
          </a:p>
        </p:txBody>
      </p:sp>
    </p:spTree>
    <p:extLst>
      <p:ext uri="{BB962C8B-B14F-4D97-AF65-F5344CB8AC3E}">
        <p14:creationId xmlns:p14="http://schemas.microsoft.com/office/powerpoint/2010/main" val="287616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F72756-8A36-6C41-99CD-4DCB9D2A13E3}"/>
              </a:ext>
            </a:extLst>
          </p:cNvPr>
          <p:cNvSpPr>
            <a:spLocks noGrp="1"/>
          </p:cNvSpPr>
          <p:nvPr>
            <p:ph type="title"/>
          </p:nvPr>
        </p:nvSpPr>
        <p:spPr/>
        <p:txBody>
          <a:bodyPr/>
          <a:lstStyle/>
          <a:p>
            <a:r>
              <a:rPr lang="en-US" dirty="0"/>
              <a:t>OOP</a:t>
            </a:r>
          </a:p>
        </p:txBody>
      </p:sp>
      <p:sp>
        <p:nvSpPr>
          <p:cNvPr id="4" name="Text Placeholder 3">
            <a:extLst>
              <a:ext uri="{FF2B5EF4-FFF2-40B4-BE49-F238E27FC236}">
                <a16:creationId xmlns:a16="http://schemas.microsoft.com/office/drawing/2014/main" id="{36ED3D9E-8B9F-0144-88D3-879F4898DFD5}"/>
              </a:ext>
            </a:extLst>
          </p:cNvPr>
          <p:cNvSpPr>
            <a:spLocks noGrp="1"/>
          </p:cNvSpPr>
          <p:nvPr>
            <p:ph type="body" sz="quarter" idx="13"/>
          </p:nvPr>
        </p:nvSpPr>
        <p:spPr/>
        <p:txBody>
          <a:bodyPr/>
          <a:lstStyle/>
          <a:p>
            <a:pPr marL="342900" indent="-342900">
              <a:buFont typeface="Arial" panose="020B0604020202020204" pitchFamily="34" charset="0"/>
              <a:buChar char="•"/>
            </a:pPr>
            <a:r>
              <a:rPr lang="en-US" sz="2400" b="0" i="0" dirty="0">
                <a:solidFill>
                  <a:srgbClr val="212121"/>
                </a:solidFill>
                <a:effectLst/>
                <a:highlight>
                  <a:srgbClr val="FFFFFF"/>
                </a:highlight>
                <a:latin typeface="Roboto" panose="02000000000000000000" pitchFamily="2" charset="0"/>
              </a:rPr>
              <a:t>What did we learn about Object-Oriented Programming?</a:t>
            </a:r>
            <a:br>
              <a:rPr lang="en-US" sz="2400" b="0" i="0" dirty="0">
                <a:solidFill>
                  <a:srgbClr val="212121"/>
                </a:solidFill>
                <a:effectLst/>
                <a:highlight>
                  <a:srgbClr val="FFFFFF"/>
                </a:highlight>
                <a:latin typeface="Roboto" panose="02000000000000000000" pitchFamily="2" charset="0"/>
              </a:rPr>
            </a:br>
            <a:endParaRPr lang="en-US" sz="2400" b="0" i="0" dirty="0">
              <a:solidFill>
                <a:srgbClr val="212121"/>
              </a:solidFill>
              <a:effectLst/>
              <a:highlight>
                <a:srgbClr val="FFFFFF"/>
              </a:highlight>
              <a:latin typeface="Roboto" panose="02000000000000000000" pitchFamily="2" charset="0"/>
            </a:endParaRPr>
          </a:p>
        </p:txBody>
      </p:sp>
    </p:spTree>
    <p:extLst>
      <p:ext uri="{BB962C8B-B14F-4D97-AF65-F5344CB8AC3E}">
        <p14:creationId xmlns:p14="http://schemas.microsoft.com/office/powerpoint/2010/main" val="3156139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F72756-8A36-6C41-99CD-4DCB9D2A13E3}"/>
              </a:ext>
            </a:extLst>
          </p:cNvPr>
          <p:cNvSpPr>
            <a:spLocks noGrp="1"/>
          </p:cNvSpPr>
          <p:nvPr>
            <p:ph type="title"/>
          </p:nvPr>
        </p:nvSpPr>
        <p:spPr/>
        <p:txBody>
          <a:bodyPr/>
          <a:lstStyle/>
          <a:p>
            <a:r>
              <a:rPr lang="en-US" dirty="0"/>
              <a:t>OOP</a:t>
            </a:r>
          </a:p>
        </p:txBody>
      </p:sp>
      <p:sp>
        <p:nvSpPr>
          <p:cNvPr id="4" name="Text Placeholder 3">
            <a:extLst>
              <a:ext uri="{FF2B5EF4-FFF2-40B4-BE49-F238E27FC236}">
                <a16:creationId xmlns:a16="http://schemas.microsoft.com/office/drawing/2014/main" id="{36ED3D9E-8B9F-0144-88D3-879F4898DFD5}"/>
              </a:ext>
            </a:extLst>
          </p:cNvPr>
          <p:cNvSpPr>
            <a:spLocks noGrp="1"/>
          </p:cNvSpPr>
          <p:nvPr>
            <p:ph type="body" sz="quarter" idx="13"/>
          </p:nvPr>
        </p:nvSpPr>
        <p:spPr/>
        <p:txBody>
          <a:bodyPr/>
          <a:lstStyle/>
          <a:p>
            <a:pPr marL="342900" indent="-342900">
              <a:buFont typeface="Arial" panose="020B0604020202020204" pitchFamily="34" charset="0"/>
              <a:buChar char="•"/>
            </a:pPr>
            <a:r>
              <a:rPr lang="en-US" sz="2400" b="0" i="0" dirty="0">
                <a:solidFill>
                  <a:srgbClr val="212121"/>
                </a:solidFill>
                <a:effectLst/>
                <a:highlight>
                  <a:srgbClr val="FFFFFF"/>
                </a:highlight>
                <a:latin typeface="Roboto" panose="02000000000000000000" pitchFamily="2" charset="0"/>
              </a:rPr>
              <a:t>Examples from research areas with clear object entities:</a:t>
            </a:r>
          </a:p>
          <a:p>
            <a:pPr marL="1085850" lvl="1" indent="-342900">
              <a:buFont typeface="Arial" panose="020B0604020202020204" pitchFamily="34" charset="0"/>
              <a:buChar char="•"/>
            </a:pPr>
            <a:r>
              <a:rPr lang="en-US" sz="1800" dirty="0">
                <a:solidFill>
                  <a:srgbClr val="212121"/>
                </a:solidFill>
                <a:highlight>
                  <a:srgbClr val="FFFFFF"/>
                </a:highlight>
                <a:latin typeface="Roboto" panose="02000000000000000000" pitchFamily="2" charset="0"/>
              </a:rPr>
              <a:t>Astronomy (stars, planets, etc.)</a:t>
            </a:r>
          </a:p>
          <a:p>
            <a:pPr marL="1085850" lvl="1" indent="-342900">
              <a:buFont typeface="Arial" panose="020B0604020202020204" pitchFamily="34" charset="0"/>
              <a:buChar char="•"/>
            </a:pPr>
            <a:r>
              <a:rPr lang="en-US" sz="1800" b="0" i="0" dirty="0">
                <a:solidFill>
                  <a:srgbClr val="212121"/>
                </a:solidFill>
                <a:effectLst/>
                <a:highlight>
                  <a:srgbClr val="FFFFFF"/>
                </a:highlight>
                <a:latin typeface="Roboto" panose="02000000000000000000" pitchFamily="2" charset="0"/>
              </a:rPr>
              <a:t>Genetics (</a:t>
            </a:r>
            <a:r>
              <a:rPr lang="en-US" sz="1800" b="0" i="0" dirty="0" err="1">
                <a:solidFill>
                  <a:srgbClr val="212121"/>
                </a:solidFill>
                <a:effectLst/>
                <a:highlight>
                  <a:srgbClr val="FFFFFF"/>
                </a:highlight>
                <a:latin typeface="Roboto" panose="02000000000000000000" pitchFamily="2" charset="0"/>
              </a:rPr>
              <a:t>Biopython</a:t>
            </a:r>
            <a:r>
              <a:rPr lang="en-US" sz="1800" b="0" i="0" dirty="0">
                <a:solidFill>
                  <a:srgbClr val="212121"/>
                </a:solidFill>
                <a:effectLst/>
                <a:highlight>
                  <a:srgbClr val="FFFFFF"/>
                </a:highlight>
                <a:latin typeface="Roboto" panose="02000000000000000000" pitchFamily="2" charset="0"/>
              </a:rPr>
              <a:t> is a great OO </a:t>
            </a:r>
            <a:r>
              <a:rPr lang="en-US" sz="1800" dirty="0">
                <a:solidFill>
                  <a:srgbClr val="212121"/>
                </a:solidFill>
                <a:highlight>
                  <a:srgbClr val="FFFFFF"/>
                </a:highlight>
                <a:latin typeface="Roboto" panose="02000000000000000000" pitchFamily="2" charset="0"/>
              </a:rPr>
              <a:t>package with a sequence object)</a:t>
            </a:r>
          </a:p>
          <a:p>
            <a:pPr marL="1085850" lvl="1" indent="-342900">
              <a:buFont typeface="Arial" panose="020B0604020202020204" pitchFamily="34" charset="0"/>
              <a:buChar char="•"/>
            </a:pPr>
            <a:r>
              <a:rPr lang="en-US" sz="1800" b="0" i="0" dirty="0">
                <a:solidFill>
                  <a:srgbClr val="212121"/>
                </a:solidFill>
                <a:effectLst/>
                <a:highlight>
                  <a:srgbClr val="FFFFFF"/>
                </a:highlight>
                <a:latin typeface="Roboto" panose="02000000000000000000" pitchFamily="2" charset="0"/>
              </a:rPr>
              <a:t>Chemistry and Materials Science (elements, compounds, molecules)</a:t>
            </a:r>
          </a:p>
          <a:p>
            <a:pPr marL="1085850" lvl="1" indent="-342900">
              <a:buFont typeface="Arial" panose="020B0604020202020204" pitchFamily="34" charset="0"/>
              <a:buChar char="•"/>
            </a:pPr>
            <a:r>
              <a:rPr lang="en-US" sz="1800" b="0" i="0" dirty="0">
                <a:solidFill>
                  <a:srgbClr val="212121"/>
                </a:solidFill>
                <a:effectLst/>
                <a:highlight>
                  <a:srgbClr val="FFFFFF"/>
                </a:highlight>
                <a:latin typeface="Roboto" panose="02000000000000000000" pitchFamily="2" charset="0"/>
              </a:rPr>
              <a:t>Language (sentences, words, stems, etc.)</a:t>
            </a:r>
          </a:p>
          <a:p>
            <a:pPr marL="1085850" lvl="1" indent="-342900">
              <a:buFont typeface="Arial" panose="020B0604020202020204" pitchFamily="34" charset="0"/>
              <a:buChar char="•"/>
            </a:pPr>
            <a:r>
              <a:rPr lang="en-US" sz="1800" dirty="0">
                <a:solidFill>
                  <a:srgbClr val="212121"/>
                </a:solidFill>
                <a:highlight>
                  <a:srgbClr val="FFFFFF"/>
                </a:highlight>
                <a:latin typeface="Roboto" panose="02000000000000000000" pitchFamily="2" charset="0"/>
              </a:rPr>
              <a:t>Transportation (trucks, warehouses, drivers)</a:t>
            </a:r>
          </a:p>
          <a:p>
            <a:pPr marL="1085850" lvl="1" indent="-342900">
              <a:buFont typeface="Arial" panose="020B0604020202020204" pitchFamily="34" charset="0"/>
              <a:buChar char="•"/>
            </a:pPr>
            <a:r>
              <a:rPr lang="en-US" sz="1800" b="0" i="0" dirty="0">
                <a:solidFill>
                  <a:srgbClr val="212121"/>
                </a:solidFill>
                <a:effectLst/>
                <a:highlight>
                  <a:srgbClr val="FFFFFF"/>
                </a:highlight>
                <a:latin typeface="Roboto" panose="02000000000000000000" pitchFamily="2" charset="0"/>
              </a:rPr>
              <a:t>Many more…</a:t>
            </a:r>
            <a:br>
              <a:rPr lang="en-US" sz="1600" b="0" i="0" dirty="0">
                <a:solidFill>
                  <a:srgbClr val="212121"/>
                </a:solidFill>
                <a:effectLst/>
                <a:highlight>
                  <a:srgbClr val="FFFFFF"/>
                </a:highlight>
                <a:latin typeface="Roboto" panose="02000000000000000000" pitchFamily="2" charset="0"/>
              </a:rPr>
            </a:br>
            <a:endParaRPr lang="en-US" sz="1600" b="0" i="0" dirty="0">
              <a:solidFill>
                <a:srgbClr val="212121"/>
              </a:solidFill>
              <a:effectLst/>
              <a:highlight>
                <a:srgbClr val="FFFFFF"/>
              </a:highlight>
              <a:latin typeface="Roboto" panose="02000000000000000000" pitchFamily="2" charset="0"/>
            </a:endParaRPr>
          </a:p>
        </p:txBody>
      </p:sp>
    </p:spTree>
    <p:extLst>
      <p:ext uri="{BB962C8B-B14F-4D97-AF65-F5344CB8AC3E}">
        <p14:creationId xmlns:p14="http://schemas.microsoft.com/office/powerpoint/2010/main" val="3192613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F72756-8A36-6C41-99CD-4DCB9D2A13E3}"/>
              </a:ext>
            </a:extLst>
          </p:cNvPr>
          <p:cNvSpPr>
            <a:spLocks noGrp="1"/>
          </p:cNvSpPr>
          <p:nvPr>
            <p:ph type="title"/>
          </p:nvPr>
        </p:nvSpPr>
        <p:spPr/>
        <p:txBody>
          <a:bodyPr/>
          <a:lstStyle/>
          <a:p>
            <a:r>
              <a:rPr lang="en-US" dirty="0"/>
              <a:t>OOP – First, we “decide stuff”</a:t>
            </a:r>
          </a:p>
        </p:txBody>
      </p:sp>
      <p:sp>
        <p:nvSpPr>
          <p:cNvPr id="4" name="Text Placeholder 3">
            <a:extLst>
              <a:ext uri="{FF2B5EF4-FFF2-40B4-BE49-F238E27FC236}">
                <a16:creationId xmlns:a16="http://schemas.microsoft.com/office/drawing/2014/main" id="{36ED3D9E-8B9F-0144-88D3-879F4898DFD5}"/>
              </a:ext>
            </a:extLst>
          </p:cNvPr>
          <p:cNvSpPr>
            <a:spLocks noGrp="1"/>
          </p:cNvSpPr>
          <p:nvPr>
            <p:ph type="body" sz="quarter" idx="13"/>
          </p:nvPr>
        </p:nvSpPr>
        <p:spPr/>
        <p:txBody>
          <a:bodyPr/>
          <a:lstStyle/>
          <a:p>
            <a:pPr marL="342900" indent="-342900">
              <a:buFont typeface="Arial" panose="020B0604020202020204" pitchFamily="34" charset="0"/>
              <a:buChar char="•"/>
            </a:pPr>
            <a:r>
              <a:rPr lang="en-US" sz="2400" dirty="0">
                <a:solidFill>
                  <a:srgbClr val="212121"/>
                </a:solidFill>
                <a:highlight>
                  <a:srgbClr val="FFFFFF"/>
                </a:highlight>
                <a:latin typeface="Roboto" panose="02000000000000000000" pitchFamily="2" charset="0"/>
              </a:rPr>
              <a:t>W</a:t>
            </a:r>
            <a:r>
              <a:rPr lang="en-US" sz="2400" b="0" i="0" dirty="0">
                <a:solidFill>
                  <a:srgbClr val="212121"/>
                </a:solidFill>
                <a:effectLst/>
                <a:highlight>
                  <a:srgbClr val="FFFFFF"/>
                </a:highlight>
                <a:latin typeface="Roboto" panose="02000000000000000000" pitchFamily="2" charset="0"/>
              </a:rPr>
              <a:t>e define our </a:t>
            </a:r>
            <a:r>
              <a:rPr lang="en-US" sz="2400" b="1" i="0" dirty="0">
                <a:solidFill>
                  <a:srgbClr val="212121"/>
                </a:solidFill>
                <a:effectLst/>
                <a:highlight>
                  <a:srgbClr val="FFFFFF"/>
                </a:highlight>
                <a:latin typeface="Roboto" panose="02000000000000000000" pitchFamily="2" charset="0"/>
              </a:rPr>
              <a:t>object </a:t>
            </a:r>
            <a:r>
              <a:rPr lang="en-US" sz="2400" b="1" i="1" dirty="0">
                <a:solidFill>
                  <a:schemeClr val="accent5">
                    <a:lumMod val="75000"/>
                  </a:schemeClr>
                </a:solidFill>
                <a:effectLst/>
                <a:highlight>
                  <a:srgbClr val="FFFFFF"/>
                </a:highlight>
                <a:latin typeface="Roboto" panose="02000000000000000000" pitchFamily="2" charset="0"/>
              </a:rPr>
              <a:t>classes</a:t>
            </a:r>
            <a:r>
              <a:rPr lang="en-US" sz="2400" b="1" i="1" dirty="0">
                <a:solidFill>
                  <a:srgbClr val="212121"/>
                </a:solidFill>
                <a:effectLst/>
                <a:highlight>
                  <a:srgbClr val="FFFFFF"/>
                </a:highlight>
                <a:latin typeface="Roboto" panose="02000000000000000000" pitchFamily="2" charset="0"/>
              </a:rPr>
              <a:t>:</a:t>
            </a:r>
          </a:p>
          <a:p>
            <a:pPr marL="1085850" lvl="1" indent="-342900">
              <a:buFont typeface="Arial" panose="020B0604020202020204" pitchFamily="34" charset="0"/>
              <a:buChar char="•"/>
            </a:pPr>
            <a:r>
              <a:rPr lang="en-US" sz="1600" b="1" i="1" dirty="0">
                <a:solidFill>
                  <a:schemeClr val="accent5">
                    <a:lumMod val="75000"/>
                  </a:schemeClr>
                </a:solidFill>
                <a:highlight>
                  <a:srgbClr val="FFFFFF"/>
                </a:highlight>
                <a:latin typeface="Roboto" panose="02000000000000000000" pitchFamily="2" charset="0"/>
              </a:rPr>
              <a:t>Shop, shopkeeper, assistant, customer, kitten, merchandise</a:t>
            </a:r>
            <a:r>
              <a:rPr lang="en-US" sz="1600" b="1" i="1" dirty="0">
                <a:solidFill>
                  <a:srgbClr val="212121"/>
                </a:solidFill>
                <a:highlight>
                  <a:srgbClr val="FFFFFF"/>
                </a:highlight>
                <a:latin typeface="Roboto" panose="02000000000000000000" pitchFamily="2" charset="0"/>
              </a:rPr>
              <a:t>, etc.</a:t>
            </a:r>
            <a:endParaRPr lang="en-US" sz="1600" b="1" i="1" dirty="0">
              <a:solidFill>
                <a:srgbClr val="212121"/>
              </a:solidFill>
              <a:effectLst/>
              <a:highlight>
                <a:srgbClr val="FFFFFF"/>
              </a:highlight>
              <a:latin typeface="Roboto" panose="02000000000000000000" pitchFamily="2" charset="0"/>
            </a:endParaRPr>
          </a:p>
          <a:p>
            <a:pPr marL="342900" indent="-342900">
              <a:buFont typeface="Arial" panose="020B0604020202020204" pitchFamily="34" charset="0"/>
              <a:buChar char="•"/>
            </a:pPr>
            <a:r>
              <a:rPr lang="en-US" sz="2400" dirty="0">
                <a:solidFill>
                  <a:srgbClr val="212121"/>
                </a:solidFill>
                <a:highlight>
                  <a:srgbClr val="FFFFFF"/>
                </a:highlight>
                <a:latin typeface="Roboto" panose="02000000000000000000" pitchFamily="2" charset="0"/>
              </a:rPr>
              <a:t>We decide on </a:t>
            </a:r>
            <a:r>
              <a:rPr lang="en-US" sz="2400" b="1" i="1" dirty="0">
                <a:solidFill>
                  <a:schemeClr val="accent4">
                    <a:lumMod val="75000"/>
                  </a:schemeClr>
                </a:solidFill>
                <a:highlight>
                  <a:srgbClr val="FFFFFF"/>
                </a:highlight>
                <a:latin typeface="Roboto" panose="02000000000000000000" pitchFamily="2" charset="0"/>
              </a:rPr>
              <a:t>attributes</a:t>
            </a:r>
            <a:r>
              <a:rPr lang="en-US" sz="2400" dirty="0">
                <a:solidFill>
                  <a:srgbClr val="212121"/>
                </a:solidFill>
                <a:highlight>
                  <a:srgbClr val="FFFFFF"/>
                </a:highlight>
                <a:latin typeface="Roboto" panose="02000000000000000000" pitchFamily="2" charset="0"/>
              </a:rPr>
              <a:t> for each class (aka properties, traits, characteristics, metadata)</a:t>
            </a:r>
          </a:p>
          <a:p>
            <a:pPr marL="1085850" lvl="1" indent="-342900">
              <a:buFont typeface="Arial" panose="020B0604020202020204" pitchFamily="34" charset="0"/>
              <a:buChar char="•"/>
            </a:pPr>
            <a:r>
              <a:rPr lang="en-US" sz="1600" b="1" i="1" dirty="0">
                <a:solidFill>
                  <a:srgbClr val="212121"/>
                </a:solidFill>
                <a:highlight>
                  <a:srgbClr val="FFFFFF"/>
                </a:highlight>
                <a:latin typeface="Roboto" panose="02000000000000000000" pitchFamily="2" charset="0"/>
              </a:rPr>
              <a:t>The </a:t>
            </a:r>
            <a:r>
              <a:rPr lang="en-US" sz="1600" b="1" i="1" dirty="0">
                <a:solidFill>
                  <a:schemeClr val="accent5">
                    <a:lumMod val="75000"/>
                  </a:schemeClr>
                </a:solidFill>
                <a:highlight>
                  <a:srgbClr val="FFFFFF"/>
                </a:highlight>
                <a:latin typeface="Roboto" panose="02000000000000000000" pitchFamily="2" charset="0"/>
              </a:rPr>
              <a:t>shop</a:t>
            </a:r>
            <a:r>
              <a:rPr lang="en-US" sz="1600" b="1" i="1" dirty="0">
                <a:solidFill>
                  <a:srgbClr val="212121"/>
                </a:solidFill>
                <a:highlight>
                  <a:srgbClr val="FFFFFF"/>
                </a:highlight>
                <a:latin typeface="Roboto" panose="02000000000000000000" pitchFamily="2" charset="0"/>
              </a:rPr>
              <a:t> has </a:t>
            </a:r>
            <a:r>
              <a:rPr lang="en-US" sz="1600" b="1" i="1" dirty="0">
                <a:solidFill>
                  <a:schemeClr val="accent4">
                    <a:lumMod val="75000"/>
                  </a:schemeClr>
                </a:solidFill>
                <a:highlight>
                  <a:srgbClr val="FFFFFF"/>
                </a:highlight>
                <a:latin typeface="Roboto" panose="02000000000000000000" pitchFamily="2" charset="0"/>
              </a:rPr>
              <a:t>merchandise</a:t>
            </a:r>
            <a:r>
              <a:rPr lang="en-US" sz="1600" b="1" i="1" dirty="0">
                <a:solidFill>
                  <a:srgbClr val="212121"/>
                </a:solidFill>
                <a:highlight>
                  <a:srgbClr val="FFFFFF"/>
                </a:highlight>
                <a:latin typeface="Roboto" panose="02000000000000000000" pitchFamily="2" charset="0"/>
              </a:rPr>
              <a:t> to sell, the </a:t>
            </a:r>
            <a:r>
              <a:rPr lang="en-US" sz="1600" b="1" i="1" dirty="0">
                <a:solidFill>
                  <a:schemeClr val="accent5">
                    <a:lumMod val="75000"/>
                  </a:schemeClr>
                </a:solidFill>
                <a:highlight>
                  <a:srgbClr val="FFFFFF"/>
                </a:highlight>
                <a:latin typeface="Roboto" panose="02000000000000000000" pitchFamily="2" charset="0"/>
              </a:rPr>
              <a:t>customer</a:t>
            </a:r>
            <a:r>
              <a:rPr lang="en-US" sz="1600" b="1" i="1" dirty="0">
                <a:solidFill>
                  <a:srgbClr val="212121"/>
                </a:solidFill>
                <a:highlight>
                  <a:srgbClr val="FFFFFF"/>
                </a:highlight>
                <a:latin typeface="Roboto" panose="02000000000000000000" pitchFamily="2" charset="0"/>
              </a:rPr>
              <a:t> has </a:t>
            </a:r>
            <a:r>
              <a:rPr lang="en-US" sz="1600" b="1" i="1" dirty="0" err="1">
                <a:solidFill>
                  <a:schemeClr val="accent4">
                    <a:lumMod val="75000"/>
                  </a:schemeClr>
                </a:solidFill>
                <a:highlight>
                  <a:srgbClr val="FFFFFF"/>
                </a:highlight>
                <a:latin typeface="Roboto" panose="02000000000000000000" pitchFamily="2" charset="0"/>
              </a:rPr>
              <a:t>dollarbucks</a:t>
            </a:r>
            <a:r>
              <a:rPr lang="en-US" sz="1600" b="1" i="1" dirty="0">
                <a:solidFill>
                  <a:srgbClr val="212121"/>
                </a:solidFill>
                <a:highlight>
                  <a:srgbClr val="FFFFFF"/>
                </a:highlight>
                <a:latin typeface="Roboto" panose="02000000000000000000" pitchFamily="2" charset="0"/>
              </a:rPr>
              <a:t>, the </a:t>
            </a:r>
            <a:r>
              <a:rPr lang="en-US" sz="1600" b="1" i="1" dirty="0">
                <a:solidFill>
                  <a:schemeClr val="accent5">
                    <a:lumMod val="75000"/>
                  </a:schemeClr>
                </a:solidFill>
                <a:highlight>
                  <a:srgbClr val="FFFFFF"/>
                </a:highlight>
                <a:latin typeface="Roboto" panose="02000000000000000000" pitchFamily="2" charset="0"/>
              </a:rPr>
              <a:t>shopkeeper</a:t>
            </a:r>
            <a:r>
              <a:rPr lang="en-US" sz="1600" b="1" i="1" dirty="0">
                <a:solidFill>
                  <a:srgbClr val="212121"/>
                </a:solidFill>
                <a:highlight>
                  <a:srgbClr val="FFFFFF"/>
                </a:highlight>
                <a:latin typeface="Roboto" panose="02000000000000000000" pitchFamily="2" charset="0"/>
              </a:rPr>
              <a:t> can be </a:t>
            </a:r>
            <a:r>
              <a:rPr lang="en-US" sz="1600" b="1" i="1" dirty="0">
                <a:solidFill>
                  <a:schemeClr val="accent4">
                    <a:lumMod val="75000"/>
                  </a:schemeClr>
                </a:solidFill>
                <a:highlight>
                  <a:srgbClr val="FFFFFF"/>
                </a:highlight>
                <a:latin typeface="Roboto" panose="02000000000000000000" pitchFamily="2" charset="0"/>
              </a:rPr>
              <a:t>healthy</a:t>
            </a:r>
            <a:r>
              <a:rPr lang="en-US" sz="1600" b="1" i="1" dirty="0">
                <a:solidFill>
                  <a:srgbClr val="212121"/>
                </a:solidFill>
                <a:highlight>
                  <a:srgbClr val="FFFFFF"/>
                </a:highlight>
                <a:latin typeface="Roboto" panose="02000000000000000000" pitchFamily="2" charset="0"/>
              </a:rPr>
              <a:t> or not healthy, </a:t>
            </a:r>
            <a:r>
              <a:rPr lang="en-US" sz="1600" b="1" i="1" dirty="0">
                <a:solidFill>
                  <a:schemeClr val="accent5">
                    <a:lumMod val="75000"/>
                  </a:schemeClr>
                </a:solidFill>
                <a:highlight>
                  <a:srgbClr val="FFFFFF"/>
                </a:highlight>
                <a:latin typeface="Roboto" panose="02000000000000000000" pitchFamily="2" charset="0"/>
              </a:rPr>
              <a:t>kittens</a:t>
            </a:r>
            <a:r>
              <a:rPr lang="en-US" sz="1600" b="1" i="1" dirty="0">
                <a:solidFill>
                  <a:srgbClr val="212121"/>
                </a:solidFill>
                <a:highlight>
                  <a:srgbClr val="FFFFFF"/>
                </a:highlight>
                <a:latin typeface="Roboto" panose="02000000000000000000" pitchFamily="2" charset="0"/>
              </a:rPr>
              <a:t> have </a:t>
            </a:r>
            <a:r>
              <a:rPr lang="en-US" sz="1600" b="1" i="1" dirty="0">
                <a:solidFill>
                  <a:schemeClr val="accent4">
                    <a:lumMod val="75000"/>
                  </a:schemeClr>
                </a:solidFill>
                <a:highlight>
                  <a:srgbClr val="FFFFFF"/>
                </a:highlight>
                <a:latin typeface="Roboto" panose="02000000000000000000" pitchFamily="2" charset="0"/>
              </a:rPr>
              <a:t>kitten treats</a:t>
            </a:r>
            <a:r>
              <a:rPr lang="en-US" sz="1600" b="1" i="1" dirty="0">
                <a:solidFill>
                  <a:srgbClr val="212121"/>
                </a:solidFill>
                <a:highlight>
                  <a:srgbClr val="FFFFFF"/>
                </a:highlight>
                <a:latin typeface="Roboto" panose="02000000000000000000" pitchFamily="2" charset="0"/>
              </a:rPr>
              <a:t>, etc.</a:t>
            </a:r>
          </a:p>
          <a:p>
            <a:pPr marL="342900" indent="-342900">
              <a:buFont typeface="Arial" panose="020B0604020202020204" pitchFamily="34" charset="0"/>
              <a:buChar char="•"/>
            </a:pPr>
            <a:r>
              <a:rPr lang="en-US" sz="2400" dirty="0">
                <a:solidFill>
                  <a:srgbClr val="212121"/>
                </a:solidFill>
                <a:highlight>
                  <a:srgbClr val="FFFFFF"/>
                </a:highlight>
                <a:latin typeface="Roboto" panose="02000000000000000000" pitchFamily="2" charset="0"/>
              </a:rPr>
              <a:t>We decide on </a:t>
            </a:r>
            <a:r>
              <a:rPr lang="en-US" sz="2400" b="1" i="1" dirty="0">
                <a:solidFill>
                  <a:schemeClr val="accent6">
                    <a:lumMod val="75000"/>
                  </a:schemeClr>
                </a:solidFill>
                <a:highlight>
                  <a:srgbClr val="FFFFFF"/>
                </a:highlight>
                <a:latin typeface="Roboto" panose="02000000000000000000" pitchFamily="2" charset="0"/>
              </a:rPr>
              <a:t>methods</a:t>
            </a:r>
            <a:r>
              <a:rPr lang="en-US" sz="2400" dirty="0">
                <a:solidFill>
                  <a:srgbClr val="212121"/>
                </a:solidFill>
                <a:highlight>
                  <a:srgbClr val="FFFFFF"/>
                </a:highlight>
                <a:latin typeface="Roboto" panose="02000000000000000000" pitchFamily="2" charset="0"/>
              </a:rPr>
              <a:t> for each class (aka behaviors, actions, functions)</a:t>
            </a:r>
          </a:p>
          <a:p>
            <a:pPr marL="1085850" lvl="1" indent="-342900">
              <a:buFont typeface="Arial" panose="020B0604020202020204" pitchFamily="34" charset="0"/>
              <a:buChar char="•"/>
            </a:pPr>
            <a:r>
              <a:rPr lang="en-US" sz="1600" b="1" i="1" dirty="0">
                <a:solidFill>
                  <a:schemeClr val="accent5">
                    <a:lumMod val="75000"/>
                  </a:schemeClr>
                </a:solidFill>
                <a:highlight>
                  <a:srgbClr val="FFFFFF"/>
                </a:highlight>
                <a:latin typeface="Roboto" panose="02000000000000000000" pitchFamily="2" charset="0"/>
              </a:rPr>
              <a:t>Kittens</a:t>
            </a:r>
            <a:r>
              <a:rPr lang="en-US" sz="1600" b="1" i="1" dirty="0">
                <a:solidFill>
                  <a:srgbClr val="212121"/>
                </a:solidFill>
                <a:highlight>
                  <a:srgbClr val="FFFFFF"/>
                </a:highlight>
                <a:latin typeface="Roboto" panose="02000000000000000000" pitchFamily="2" charset="0"/>
              </a:rPr>
              <a:t> can </a:t>
            </a:r>
            <a:r>
              <a:rPr lang="en-US" sz="1600" b="1" i="1" dirty="0">
                <a:solidFill>
                  <a:schemeClr val="accent6">
                    <a:lumMod val="75000"/>
                  </a:schemeClr>
                </a:solidFill>
                <a:highlight>
                  <a:srgbClr val="FFFFFF"/>
                </a:highlight>
                <a:latin typeface="Roboto" panose="02000000000000000000" pitchFamily="2" charset="0"/>
              </a:rPr>
              <a:t>meow</a:t>
            </a:r>
            <a:r>
              <a:rPr lang="en-US" sz="1600" b="1" i="1" dirty="0">
                <a:solidFill>
                  <a:srgbClr val="212121"/>
                </a:solidFill>
                <a:highlight>
                  <a:srgbClr val="FFFFFF"/>
                </a:highlight>
                <a:latin typeface="Roboto" panose="02000000000000000000" pitchFamily="2" charset="0"/>
              </a:rPr>
              <a:t>. The </a:t>
            </a:r>
            <a:r>
              <a:rPr lang="en-US" sz="1600" b="1" i="1" dirty="0">
                <a:solidFill>
                  <a:schemeClr val="accent5">
                    <a:lumMod val="75000"/>
                  </a:schemeClr>
                </a:solidFill>
                <a:highlight>
                  <a:srgbClr val="FFFFFF"/>
                </a:highlight>
                <a:latin typeface="Roboto" panose="02000000000000000000" pitchFamily="2" charset="0"/>
              </a:rPr>
              <a:t>assistant</a:t>
            </a:r>
            <a:r>
              <a:rPr lang="en-US" sz="1600" b="1" i="1" dirty="0">
                <a:solidFill>
                  <a:srgbClr val="212121"/>
                </a:solidFill>
                <a:highlight>
                  <a:srgbClr val="FFFFFF"/>
                </a:highlight>
                <a:latin typeface="Roboto" panose="02000000000000000000" pitchFamily="2" charset="0"/>
              </a:rPr>
              <a:t> can </a:t>
            </a:r>
            <a:r>
              <a:rPr lang="en-US" sz="1600" b="1" i="1" dirty="0">
                <a:solidFill>
                  <a:schemeClr val="accent6">
                    <a:lumMod val="75000"/>
                  </a:schemeClr>
                </a:solidFill>
                <a:highlight>
                  <a:srgbClr val="FFFFFF"/>
                </a:highlight>
                <a:latin typeface="Roboto" panose="02000000000000000000" pitchFamily="2" charset="0"/>
              </a:rPr>
              <a:t>hand stuff </a:t>
            </a:r>
            <a:r>
              <a:rPr lang="en-US" sz="1600" b="1" i="1" dirty="0">
                <a:solidFill>
                  <a:srgbClr val="212121"/>
                </a:solidFill>
                <a:highlight>
                  <a:srgbClr val="FFFFFF"/>
                </a:highlight>
                <a:latin typeface="Roboto" panose="02000000000000000000" pitchFamily="2" charset="0"/>
              </a:rPr>
              <a:t>to the shopkeeper, etc.</a:t>
            </a:r>
          </a:p>
        </p:txBody>
      </p:sp>
    </p:spTree>
    <p:extLst>
      <p:ext uri="{BB962C8B-B14F-4D97-AF65-F5344CB8AC3E}">
        <p14:creationId xmlns:p14="http://schemas.microsoft.com/office/powerpoint/2010/main" val="1991223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F72756-8A36-6C41-99CD-4DCB9D2A13E3}"/>
              </a:ext>
            </a:extLst>
          </p:cNvPr>
          <p:cNvSpPr>
            <a:spLocks noGrp="1"/>
          </p:cNvSpPr>
          <p:nvPr>
            <p:ph type="title"/>
          </p:nvPr>
        </p:nvSpPr>
        <p:spPr>
          <a:xfrm>
            <a:off x="152400" y="206901"/>
            <a:ext cx="8839200" cy="1143000"/>
          </a:xfrm>
        </p:spPr>
        <p:txBody>
          <a:bodyPr>
            <a:normAutofit fontScale="90000"/>
          </a:bodyPr>
          <a:lstStyle/>
          <a:p>
            <a:r>
              <a:rPr lang="en-US" dirty="0"/>
              <a:t>OOP – Next, we “decide who everyone is going to be”</a:t>
            </a:r>
          </a:p>
        </p:txBody>
      </p:sp>
      <p:sp>
        <p:nvSpPr>
          <p:cNvPr id="4" name="Text Placeholder 3">
            <a:extLst>
              <a:ext uri="{FF2B5EF4-FFF2-40B4-BE49-F238E27FC236}">
                <a16:creationId xmlns:a16="http://schemas.microsoft.com/office/drawing/2014/main" id="{36ED3D9E-8B9F-0144-88D3-879F4898DFD5}"/>
              </a:ext>
            </a:extLst>
          </p:cNvPr>
          <p:cNvSpPr>
            <a:spLocks noGrp="1"/>
          </p:cNvSpPr>
          <p:nvPr>
            <p:ph type="body" sz="quarter" idx="13"/>
          </p:nvPr>
        </p:nvSpPr>
        <p:spPr>
          <a:xfrm>
            <a:off x="152400" y="1621886"/>
            <a:ext cx="8839200" cy="1348613"/>
          </a:xfrm>
        </p:spPr>
        <p:txBody>
          <a:bodyPr/>
          <a:lstStyle/>
          <a:p>
            <a:pPr marL="342900" indent="-342900">
              <a:buFont typeface="Arial" panose="020B0604020202020204" pitchFamily="34" charset="0"/>
              <a:buChar char="•"/>
            </a:pPr>
            <a:r>
              <a:rPr lang="en-US" sz="2000" b="0" i="0" dirty="0">
                <a:solidFill>
                  <a:srgbClr val="212121"/>
                </a:solidFill>
                <a:effectLst/>
                <a:highlight>
                  <a:srgbClr val="FFFFFF"/>
                </a:highlight>
                <a:latin typeface="Roboto" panose="02000000000000000000" pitchFamily="2" charset="0"/>
              </a:rPr>
              <a:t>Once all the rules are defined, we create </a:t>
            </a:r>
            <a:r>
              <a:rPr lang="en-US" sz="2000" b="1" i="0" dirty="0">
                <a:solidFill>
                  <a:srgbClr val="212121"/>
                </a:solidFill>
                <a:effectLst/>
                <a:highlight>
                  <a:srgbClr val="FFFFFF"/>
                </a:highlight>
                <a:latin typeface="Roboto" panose="02000000000000000000" pitchFamily="2" charset="0"/>
              </a:rPr>
              <a:t>object</a:t>
            </a:r>
            <a:r>
              <a:rPr lang="en-US" sz="2000" b="0" i="0" dirty="0">
                <a:solidFill>
                  <a:srgbClr val="212121"/>
                </a:solidFill>
                <a:effectLst/>
                <a:highlight>
                  <a:srgbClr val="FFFFFF"/>
                </a:highlight>
                <a:latin typeface="Roboto" panose="02000000000000000000" pitchFamily="2" charset="0"/>
              </a:rPr>
              <a:t> </a:t>
            </a:r>
            <a:r>
              <a:rPr lang="en-US" sz="2000" b="1" i="1" dirty="0">
                <a:solidFill>
                  <a:schemeClr val="accent3">
                    <a:lumMod val="75000"/>
                  </a:schemeClr>
                </a:solidFill>
                <a:effectLst/>
                <a:highlight>
                  <a:srgbClr val="FFFFFF"/>
                </a:highlight>
                <a:latin typeface="Roboto" panose="02000000000000000000" pitchFamily="2" charset="0"/>
              </a:rPr>
              <a:t>instances</a:t>
            </a:r>
            <a:r>
              <a:rPr lang="en-US" sz="2000" dirty="0">
                <a:solidFill>
                  <a:srgbClr val="212121"/>
                </a:solidFill>
                <a:effectLst/>
                <a:highlight>
                  <a:srgbClr val="FFFFFF"/>
                </a:highlight>
                <a:latin typeface="Roboto" panose="02000000000000000000" pitchFamily="2" charset="0"/>
              </a:rPr>
              <a:t> of our </a:t>
            </a:r>
            <a:r>
              <a:rPr lang="en-US" sz="2000" dirty="0">
                <a:solidFill>
                  <a:schemeClr val="accent5">
                    <a:lumMod val="75000"/>
                  </a:schemeClr>
                </a:solidFill>
                <a:effectLst/>
                <a:highlight>
                  <a:srgbClr val="FFFFFF"/>
                </a:highlight>
                <a:latin typeface="Roboto" panose="02000000000000000000" pitchFamily="2" charset="0"/>
              </a:rPr>
              <a:t>object classes</a:t>
            </a:r>
            <a:r>
              <a:rPr lang="en-US" sz="2000" dirty="0">
                <a:solidFill>
                  <a:srgbClr val="212121"/>
                </a:solidFill>
                <a:effectLst/>
                <a:highlight>
                  <a:srgbClr val="FFFFFF"/>
                </a:highlight>
                <a:latin typeface="Roboto" panose="02000000000000000000" pitchFamily="2" charset="0"/>
              </a:rPr>
              <a:t>:</a:t>
            </a:r>
          </a:p>
          <a:p>
            <a:pPr marL="1085850" lvl="1" indent="-342900">
              <a:buFont typeface="Arial" panose="020B0604020202020204" pitchFamily="34" charset="0"/>
              <a:buChar char="•"/>
            </a:pPr>
            <a:r>
              <a:rPr lang="en-US" sz="1800" b="1" i="1" dirty="0">
                <a:solidFill>
                  <a:srgbClr val="212121"/>
                </a:solidFill>
                <a:highlight>
                  <a:srgbClr val="FFFFFF"/>
                </a:highlight>
                <a:latin typeface="Roboto" panose="02000000000000000000" pitchFamily="2" charset="0"/>
              </a:rPr>
              <a:t>We create an instance of </a:t>
            </a:r>
            <a:r>
              <a:rPr lang="en-US" sz="1800" b="1" i="1" dirty="0">
                <a:solidFill>
                  <a:schemeClr val="accent5">
                    <a:lumMod val="75000"/>
                  </a:schemeClr>
                </a:solidFill>
                <a:highlight>
                  <a:srgbClr val="FFFFFF"/>
                </a:highlight>
                <a:latin typeface="Roboto" panose="02000000000000000000" pitchFamily="2" charset="0"/>
              </a:rPr>
              <a:t>shopkeeper</a:t>
            </a:r>
            <a:r>
              <a:rPr lang="en-US" sz="1800" b="1" i="1" dirty="0">
                <a:solidFill>
                  <a:srgbClr val="212121"/>
                </a:solidFill>
                <a:highlight>
                  <a:srgbClr val="FFFFFF"/>
                </a:highlight>
                <a:latin typeface="Roboto" panose="02000000000000000000" pitchFamily="2" charset="0"/>
              </a:rPr>
              <a:t> called </a:t>
            </a:r>
            <a:r>
              <a:rPr lang="en-US" sz="1800" b="1" i="1" dirty="0">
                <a:solidFill>
                  <a:schemeClr val="accent3">
                    <a:lumMod val="75000"/>
                  </a:schemeClr>
                </a:solidFill>
                <a:highlight>
                  <a:srgbClr val="FFFFFF"/>
                </a:highlight>
                <a:latin typeface="Roboto" panose="02000000000000000000" pitchFamily="2" charset="0"/>
              </a:rPr>
              <a:t>Chloe</a:t>
            </a:r>
            <a:r>
              <a:rPr lang="en-US" sz="1800" b="1" i="1" dirty="0">
                <a:solidFill>
                  <a:srgbClr val="212121"/>
                </a:solidFill>
                <a:highlight>
                  <a:srgbClr val="FFFFFF"/>
                </a:highlight>
                <a:latin typeface="Roboto" panose="02000000000000000000" pitchFamily="2" charset="0"/>
              </a:rPr>
              <a:t>, an instance of </a:t>
            </a:r>
            <a:r>
              <a:rPr lang="en-US" sz="1800" b="1" i="1" dirty="0">
                <a:solidFill>
                  <a:schemeClr val="accent5">
                    <a:lumMod val="75000"/>
                  </a:schemeClr>
                </a:solidFill>
                <a:highlight>
                  <a:srgbClr val="FFFFFF"/>
                </a:highlight>
                <a:latin typeface="Roboto" panose="02000000000000000000" pitchFamily="2" charset="0"/>
              </a:rPr>
              <a:t>kitten</a:t>
            </a:r>
            <a:r>
              <a:rPr lang="en-US" sz="1800" b="1" i="1" dirty="0">
                <a:solidFill>
                  <a:srgbClr val="212121"/>
                </a:solidFill>
                <a:highlight>
                  <a:srgbClr val="FFFFFF"/>
                </a:highlight>
                <a:latin typeface="Roboto" panose="02000000000000000000" pitchFamily="2" charset="0"/>
              </a:rPr>
              <a:t> called </a:t>
            </a:r>
            <a:r>
              <a:rPr lang="en-US" sz="1800" b="1" i="1" dirty="0">
                <a:solidFill>
                  <a:schemeClr val="accent3">
                    <a:lumMod val="75000"/>
                  </a:schemeClr>
                </a:solidFill>
                <a:highlight>
                  <a:srgbClr val="FFFFFF"/>
                </a:highlight>
                <a:latin typeface="Roboto" panose="02000000000000000000" pitchFamily="2" charset="0"/>
              </a:rPr>
              <a:t>Bluey</a:t>
            </a:r>
            <a:r>
              <a:rPr lang="en-US" sz="1800" b="1" i="1" dirty="0">
                <a:solidFill>
                  <a:srgbClr val="212121"/>
                </a:solidFill>
                <a:highlight>
                  <a:srgbClr val="FFFFFF"/>
                </a:highlight>
                <a:latin typeface="Roboto" panose="02000000000000000000" pitchFamily="2" charset="0"/>
              </a:rPr>
              <a:t>, an instance of </a:t>
            </a:r>
            <a:r>
              <a:rPr lang="en-US" sz="1800" b="1" i="1" dirty="0">
                <a:solidFill>
                  <a:schemeClr val="accent5">
                    <a:lumMod val="75000"/>
                  </a:schemeClr>
                </a:solidFill>
                <a:highlight>
                  <a:srgbClr val="FFFFFF"/>
                </a:highlight>
                <a:latin typeface="Roboto" panose="02000000000000000000" pitchFamily="2" charset="0"/>
              </a:rPr>
              <a:t>kitten</a:t>
            </a:r>
            <a:r>
              <a:rPr lang="en-US" sz="1800" b="1" i="1" dirty="0">
                <a:solidFill>
                  <a:srgbClr val="212121"/>
                </a:solidFill>
                <a:highlight>
                  <a:srgbClr val="FFFFFF"/>
                </a:highlight>
                <a:latin typeface="Roboto" panose="02000000000000000000" pitchFamily="2" charset="0"/>
              </a:rPr>
              <a:t> called </a:t>
            </a:r>
            <a:r>
              <a:rPr lang="en-US" sz="1800" b="1" i="1" dirty="0">
                <a:solidFill>
                  <a:schemeClr val="accent3">
                    <a:lumMod val="75000"/>
                  </a:schemeClr>
                </a:solidFill>
                <a:highlight>
                  <a:srgbClr val="FFFFFF"/>
                </a:highlight>
                <a:latin typeface="Roboto" panose="02000000000000000000" pitchFamily="2" charset="0"/>
              </a:rPr>
              <a:t>Honey</a:t>
            </a:r>
            <a:r>
              <a:rPr lang="en-US" sz="1800" b="1" i="1" dirty="0">
                <a:solidFill>
                  <a:srgbClr val="212121"/>
                </a:solidFill>
                <a:highlight>
                  <a:srgbClr val="FFFFFF"/>
                </a:highlight>
                <a:latin typeface="Roboto" panose="02000000000000000000" pitchFamily="2" charset="0"/>
              </a:rPr>
              <a:t>, etc.</a:t>
            </a:r>
          </a:p>
          <a:p>
            <a:pPr marL="342900" indent="-342900">
              <a:buFont typeface="Arial" panose="020B0604020202020204" pitchFamily="34" charset="0"/>
              <a:buChar char="•"/>
            </a:pPr>
            <a:r>
              <a:rPr lang="en-US" sz="2000" dirty="0">
                <a:solidFill>
                  <a:srgbClr val="212121"/>
                </a:solidFill>
                <a:highlight>
                  <a:srgbClr val="FFFFFF"/>
                </a:highlight>
                <a:latin typeface="Roboto" panose="02000000000000000000" pitchFamily="2" charset="0"/>
              </a:rPr>
              <a:t>You can have many object instances of each object class. Each instance of the same class has the same methods (has to follow the same rules) and has the same attributes, though the attributes can store different data:</a:t>
            </a:r>
          </a:p>
          <a:p>
            <a:pPr marL="1085850" lvl="1" indent="-342900">
              <a:buFont typeface="Arial" panose="020B0604020202020204" pitchFamily="34" charset="0"/>
              <a:buChar char="•"/>
            </a:pPr>
            <a:r>
              <a:rPr lang="en-US" sz="1800" b="1" i="1" dirty="0">
                <a:solidFill>
                  <a:schemeClr val="accent3">
                    <a:lumMod val="75000"/>
                  </a:schemeClr>
                </a:solidFill>
                <a:highlight>
                  <a:srgbClr val="FFFFFF"/>
                </a:highlight>
                <a:latin typeface="Roboto" panose="02000000000000000000" pitchFamily="2" charset="0"/>
              </a:rPr>
              <a:t>Honey</a:t>
            </a:r>
            <a:r>
              <a:rPr lang="en-US" sz="1800" b="1" i="1" dirty="0">
                <a:solidFill>
                  <a:srgbClr val="212121"/>
                </a:solidFill>
                <a:highlight>
                  <a:srgbClr val="FFFFFF"/>
                </a:highlight>
                <a:latin typeface="Roboto" panose="02000000000000000000" pitchFamily="2" charset="0"/>
              </a:rPr>
              <a:t> the </a:t>
            </a:r>
            <a:r>
              <a:rPr lang="en-US" sz="1800" b="1" i="1" dirty="0">
                <a:solidFill>
                  <a:schemeClr val="accent5">
                    <a:lumMod val="75000"/>
                  </a:schemeClr>
                </a:solidFill>
                <a:highlight>
                  <a:srgbClr val="FFFFFF"/>
                </a:highlight>
                <a:latin typeface="Roboto" panose="02000000000000000000" pitchFamily="2" charset="0"/>
              </a:rPr>
              <a:t>kitten</a:t>
            </a:r>
            <a:r>
              <a:rPr lang="en-US" sz="1800" b="1" i="1" dirty="0">
                <a:solidFill>
                  <a:srgbClr val="212121"/>
                </a:solidFill>
                <a:highlight>
                  <a:srgbClr val="FFFFFF"/>
                </a:highlight>
                <a:latin typeface="Roboto" panose="02000000000000000000" pitchFamily="2" charset="0"/>
              </a:rPr>
              <a:t> can have 2 kitten treats, and </a:t>
            </a:r>
            <a:r>
              <a:rPr lang="en-US" sz="1800" b="1" i="1" dirty="0">
                <a:solidFill>
                  <a:schemeClr val="accent3">
                    <a:lumMod val="75000"/>
                  </a:schemeClr>
                </a:solidFill>
                <a:highlight>
                  <a:srgbClr val="FFFFFF"/>
                </a:highlight>
                <a:latin typeface="Roboto" panose="02000000000000000000" pitchFamily="2" charset="0"/>
              </a:rPr>
              <a:t>Bluey</a:t>
            </a:r>
            <a:r>
              <a:rPr lang="en-US" sz="1800" b="1" i="1" dirty="0">
                <a:solidFill>
                  <a:srgbClr val="212121"/>
                </a:solidFill>
                <a:highlight>
                  <a:srgbClr val="FFFFFF"/>
                </a:highlight>
                <a:latin typeface="Roboto" panose="02000000000000000000" pitchFamily="2" charset="0"/>
              </a:rPr>
              <a:t> the </a:t>
            </a:r>
            <a:r>
              <a:rPr lang="en-US" sz="1800" b="1" i="1" dirty="0">
                <a:solidFill>
                  <a:schemeClr val="accent5">
                    <a:lumMod val="75000"/>
                  </a:schemeClr>
                </a:solidFill>
                <a:highlight>
                  <a:srgbClr val="FFFFFF"/>
                </a:highlight>
                <a:latin typeface="Roboto" panose="02000000000000000000" pitchFamily="2" charset="0"/>
              </a:rPr>
              <a:t>kitten</a:t>
            </a:r>
            <a:r>
              <a:rPr lang="en-US" sz="1800" b="1" i="1" dirty="0">
                <a:solidFill>
                  <a:srgbClr val="212121"/>
                </a:solidFill>
                <a:highlight>
                  <a:srgbClr val="FFFFFF"/>
                </a:highlight>
                <a:latin typeface="Roboto" panose="02000000000000000000" pitchFamily="2" charset="0"/>
              </a:rPr>
              <a:t> can have 10 </a:t>
            </a:r>
            <a:r>
              <a:rPr lang="en-US" sz="1800" b="1" i="1" dirty="0">
                <a:solidFill>
                  <a:schemeClr val="accent4">
                    <a:lumMod val="75000"/>
                  </a:schemeClr>
                </a:solidFill>
                <a:highlight>
                  <a:srgbClr val="FFFFFF"/>
                </a:highlight>
                <a:latin typeface="Roboto" panose="02000000000000000000" pitchFamily="2" charset="0"/>
              </a:rPr>
              <a:t>kitten treats</a:t>
            </a:r>
          </a:p>
        </p:txBody>
      </p:sp>
    </p:spTree>
    <p:extLst>
      <p:ext uri="{BB962C8B-B14F-4D97-AF65-F5344CB8AC3E}">
        <p14:creationId xmlns:p14="http://schemas.microsoft.com/office/powerpoint/2010/main" val="383274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F72756-8A36-6C41-99CD-4DCB9D2A13E3}"/>
              </a:ext>
            </a:extLst>
          </p:cNvPr>
          <p:cNvSpPr>
            <a:spLocks noGrp="1"/>
          </p:cNvSpPr>
          <p:nvPr>
            <p:ph type="title"/>
          </p:nvPr>
        </p:nvSpPr>
        <p:spPr>
          <a:xfrm>
            <a:off x="152400" y="206901"/>
            <a:ext cx="8839200" cy="1143000"/>
          </a:xfrm>
        </p:spPr>
        <p:txBody>
          <a:bodyPr>
            <a:normAutofit/>
          </a:bodyPr>
          <a:lstStyle/>
          <a:p>
            <a:r>
              <a:rPr lang="en-US" dirty="0"/>
              <a:t>OOP – Finally, we can start</a:t>
            </a:r>
          </a:p>
        </p:txBody>
      </p:sp>
      <p:sp>
        <p:nvSpPr>
          <p:cNvPr id="4" name="Text Placeholder 3">
            <a:extLst>
              <a:ext uri="{FF2B5EF4-FFF2-40B4-BE49-F238E27FC236}">
                <a16:creationId xmlns:a16="http://schemas.microsoft.com/office/drawing/2014/main" id="{36ED3D9E-8B9F-0144-88D3-879F4898DFD5}"/>
              </a:ext>
            </a:extLst>
          </p:cNvPr>
          <p:cNvSpPr>
            <a:spLocks noGrp="1"/>
          </p:cNvSpPr>
          <p:nvPr>
            <p:ph type="body" sz="quarter" idx="13"/>
          </p:nvPr>
        </p:nvSpPr>
        <p:spPr>
          <a:xfrm>
            <a:off x="152400" y="1621886"/>
            <a:ext cx="8839200" cy="1348613"/>
          </a:xfrm>
        </p:spPr>
        <p:txBody>
          <a:bodyPr/>
          <a:lstStyle/>
          <a:p>
            <a:pPr marL="342900" indent="-342900">
              <a:buFont typeface="Arial" panose="020B0604020202020204" pitchFamily="34" charset="0"/>
              <a:buChar char="•"/>
            </a:pPr>
            <a:r>
              <a:rPr lang="en-US" sz="2000" b="0" i="0" dirty="0">
                <a:solidFill>
                  <a:srgbClr val="212121"/>
                </a:solidFill>
                <a:effectLst/>
                <a:highlight>
                  <a:srgbClr val="FFFFFF"/>
                </a:highlight>
                <a:latin typeface="Roboto" panose="02000000000000000000" pitchFamily="2" charset="0"/>
              </a:rPr>
              <a:t>Once the classes are defined and the instances are created, we can have th</a:t>
            </a:r>
            <a:r>
              <a:rPr lang="en-US" sz="2000" dirty="0">
                <a:solidFill>
                  <a:srgbClr val="212121"/>
                </a:solidFill>
                <a:highlight>
                  <a:srgbClr val="FFFFFF"/>
                </a:highlight>
                <a:latin typeface="Roboto" panose="02000000000000000000" pitchFamily="2" charset="0"/>
              </a:rPr>
              <a:t>e instances interact.</a:t>
            </a:r>
          </a:p>
          <a:p>
            <a:pPr marL="1085850" lvl="1" indent="-342900">
              <a:buFont typeface="Arial" panose="020B0604020202020204" pitchFamily="34" charset="0"/>
              <a:buChar char="•"/>
            </a:pPr>
            <a:r>
              <a:rPr lang="en-US" sz="1800" b="1" i="1" dirty="0">
                <a:solidFill>
                  <a:srgbClr val="212121"/>
                </a:solidFill>
                <a:highlight>
                  <a:srgbClr val="FFFFFF"/>
                </a:highlight>
                <a:latin typeface="Roboto" panose="02000000000000000000" pitchFamily="2" charset="0"/>
              </a:rPr>
              <a:t>We can call our object methods and the objects will behave as we coded them to behave.</a:t>
            </a:r>
            <a:endParaRPr lang="en-US" sz="1800" b="1" i="1" dirty="0">
              <a:solidFill>
                <a:schemeClr val="accent4">
                  <a:lumMod val="75000"/>
                </a:schemeClr>
              </a:solidFill>
              <a:highlight>
                <a:srgbClr val="FFFFFF"/>
              </a:highlight>
              <a:latin typeface="Roboto" panose="02000000000000000000" pitchFamily="2" charset="0"/>
            </a:endParaRPr>
          </a:p>
        </p:txBody>
      </p:sp>
    </p:spTree>
    <p:extLst>
      <p:ext uri="{BB962C8B-B14F-4D97-AF65-F5344CB8AC3E}">
        <p14:creationId xmlns:p14="http://schemas.microsoft.com/office/powerpoint/2010/main" val="3305031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code! </a:t>
            </a:r>
          </a:p>
        </p:txBody>
      </p:sp>
    </p:spTree>
    <p:extLst>
      <p:ext uri="{BB962C8B-B14F-4D97-AF65-F5344CB8AC3E}">
        <p14:creationId xmlns:p14="http://schemas.microsoft.com/office/powerpoint/2010/main" val="1877920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7ED60-4578-CE15-1147-FB0111360310}"/>
              </a:ext>
            </a:extLst>
          </p:cNvPr>
          <p:cNvSpPr>
            <a:spLocks noGrp="1"/>
          </p:cNvSpPr>
          <p:nvPr>
            <p:ph type="title"/>
          </p:nvPr>
        </p:nvSpPr>
        <p:spPr/>
        <p:txBody>
          <a:bodyPr/>
          <a:lstStyle/>
          <a:p>
            <a:r>
              <a:rPr lang="en-US" dirty="0"/>
              <a:t>Upcoming Python workshops</a:t>
            </a:r>
          </a:p>
        </p:txBody>
      </p:sp>
      <p:sp>
        <p:nvSpPr>
          <p:cNvPr id="3" name="Content Placeholder 2">
            <a:extLst>
              <a:ext uri="{FF2B5EF4-FFF2-40B4-BE49-F238E27FC236}">
                <a16:creationId xmlns:a16="http://schemas.microsoft.com/office/drawing/2014/main" id="{1F9364B4-D399-3647-440E-EE3587E8D52E}"/>
              </a:ext>
            </a:extLst>
          </p:cNvPr>
          <p:cNvSpPr>
            <a:spLocks noGrp="1"/>
          </p:cNvSpPr>
          <p:nvPr>
            <p:ph sz="half" idx="1"/>
          </p:nvPr>
        </p:nvSpPr>
        <p:spPr/>
        <p:txBody>
          <a:bodyPr/>
          <a:lstStyle/>
          <a:p>
            <a:pPr marL="0" indent="0">
              <a:buNone/>
            </a:pPr>
            <a:r>
              <a:rPr lang="en-US" b="1" u="sng" dirty="0"/>
              <a:t>Python Pandas and Matplotlib </a:t>
            </a:r>
          </a:p>
          <a:p>
            <a:r>
              <a:rPr lang="en-US" sz="1600" b="1" dirty="0"/>
              <a:t>Pandas: </a:t>
            </a:r>
            <a:r>
              <a:rPr lang="en-US" sz="1600" dirty="0"/>
              <a:t>Working with data shaped in rows and columns. It’s good for basic data cleaning, viewing data, and selecting subsets of data for statistics, machine learning, and plotting. Pandas is written for a more functional programming style.</a:t>
            </a:r>
          </a:p>
          <a:p>
            <a:r>
              <a:rPr lang="en-US" sz="1600" b="1" dirty="0"/>
              <a:t>Matplotlib: </a:t>
            </a:r>
            <a:r>
              <a:rPr lang="en-US" sz="1600" dirty="0"/>
              <a:t>Data visualization in Python! Learn how to make and customize plots.</a:t>
            </a:r>
          </a:p>
        </p:txBody>
      </p:sp>
      <p:sp>
        <p:nvSpPr>
          <p:cNvPr id="4" name="Text Placeholder 3">
            <a:extLst>
              <a:ext uri="{FF2B5EF4-FFF2-40B4-BE49-F238E27FC236}">
                <a16:creationId xmlns:a16="http://schemas.microsoft.com/office/drawing/2014/main" id="{D88F9967-9278-7825-86B2-02192025CBBB}"/>
              </a:ext>
            </a:extLst>
          </p:cNvPr>
          <p:cNvSpPr>
            <a:spLocks noGrp="1"/>
          </p:cNvSpPr>
          <p:nvPr>
            <p:ph type="body" idx="13"/>
          </p:nvPr>
        </p:nvSpPr>
        <p:spPr/>
        <p:txBody>
          <a:bodyPr/>
          <a:lstStyle/>
          <a:p>
            <a:r>
              <a:rPr lang="en-US" sz="2000" dirty="0"/>
              <a:t>Thursday, June 27 9:30-3:30</a:t>
            </a:r>
          </a:p>
        </p:txBody>
      </p:sp>
      <p:sp>
        <p:nvSpPr>
          <p:cNvPr id="5" name="Content Placeholder 4">
            <a:extLst>
              <a:ext uri="{FF2B5EF4-FFF2-40B4-BE49-F238E27FC236}">
                <a16:creationId xmlns:a16="http://schemas.microsoft.com/office/drawing/2014/main" id="{1F3ABA5D-8577-3767-B980-6CEBF5DE8FA7}"/>
              </a:ext>
            </a:extLst>
          </p:cNvPr>
          <p:cNvSpPr>
            <a:spLocks noGrp="1"/>
          </p:cNvSpPr>
          <p:nvPr>
            <p:ph sz="half" idx="14"/>
          </p:nvPr>
        </p:nvSpPr>
        <p:spPr>
          <a:xfrm>
            <a:off x="4572000" y="1603486"/>
            <a:ext cx="3857778" cy="1904486"/>
          </a:xfrm>
        </p:spPr>
        <p:txBody>
          <a:bodyPr/>
          <a:lstStyle/>
          <a:p>
            <a:pPr marL="0" indent="0">
              <a:buNone/>
            </a:pPr>
            <a:r>
              <a:rPr lang="en-US" b="1" u="sng" dirty="0"/>
              <a:t>Python Machine Learning with Scikit-learn</a:t>
            </a:r>
          </a:p>
          <a:p>
            <a:r>
              <a:rPr lang="en-US" dirty="0"/>
              <a:t>Teaches machine learning concepts, in addition to the Python code.</a:t>
            </a:r>
          </a:p>
          <a:p>
            <a:r>
              <a:rPr lang="en-US" dirty="0"/>
              <a:t>Taught by </a:t>
            </a:r>
            <a:r>
              <a:rPr lang="en-US" dirty="0" err="1"/>
              <a:t>efrén</a:t>
            </a:r>
            <a:r>
              <a:rPr lang="en-US" dirty="0"/>
              <a:t>! </a:t>
            </a:r>
          </a:p>
        </p:txBody>
      </p:sp>
      <p:sp>
        <p:nvSpPr>
          <p:cNvPr id="6" name="Text Placeholder 5">
            <a:extLst>
              <a:ext uri="{FF2B5EF4-FFF2-40B4-BE49-F238E27FC236}">
                <a16:creationId xmlns:a16="http://schemas.microsoft.com/office/drawing/2014/main" id="{F0BE2D40-5BB2-1006-18E7-329AD2DBFB8B}"/>
              </a:ext>
            </a:extLst>
          </p:cNvPr>
          <p:cNvSpPr>
            <a:spLocks noGrp="1"/>
          </p:cNvSpPr>
          <p:nvPr>
            <p:ph type="body" idx="15"/>
          </p:nvPr>
        </p:nvSpPr>
        <p:spPr/>
        <p:txBody>
          <a:bodyPr/>
          <a:lstStyle/>
          <a:p>
            <a:r>
              <a:rPr lang="en-US" sz="2000" dirty="0"/>
              <a:t>Friday, June 28, 9:30-3:30</a:t>
            </a:r>
          </a:p>
        </p:txBody>
      </p:sp>
      <p:sp>
        <p:nvSpPr>
          <p:cNvPr id="7" name="TextBox 6">
            <a:extLst>
              <a:ext uri="{FF2B5EF4-FFF2-40B4-BE49-F238E27FC236}">
                <a16:creationId xmlns:a16="http://schemas.microsoft.com/office/drawing/2014/main" id="{A98B6EBC-B8ED-B78E-EC64-BDD3D2753FB6}"/>
              </a:ext>
            </a:extLst>
          </p:cNvPr>
          <p:cNvSpPr txBox="1"/>
          <p:nvPr/>
        </p:nvSpPr>
        <p:spPr>
          <a:xfrm>
            <a:off x="4605252" y="3873731"/>
            <a:ext cx="3449782" cy="646331"/>
          </a:xfrm>
          <a:prstGeom prst="rect">
            <a:avLst/>
          </a:prstGeom>
          <a:noFill/>
        </p:spPr>
        <p:txBody>
          <a:bodyPr wrap="square" rtlCol="0">
            <a:spAutoFit/>
          </a:bodyPr>
          <a:lstStyle/>
          <a:p>
            <a:r>
              <a:rPr lang="en-US" b="1" i="1" dirty="0"/>
              <a:t>Link to register is at the bottom of our bootcamp GitHub repo.</a:t>
            </a:r>
          </a:p>
        </p:txBody>
      </p:sp>
    </p:spTree>
    <p:extLst>
      <p:ext uri="{BB962C8B-B14F-4D97-AF65-F5344CB8AC3E}">
        <p14:creationId xmlns:p14="http://schemas.microsoft.com/office/powerpoint/2010/main" val="1080548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5DDE46-BE7D-7041-ACB8-917BDFDA5894}"/>
              </a:ext>
            </a:extLst>
          </p:cNvPr>
          <p:cNvSpPr>
            <a:spLocks noGrp="1"/>
          </p:cNvSpPr>
          <p:nvPr>
            <p:ph type="title"/>
          </p:nvPr>
        </p:nvSpPr>
        <p:spPr/>
        <p:txBody>
          <a:bodyPr/>
          <a:lstStyle/>
          <a:p>
            <a:r>
              <a:rPr lang="en-US" dirty="0"/>
              <a:t>Goals for this afternoon</a:t>
            </a:r>
          </a:p>
        </p:txBody>
      </p:sp>
      <p:sp>
        <p:nvSpPr>
          <p:cNvPr id="4" name="Text Placeholder 3">
            <a:extLst>
              <a:ext uri="{FF2B5EF4-FFF2-40B4-BE49-F238E27FC236}">
                <a16:creationId xmlns:a16="http://schemas.microsoft.com/office/drawing/2014/main" id="{B38BDEDC-C05A-4E49-8348-1A0D5833C387}"/>
              </a:ext>
            </a:extLst>
          </p:cNvPr>
          <p:cNvSpPr>
            <a:spLocks noGrp="1"/>
          </p:cNvSpPr>
          <p:nvPr>
            <p:ph type="body" sz="quarter" idx="13"/>
          </p:nvPr>
        </p:nvSpPr>
        <p:spPr/>
        <p:txBody>
          <a:bodyPr>
            <a:normAutofit fontScale="85000" lnSpcReduction="20000"/>
          </a:bodyPr>
          <a:lstStyle/>
          <a:p>
            <a:r>
              <a:rPr lang="en-US" sz="3600" dirty="0"/>
              <a:t>Learn about the object-oriented programming style</a:t>
            </a:r>
          </a:p>
          <a:p>
            <a:r>
              <a:rPr lang="en-US" sz="3600" dirty="0"/>
              <a:t>Learn the basics of coding object classes in Python</a:t>
            </a:r>
          </a:p>
          <a:p>
            <a:r>
              <a:rPr lang="en-US" sz="3600" dirty="0"/>
              <a:t>See how OOP can be used to play out different scenarios without changing code.</a:t>
            </a:r>
          </a:p>
        </p:txBody>
      </p:sp>
    </p:spTree>
    <p:extLst>
      <p:ext uri="{BB962C8B-B14F-4D97-AF65-F5344CB8AC3E}">
        <p14:creationId xmlns:p14="http://schemas.microsoft.com/office/powerpoint/2010/main" val="1273954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F72756-8A36-6C41-99CD-4DCB9D2A13E3}"/>
              </a:ext>
            </a:extLst>
          </p:cNvPr>
          <p:cNvSpPr>
            <a:spLocks noGrp="1"/>
          </p:cNvSpPr>
          <p:nvPr>
            <p:ph type="title"/>
          </p:nvPr>
        </p:nvSpPr>
        <p:spPr/>
        <p:txBody>
          <a:bodyPr/>
          <a:lstStyle/>
          <a:p>
            <a:r>
              <a:rPr lang="en-US" dirty="0"/>
              <a:t>Coding Styles</a:t>
            </a:r>
          </a:p>
        </p:txBody>
      </p:sp>
      <p:sp>
        <p:nvSpPr>
          <p:cNvPr id="4" name="Text Placeholder 3">
            <a:extLst>
              <a:ext uri="{FF2B5EF4-FFF2-40B4-BE49-F238E27FC236}">
                <a16:creationId xmlns:a16="http://schemas.microsoft.com/office/drawing/2014/main" id="{36ED3D9E-8B9F-0144-88D3-879F4898DFD5}"/>
              </a:ext>
            </a:extLst>
          </p:cNvPr>
          <p:cNvSpPr>
            <a:spLocks noGrp="1"/>
          </p:cNvSpPr>
          <p:nvPr>
            <p:ph type="body" sz="quarter" idx="13"/>
          </p:nvPr>
        </p:nvSpPr>
        <p:spPr/>
        <p:txBody>
          <a:bodyPr/>
          <a:lstStyle/>
          <a:p>
            <a:r>
              <a:rPr lang="en-US" sz="2400" b="0" i="0" dirty="0">
                <a:solidFill>
                  <a:srgbClr val="212121"/>
                </a:solidFill>
                <a:effectLst/>
                <a:highlight>
                  <a:srgbClr val="FFFFFF"/>
                </a:highlight>
                <a:latin typeface="Roboto" panose="02000000000000000000" pitchFamily="2" charset="0"/>
              </a:rPr>
              <a:t>There are multiple programming styles, also called paradigms, that you can use when writing code.</a:t>
            </a:r>
            <a:br>
              <a:rPr lang="en-US" sz="2400" dirty="0"/>
            </a:br>
            <a:br>
              <a:rPr lang="en-US" sz="2400" dirty="0"/>
            </a:br>
            <a:r>
              <a:rPr lang="en-US" sz="2400" b="0" i="0" dirty="0">
                <a:solidFill>
                  <a:srgbClr val="212121"/>
                </a:solidFill>
                <a:effectLst/>
                <a:highlight>
                  <a:srgbClr val="FFFFFF"/>
                </a:highlight>
                <a:latin typeface="Roboto" panose="02000000000000000000" pitchFamily="2" charset="0"/>
              </a:rPr>
              <a:t>Many coding languages support multiple styles, though some languages are better for different styles.</a:t>
            </a:r>
            <a:br>
              <a:rPr lang="en-US" sz="2400" dirty="0"/>
            </a:br>
            <a:br>
              <a:rPr lang="en-US" sz="2400" dirty="0"/>
            </a:br>
            <a:r>
              <a:rPr lang="en-US" sz="2400" b="0" i="0" dirty="0">
                <a:solidFill>
                  <a:srgbClr val="212121"/>
                </a:solidFill>
                <a:effectLst/>
                <a:highlight>
                  <a:srgbClr val="FFFFFF"/>
                </a:highlight>
                <a:latin typeface="Roboto" panose="02000000000000000000" pitchFamily="2" charset="0"/>
              </a:rPr>
              <a:t>Different people may also have a natural preference for different styles.</a:t>
            </a:r>
            <a:endParaRPr lang="en-US" sz="2400" dirty="0"/>
          </a:p>
        </p:txBody>
      </p:sp>
    </p:spTree>
    <p:extLst>
      <p:ext uri="{BB962C8B-B14F-4D97-AF65-F5344CB8AC3E}">
        <p14:creationId xmlns:p14="http://schemas.microsoft.com/office/powerpoint/2010/main" val="2879517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F72756-8A36-6C41-99CD-4DCB9D2A13E3}"/>
              </a:ext>
            </a:extLst>
          </p:cNvPr>
          <p:cNvSpPr>
            <a:spLocks noGrp="1"/>
          </p:cNvSpPr>
          <p:nvPr>
            <p:ph type="title"/>
          </p:nvPr>
        </p:nvSpPr>
        <p:spPr/>
        <p:txBody>
          <a:bodyPr/>
          <a:lstStyle/>
          <a:p>
            <a:r>
              <a:rPr lang="en-US" dirty="0"/>
              <a:t>Coding Styles</a:t>
            </a:r>
          </a:p>
        </p:txBody>
      </p:sp>
      <p:sp>
        <p:nvSpPr>
          <p:cNvPr id="4" name="Text Placeholder 3">
            <a:extLst>
              <a:ext uri="{FF2B5EF4-FFF2-40B4-BE49-F238E27FC236}">
                <a16:creationId xmlns:a16="http://schemas.microsoft.com/office/drawing/2014/main" id="{36ED3D9E-8B9F-0144-88D3-879F4898DFD5}"/>
              </a:ext>
            </a:extLst>
          </p:cNvPr>
          <p:cNvSpPr>
            <a:spLocks noGrp="1"/>
          </p:cNvSpPr>
          <p:nvPr>
            <p:ph type="body" sz="quarter" idx="13"/>
          </p:nvPr>
        </p:nvSpPr>
        <p:spPr/>
        <p:txBody>
          <a:bodyPr/>
          <a:lstStyle/>
          <a:p>
            <a:r>
              <a:rPr lang="en-US" sz="2400" b="0" i="0" dirty="0">
                <a:solidFill>
                  <a:srgbClr val="212121"/>
                </a:solidFill>
                <a:effectLst/>
                <a:highlight>
                  <a:srgbClr val="FFFFFF"/>
                </a:highlight>
                <a:latin typeface="Roboto" panose="02000000000000000000" pitchFamily="2" charset="0"/>
              </a:rPr>
              <a:t>A coding style is about how you organize your code. </a:t>
            </a:r>
          </a:p>
          <a:p>
            <a:r>
              <a:rPr lang="en-US" sz="2400" dirty="0">
                <a:solidFill>
                  <a:srgbClr val="212121"/>
                </a:solidFill>
                <a:highlight>
                  <a:srgbClr val="FFFFFF"/>
                </a:highlight>
                <a:latin typeface="Roboto" panose="02000000000000000000" pitchFamily="2" charset="0"/>
              </a:rPr>
              <a:t>You choose the style based on:</a:t>
            </a:r>
          </a:p>
          <a:p>
            <a:pPr marL="571500" indent="-571500">
              <a:buFont typeface="Arial" panose="020B0604020202020204" pitchFamily="34" charset="0"/>
              <a:buChar char="•"/>
            </a:pPr>
            <a:r>
              <a:rPr lang="en-US" sz="2800" dirty="0"/>
              <a:t>Programming language</a:t>
            </a:r>
          </a:p>
          <a:p>
            <a:pPr marL="571500" indent="-571500">
              <a:buFont typeface="Arial" panose="020B0604020202020204" pitchFamily="34" charset="0"/>
              <a:buChar char="•"/>
            </a:pPr>
            <a:r>
              <a:rPr lang="en-US" sz="2800" dirty="0"/>
              <a:t>Personal style</a:t>
            </a:r>
          </a:p>
          <a:p>
            <a:pPr marL="571500" indent="-571500">
              <a:buFont typeface="Arial" panose="020B0604020202020204" pitchFamily="34" charset="0"/>
              <a:buChar char="•"/>
            </a:pPr>
            <a:r>
              <a:rPr lang="en-US" sz="2800" dirty="0"/>
              <a:t>Your data</a:t>
            </a:r>
          </a:p>
          <a:p>
            <a:pPr marL="571500" indent="-571500">
              <a:buFont typeface="Arial" panose="020B0604020202020204" pitchFamily="34" charset="0"/>
              <a:buChar char="•"/>
            </a:pPr>
            <a:r>
              <a:rPr lang="en-US" sz="2800" dirty="0"/>
              <a:t>Goals for the code</a:t>
            </a:r>
          </a:p>
        </p:txBody>
      </p:sp>
    </p:spTree>
    <p:extLst>
      <p:ext uri="{BB962C8B-B14F-4D97-AF65-F5344CB8AC3E}">
        <p14:creationId xmlns:p14="http://schemas.microsoft.com/office/powerpoint/2010/main" val="3884080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F72756-8A36-6C41-99CD-4DCB9D2A13E3}"/>
              </a:ext>
            </a:extLst>
          </p:cNvPr>
          <p:cNvSpPr>
            <a:spLocks noGrp="1"/>
          </p:cNvSpPr>
          <p:nvPr>
            <p:ph type="title"/>
          </p:nvPr>
        </p:nvSpPr>
        <p:spPr/>
        <p:txBody>
          <a:bodyPr/>
          <a:lstStyle/>
          <a:p>
            <a:r>
              <a:rPr lang="en-US" dirty="0"/>
              <a:t>Coding Styles</a:t>
            </a:r>
          </a:p>
        </p:txBody>
      </p:sp>
      <p:sp>
        <p:nvSpPr>
          <p:cNvPr id="4" name="Text Placeholder 3">
            <a:extLst>
              <a:ext uri="{FF2B5EF4-FFF2-40B4-BE49-F238E27FC236}">
                <a16:creationId xmlns:a16="http://schemas.microsoft.com/office/drawing/2014/main" id="{36ED3D9E-8B9F-0144-88D3-879F4898DFD5}"/>
              </a:ext>
            </a:extLst>
          </p:cNvPr>
          <p:cNvSpPr>
            <a:spLocks noGrp="1"/>
          </p:cNvSpPr>
          <p:nvPr>
            <p:ph type="body" sz="quarter" idx="13"/>
          </p:nvPr>
        </p:nvSpPr>
        <p:spPr/>
        <p:txBody>
          <a:bodyPr/>
          <a:lstStyle/>
          <a:p>
            <a:r>
              <a:rPr lang="en-US" sz="2800" b="0" i="1" u="sng" dirty="0">
                <a:solidFill>
                  <a:srgbClr val="212121"/>
                </a:solidFill>
                <a:effectLst/>
                <a:highlight>
                  <a:srgbClr val="FFFFFF"/>
                </a:highlight>
                <a:latin typeface="Roboto" panose="02000000000000000000" pitchFamily="2" charset="0"/>
              </a:rPr>
              <a:t>Procedural style</a:t>
            </a:r>
          </a:p>
          <a:p>
            <a:pPr marL="571500" indent="-571500">
              <a:buFont typeface="Arial" panose="020B0604020202020204" pitchFamily="34" charset="0"/>
              <a:buChar char="•"/>
            </a:pPr>
            <a:r>
              <a:rPr lang="en-US" sz="2400" dirty="0"/>
              <a:t>Python, C, BASIC, FORTRAN</a:t>
            </a:r>
          </a:p>
          <a:p>
            <a:pPr marL="571500" indent="-571500">
              <a:buFont typeface="Arial" panose="020B0604020202020204" pitchFamily="34" charset="0"/>
              <a:buChar char="•"/>
            </a:pPr>
            <a:r>
              <a:rPr lang="en-US" sz="2400" dirty="0"/>
              <a:t>Personal style: </a:t>
            </a:r>
            <a:r>
              <a:rPr lang="en-US" sz="2400" dirty="0">
                <a:solidFill>
                  <a:srgbClr val="212121"/>
                </a:solidFill>
                <a:highlight>
                  <a:srgbClr val="FFFFFF"/>
                </a:highlight>
                <a:latin typeface="Roboto" panose="02000000000000000000" pitchFamily="2" charset="0"/>
              </a:rPr>
              <a:t>You like logic puzzles and you want to know exactly how everything is being done.</a:t>
            </a:r>
            <a:endParaRPr lang="en-US" sz="2400" dirty="0"/>
          </a:p>
          <a:p>
            <a:pPr marL="571500" indent="-571500">
              <a:buFont typeface="Arial" panose="020B0604020202020204" pitchFamily="34" charset="0"/>
              <a:buChar char="•"/>
            </a:pPr>
            <a:r>
              <a:rPr lang="en-US" sz="2400" dirty="0"/>
              <a:t>Your data: Irregular, unpredictable</a:t>
            </a:r>
          </a:p>
          <a:p>
            <a:pPr marL="571500" indent="-571500">
              <a:buFont typeface="Arial" panose="020B0604020202020204" pitchFamily="34" charset="0"/>
              <a:buChar char="•"/>
            </a:pPr>
            <a:r>
              <a:rPr lang="en-US" sz="2400" dirty="0"/>
              <a:t>Code looks like: lots of loops and if statements</a:t>
            </a:r>
          </a:p>
          <a:p>
            <a:pPr marL="571500" indent="-571500">
              <a:buFont typeface="Arial" panose="020B0604020202020204" pitchFamily="34" charset="0"/>
              <a:buChar char="•"/>
            </a:pPr>
            <a:r>
              <a:rPr lang="en-US" sz="2400" dirty="0"/>
              <a:t>Useful for: Custom algorithms, complicated data puzzles, speed</a:t>
            </a:r>
          </a:p>
        </p:txBody>
      </p:sp>
      <p:sp>
        <p:nvSpPr>
          <p:cNvPr id="2" name="Rectangle 1">
            <a:extLst>
              <a:ext uri="{FF2B5EF4-FFF2-40B4-BE49-F238E27FC236}">
                <a16:creationId xmlns:a16="http://schemas.microsoft.com/office/drawing/2014/main" id="{34131633-AD41-2F6F-8A3F-4A85AC7235DB}"/>
              </a:ext>
            </a:extLst>
          </p:cNvPr>
          <p:cNvSpPr/>
          <p:nvPr/>
        </p:nvSpPr>
        <p:spPr>
          <a:xfrm>
            <a:off x="4572000" y="768339"/>
            <a:ext cx="4405746" cy="954107"/>
          </a:xfrm>
          <a:prstGeom prst="rect">
            <a:avLst/>
          </a:prstGeom>
          <a:noFill/>
        </p:spPr>
        <p:txBody>
          <a:bodyPr wrap="square" lIns="91440" tIns="45720" rIns="91440" bIns="45720">
            <a:spAutoFit/>
          </a:bodyPr>
          <a:lstStyle/>
          <a:p>
            <a:pPr algn="ctr"/>
            <a:r>
              <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This is how we’ve been coding so far this week.</a:t>
            </a:r>
          </a:p>
        </p:txBody>
      </p:sp>
    </p:spTree>
    <p:extLst>
      <p:ext uri="{BB962C8B-B14F-4D97-AF65-F5344CB8AC3E}">
        <p14:creationId xmlns:p14="http://schemas.microsoft.com/office/powerpoint/2010/main" val="184503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F72756-8A36-6C41-99CD-4DCB9D2A13E3}"/>
              </a:ext>
            </a:extLst>
          </p:cNvPr>
          <p:cNvSpPr>
            <a:spLocks noGrp="1"/>
          </p:cNvSpPr>
          <p:nvPr>
            <p:ph type="title"/>
          </p:nvPr>
        </p:nvSpPr>
        <p:spPr/>
        <p:txBody>
          <a:bodyPr/>
          <a:lstStyle/>
          <a:p>
            <a:r>
              <a:rPr lang="en-US" dirty="0"/>
              <a:t>Coding Styles</a:t>
            </a:r>
          </a:p>
        </p:txBody>
      </p:sp>
      <p:sp>
        <p:nvSpPr>
          <p:cNvPr id="4" name="Text Placeholder 3">
            <a:extLst>
              <a:ext uri="{FF2B5EF4-FFF2-40B4-BE49-F238E27FC236}">
                <a16:creationId xmlns:a16="http://schemas.microsoft.com/office/drawing/2014/main" id="{36ED3D9E-8B9F-0144-88D3-879F4898DFD5}"/>
              </a:ext>
            </a:extLst>
          </p:cNvPr>
          <p:cNvSpPr>
            <a:spLocks noGrp="1"/>
          </p:cNvSpPr>
          <p:nvPr>
            <p:ph type="body" sz="quarter" idx="13"/>
          </p:nvPr>
        </p:nvSpPr>
        <p:spPr/>
        <p:txBody>
          <a:bodyPr/>
          <a:lstStyle/>
          <a:p>
            <a:r>
              <a:rPr lang="en-US" sz="2800" b="0" i="1" u="sng" dirty="0">
                <a:solidFill>
                  <a:srgbClr val="212121"/>
                </a:solidFill>
                <a:effectLst/>
                <a:highlight>
                  <a:srgbClr val="FFFFFF"/>
                </a:highlight>
                <a:latin typeface="Roboto" panose="02000000000000000000" pitchFamily="2" charset="0"/>
              </a:rPr>
              <a:t>Functional style</a:t>
            </a:r>
          </a:p>
          <a:p>
            <a:pPr marL="571500" indent="-571500">
              <a:buFont typeface="Arial" panose="020B0604020202020204" pitchFamily="34" charset="0"/>
              <a:buChar char="•"/>
            </a:pPr>
            <a:r>
              <a:rPr lang="en-US" sz="2400" dirty="0"/>
              <a:t>R, Haskell, </a:t>
            </a:r>
            <a:r>
              <a:rPr lang="en-US" sz="2400" dirty="0" err="1"/>
              <a:t>OCaml</a:t>
            </a:r>
            <a:r>
              <a:rPr lang="en-US" sz="2400" dirty="0"/>
              <a:t>, Python</a:t>
            </a:r>
          </a:p>
          <a:p>
            <a:pPr marL="571500" indent="-571500">
              <a:buFont typeface="Arial" panose="020B0604020202020204" pitchFamily="34" charset="0"/>
              <a:buChar char="•"/>
            </a:pPr>
            <a:r>
              <a:rPr lang="en-US" sz="2400" dirty="0"/>
              <a:t>Personal style: </a:t>
            </a:r>
            <a:r>
              <a:rPr lang="en-US" sz="2400" dirty="0">
                <a:solidFill>
                  <a:srgbClr val="212121"/>
                </a:solidFill>
                <a:highlight>
                  <a:srgbClr val="FFFFFF"/>
                </a:highlight>
                <a:latin typeface="Roboto" panose="02000000000000000000" pitchFamily="2" charset="0"/>
              </a:rPr>
              <a:t>You want your code to be standardized across projects. You like code to be clean and neat.</a:t>
            </a:r>
          </a:p>
          <a:p>
            <a:pPr marL="571500" indent="-571500">
              <a:buFont typeface="Arial" panose="020B0604020202020204" pitchFamily="34" charset="0"/>
              <a:buChar char="•"/>
            </a:pPr>
            <a:r>
              <a:rPr lang="en-US" sz="2400" dirty="0"/>
              <a:t>Your data: Predictable, rectangular</a:t>
            </a:r>
          </a:p>
          <a:p>
            <a:pPr marL="571500" indent="-571500">
              <a:buFont typeface="Arial" panose="020B0604020202020204" pitchFamily="34" charset="0"/>
              <a:buChar char="•"/>
            </a:pPr>
            <a:r>
              <a:rPr lang="en-US" sz="2400" dirty="0"/>
              <a:t>Code looks like: Lots of function calls</a:t>
            </a:r>
          </a:p>
          <a:p>
            <a:pPr marL="571500" indent="-571500">
              <a:buFont typeface="Arial" panose="020B0604020202020204" pitchFamily="34" charset="0"/>
              <a:buChar char="•"/>
            </a:pPr>
            <a:r>
              <a:rPr lang="en-US" sz="2400" dirty="0"/>
              <a:t>Useful for: Statistics, Machine Learning</a:t>
            </a:r>
          </a:p>
        </p:txBody>
      </p:sp>
    </p:spTree>
    <p:extLst>
      <p:ext uri="{BB962C8B-B14F-4D97-AF65-F5344CB8AC3E}">
        <p14:creationId xmlns:p14="http://schemas.microsoft.com/office/powerpoint/2010/main" val="2085641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F72756-8A36-6C41-99CD-4DCB9D2A13E3}"/>
              </a:ext>
            </a:extLst>
          </p:cNvPr>
          <p:cNvSpPr>
            <a:spLocks noGrp="1"/>
          </p:cNvSpPr>
          <p:nvPr>
            <p:ph type="title"/>
          </p:nvPr>
        </p:nvSpPr>
        <p:spPr/>
        <p:txBody>
          <a:bodyPr/>
          <a:lstStyle/>
          <a:p>
            <a:r>
              <a:rPr lang="en-US" dirty="0"/>
              <a:t>Coding Styles</a:t>
            </a:r>
          </a:p>
        </p:txBody>
      </p:sp>
      <p:sp>
        <p:nvSpPr>
          <p:cNvPr id="4" name="Text Placeholder 3">
            <a:extLst>
              <a:ext uri="{FF2B5EF4-FFF2-40B4-BE49-F238E27FC236}">
                <a16:creationId xmlns:a16="http://schemas.microsoft.com/office/drawing/2014/main" id="{36ED3D9E-8B9F-0144-88D3-879F4898DFD5}"/>
              </a:ext>
            </a:extLst>
          </p:cNvPr>
          <p:cNvSpPr>
            <a:spLocks noGrp="1"/>
          </p:cNvSpPr>
          <p:nvPr>
            <p:ph type="body" sz="quarter" idx="13"/>
          </p:nvPr>
        </p:nvSpPr>
        <p:spPr/>
        <p:txBody>
          <a:bodyPr/>
          <a:lstStyle/>
          <a:p>
            <a:r>
              <a:rPr lang="en-US" sz="2800" b="0" i="1" u="sng" dirty="0">
                <a:solidFill>
                  <a:srgbClr val="212121"/>
                </a:solidFill>
                <a:effectLst/>
                <a:highlight>
                  <a:srgbClr val="FFFFFF"/>
                </a:highlight>
                <a:latin typeface="Roboto" panose="02000000000000000000" pitchFamily="2" charset="0"/>
              </a:rPr>
              <a:t>Object-oriented style</a:t>
            </a:r>
          </a:p>
          <a:p>
            <a:pPr marL="571500" indent="-571500">
              <a:buFont typeface="Arial" panose="020B0604020202020204" pitchFamily="34" charset="0"/>
              <a:buChar char="•"/>
            </a:pPr>
            <a:r>
              <a:rPr lang="en-US" sz="2400" dirty="0"/>
              <a:t>Python, Java, JavaScript, C++, C#</a:t>
            </a:r>
          </a:p>
          <a:p>
            <a:pPr marL="571500" indent="-571500">
              <a:buFont typeface="Arial" panose="020B0604020202020204" pitchFamily="34" charset="0"/>
              <a:buChar char="•"/>
            </a:pPr>
            <a:r>
              <a:rPr lang="en-US" sz="2400" dirty="0"/>
              <a:t>Personal style: </a:t>
            </a:r>
            <a:r>
              <a:rPr lang="en-US" sz="2400" dirty="0">
                <a:solidFill>
                  <a:srgbClr val="212121"/>
                </a:solidFill>
                <a:highlight>
                  <a:srgbClr val="FFFFFF"/>
                </a:highlight>
                <a:latin typeface="Roboto" panose="02000000000000000000" pitchFamily="2" charset="0"/>
              </a:rPr>
              <a:t>You like to classify and group. You like to set up rules first before starting.</a:t>
            </a:r>
          </a:p>
          <a:p>
            <a:pPr marL="571500" indent="-571500">
              <a:buFont typeface="Arial" panose="020B0604020202020204" pitchFamily="34" charset="0"/>
              <a:buChar char="•"/>
            </a:pPr>
            <a:r>
              <a:rPr lang="en-US" sz="2400" dirty="0"/>
              <a:t>Your data: Entities with specific metadata and behaviors </a:t>
            </a:r>
          </a:p>
          <a:p>
            <a:pPr marL="571500" indent="-571500">
              <a:buFont typeface="Arial" panose="020B0604020202020204" pitchFamily="34" charset="0"/>
              <a:buChar char="•"/>
            </a:pPr>
            <a:r>
              <a:rPr lang="en-US" sz="2400" dirty="0"/>
              <a:t>Code looks like: Lots of code for defining objects, very little code for the actual execution.</a:t>
            </a:r>
          </a:p>
          <a:p>
            <a:pPr marL="571500" indent="-571500">
              <a:buFont typeface="Arial" panose="020B0604020202020204" pitchFamily="34" charset="0"/>
              <a:buChar char="•"/>
            </a:pPr>
            <a:r>
              <a:rPr lang="en-US" sz="2400" dirty="0"/>
              <a:t>Useful for: Simulations, Video Games, Real-Time data</a:t>
            </a:r>
          </a:p>
        </p:txBody>
      </p:sp>
    </p:spTree>
    <p:extLst>
      <p:ext uri="{BB962C8B-B14F-4D97-AF65-F5344CB8AC3E}">
        <p14:creationId xmlns:p14="http://schemas.microsoft.com/office/powerpoint/2010/main" val="618308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F72756-8A36-6C41-99CD-4DCB9D2A13E3}"/>
              </a:ext>
            </a:extLst>
          </p:cNvPr>
          <p:cNvSpPr>
            <a:spLocks noGrp="1"/>
          </p:cNvSpPr>
          <p:nvPr>
            <p:ph type="title"/>
          </p:nvPr>
        </p:nvSpPr>
        <p:spPr/>
        <p:txBody>
          <a:bodyPr/>
          <a:lstStyle/>
          <a:p>
            <a:r>
              <a:rPr lang="en-US" dirty="0"/>
              <a:t>OOP</a:t>
            </a:r>
          </a:p>
        </p:txBody>
      </p:sp>
      <p:sp>
        <p:nvSpPr>
          <p:cNvPr id="4" name="Text Placeholder 3">
            <a:extLst>
              <a:ext uri="{FF2B5EF4-FFF2-40B4-BE49-F238E27FC236}">
                <a16:creationId xmlns:a16="http://schemas.microsoft.com/office/drawing/2014/main" id="{36ED3D9E-8B9F-0144-88D3-879F4898DFD5}"/>
              </a:ext>
            </a:extLst>
          </p:cNvPr>
          <p:cNvSpPr>
            <a:spLocks noGrp="1"/>
          </p:cNvSpPr>
          <p:nvPr>
            <p:ph type="body" sz="quarter" idx="13"/>
          </p:nvPr>
        </p:nvSpPr>
        <p:spPr/>
        <p:txBody>
          <a:bodyPr/>
          <a:lstStyle/>
          <a:p>
            <a:r>
              <a:rPr lang="en-US" sz="2400" b="0" i="0" dirty="0">
                <a:solidFill>
                  <a:srgbClr val="212121"/>
                </a:solidFill>
                <a:effectLst/>
                <a:highlight>
                  <a:srgbClr val="FFFFFF"/>
                </a:highlight>
                <a:latin typeface="Roboto" panose="02000000000000000000" pitchFamily="2" charset="0"/>
              </a:rPr>
              <a:t>It can be challenging to explain a coding style, but luckily, </a:t>
            </a:r>
            <a:r>
              <a:rPr lang="en-US" sz="2400" b="0" i="1" dirty="0">
                <a:solidFill>
                  <a:srgbClr val="212121"/>
                </a:solidFill>
                <a:effectLst/>
                <a:highlight>
                  <a:srgbClr val="FFFFFF"/>
                </a:highlight>
                <a:latin typeface="Roboto" panose="02000000000000000000" pitchFamily="2" charset="0"/>
              </a:rPr>
              <a:t>Bluey</a:t>
            </a:r>
            <a:r>
              <a:rPr lang="en-US" sz="2400" b="0" i="0" dirty="0">
                <a:solidFill>
                  <a:srgbClr val="212121"/>
                </a:solidFill>
                <a:effectLst/>
                <a:highlight>
                  <a:srgbClr val="FFFFFF"/>
                </a:highlight>
                <a:latin typeface="Roboto" panose="02000000000000000000" pitchFamily="2" charset="0"/>
              </a:rPr>
              <a:t> can explain Object-Oriented Programming better than I can. Specifically, Season 1, Episode 23: </a:t>
            </a:r>
            <a:r>
              <a:rPr lang="en-US" sz="2400" b="0" i="1" dirty="0">
                <a:solidFill>
                  <a:srgbClr val="212121"/>
                </a:solidFill>
                <a:effectLst/>
                <a:highlight>
                  <a:srgbClr val="FFFFFF"/>
                </a:highlight>
                <a:latin typeface="Roboto" panose="02000000000000000000" pitchFamily="2" charset="0"/>
              </a:rPr>
              <a:t>Shops</a:t>
            </a:r>
            <a:r>
              <a:rPr lang="en-US" sz="2400" b="0" i="0" dirty="0">
                <a:solidFill>
                  <a:srgbClr val="212121"/>
                </a:solidFill>
                <a:effectLst/>
                <a:highlight>
                  <a:srgbClr val="FFFFFF"/>
                </a:highlight>
                <a:latin typeface="Roboto" panose="02000000000000000000" pitchFamily="2" charset="0"/>
              </a:rPr>
              <a:t>.</a:t>
            </a:r>
          </a:p>
          <a:p>
            <a:endParaRPr lang="en-US" sz="2400" dirty="0">
              <a:solidFill>
                <a:srgbClr val="212121"/>
              </a:solidFill>
              <a:highlight>
                <a:srgbClr val="FFFFFF"/>
              </a:highlight>
              <a:latin typeface="Roboto" panose="02000000000000000000" pitchFamily="2" charset="0"/>
            </a:endParaRPr>
          </a:p>
          <a:p>
            <a:r>
              <a:rPr lang="en-US" sz="1800" u="sng" dirty="0"/>
              <a:t>What you need to know</a:t>
            </a:r>
          </a:p>
          <a:p>
            <a:pPr marL="342900" indent="-342900">
              <a:buFont typeface="Arial" panose="020B0604020202020204" pitchFamily="34" charset="0"/>
              <a:buChar char="•"/>
            </a:pPr>
            <a:r>
              <a:rPr lang="en-US" sz="1800" dirty="0"/>
              <a:t>Bluey is set in a universe exactly like ours, except dogs evolved to be the sentient beings who drive cars and go to work. Humans don't seem to exist.</a:t>
            </a:r>
          </a:p>
          <a:p>
            <a:pPr marL="342900" indent="-342900">
              <a:buFont typeface="Arial" panose="020B0604020202020204" pitchFamily="34" charset="0"/>
              <a:buChar char="•"/>
            </a:pPr>
            <a:r>
              <a:rPr lang="en-US" sz="1800" dirty="0"/>
              <a:t>The show is Australian. I will turn on the subtitles.</a:t>
            </a:r>
          </a:p>
          <a:p>
            <a:pPr marL="342900" indent="-342900">
              <a:buFont typeface="Arial" panose="020B0604020202020204" pitchFamily="34" charset="0"/>
              <a:buChar char="•"/>
            </a:pPr>
            <a:r>
              <a:rPr lang="en-US" sz="1800" dirty="0"/>
              <a:t>The episode is about 7 minutes long.</a:t>
            </a:r>
          </a:p>
          <a:p>
            <a:endParaRPr lang="en-US" sz="4000" dirty="0"/>
          </a:p>
        </p:txBody>
      </p:sp>
      <p:pic>
        <p:nvPicPr>
          <p:cNvPr id="2" name="Picture 2" descr="Bluey - Characters | Bluey Official Website">
            <a:extLst>
              <a:ext uri="{FF2B5EF4-FFF2-40B4-BE49-F238E27FC236}">
                <a16:creationId xmlns:a16="http://schemas.microsoft.com/office/drawing/2014/main" id="{7CA4E602-04CA-59B1-0B1E-FB40C4FAB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0230" y="102393"/>
            <a:ext cx="1227461" cy="1666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345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C0DF28084A204D8DE431257E7302B0" ma:contentTypeVersion="18" ma:contentTypeDescription="Create a new document." ma:contentTypeScope="" ma:versionID="3fb5d05e72b37d328ac591c805f3fd36">
  <xsd:schema xmlns:xsd="http://www.w3.org/2001/XMLSchema" xmlns:xs="http://www.w3.org/2001/XMLSchema" xmlns:p="http://schemas.microsoft.com/office/2006/metadata/properties" xmlns:ns2="865640cc-f8e4-41f8-b92b-fc9b0faa69d5" xmlns:ns3="800d5924-d331-4f7f-85ea-cc9d40323520" xmlns:ns4="efce84db-8738-4c7b-9bdc-65b9500871f6" targetNamespace="http://schemas.microsoft.com/office/2006/metadata/properties" ma:root="true" ma:fieldsID="8aa4862d2c57aa2aa8652c413b77fffc" ns2:_="" ns3:_="" ns4:_="">
    <xsd:import namespace="865640cc-f8e4-41f8-b92b-fc9b0faa69d5"/>
    <xsd:import namespace="800d5924-d331-4f7f-85ea-cc9d40323520"/>
    <xsd:import namespace="efce84db-8738-4c7b-9bdc-65b9500871f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element ref="ns2:lcf76f155ced4ddcb4097134ff3c332f" minOccurs="0"/>
                <xsd:element ref="ns4:TaxCatchAll"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5640cc-f8e4-41f8-b92b-fc9b0faa69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c2d55d72-5afa-45f9-90b6-e0708aeee9a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Location" ma:index="24" nillable="true" ma:displayName="Location" ma:description="" ma:indexed="true" ma:internalName="MediaServiceLocation"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00d5924-d331-4f7f-85ea-cc9d4032352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ce84db-8738-4c7b-9bdc-65b9500871f6"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6336f773-541e-416c-a803-e60b4ab07e40}" ma:internalName="TaxCatchAll" ma:showField="CatchAllData" ma:web="800d5924-d331-4f7f-85ea-cc9d4032352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800d5924-d331-4f7f-85ea-cc9d40323520">
      <UserInfo>
        <DisplayName>Saya Rene Dennis</DisplayName>
        <AccountId>1141</AccountId>
        <AccountType/>
      </UserInfo>
      <UserInfo>
        <DisplayName>Leticia Vega</DisplayName>
        <AccountId>1414</AccountId>
        <AccountType/>
      </UserInfo>
      <UserInfo>
        <DisplayName>Elizabeth B Summers</DisplayName>
        <AccountId>204</AccountId>
        <AccountType/>
      </UserInfo>
      <UserInfo>
        <DisplayName>Jackie Milhans</DisplayName>
        <AccountId>49</AccountId>
        <AccountType/>
      </UserInfo>
      <UserInfo>
        <DisplayName>Christina Maimone</DisplayName>
        <AccountId>218</AccountId>
        <AccountType/>
      </UserInfo>
      <UserInfo>
        <DisplayName>Colby Witherup Wood</DisplayName>
        <AccountId>123</AccountId>
        <AccountType/>
      </UserInfo>
      <UserInfo>
        <DisplayName>Alper Kinaci</DisplayName>
        <AccountId>129</AccountId>
        <AccountType/>
      </UserInfo>
      <UserInfo>
        <DisplayName>Kristin Anne McLean</DisplayName>
        <AccountId>1094</AccountId>
        <AccountType/>
      </UserInfo>
    </SharedWithUsers>
    <MediaLengthInSeconds xmlns="865640cc-f8e4-41f8-b92b-fc9b0faa69d5" xsi:nil="true"/>
    <lcf76f155ced4ddcb4097134ff3c332f xmlns="865640cc-f8e4-41f8-b92b-fc9b0faa69d5">
      <Terms xmlns="http://schemas.microsoft.com/office/infopath/2007/PartnerControls"/>
    </lcf76f155ced4ddcb4097134ff3c332f>
    <TaxCatchAll xmlns="efce84db-8738-4c7b-9bdc-65b9500871f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DAAB56-9374-493C-A9F2-2FF80E82B0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5640cc-f8e4-41f8-b92b-fc9b0faa69d5"/>
    <ds:schemaRef ds:uri="800d5924-d331-4f7f-85ea-cc9d40323520"/>
    <ds:schemaRef ds:uri="efce84db-8738-4c7b-9bdc-65b9500871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B6A673-213B-46AE-8065-F055500C7389}">
  <ds:schemaRefs>
    <ds:schemaRef ds:uri="http://purl.org/dc/elements/1.1/"/>
    <ds:schemaRef ds:uri="http://schemas.openxmlformats.org/package/2006/metadata/core-properties"/>
    <ds:schemaRef ds:uri="http://schemas.microsoft.com/office/2006/documentManagement/types"/>
    <ds:schemaRef ds:uri="800d5924-d331-4f7f-85ea-cc9d40323520"/>
    <ds:schemaRef ds:uri="http://schemas.microsoft.com/office/2006/metadata/properties"/>
    <ds:schemaRef ds:uri="865640cc-f8e4-41f8-b92b-fc9b0faa69d5"/>
    <ds:schemaRef ds:uri="http://www.w3.org/XML/1998/namespace"/>
    <ds:schemaRef ds:uri="http://purl.org/dc/terms/"/>
    <ds:schemaRef ds:uri="http://schemas.microsoft.com/office/infopath/2007/PartnerControls"/>
    <ds:schemaRef ds:uri="efce84db-8738-4c7b-9bdc-65b9500871f6"/>
    <ds:schemaRef ds:uri="http://purl.org/dc/dcmitype/"/>
  </ds:schemaRefs>
</ds:datastoreItem>
</file>

<file path=customXml/itemProps3.xml><?xml version="1.0" encoding="utf-8"?>
<ds:datastoreItem xmlns:ds="http://schemas.openxmlformats.org/officeDocument/2006/customXml" ds:itemID="{8CF41D3E-C9E7-4B0C-97A8-159FEE40370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4483</TotalTime>
  <Words>952</Words>
  <Application>Microsoft Macintosh PowerPoint</Application>
  <PresentationFormat>On-screen Show (16:9)</PresentationFormat>
  <Paragraphs>82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 Narrow</vt:lpstr>
      <vt:lpstr>Arial</vt:lpstr>
      <vt:lpstr>Calibri</vt:lpstr>
      <vt:lpstr>Roboto</vt:lpstr>
      <vt:lpstr>Wingdings</vt:lpstr>
      <vt:lpstr>Office Theme</vt:lpstr>
      <vt:lpstr>Northwestern IT  Research Computing and Data Services  provides free consultations for all  Northwestern Researchers.  We help with: ● troubleshooting code ● getting started on a project ● statistical advice   ● data storage and management ● HPC and cloud computing   ● machine learning and AI models ● text analysis ● data collection ● more – just ask!  Click on the link in my email signature to request a consultation!</vt:lpstr>
      <vt:lpstr>Upcoming Python workshops</vt:lpstr>
      <vt:lpstr>Goals for this afternoon</vt:lpstr>
      <vt:lpstr>Coding Styles</vt:lpstr>
      <vt:lpstr>Coding Styles</vt:lpstr>
      <vt:lpstr>Coding Styles</vt:lpstr>
      <vt:lpstr>Coding Styles</vt:lpstr>
      <vt:lpstr>Coding Styles</vt:lpstr>
      <vt:lpstr>OOP</vt:lpstr>
      <vt:lpstr>OOP</vt:lpstr>
      <vt:lpstr>OOP</vt:lpstr>
      <vt:lpstr>OOP</vt:lpstr>
      <vt:lpstr>OOP – First, we “decide stuff”</vt:lpstr>
      <vt:lpstr>OOP – Next, we “decide who everyone is going to be”</vt:lpstr>
      <vt:lpstr>OOP – Finally, we can start</vt:lpstr>
      <vt:lpstr>Let’s code!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Page</dc:title>
  <dc:creator>Nicholas A. Tiemersma</dc:creator>
  <cp:lastModifiedBy>Colby Witherup Wood</cp:lastModifiedBy>
  <cp:revision>120</cp:revision>
  <dcterms:created xsi:type="dcterms:W3CDTF">2020-11-25T16:52:35Z</dcterms:created>
  <dcterms:modified xsi:type="dcterms:W3CDTF">2024-06-14T03:59:56Z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lpwstr>10100.0000000000</vt:lpwstr>
  </property>
  <property fmtid="{D5CDD505-2E9C-101B-9397-08002B2CF9AE}" pid="3" name="ContentTypeId">
    <vt:lpwstr>0x0101008FC0DF28084A204D8DE431257E7302B0</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ExtendedDescription">
    <vt:lpwstr/>
  </property>
  <property fmtid="{D5CDD505-2E9C-101B-9397-08002B2CF9AE}" pid="8" name="TriggerFlowInfo">
    <vt:lpwstr/>
  </property>
  <property fmtid="{D5CDD505-2E9C-101B-9397-08002B2CF9AE}" pid="9" name="MediaServiceImageTags">
    <vt:lpwstr/>
  </property>
</Properties>
</file>