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1"/>
  </p:sldMasterIdLst>
  <p:notesMasterIdLst>
    <p:notesMasterId r:id="rId28"/>
  </p:notesMasterIdLst>
  <p:sldIdLst>
    <p:sldId id="303" r:id="rId2"/>
    <p:sldId id="257" r:id="rId3"/>
    <p:sldId id="324" r:id="rId4"/>
    <p:sldId id="333" r:id="rId5"/>
    <p:sldId id="334" r:id="rId6"/>
    <p:sldId id="335" r:id="rId7"/>
    <p:sldId id="359" r:id="rId8"/>
    <p:sldId id="356" r:id="rId9"/>
    <p:sldId id="360" r:id="rId10"/>
    <p:sldId id="361" r:id="rId11"/>
    <p:sldId id="362" r:id="rId12"/>
    <p:sldId id="357" r:id="rId13"/>
    <p:sldId id="363" r:id="rId14"/>
    <p:sldId id="364" r:id="rId15"/>
    <p:sldId id="358" r:id="rId16"/>
    <p:sldId id="365" r:id="rId17"/>
    <p:sldId id="368" r:id="rId18"/>
    <p:sldId id="372" r:id="rId19"/>
    <p:sldId id="373" r:id="rId20"/>
    <p:sldId id="366" r:id="rId21"/>
    <p:sldId id="367" r:id="rId22"/>
    <p:sldId id="369" r:id="rId23"/>
    <p:sldId id="370" r:id="rId24"/>
    <p:sldId id="371" r:id="rId25"/>
    <p:sldId id="355" r:id="rId26"/>
    <p:sldId id="304"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63" d="100"/>
          <a:sy n="63" d="100"/>
        </p:scale>
        <p:origin x="1388" y="5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Stewart" userId="89b5eec8f75f66a2" providerId="LiveId" clId="{55AB5A47-2AA0-403A-873A-496A5BFE67F8}"/>
    <pc:docChg chg="modSld">
      <pc:chgData name="Gabriel Stewart" userId="89b5eec8f75f66a2" providerId="LiveId" clId="{55AB5A47-2AA0-403A-873A-496A5BFE67F8}" dt="2020-04-22T19:01:59.957" v="134" actId="1076"/>
      <pc:docMkLst>
        <pc:docMk/>
      </pc:docMkLst>
      <pc:sldChg chg="modSp mod">
        <pc:chgData name="Gabriel Stewart" userId="89b5eec8f75f66a2" providerId="LiveId" clId="{55AB5A47-2AA0-403A-873A-496A5BFE67F8}" dt="2020-04-22T19:00:37.009" v="126" actId="20577"/>
        <pc:sldMkLst>
          <pc:docMk/>
          <pc:sldMk cId="772218971" sldId="361"/>
        </pc:sldMkLst>
        <pc:spChg chg="mod">
          <ac:chgData name="Gabriel Stewart" userId="89b5eec8f75f66a2" providerId="LiveId" clId="{55AB5A47-2AA0-403A-873A-496A5BFE67F8}" dt="2020-04-22T19:00:37.009" v="126" actId="20577"/>
          <ac:spMkLst>
            <pc:docMk/>
            <pc:sldMk cId="772218971" sldId="361"/>
            <ac:spMk id="3" creationId="{00000000-0000-0000-0000-000000000000}"/>
          </ac:spMkLst>
        </pc:spChg>
      </pc:sldChg>
      <pc:sldChg chg="modSp mod">
        <pc:chgData name="Gabriel Stewart" userId="89b5eec8f75f66a2" providerId="LiveId" clId="{55AB5A47-2AA0-403A-873A-496A5BFE67F8}" dt="2020-04-22T19:01:59.957" v="134" actId="1076"/>
        <pc:sldMkLst>
          <pc:docMk/>
          <pc:sldMk cId="3711046645" sldId="373"/>
        </pc:sldMkLst>
        <pc:spChg chg="mod">
          <ac:chgData name="Gabriel Stewart" userId="89b5eec8f75f66a2" providerId="LiveId" clId="{55AB5A47-2AA0-403A-873A-496A5BFE67F8}" dt="2020-04-22T19:01:59.957" v="134" actId="1076"/>
          <ac:spMkLst>
            <pc:docMk/>
            <pc:sldMk cId="3711046645" sldId="373"/>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BFE73-0FA6-495C-82B3-C3E7FD76E1DB}" type="datetimeFigureOut">
              <a:rPr lang="en-US" smtClean="0"/>
              <a:pPr/>
              <a:t>4/22/2020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1FBC0-CF35-4085-B8FE-571EA1201402}" type="slidenum">
              <a:rPr lang="en-US" smtClean="0"/>
              <a:pPr/>
              <a:t>‹#›</a:t>
            </a:fld>
            <a:endParaRPr lang="en-US"/>
          </a:p>
        </p:txBody>
      </p:sp>
    </p:spTree>
    <p:extLst>
      <p:ext uri="{BB962C8B-B14F-4D97-AF65-F5344CB8AC3E}">
        <p14:creationId xmlns:p14="http://schemas.microsoft.com/office/powerpoint/2010/main" val="2900700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1EC23B93-636E-4C98-BF78-662DD0FEE243}" type="datetime1">
              <a:rPr lang="en-US" smtClean="0"/>
              <a:t>4/22/2020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141140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BCFB0D9-9FDB-48B3-BBDF-2ECE79E546BF}" type="datetime1">
              <a:rPr lang="en-US" smtClean="0"/>
              <a:t>4/22/2020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23694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0"/>
            <a:ext cx="2057400" cy="4602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0"/>
            <a:ext cx="6019800" cy="46021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3AE0250-2438-44C4-9449-69CFFFE10B98}" type="datetime1">
              <a:rPr lang="en-US" smtClean="0"/>
              <a:t>4/22/2020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118279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DB0D73E-C999-45E1-B4F2-4D424E2F40FE}" type="datetime1">
              <a:rPr lang="en-US" smtClean="0"/>
              <a:t>4/22/2020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292660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514227D4-7A64-4040-B755-A819B0E97740}" type="datetime1">
              <a:rPr lang="en-US" smtClean="0"/>
              <a:t>4/22/2020</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2144946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32956B1-7206-4724-A523-B73E8E72746F}" type="datetime1">
              <a:rPr lang="en-US" smtClean="0"/>
              <a:t>4/22/2020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86438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701472D7-9FD9-44DB-B0A5-D94297117F39}" type="datetime1">
              <a:rPr lang="en-US" smtClean="0"/>
              <a:t>4/22/2020</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7106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DFC664E-65BD-4AD0-8DE8-37F68F5B8285}" type="datetime1">
              <a:rPr lang="en-US" smtClean="0"/>
              <a:t>4/22/2020</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190564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DF5238-4279-4A2D-99CE-995A7173BB27}" type="datetime1">
              <a:rPr lang="en-US" smtClean="0"/>
              <a:t>4/22/2020</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255245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4D496D9-B8D8-4EE7-82A7-50749747D255}" type="datetime1">
              <a:rPr lang="en-US" smtClean="0"/>
              <a:t>4/22/2020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113446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5D0D616A-E8C8-47C9-80EC-FB83F498A17A}" type="datetime1">
              <a:rPr lang="en-US" smtClean="0"/>
              <a:t>4/22/2020</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92A50E9-E5F6-4F1F-91E8-37824CF40063}" type="slidenum">
              <a:rPr lang="en-US" smtClean="0"/>
              <a:pPr/>
              <a:t>‹#›</a:t>
            </a:fld>
            <a:endParaRPr lang="en-US"/>
          </a:p>
        </p:txBody>
      </p:sp>
    </p:spTree>
    <p:extLst>
      <p:ext uri="{BB962C8B-B14F-4D97-AF65-F5344CB8AC3E}">
        <p14:creationId xmlns:p14="http://schemas.microsoft.com/office/powerpoint/2010/main" val="304062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0"/>
                <a:cs typeface="ＭＳ Ｐゴシック" charset="0"/>
              </a:defRPr>
            </a:lvl1pPr>
          </a:lstStyle>
          <a:p>
            <a:fld id="{01B04653-99F3-4A28-BA78-5E9468B6F0C2}" type="datetime1">
              <a:rPr lang="en-US" smtClean="0"/>
              <a:t>4/22/2020</a:t>
            </a:fld>
            <a:endParaRPr lang="en-US"/>
          </a:p>
        </p:txBody>
      </p:sp>
      <p:sp>
        <p:nvSpPr>
          <p:cNvPr id="2" name="Rectangle 3"/>
          <p:cNvSpPr>
            <a:spLocks noGrp="1" noChangeArrowheads="1"/>
          </p:cNvSpPr>
          <p:nvPr>
            <p:ph type="body" idx="1"/>
          </p:nvPr>
        </p:nvSpPr>
        <p:spPr bwMode="auto">
          <a:xfrm>
            <a:off x="457200" y="2057400"/>
            <a:ext cx="822960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0"/>
                <a:cs typeface="ＭＳ Ｐゴシック" charset="0"/>
              </a:defRPr>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92A50E9-E5F6-4F1F-91E8-37824CF40063}" type="slidenum">
              <a:rPr lang="en-US" smtClean="0"/>
              <a:pPr/>
              <a:t>‹#›</a:t>
            </a:fld>
            <a:endParaRPr lang="en-US"/>
          </a:p>
        </p:txBody>
      </p:sp>
      <p:sp>
        <p:nvSpPr>
          <p:cNvPr id="1031" name="Rectangle 2"/>
          <p:cNvSpPr>
            <a:spLocks noGrp="1" noChangeArrowheads="1"/>
          </p:cNvSpPr>
          <p:nvPr>
            <p:ph type="title"/>
          </p:nvPr>
        </p:nvSpPr>
        <p:spPr bwMode="auto">
          <a:xfrm>
            <a:off x="457200" y="1371600"/>
            <a:ext cx="822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a:t>
            </a:r>
          </a:p>
        </p:txBody>
      </p:sp>
      <p:cxnSp>
        <p:nvCxnSpPr>
          <p:cNvPr id="12" name="Straight Connector 11"/>
          <p:cNvCxnSpPr>
            <a:cxnSpLocks noChangeShapeType="1"/>
          </p:cNvCxnSpPr>
          <p:nvPr/>
        </p:nvCxnSpPr>
        <p:spPr bwMode="auto">
          <a:xfrm>
            <a:off x="0" y="1066800"/>
            <a:ext cx="9144000" cy="0"/>
          </a:xfrm>
          <a:prstGeom prst="line">
            <a:avLst/>
          </a:prstGeom>
          <a:noFill/>
          <a:ln w="3175">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33" name="Picture 7" descr="Cnstga_vrt_CMYK_gld_wht_rev.eps"/>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1475" y="-36513"/>
            <a:ext cx="15335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5492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telrealsense.com/lidar-camera-l515/"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zivid.com/zivid-one-plus-large-3d-camera"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photoneo.com/products/phoxi-scan-x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hinklucid.com/product/helios-time-of-flight-imx556/"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1231037"/>
            <a:ext cx="7772400" cy="1470025"/>
          </a:xfrm>
        </p:spPr>
        <p:txBody>
          <a:bodyPr/>
          <a:lstStyle/>
          <a:p>
            <a:br>
              <a:rPr lang="en-US" dirty="0"/>
            </a:br>
            <a:r>
              <a:rPr lang="en-US" dirty="0" err="1"/>
              <a:t>Vuteq</a:t>
            </a:r>
            <a:r>
              <a:rPr lang="en-US" dirty="0"/>
              <a:t> Project</a:t>
            </a:r>
            <a:br>
              <a:rPr lang="en-US" dirty="0"/>
            </a:br>
            <a:r>
              <a:rPr lang="en-US" dirty="0"/>
              <a:t>Final Meeting</a:t>
            </a:r>
            <a:br>
              <a:rPr lang="en-US" dirty="0"/>
            </a:br>
            <a:endParaRPr lang="en-US" dirty="0"/>
          </a:p>
        </p:txBody>
      </p:sp>
      <p:sp>
        <p:nvSpPr>
          <p:cNvPr id="2" name="Subtitle 1"/>
          <p:cNvSpPr>
            <a:spLocks noGrp="1"/>
          </p:cNvSpPr>
          <p:nvPr>
            <p:ph type="subTitle" idx="1"/>
          </p:nvPr>
        </p:nvSpPr>
        <p:spPr/>
        <p:txBody>
          <a:bodyPr/>
          <a:lstStyle/>
          <a:p>
            <a:r>
              <a:rPr lang="en-CA" dirty="0"/>
              <a:t>Injection Molding Machine </a:t>
            </a:r>
          </a:p>
          <a:p>
            <a:r>
              <a:rPr lang="en-CA" dirty="0"/>
              <a:t>Pin Detection System</a:t>
            </a:r>
          </a:p>
          <a:p>
            <a:r>
              <a:rPr lang="en-US" dirty="0"/>
              <a:t>April 23, 2020</a:t>
            </a:r>
            <a:endParaRPr lang="en-CA" dirty="0"/>
          </a:p>
        </p:txBody>
      </p:sp>
    </p:spTree>
    <p:extLst>
      <p:ext uri="{BB962C8B-B14F-4D97-AF65-F5344CB8AC3E}">
        <p14:creationId xmlns:p14="http://schemas.microsoft.com/office/powerpoint/2010/main" val="425838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71600"/>
            <a:ext cx="8915400" cy="563563"/>
          </a:xfrm>
        </p:spPr>
        <p:txBody>
          <a:bodyPr/>
          <a:lstStyle/>
          <a:p>
            <a:r>
              <a:rPr lang="en-US" sz="3600" dirty="0"/>
              <a:t>Implementation Approach – Training Mold</a:t>
            </a:r>
          </a:p>
        </p:txBody>
      </p:sp>
      <p:sp>
        <p:nvSpPr>
          <p:cNvPr id="3" name="Content Placeholder 2"/>
          <p:cNvSpPr>
            <a:spLocks noGrp="1"/>
          </p:cNvSpPr>
          <p:nvPr>
            <p:ph idx="1"/>
          </p:nvPr>
        </p:nvSpPr>
        <p:spPr/>
        <p:txBody>
          <a:bodyPr/>
          <a:lstStyle/>
          <a:p>
            <a:pPr marL="342900" lvl="1" indent="-342900">
              <a:buFontTx/>
              <a:buChar char="•"/>
            </a:pPr>
            <a:r>
              <a:rPr lang="en-US" sz="2400" dirty="0"/>
              <a:t>The Training Mold provided by </a:t>
            </a:r>
            <a:r>
              <a:rPr lang="en-US" sz="2400" dirty="0" err="1"/>
              <a:t>Vuteq</a:t>
            </a:r>
            <a:r>
              <a:rPr lang="en-US" sz="2400" dirty="0"/>
              <a:t> after the first demonstration of the proof of concept more closely resembles the real mold..</a:t>
            </a:r>
          </a:p>
          <a:p>
            <a:endParaRPr lang="en-US"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10</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4942" y="3245548"/>
            <a:ext cx="2091875" cy="2701682"/>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6723" r="19407"/>
          <a:stretch/>
        </p:blipFill>
        <p:spPr>
          <a:xfrm rot="5400000">
            <a:off x="1003024" y="3521253"/>
            <a:ext cx="2642151" cy="2209800"/>
          </a:xfrm>
          <a:prstGeom prst="rect">
            <a:avLst/>
          </a:prstGeom>
        </p:spPr>
      </p:pic>
      <p:sp>
        <p:nvSpPr>
          <p:cNvPr id="9" name="Rectangle 8"/>
          <p:cNvSpPr/>
          <p:nvPr/>
        </p:nvSpPr>
        <p:spPr>
          <a:xfrm>
            <a:off x="1084996" y="6013952"/>
            <a:ext cx="3657600" cy="369332"/>
          </a:xfrm>
          <a:prstGeom prst="rect">
            <a:avLst/>
          </a:prstGeom>
        </p:spPr>
        <p:txBody>
          <a:bodyPr wrap="square">
            <a:spAutoFit/>
          </a:bodyPr>
          <a:lstStyle/>
          <a:p>
            <a:r>
              <a:rPr lang="en-US" sz="1400" b="1" dirty="0"/>
              <a:t>[ Camera mounted diagonally ]</a:t>
            </a:r>
            <a:r>
              <a:rPr lang="en-US" b="1" dirty="0"/>
              <a:t> </a:t>
            </a:r>
          </a:p>
        </p:txBody>
      </p:sp>
      <p:sp>
        <p:nvSpPr>
          <p:cNvPr id="10" name="TextBox 9"/>
          <p:cNvSpPr txBox="1"/>
          <p:nvPr/>
        </p:nvSpPr>
        <p:spPr>
          <a:xfrm>
            <a:off x="4747145" y="6044730"/>
            <a:ext cx="3657601" cy="307777"/>
          </a:xfrm>
          <a:prstGeom prst="rect">
            <a:avLst/>
          </a:prstGeom>
          <a:noFill/>
        </p:spPr>
        <p:txBody>
          <a:bodyPr wrap="square" rtlCol="0">
            <a:spAutoFit/>
          </a:bodyPr>
          <a:lstStyle/>
          <a:p>
            <a:pPr algn="ctr"/>
            <a:r>
              <a:rPr lang="en-US" sz="1400" b="1" dirty="0"/>
              <a:t>[ View from Camera ] </a:t>
            </a:r>
          </a:p>
        </p:txBody>
      </p:sp>
    </p:spTree>
    <p:extLst>
      <p:ext uri="{BB962C8B-B14F-4D97-AF65-F5344CB8AC3E}">
        <p14:creationId xmlns:p14="http://schemas.microsoft.com/office/powerpoint/2010/main" val="77221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Computation Environment</a:t>
            </a:r>
          </a:p>
        </p:txBody>
      </p:sp>
      <p:sp>
        <p:nvSpPr>
          <p:cNvPr id="3" name="Content Placeholder 2"/>
          <p:cNvSpPr>
            <a:spLocks noGrp="1"/>
          </p:cNvSpPr>
          <p:nvPr>
            <p:ph idx="1"/>
          </p:nvPr>
        </p:nvSpPr>
        <p:spPr>
          <a:xfrm>
            <a:off x="409433" y="2060812"/>
            <a:ext cx="8277367" cy="4065351"/>
          </a:xfrm>
        </p:spPr>
        <p:txBody>
          <a:bodyPr/>
          <a:lstStyle/>
          <a:p>
            <a:r>
              <a:rPr lang="en-US" dirty="0"/>
              <a:t>Implementing proof of concept based on Mock mold and Training mold using two different technologies.</a:t>
            </a:r>
          </a:p>
          <a:p>
            <a:pPr lvl="1"/>
            <a:r>
              <a:rPr lang="en-US" b="1" dirty="0">
                <a:solidFill>
                  <a:srgbClr val="00B050"/>
                </a:solidFill>
              </a:rPr>
              <a:t>Python/Open3D</a:t>
            </a:r>
          </a:p>
          <a:p>
            <a:pPr lvl="1"/>
            <a:r>
              <a:rPr lang="en-US" b="1" dirty="0">
                <a:solidFill>
                  <a:srgbClr val="00B050"/>
                </a:solidFill>
              </a:rPr>
              <a:t>MATLAB</a:t>
            </a:r>
          </a:p>
          <a:p>
            <a:pPr marL="457200" lvl="1" indent="0">
              <a:buNone/>
            </a:pP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B92A50E9-E5F6-4F1F-91E8-37824CF40063}" type="slidenum">
              <a:rPr lang="en-US" smtClean="0"/>
              <a:pPr/>
              <a:t>11</a:t>
            </a:fld>
            <a:endParaRPr lang="en-US"/>
          </a:p>
        </p:txBody>
      </p:sp>
    </p:spTree>
    <p:extLst>
      <p:ext uri="{BB962C8B-B14F-4D97-AF65-F5344CB8AC3E}">
        <p14:creationId xmlns:p14="http://schemas.microsoft.com/office/powerpoint/2010/main" val="134576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t>Research Results - 1</a:t>
            </a:r>
          </a:p>
        </p:txBody>
      </p:sp>
      <p:sp>
        <p:nvSpPr>
          <p:cNvPr id="3" name="Content Placeholder 2"/>
          <p:cNvSpPr>
            <a:spLocks noGrp="1"/>
          </p:cNvSpPr>
          <p:nvPr>
            <p:ph idx="1"/>
          </p:nvPr>
        </p:nvSpPr>
        <p:spPr/>
        <p:txBody>
          <a:bodyPr/>
          <a:lstStyle/>
          <a:p>
            <a:pPr marL="0" indent="0">
              <a:buNone/>
            </a:pPr>
            <a:r>
              <a:rPr lang="en-US" sz="2400"/>
              <a:t>Anomaly detection Utilizing Mock Mold</a:t>
            </a:r>
          </a:p>
          <a:p>
            <a:pPr marL="0" indent="0">
              <a:buNone/>
            </a:pPr>
            <a:endParaRPr lang="en-US" sz="2400"/>
          </a:p>
          <a:p>
            <a:pPr marL="0" indent="0">
              <a:buNone/>
            </a:pPr>
            <a:endParaRPr lang="en-US" sz="2400"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12</a:t>
            </a:fld>
            <a:endParaRPr lang="en-US"/>
          </a:p>
        </p:txBody>
      </p:sp>
      <p:pic>
        <p:nvPicPr>
          <p:cNvPr id="5" name="Content Placeholder 5" descr="A picture containing table, sitting, dark, computer&#10;&#10;Description automatically generated">
            <a:extLst>
              <a:ext uri="{FF2B5EF4-FFF2-40B4-BE49-F238E27FC236}">
                <a16:creationId xmlns:a16="http://schemas.microsoft.com/office/drawing/2014/main" id="{121A2B04-DD21-4BCE-B5A0-ECCADD0F0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438400" y="2480744"/>
            <a:ext cx="3972811" cy="3217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433851" y="5756243"/>
            <a:ext cx="7391400" cy="655949"/>
          </a:xfrm>
          <a:prstGeom prst="rect">
            <a:avLst/>
          </a:prstGeom>
        </p:spPr>
        <p:txBody>
          <a:bodyPr wrap="square">
            <a:spAutoFit/>
          </a:bodyPr>
          <a:lstStyle/>
          <a:p>
            <a:pPr marL="0" marR="0">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[RED POINTS DEPICT PINS AND EDGES]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[GREEN POINTS DEPICT MOLD SURFACE]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511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t>Research Results – 2(a)</a:t>
            </a:r>
          </a:p>
        </p:txBody>
      </p:sp>
      <p:sp>
        <p:nvSpPr>
          <p:cNvPr id="3" name="Content Placeholder 2"/>
          <p:cNvSpPr>
            <a:spLocks noGrp="1"/>
          </p:cNvSpPr>
          <p:nvPr>
            <p:ph idx="1"/>
          </p:nvPr>
        </p:nvSpPr>
        <p:spPr/>
        <p:txBody>
          <a:bodyPr/>
          <a:lstStyle/>
          <a:p>
            <a:pPr marL="0" indent="0">
              <a:buNone/>
            </a:pPr>
            <a:r>
              <a:rPr lang="en-US" sz="2400" dirty="0"/>
              <a:t>Anomaly detection Utilizing Training Mold with MATLAB environment. </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13</a:t>
            </a:fld>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8615" t="13008" r="12519" b="13894"/>
          <a:stretch/>
        </p:blipFill>
        <p:spPr>
          <a:xfrm>
            <a:off x="2336320" y="2710656"/>
            <a:ext cx="4219155" cy="3415507"/>
          </a:xfrm>
          <a:prstGeom prst="rect">
            <a:avLst/>
          </a:prstGeom>
        </p:spPr>
      </p:pic>
      <p:sp>
        <p:nvSpPr>
          <p:cNvPr id="8" name="Rectangle 7"/>
          <p:cNvSpPr/>
          <p:nvPr/>
        </p:nvSpPr>
        <p:spPr>
          <a:xfrm>
            <a:off x="2241768" y="6245225"/>
            <a:ext cx="4408258"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[Unreacted pins are depicted in pink color]</a:t>
            </a:r>
            <a:endParaRPr lang="en-US" dirty="0"/>
          </a:p>
        </p:txBody>
      </p:sp>
    </p:spTree>
    <p:extLst>
      <p:ext uri="{BB962C8B-B14F-4D97-AF65-F5344CB8AC3E}">
        <p14:creationId xmlns:p14="http://schemas.microsoft.com/office/powerpoint/2010/main" val="216539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t>Research Results – 2(b)</a:t>
            </a:r>
          </a:p>
        </p:txBody>
      </p:sp>
      <p:sp>
        <p:nvSpPr>
          <p:cNvPr id="3" name="Content Placeholder 2"/>
          <p:cNvSpPr>
            <a:spLocks noGrp="1"/>
          </p:cNvSpPr>
          <p:nvPr>
            <p:ph idx="1"/>
          </p:nvPr>
        </p:nvSpPr>
        <p:spPr/>
        <p:txBody>
          <a:bodyPr/>
          <a:lstStyle/>
          <a:p>
            <a:pPr marL="0" indent="0">
              <a:buNone/>
            </a:pPr>
            <a:r>
              <a:rPr lang="en-US" sz="2400" dirty="0"/>
              <a:t>Anomaly detection Utilizing Training Mold with Python environment. </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14</a:t>
            </a:fld>
            <a:endParaRPr lang="en-US"/>
          </a:p>
        </p:txBody>
      </p:sp>
      <p:pic>
        <p:nvPicPr>
          <p:cNvPr id="9" name="Content Placeholder 5">
            <a:extLst>
              <a:ext uri="{FF2B5EF4-FFF2-40B4-BE49-F238E27FC236}">
                <a16:creationId xmlns:a16="http://schemas.microsoft.com/office/drawing/2014/main" id="{7C6C3A45-76AB-4150-8A01-4D3FCF651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514600" y="2971800"/>
            <a:ext cx="3752452" cy="2842483"/>
          </a:xfrm>
          <a:prstGeom prst="rect">
            <a:avLst/>
          </a:prstGeom>
          <a:noFill/>
          <a:ln w="9525">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2367871" y="6097437"/>
            <a:ext cx="4356962"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[Unreacted pins are depicted in Red color]</a:t>
            </a:r>
            <a:endParaRPr lang="en-US" dirty="0"/>
          </a:p>
        </p:txBody>
      </p:sp>
    </p:spTree>
    <p:extLst>
      <p:ext uri="{BB962C8B-B14F-4D97-AF65-F5344CB8AC3E}">
        <p14:creationId xmlns:p14="http://schemas.microsoft.com/office/powerpoint/2010/main" val="3472569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Summary and Recommendation -1 </a:t>
            </a:r>
          </a:p>
        </p:txBody>
      </p:sp>
      <p:sp>
        <p:nvSpPr>
          <p:cNvPr id="3" name="Content Placeholder 2"/>
          <p:cNvSpPr>
            <a:spLocks noGrp="1"/>
          </p:cNvSpPr>
          <p:nvPr>
            <p:ph idx="1"/>
          </p:nvPr>
        </p:nvSpPr>
        <p:spPr/>
        <p:txBody>
          <a:bodyPr/>
          <a:lstStyle/>
          <a:p>
            <a:r>
              <a:rPr lang="en-US" sz="2800" dirty="0"/>
              <a:t>3D surface analysis through point cloud registration was determined to be the most fruitful of our available technologies and was therefore developed into a working analysis concept on both a plastic Mock mold and a realistic Training mold.</a:t>
            </a:r>
          </a:p>
        </p:txBody>
      </p:sp>
      <p:sp>
        <p:nvSpPr>
          <p:cNvPr id="4" name="Slide Number Placeholder 3"/>
          <p:cNvSpPr>
            <a:spLocks noGrp="1"/>
          </p:cNvSpPr>
          <p:nvPr>
            <p:ph type="sldNum" sz="quarter" idx="12"/>
          </p:nvPr>
        </p:nvSpPr>
        <p:spPr/>
        <p:txBody>
          <a:bodyPr/>
          <a:lstStyle/>
          <a:p>
            <a:fld id="{B92A50E9-E5F6-4F1F-91E8-37824CF40063}" type="slidenum">
              <a:rPr lang="en-US" smtClean="0"/>
              <a:pPr/>
              <a:t>15</a:t>
            </a:fld>
            <a:endParaRPr lang="en-US"/>
          </a:p>
        </p:txBody>
      </p:sp>
    </p:spTree>
    <p:extLst>
      <p:ext uri="{BB962C8B-B14F-4D97-AF65-F5344CB8AC3E}">
        <p14:creationId xmlns:p14="http://schemas.microsoft.com/office/powerpoint/2010/main" val="128249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Summary and Recommendation - 2 </a:t>
            </a:r>
          </a:p>
        </p:txBody>
      </p:sp>
      <p:sp>
        <p:nvSpPr>
          <p:cNvPr id="3" name="Content Placeholder 2"/>
          <p:cNvSpPr>
            <a:spLocks noGrp="1"/>
          </p:cNvSpPr>
          <p:nvPr>
            <p:ph idx="1"/>
          </p:nvPr>
        </p:nvSpPr>
        <p:spPr/>
        <p:txBody>
          <a:bodyPr/>
          <a:lstStyle/>
          <a:p>
            <a:r>
              <a:rPr lang="en-US" sz="2800" dirty="0"/>
              <a:t>In the next stage of the project, we recommend running the proof of concept on the actual mold surface and for that we have suggested possible 3D cameras which can be used for achieving satisfactory results including how an ideal system will look like.</a:t>
            </a:r>
          </a:p>
        </p:txBody>
      </p:sp>
      <p:sp>
        <p:nvSpPr>
          <p:cNvPr id="4" name="Slide Number Placeholder 3"/>
          <p:cNvSpPr>
            <a:spLocks noGrp="1"/>
          </p:cNvSpPr>
          <p:nvPr>
            <p:ph type="sldNum" sz="quarter" idx="12"/>
          </p:nvPr>
        </p:nvSpPr>
        <p:spPr/>
        <p:txBody>
          <a:bodyPr/>
          <a:lstStyle/>
          <a:p>
            <a:fld id="{B92A50E9-E5F6-4F1F-91E8-37824CF40063}" type="slidenum">
              <a:rPr lang="en-US" smtClean="0"/>
              <a:pPr/>
              <a:t>16</a:t>
            </a:fld>
            <a:endParaRPr lang="en-US"/>
          </a:p>
        </p:txBody>
      </p:sp>
    </p:spTree>
    <p:extLst>
      <p:ext uri="{BB962C8B-B14F-4D97-AF65-F5344CB8AC3E}">
        <p14:creationId xmlns:p14="http://schemas.microsoft.com/office/powerpoint/2010/main" val="2720012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71600"/>
            <a:ext cx="8915400" cy="563563"/>
          </a:xfrm>
        </p:spPr>
        <p:txBody>
          <a:bodyPr/>
          <a:lstStyle/>
          <a:p>
            <a:pPr algn="l"/>
            <a:r>
              <a:rPr lang="en-US" sz="3600" dirty="0"/>
              <a:t>Recommendations – Ideal System Design</a:t>
            </a:r>
          </a:p>
        </p:txBody>
      </p:sp>
      <p:sp>
        <p:nvSpPr>
          <p:cNvPr id="3" name="Content Placeholder 2"/>
          <p:cNvSpPr>
            <a:spLocks noGrp="1"/>
          </p:cNvSpPr>
          <p:nvPr>
            <p:ph idx="1"/>
          </p:nvPr>
        </p:nvSpPr>
        <p:spPr>
          <a:xfrm>
            <a:off x="457200" y="5181600"/>
            <a:ext cx="8229600" cy="944563"/>
          </a:xfrm>
        </p:spPr>
        <p:txBody>
          <a:bodyPr/>
          <a:lstStyle/>
          <a:p>
            <a:r>
              <a:rPr lang="en-US" sz="1800" dirty="0"/>
              <a:t>The diagram above illustrates the interaction between individual system components.</a:t>
            </a:r>
          </a:p>
        </p:txBody>
      </p:sp>
      <p:sp>
        <p:nvSpPr>
          <p:cNvPr id="4" name="Slide Number Placeholder 3"/>
          <p:cNvSpPr>
            <a:spLocks noGrp="1"/>
          </p:cNvSpPr>
          <p:nvPr>
            <p:ph type="sldNum" sz="quarter" idx="12"/>
          </p:nvPr>
        </p:nvSpPr>
        <p:spPr/>
        <p:txBody>
          <a:bodyPr/>
          <a:lstStyle/>
          <a:p>
            <a:fld id="{B92A50E9-E5F6-4F1F-91E8-37824CF40063}" type="slidenum">
              <a:rPr lang="en-US" smtClean="0"/>
              <a:pPr/>
              <a:t>17</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600200" y="2231390"/>
            <a:ext cx="6324600" cy="2493010"/>
          </a:xfrm>
          <a:prstGeom prst="rect">
            <a:avLst/>
          </a:prstGeom>
        </p:spPr>
      </p:pic>
    </p:spTree>
    <p:extLst>
      <p:ext uri="{BB962C8B-B14F-4D97-AF65-F5344CB8AC3E}">
        <p14:creationId xmlns:p14="http://schemas.microsoft.com/office/powerpoint/2010/main" val="3624828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71600"/>
            <a:ext cx="9067800" cy="563563"/>
          </a:xfrm>
        </p:spPr>
        <p:txBody>
          <a:bodyPr/>
          <a:lstStyle/>
          <a:p>
            <a:pPr algn="l"/>
            <a:r>
              <a:rPr lang="en-US" sz="3600" dirty="0"/>
              <a:t> Ideal System Design – Trigger Mechanism</a:t>
            </a:r>
          </a:p>
        </p:txBody>
      </p:sp>
      <p:sp>
        <p:nvSpPr>
          <p:cNvPr id="3" name="Content Placeholder 2"/>
          <p:cNvSpPr>
            <a:spLocks noGrp="1"/>
          </p:cNvSpPr>
          <p:nvPr>
            <p:ph idx="1"/>
          </p:nvPr>
        </p:nvSpPr>
        <p:spPr>
          <a:xfrm>
            <a:off x="457200" y="2743200"/>
            <a:ext cx="8229600" cy="3382963"/>
          </a:xfrm>
        </p:spPr>
        <p:txBody>
          <a:bodyPr/>
          <a:lstStyle/>
          <a:p>
            <a:r>
              <a:rPr lang="en-US" sz="2400" dirty="0"/>
              <a:t>Trigger mechanism can be a limit switch which can be used to generate an analog pulse.</a:t>
            </a:r>
          </a:p>
          <a:p>
            <a:pPr marL="0" indent="0">
              <a:buNone/>
            </a:pPr>
            <a:endParaRPr lang="en-US" sz="2400" dirty="0"/>
          </a:p>
          <a:p>
            <a:r>
              <a:rPr lang="en-US" sz="2400" dirty="0"/>
              <a:t>Pulse/ Signal can be transferred to On-site Computation for further processing.</a:t>
            </a:r>
          </a:p>
          <a:p>
            <a:pPr marL="0" indent="0">
              <a:buNone/>
            </a:pPr>
            <a:endParaRPr lang="en-US" sz="2400" dirty="0"/>
          </a:p>
          <a:p>
            <a:r>
              <a:rPr lang="en-US" sz="2400" dirty="0"/>
              <a:t>For now, we would expect that switch positioned with the </a:t>
            </a:r>
            <a:r>
              <a:rPr lang="en-US" sz="2400" dirty="0" err="1"/>
              <a:t>Vuteq’s</a:t>
            </a:r>
            <a:r>
              <a:rPr lang="en-US" sz="2400" dirty="0"/>
              <a:t> Molding machine can be utilized.</a:t>
            </a:r>
          </a:p>
        </p:txBody>
      </p:sp>
      <p:sp>
        <p:nvSpPr>
          <p:cNvPr id="4" name="Slide Number Placeholder 3"/>
          <p:cNvSpPr>
            <a:spLocks noGrp="1"/>
          </p:cNvSpPr>
          <p:nvPr>
            <p:ph type="sldNum" sz="quarter" idx="12"/>
          </p:nvPr>
        </p:nvSpPr>
        <p:spPr/>
        <p:txBody>
          <a:bodyPr/>
          <a:lstStyle/>
          <a:p>
            <a:fld id="{B92A50E9-E5F6-4F1F-91E8-37824CF40063}" type="slidenum">
              <a:rPr lang="en-US" smtClean="0"/>
              <a:pPr/>
              <a:t>18</a:t>
            </a:fld>
            <a:endParaRPr lang="en-US"/>
          </a:p>
        </p:txBody>
      </p:sp>
    </p:spTree>
    <p:extLst>
      <p:ext uri="{BB962C8B-B14F-4D97-AF65-F5344CB8AC3E}">
        <p14:creationId xmlns:p14="http://schemas.microsoft.com/office/powerpoint/2010/main" val="3037431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676400"/>
            <a:ext cx="7391400" cy="563563"/>
          </a:xfrm>
        </p:spPr>
        <p:txBody>
          <a:bodyPr/>
          <a:lstStyle/>
          <a:p>
            <a:r>
              <a:rPr lang="en-US" sz="3600" dirty="0"/>
              <a:t> Ideal System Design – On Site Computation</a:t>
            </a:r>
          </a:p>
        </p:txBody>
      </p:sp>
      <p:sp>
        <p:nvSpPr>
          <p:cNvPr id="3" name="Content Placeholder 2"/>
          <p:cNvSpPr>
            <a:spLocks noGrp="1"/>
          </p:cNvSpPr>
          <p:nvPr>
            <p:ph idx="1"/>
          </p:nvPr>
        </p:nvSpPr>
        <p:spPr>
          <a:xfrm>
            <a:off x="457200" y="2743200"/>
            <a:ext cx="8229600" cy="3382963"/>
          </a:xfrm>
        </p:spPr>
        <p:txBody>
          <a:bodyPr/>
          <a:lstStyle/>
          <a:p>
            <a:r>
              <a:rPr lang="en-US" sz="2400" dirty="0"/>
              <a:t>On-Site Computation environment processes the pulse and commands the 3D camera.</a:t>
            </a:r>
          </a:p>
          <a:p>
            <a:pPr marL="0" indent="0">
              <a:buNone/>
            </a:pPr>
            <a:endParaRPr lang="en-US" sz="2400" dirty="0"/>
          </a:p>
          <a:p>
            <a:r>
              <a:rPr lang="en-US" sz="2400" dirty="0"/>
              <a:t>Camera captures the depth frame of the mold surface.</a:t>
            </a:r>
          </a:p>
          <a:p>
            <a:pPr marL="0" indent="0">
              <a:buNone/>
            </a:pPr>
            <a:endParaRPr lang="en-US" sz="2400" dirty="0"/>
          </a:p>
          <a:p>
            <a:r>
              <a:rPr lang="en-US" sz="2400" dirty="0"/>
              <a:t>Computation environment itself executes the point cloud analysis strategy to find Anomaly on the mold surface</a:t>
            </a:r>
            <a:r>
              <a:rPr lang="en-US" sz="1800" dirty="0"/>
              <a:t>.</a:t>
            </a:r>
          </a:p>
        </p:txBody>
      </p:sp>
      <p:sp>
        <p:nvSpPr>
          <p:cNvPr id="4" name="Slide Number Placeholder 3"/>
          <p:cNvSpPr>
            <a:spLocks noGrp="1"/>
          </p:cNvSpPr>
          <p:nvPr>
            <p:ph type="sldNum" sz="quarter" idx="12"/>
          </p:nvPr>
        </p:nvSpPr>
        <p:spPr/>
        <p:txBody>
          <a:bodyPr/>
          <a:lstStyle/>
          <a:p>
            <a:fld id="{B92A50E9-E5F6-4F1F-91E8-37824CF40063}" type="slidenum">
              <a:rPr lang="en-US" smtClean="0"/>
              <a:pPr/>
              <a:t>19</a:t>
            </a:fld>
            <a:endParaRPr lang="en-US"/>
          </a:p>
        </p:txBody>
      </p:sp>
    </p:spTree>
    <p:extLst>
      <p:ext uri="{BB962C8B-B14F-4D97-AF65-F5344CB8AC3E}">
        <p14:creationId xmlns:p14="http://schemas.microsoft.com/office/powerpoint/2010/main" val="371104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Agenda</a:t>
            </a:r>
          </a:p>
        </p:txBody>
      </p:sp>
      <p:sp>
        <p:nvSpPr>
          <p:cNvPr id="4" name="Content Placeholder 3"/>
          <p:cNvSpPr>
            <a:spLocks noGrp="1"/>
          </p:cNvSpPr>
          <p:nvPr>
            <p:ph idx="1"/>
          </p:nvPr>
        </p:nvSpPr>
        <p:spPr>
          <a:xfrm>
            <a:off x="152400" y="2743200"/>
            <a:ext cx="8534400" cy="3352800"/>
          </a:xfrm>
        </p:spPr>
        <p:txBody>
          <a:bodyPr/>
          <a:lstStyle/>
          <a:p>
            <a:r>
              <a:rPr lang="en-US" sz="1800" dirty="0"/>
              <a:t>   Introduction of the Project</a:t>
            </a:r>
          </a:p>
          <a:p>
            <a:pPr marL="514350" indent="-457200"/>
            <a:r>
              <a:rPr lang="en-US" sz="1800" dirty="0"/>
              <a:t>Initial Research findings</a:t>
            </a:r>
          </a:p>
          <a:p>
            <a:pPr marL="514350" indent="-457200"/>
            <a:r>
              <a:rPr lang="en-US" sz="1800" dirty="0"/>
              <a:t>Development Approach</a:t>
            </a:r>
          </a:p>
          <a:p>
            <a:pPr marL="514350" indent="-457200"/>
            <a:r>
              <a:rPr lang="en-US" sz="1800" dirty="0"/>
              <a:t>Implementation Approach  </a:t>
            </a:r>
          </a:p>
          <a:p>
            <a:pPr marL="514350" indent="-457200"/>
            <a:r>
              <a:rPr lang="en-US" sz="1800" b="1" dirty="0"/>
              <a:t>Research results</a:t>
            </a:r>
          </a:p>
          <a:p>
            <a:pPr marL="514350" indent="-457200"/>
            <a:r>
              <a:rPr lang="en-US" sz="1800" b="1" dirty="0"/>
              <a:t>Summary and Recommendations</a:t>
            </a:r>
          </a:p>
          <a:p>
            <a:pPr marL="514350" indent="-457200"/>
            <a:endParaRPr lang="en-US" sz="2400" dirty="0"/>
          </a:p>
          <a:p>
            <a:pPr marL="57150" indent="0">
              <a:buNone/>
            </a:pPr>
            <a:endParaRPr lang="en-US" dirty="0"/>
          </a:p>
          <a:p>
            <a:pPr marL="57150" indent="0">
              <a:buNone/>
            </a:pPr>
            <a:endParaRPr lang="en-US" dirty="0"/>
          </a:p>
          <a:p>
            <a:pPr marL="514350" indent="-457200"/>
            <a:endParaRPr lang="en-US" dirty="0"/>
          </a:p>
        </p:txBody>
      </p:sp>
      <p:sp>
        <p:nvSpPr>
          <p:cNvPr id="3" name="Slide Number Placeholder 2"/>
          <p:cNvSpPr>
            <a:spLocks noGrp="1"/>
          </p:cNvSpPr>
          <p:nvPr>
            <p:ph type="sldNum" sz="quarter" idx="12"/>
          </p:nvPr>
        </p:nvSpPr>
        <p:spPr/>
        <p:txBody>
          <a:bodyPr/>
          <a:lstStyle/>
          <a:p>
            <a:fld id="{B92A50E9-E5F6-4F1F-91E8-37824CF40063}" type="slidenum">
              <a:rPr lang="en-US" smtClean="0"/>
              <a:pPr/>
              <a:t>2</a:t>
            </a:fld>
            <a:endParaRPr lang="en-US" dirty="0"/>
          </a:p>
        </p:txBody>
      </p:sp>
    </p:spTree>
    <p:extLst>
      <p:ext uri="{BB962C8B-B14F-4D97-AF65-F5344CB8AC3E}">
        <p14:creationId xmlns:p14="http://schemas.microsoft.com/office/powerpoint/2010/main" val="4053551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Recommendations – 3D camera</a:t>
            </a:r>
          </a:p>
        </p:txBody>
      </p:sp>
      <p:sp>
        <p:nvSpPr>
          <p:cNvPr id="3" name="Content Placeholder 2"/>
          <p:cNvSpPr>
            <a:spLocks noGrp="1"/>
          </p:cNvSpPr>
          <p:nvPr>
            <p:ph idx="1"/>
          </p:nvPr>
        </p:nvSpPr>
        <p:spPr/>
        <p:txBody>
          <a:bodyPr/>
          <a:lstStyle/>
          <a:p>
            <a:pPr marL="0" indent="0">
              <a:buNone/>
            </a:pPr>
            <a:endParaRPr lang="en-US" sz="2800" dirty="0"/>
          </a:p>
          <a:p>
            <a:pPr marL="0" indent="0">
              <a:buNone/>
            </a:pPr>
            <a:r>
              <a:rPr lang="en-US" sz="2800" dirty="0"/>
              <a:t>The reason that below described cameras have been chosen is that they are equipped with quality hardware and technologies that provide the highest quality 3D output.</a:t>
            </a:r>
          </a:p>
        </p:txBody>
      </p:sp>
      <p:sp>
        <p:nvSpPr>
          <p:cNvPr id="4" name="Slide Number Placeholder 3"/>
          <p:cNvSpPr>
            <a:spLocks noGrp="1"/>
          </p:cNvSpPr>
          <p:nvPr>
            <p:ph type="sldNum" sz="quarter" idx="12"/>
          </p:nvPr>
        </p:nvSpPr>
        <p:spPr/>
        <p:txBody>
          <a:bodyPr/>
          <a:lstStyle/>
          <a:p>
            <a:fld id="{B92A50E9-E5F6-4F1F-91E8-37824CF40063}" type="slidenum">
              <a:rPr lang="en-US" smtClean="0"/>
              <a:pPr/>
              <a:t>20</a:t>
            </a:fld>
            <a:endParaRPr lang="en-US"/>
          </a:p>
        </p:txBody>
      </p:sp>
    </p:spTree>
    <p:extLst>
      <p:ext uri="{BB962C8B-B14F-4D97-AF65-F5344CB8AC3E}">
        <p14:creationId xmlns:p14="http://schemas.microsoft.com/office/powerpoint/2010/main" val="91248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457" y="1374775"/>
            <a:ext cx="8229600" cy="563563"/>
          </a:xfrm>
        </p:spPr>
        <p:txBody>
          <a:bodyPr/>
          <a:lstStyle/>
          <a:p>
            <a:pPr algn="l"/>
            <a:r>
              <a:rPr lang="en-US" sz="3200" dirty="0"/>
              <a:t>3D camera- Intel Real Sense L515 </a:t>
            </a:r>
            <a:r>
              <a:rPr lang="en-US" sz="3200" dirty="0" err="1"/>
              <a:t>LiDAR</a:t>
            </a:r>
            <a:endParaRPr lang="en-US" sz="3200"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21</a:t>
            </a:fld>
            <a:endParaRPr lang="en-US"/>
          </a:p>
        </p:txBody>
      </p:sp>
      <p:pic>
        <p:nvPicPr>
          <p:cNvPr id="6" name="Content Placeholder 5" descr="Intel's RealSense L515 makes affordable LIDAR a palm-sized reality ..."/>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 y="2133600"/>
            <a:ext cx="3200400" cy="2209800"/>
          </a:xfrm>
          <a:prstGeom prst="rect">
            <a:avLst/>
          </a:prstGeom>
          <a:noFill/>
          <a:ln>
            <a:solidFill>
              <a:schemeClr val="tx1"/>
            </a:solidFill>
          </a:ln>
        </p:spPr>
      </p:pic>
      <p:graphicFrame>
        <p:nvGraphicFramePr>
          <p:cNvPr id="7" name="Table 6"/>
          <p:cNvGraphicFramePr>
            <a:graphicFrameLocks noGrp="1"/>
          </p:cNvGraphicFramePr>
          <p:nvPr>
            <p:extLst>
              <p:ext uri="{D42A27DB-BD31-4B8C-83A1-F6EECF244321}">
                <p14:modId xmlns:p14="http://schemas.microsoft.com/office/powerpoint/2010/main" val="2993328641"/>
              </p:ext>
            </p:extLst>
          </p:nvPr>
        </p:nvGraphicFramePr>
        <p:xfrm>
          <a:off x="3505200" y="2106660"/>
          <a:ext cx="4991669" cy="2770132"/>
        </p:xfrm>
        <a:graphic>
          <a:graphicData uri="http://schemas.openxmlformats.org/drawingml/2006/table">
            <a:tbl>
              <a:tblPr firstRow="1" firstCol="1" bandRow="1">
                <a:tableStyleId>{5C22544A-7EE6-4342-B048-85BDC9FD1C3A}</a:tableStyleId>
              </a:tblPr>
              <a:tblGrid>
                <a:gridCol w="2249532">
                  <a:extLst>
                    <a:ext uri="{9D8B030D-6E8A-4147-A177-3AD203B41FA5}">
                      <a16:colId xmlns:a16="http://schemas.microsoft.com/office/drawing/2014/main" val="20000"/>
                    </a:ext>
                  </a:extLst>
                </a:gridCol>
                <a:gridCol w="2742137">
                  <a:extLst>
                    <a:ext uri="{9D8B030D-6E8A-4147-A177-3AD203B41FA5}">
                      <a16:colId xmlns:a16="http://schemas.microsoft.com/office/drawing/2014/main" val="20001"/>
                    </a:ext>
                  </a:extLst>
                </a:gridCol>
              </a:tblGrid>
              <a:tr h="231328">
                <a:tc>
                  <a:txBody>
                    <a:bodyPr/>
                    <a:lstStyle/>
                    <a:p>
                      <a:pPr marL="0" marR="0" algn="l">
                        <a:lnSpc>
                          <a:spcPct val="107000"/>
                        </a:lnSpc>
                        <a:spcBef>
                          <a:spcPts val="0"/>
                        </a:spcBef>
                        <a:spcAft>
                          <a:spcPts val="0"/>
                        </a:spcAft>
                      </a:pPr>
                      <a:r>
                        <a:rPr lang="en-US" sz="1100" dirty="0">
                          <a:effectLst/>
                        </a:rPr>
                        <a:t>DEPTH TECHNOLOGY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err="1">
                          <a:effectLst/>
                        </a:rPr>
                        <a:t>LiDAR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31328">
                <a:tc>
                  <a:txBody>
                    <a:bodyPr/>
                    <a:lstStyle/>
                    <a:p>
                      <a:pPr marL="0" marR="0" algn="l">
                        <a:lnSpc>
                          <a:spcPct val="107000"/>
                        </a:lnSpc>
                        <a:spcBef>
                          <a:spcPts val="0"/>
                        </a:spcBef>
                        <a:spcAft>
                          <a:spcPts val="0"/>
                        </a:spcAft>
                      </a:pPr>
                      <a:r>
                        <a:rPr lang="en-US" sz="1100">
                          <a:effectLst/>
                        </a:rPr>
                        <a:t>DEPTH FIELD OF VIEW(FOV)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70° × 55°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63369">
                <a:tc>
                  <a:txBody>
                    <a:bodyPr/>
                    <a:lstStyle/>
                    <a:p>
                      <a:pPr marL="0" marR="0" algn="l">
                        <a:lnSpc>
                          <a:spcPct val="107000"/>
                        </a:lnSpc>
                        <a:spcBef>
                          <a:spcPts val="0"/>
                        </a:spcBef>
                        <a:spcAft>
                          <a:spcPts val="0"/>
                        </a:spcAft>
                      </a:pPr>
                      <a:r>
                        <a:rPr lang="en-US" sz="1100">
                          <a:effectLst/>
                        </a:rPr>
                        <a:t>DEPTH STREAM OUTPUT RESOLUTION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Up to 1024 x 768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31328">
                <a:tc>
                  <a:txBody>
                    <a:bodyPr/>
                    <a:lstStyle/>
                    <a:p>
                      <a:pPr marL="0" marR="0" algn="l">
                        <a:lnSpc>
                          <a:spcPct val="107000"/>
                        </a:lnSpc>
                        <a:spcBef>
                          <a:spcPts val="0"/>
                        </a:spcBef>
                        <a:spcAft>
                          <a:spcPts val="0"/>
                        </a:spcAft>
                      </a:pPr>
                      <a:r>
                        <a:rPr lang="en-US" sz="1100">
                          <a:effectLst/>
                        </a:rPr>
                        <a:t>DEPTH OUTPUT FRAME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30 fps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23474">
                <a:tc>
                  <a:txBody>
                    <a:bodyPr/>
                    <a:lstStyle/>
                    <a:p>
                      <a:pPr marL="0" marR="0" algn="l">
                        <a:lnSpc>
                          <a:spcPct val="107000"/>
                        </a:lnSpc>
                        <a:spcBef>
                          <a:spcPts val="0"/>
                        </a:spcBef>
                        <a:spcAft>
                          <a:spcPts val="0"/>
                        </a:spcAft>
                      </a:pPr>
                      <a:r>
                        <a:rPr lang="en-US" sz="1100">
                          <a:effectLst/>
                        </a:rPr>
                        <a:t>MIN – MAX DEPTH DISTANCE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Approx. 0.25 m – 9 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31328">
                <a:tc>
                  <a:txBody>
                    <a:bodyPr/>
                    <a:lstStyle/>
                    <a:p>
                      <a:pPr marL="0" marR="0" algn="l">
                        <a:lnSpc>
                          <a:spcPct val="107000"/>
                        </a:lnSpc>
                        <a:spcBef>
                          <a:spcPts val="0"/>
                        </a:spcBef>
                        <a:spcAft>
                          <a:spcPts val="0"/>
                        </a:spcAft>
                      </a:pPr>
                      <a:r>
                        <a:rPr lang="en-US" sz="1100">
                          <a:effectLst/>
                        </a:rPr>
                        <a:t>SCANNING TECHNOLOGY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Laser Scanning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31328">
                <a:tc>
                  <a:txBody>
                    <a:bodyPr/>
                    <a:lstStyle/>
                    <a:p>
                      <a:pPr marL="0" marR="0" algn="l">
                        <a:lnSpc>
                          <a:spcPct val="107000"/>
                        </a:lnSpc>
                        <a:spcBef>
                          <a:spcPts val="0"/>
                        </a:spcBef>
                        <a:spcAft>
                          <a:spcPts val="0"/>
                        </a:spcAft>
                      </a:pPr>
                      <a:r>
                        <a:rPr lang="en-US" sz="1100">
                          <a:effectLst/>
                        </a:rPr>
                        <a:t>CAMERA DIMENTION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61 mm x 26 mm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27000">
                <a:tc>
                  <a:txBody>
                    <a:bodyPr/>
                    <a:lstStyle/>
                    <a:p>
                      <a:pPr marL="0" marR="0" algn="l">
                        <a:lnSpc>
                          <a:spcPct val="107000"/>
                        </a:lnSpc>
                        <a:spcBef>
                          <a:spcPts val="0"/>
                        </a:spcBef>
                        <a:spcAft>
                          <a:spcPts val="0"/>
                        </a:spcAft>
                      </a:pPr>
                      <a:r>
                        <a:rPr lang="en-US" sz="1100" dirty="0">
                          <a:effectLst/>
                        </a:rPr>
                        <a:t>USE ENVIRONMENT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INDOOR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49891">
                <a:tc>
                  <a:txBody>
                    <a:bodyPr/>
                    <a:lstStyle/>
                    <a:p>
                      <a:pPr marL="0" marR="0" algn="l">
                        <a:lnSpc>
                          <a:spcPct val="107000"/>
                        </a:lnSpc>
                        <a:spcBef>
                          <a:spcPts val="0"/>
                        </a:spcBef>
                        <a:spcAft>
                          <a:spcPts val="0"/>
                        </a:spcAft>
                      </a:pPr>
                      <a:r>
                        <a:rPr lang="en-US" sz="1100">
                          <a:effectLst/>
                        </a:rPr>
                        <a:t>PRICE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$349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14149">
                <a:tc>
                  <a:txBody>
                    <a:bodyPr/>
                    <a:lstStyle/>
                    <a:p>
                      <a:pPr marL="0" marR="0" algn="l">
                        <a:lnSpc>
                          <a:spcPct val="107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u="sng" dirty="0">
                          <a:effectLst/>
                          <a:hlinkClick r:id="rId3"/>
                        </a:rPr>
                        <a:t>https://www.intelrealsense.com/lidar-camera-l515/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
        <p:nvSpPr>
          <p:cNvPr id="8" name="TextBox 7"/>
          <p:cNvSpPr txBox="1"/>
          <p:nvPr/>
        </p:nvSpPr>
        <p:spPr>
          <a:xfrm>
            <a:off x="76200" y="5105400"/>
            <a:ext cx="7696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Solid state </a:t>
            </a:r>
            <a:r>
              <a:rPr lang="en-US" dirty="0" err="1"/>
              <a:t>LiDAR</a:t>
            </a:r>
            <a:r>
              <a:rPr lang="en-US" dirty="0"/>
              <a:t> camera provides better scanning range with High Definition Depth output. </a:t>
            </a:r>
          </a:p>
          <a:p>
            <a:pPr marL="285750" indent="-285750">
              <a:buFont typeface="Arial" panose="020B0604020202020204" pitchFamily="34" charset="0"/>
              <a:buChar char="•"/>
            </a:pPr>
            <a:r>
              <a:rPr lang="en-US" dirty="0"/>
              <a:t>Small form factor makes it easy to mount.  </a:t>
            </a:r>
          </a:p>
          <a:p>
            <a:pPr marL="285750" indent="-285750">
              <a:buFont typeface="Arial" panose="020B0604020202020204" pitchFamily="34" charset="0"/>
              <a:buChar char="•"/>
            </a:pPr>
            <a:r>
              <a:rPr lang="en-US" dirty="0"/>
              <a:t>Suitable for indoor applications.</a:t>
            </a:r>
          </a:p>
        </p:txBody>
      </p:sp>
    </p:spTree>
    <p:extLst>
      <p:ext uri="{BB962C8B-B14F-4D97-AF65-F5344CB8AC3E}">
        <p14:creationId xmlns:p14="http://schemas.microsoft.com/office/powerpoint/2010/main" val="1932364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457" y="1374775"/>
            <a:ext cx="8229600" cy="563563"/>
          </a:xfrm>
        </p:spPr>
        <p:txBody>
          <a:bodyPr/>
          <a:lstStyle/>
          <a:p>
            <a:pPr algn="l"/>
            <a:r>
              <a:rPr lang="en-US" sz="3200" dirty="0"/>
              <a:t>3D camera - </a:t>
            </a:r>
            <a:r>
              <a:rPr lang="en-US" sz="3200" dirty="0" err="1"/>
              <a:t>Zivid</a:t>
            </a:r>
            <a:r>
              <a:rPr lang="en-US" sz="3200" dirty="0"/>
              <a:t> One+ Large </a:t>
            </a:r>
          </a:p>
        </p:txBody>
      </p:sp>
      <p:sp>
        <p:nvSpPr>
          <p:cNvPr id="4" name="Slide Number Placeholder 3"/>
          <p:cNvSpPr>
            <a:spLocks noGrp="1"/>
          </p:cNvSpPr>
          <p:nvPr>
            <p:ph type="sldNum" sz="quarter" idx="12"/>
          </p:nvPr>
        </p:nvSpPr>
        <p:spPr/>
        <p:txBody>
          <a:bodyPr/>
          <a:lstStyle/>
          <a:p>
            <a:fld id="{B92A50E9-E5F6-4F1F-91E8-37824CF40063}" type="slidenum">
              <a:rPr lang="en-US" smtClean="0"/>
              <a:pPr/>
              <a:t>22</a:t>
            </a:fld>
            <a:endParaRPr lang="en-US"/>
          </a:p>
        </p:txBody>
      </p:sp>
      <p:pic>
        <p:nvPicPr>
          <p:cNvPr id="9" name="Picture 8" descr="Zivid One Plus Medium | 3D Visionssystem for Robot &amp; Automation"/>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3607435" cy="2253615"/>
          </a:xfrm>
          <a:prstGeom prst="rect">
            <a:avLst/>
          </a:prstGeom>
          <a:noFill/>
          <a:ln>
            <a:solidFill>
              <a:schemeClr val="tx1"/>
            </a:solidFill>
          </a:ln>
        </p:spPr>
      </p:pic>
      <p:graphicFrame>
        <p:nvGraphicFramePr>
          <p:cNvPr id="10" name="Table 9"/>
          <p:cNvGraphicFramePr>
            <a:graphicFrameLocks noGrp="1"/>
          </p:cNvGraphicFramePr>
          <p:nvPr>
            <p:extLst>
              <p:ext uri="{D42A27DB-BD31-4B8C-83A1-F6EECF244321}">
                <p14:modId xmlns:p14="http://schemas.microsoft.com/office/powerpoint/2010/main" val="3423325686"/>
              </p:ext>
            </p:extLst>
          </p:nvPr>
        </p:nvGraphicFramePr>
        <p:xfrm>
          <a:off x="4082387" y="2006881"/>
          <a:ext cx="4114800" cy="3349027"/>
        </p:xfrm>
        <a:graphic>
          <a:graphicData uri="http://schemas.openxmlformats.org/drawingml/2006/table">
            <a:tbl>
              <a:tblPr firstRow="1" firstCol="1" bandRow="1">
                <a:tableStyleId>{5C22544A-7EE6-4342-B048-85BDC9FD1C3A}</a:tableStyleId>
              </a:tblPr>
              <a:tblGrid>
                <a:gridCol w="2096975">
                  <a:extLst>
                    <a:ext uri="{9D8B030D-6E8A-4147-A177-3AD203B41FA5}">
                      <a16:colId xmlns:a16="http://schemas.microsoft.com/office/drawing/2014/main" val="20000"/>
                    </a:ext>
                  </a:extLst>
                </a:gridCol>
                <a:gridCol w="2017825">
                  <a:extLst>
                    <a:ext uri="{9D8B030D-6E8A-4147-A177-3AD203B41FA5}">
                      <a16:colId xmlns:a16="http://schemas.microsoft.com/office/drawing/2014/main" val="20001"/>
                    </a:ext>
                  </a:extLst>
                </a:gridCol>
              </a:tblGrid>
              <a:tr h="242641">
                <a:tc>
                  <a:txBody>
                    <a:bodyPr/>
                    <a:lstStyle/>
                    <a:p>
                      <a:pPr marL="0" marR="0">
                        <a:lnSpc>
                          <a:spcPct val="115000"/>
                        </a:lnSpc>
                        <a:spcBef>
                          <a:spcPts val="0"/>
                        </a:spcBef>
                        <a:spcAft>
                          <a:spcPts val="0"/>
                        </a:spcAft>
                      </a:pPr>
                      <a:r>
                        <a:rPr lang="en-US" sz="1100" dirty="0">
                          <a:effectLst/>
                        </a:rPr>
                        <a:t>3D TECHNOLOGY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STRUCTURED LIGHT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01935">
                <a:tc>
                  <a:txBody>
                    <a:bodyPr/>
                    <a:lstStyle/>
                    <a:p>
                      <a:pPr marL="0" marR="0">
                        <a:lnSpc>
                          <a:spcPct val="115000"/>
                        </a:lnSpc>
                        <a:spcBef>
                          <a:spcPts val="0"/>
                        </a:spcBef>
                        <a:spcAft>
                          <a:spcPts val="0"/>
                        </a:spcAft>
                      </a:pPr>
                      <a:r>
                        <a:rPr lang="en-US" sz="1100" dirty="0">
                          <a:effectLst/>
                        </a:rPr>
                        <a:t>FIELD OF VIEW, </a:t>
                      </a:r>
                    </a:p>
                    <a:p>
                      <a:pPr marL="0" marR="0">
                        <a:lnSpc>
                          <a:spcPct val="115000"/>
                        </a:lnSpc>
                        <a:spcBef>
                          <a:spcPts val="0"/>
                        </a:spcBef>
                        <a:spcAft>
                          <a:spcPts val="0"/>
                        </a:spcAft>
                      </a:pPr>
                      <a:r>
                        <a:rPr lang="en-US" sz="1100" dirty="0">
                          <a:effectLst/>
                        </a:rPr>
                        <a:t>MIN – MAX DEPTH DISTANCE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843 x 530  @ 1.2 m </a:t>
                      </a:r>
                    </a:p>
                    <a:p>
                      <a:pPr marL="0" marR="0">
                        <a:lnSpc>
                          <a:spcPct val="115000"/>
                        </a:lnSpc>
                        <a:spcBef>
                          <a:spcPts val="0"/>
                        </a:spcBef>
                        <a:spcAft>
                          <a:spcPts val="0"/>
                        </a:spcAft>
                      </a:pPr>
                      <a:r>
                        <a:rPr lang="en-US" sz="1100">
                          <a:effectLst/>
                        </a:rPr>
                        <a:t>2069 x 1310 @ 3.0 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01935">
                <a:tc>
                  <a:txBody>
                    <a:bodyPr/>
                    <a:lstStyle/>
                    <a:p>
                      <a:pPr marL="0" marR="0">
                        <a:lnSpc>
                          <a:spcPct val="115000"/>
                        </a:lnSpc>
                        <a:spcBef>
                          <a:spcPts val="0"/>
                        </a:spcBef>
                        <a:spcAft>
                          <a:spcPts val="0"/>
                        </a:spcAft>
                      </a:pPr>
                      <a:r>
                        <a:rPr lang="en-US" sz="1100" dirty="0">
                          <a:effectLst/>
                        </a:rPr>
                        <a:t>POINT CLOUD OUTPUT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3D(XYZ) + COLOR(RGB) + CONTRAST(C) FOR EACH PIXEL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42641">
                <a:tc>
                  <a:txBody>
                    <a:bodyPr/>
                    <a:lstStyle/>
                    <a:p>
                      <a:pPr marL="0" marR="0">
                        <a:lnSpc>
                          <a:spcPct val="115000"/>
                        </a:lnSpc>
                        <a:spcBef>
                          <a:spcPts val="0"/>
                        </a:spcBef>
                        <a:spcAft>
                          <a:spcPts val="0"/>
                        </a:spcAft>
                      </a:pPr>
                      <a:r>
                        <a:rPr lang="en-US" sz="1100">
                          <a:effectLst/>
                        </a:rPr>
                        <a:t>BRIGHTNESS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1/4 TO 1.8x, 1x = 400 lumens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01935">
                <a:tc>
                  <a:txBody>
                    <a:bodyPr/>
                    <a:lstStyle/>
                    <a:p>
                      <a:pPr marL="0" marR="0">
                        <a:lnSpc>
                          <a:spcPct val="115000"/>
                        </a:lnSpc>
                        <a:spcBef>
                          <a:spcPts val="0"/>
                        </a:spcBef>
                        <a:spcAft>
                          <a:spcPts val="0"/>
                        </a:spcAft>
                      </a:pPr>
                      <a:r>
                        <a:rPr lang="en-US" sz="1100">
                          <a:effectLst/>
                        </a:rPr>
                        <a:t>KEY APPLICATIONS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Medium to large objects, Reflective metal surfaces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42641">
                <a:tc>
                  <a:txBody>
                    <a:bodyPr/>
                    <a:lstStyle/>
                    <a:p>
                      <a:pPr marL="0" marR="0">
                        <a:lnSpc>
                          <a:spcPct val="115000"/>
                        </a:lnSpc>
                        <a:spcBef>
                          <a:spcPts val="0"/>
                        </a:spcBef>
                        <a:spcAft>
                          <a:spcPts val="0"/>
                        </a:spcAft>
                      </a:pPr>
                      <a:r>
                        <a:rPr lang="en-US" sz="1100">
                          <a:effectLst/>
                        </a:rPr>
                        <a:t>SOFTWARE SUPPORT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Zivid SDK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42641">
                <a:tc>
                  <a:txBody>
                    <a:bodyPr/>
                    <a:lstStyle/>
                    <a:p>
                      <a:pPr marL="0" marR="0">
                        <a:lnSpc>
                          <a:spcPct val="115000"/>
                        </a:lnSpc>
                        <a:spcBef>
                          <a:spcPts val="0"/>
                        </a:spcBef>
                        <a:spcAft>
                          <a:spcPts val="0"/>
                        </a:spcAft>
                      </a:pPr>
                      <a:r>
                        <a:rPr lang="en-US" sz="1100">
                          <a:effectLst/>
                        </a:rPr>
                        <a:t>API + LIBRARIES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C++, .NET , Python, ROS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42641">
                <a:tc>
                  <a:txBody>
                    <a:bodyPr/>
                    <a:lstStyle/>
                    <a:p>
                      <a:pPr marL="0" marR="0">
                        <a:lnSpc>
                          <a:spcPct val="115000"/>
                        </a:lnSpc>
                        <a:spcBef>
                          <a:spcPts val="0"/>
                        </a:spcBef>
                        <a:spcAft>
                          <a:spcPts val="0"/>
                        </a:spcAft>
                      </a:pPr>
                      <a:r>
                        <a:rPr lang="en-US" sz="1100">
                          <a:effectLst/>
                        </a:rPr>
                        <a:t>PLATEFORM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WINDOWS, LINUX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501935">
                <a:tc>
                  <a:txBody>
                    <a:bodyPr/>
                    <a:lstStyle/>
                    <a:p>
                      <a:pPr marL="0" marR="0">
                        <a:lnSpc>
                          <a:spcPct val="115000"/>
                        </a:lnSpc>
                        <a:spcBef>
                          <a:spcPts val="0"/>
                        </a:spcBef>
                        <a:spcAft>
                          <a:spcPts val="0"/>
                        </a:spcAft>
                      </a:pPr>
                      <a:r>
                        <a:rPr lang="en-US" sz="1100">
                          <a:effectLst/>
                        </a:rPr>
                        <a:t>SOURCE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u="sng" dirty="0">
                          <a:effectLst/>
                          <a:hlinkClick r:id="rId3"/>
                        </a:rPr>
                        <a:t>http://www.zivid.com/zivid-one-plus-large-3d-camera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11" name="TextBox 10"/>
          <p:cNvSpPr txBox="1"/>
          <p:nvPr/>
        </p:nvSpPr>
        <p:spPr>
          <a:xfrm>
            <a:off x="228600" y="5380672"/>
            <a:ext cx="76962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Structured light technology  generates wide range of depth details in terms of point cloud which also contains color data. </a:t>
            </a:r>
          </a:p>
          <a:p>
            <a:pPr marL="285750" indent="-285750">
              <a:buFont typeface="Arial" panose="020B0604020202020204" pitchFamily="34" charset="0"/>
              <a:buChar char="•"/>
            </a:pPr>
            <a:r>
              <a:rPr lang="en-US" dirty="0"/>
              <a:t>Built-in LED illuminate the scene to record quality data eliminating noise.</a:t>
            </a:r>
          </a:p>
          <a:p>
            <a:pPr marL="285750" indent="-285750">
              <a:buFont typeface="Arial" panose="020B0604020202020204" pitchFamily="34" charset="0"/>
              <a:buChar char="•"/>
            </a:pPr>
            <a:r>
              <a:rPr lang="en-US" dirty="0"/>
              <a:t>Suitable for reflective surfaces.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592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456" y="1374775"/>
            <a:ext cx="8422943" cy="563563"/>
          </a:xfrm>
        </p:spPr>
        <p:txBody>
          <a:bodyPr/>
          <a:lstStyle/>
          <a:p>
            <a:pPr algn="l"/>
            <a:r>
              <a:rPr lang="en-US" sz="3200" dirty="0"/>
              <a:t>3D camera – </a:t>
            </a:r>
            <a:r>
              <a:rPr lang="en-US" sz="3200" dirty="0" err="1"/>
              <a:t>Photoneo</a:t>
            </a:r>
            <a:r>
              <a:rPr lang="en-US" sz="3200" dirty="0"/>
              <a:t> </a:t>
            </a:r>
            <a:r>
              <a:rPr lang="en-US" sz="3200" dirty="0" err="1"/>
              <a:t>phoxi</a:t>
            </a:r>
            <a:r>
              <a:rPr lang="en-US" sz="3200" dirty="0"/>
              <a:t> 3D scanner XL</a:t>
            </a:r>
          </a:p>
        </p:txBody>
      </p:sp>
      <p:sp>
        <p:nvSpPr>
          <p:cNvPr id="4" name="Slide Number Placeholder 3"/>
          <p:cNvSpPr>
            <a:spLocks noGrp="1"/>
          </p:cNvSpPr>
          <p:nvPr>
            <p:ph type="sldNum" sz="quarter" idx="12"/>
          </p:nvPr>
        </p:nvSpPr>
        <p:spPr/>
        <p:txBody>
          <a:bodyPr/>
          <a:lstStyle/>
          <a:p>
            <a:fld id="{B92A50E9-E5F6-4F1F-91E8-37824CF40063}" type="slidenum">
              <a:rPr lang="en-US" smtClean="0"/>
              <a:pPr/>
              <a:t>23</a:t>
            </a:fld>
            <a:endParaRPr lang="en-US"/>
          </a:p>
        </p:txBody>
      </p:sp>
      <p:pic>
        <p:nvPicPr>
          <p:cNvPr id="6" name="Picture 5" descr="Large Scale 3D Scanner PhoXi XL - Photoneo Focused on 3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1" y="2057400"/>
            <a:ext cx="3048000" cy="2895600"/>
          </a:xfrm>
          <a:prstGeom prst="rect">
            <a:avLst/>
          </a:prstGeom>
          <a:noFill/>
          <a:ln>
            <a:solidFill>
              <a:schemeClr val="tx1"/>
            </a:solidFill>
          </a:ln>
        </p:spPr>
      </p:pic>
      <p:graphicFrame>
        <p:nvGraphicFramePr>
          <p:cNvPr id="3" name="Table 2"/>
          <p:cNvGraphicFramePr>
            <a:graphicFrameLocks noGrp="1"/>
          </p:cNvGraphicFramePr>
          <p:nvPr>
            <p:extLst>
              <p:ext uri="{D42A27DB-BD31-4B8C-83A1-F6EECF244321}">
                <p14:modId xmlns:p14="http://schemas.microsoft.com/office/powerpoint/2010/main" val="3005283020"/>
              </p:ext>
            </p:extLst>
          </p:nvPr>
        </p:nvGraphicFramePr>
        <p:xfrm>
          <a:off x="3810000" y="2057400"/>
          <a:ext cx="4352499" cy="2952809"/>
        </p:xfrm>
        <a:graphic>
          <a:graphicData uri="http://schemas.openxmlformats.org/drawingml/2006/table">
            <a:tbl>
              <a:tblPr firstRow="1" firstCol="1" bandRow="1">
                <a:tableStyleId>{5C22544A-7EE6-4342-B048-85BDC9FD1C3A}</a:tableStyleId>
              </a:tblPr>
              <a:tblGrid>
                <a:gridCol w="2197407">
                  <a:extLst>
                    <a:ext uri="{9D8B030D-6E8A-4147-A177-3AD203B41FA5}">
                      <a16:colId xmlns:a16="http://schemas.microsoft.com/office/drawing/2014/main" val="20000"/>
                    </a:ext>
                  </a:extLst>
                </a:gridCol>
                <a:gridCol w="2155092">
                  <a:extLst>
                    <a:ext uri="{9D8B030D-6E8A-4147-A177-3AD203B41FA5}">
                      <a16:colId xmlns:a16="http://schemas.microsoft.com/office/drawing/2014/main" val="20001"/>
                    </a:ext>
                  </a:extLst>
                </a:gridCol>
              </a:tblGrid>
              <a:tr h="301554">
                <a:tc>
                  <a:txBody>
                    <a:bodyPr/>
                    <a:lstStyle/>
                    <a:p>
                      <a:pPr marL="0" marR="0">
                        <a:lnSpc>
                          <a:spcPct val="115000"/>
                        </a:lnSpc>
                        <a:spcBef>
                          <a:spcPts val="0"/>
                        </a:spcBef>
                        <a:spcAft>
                          <a:spcPts val="0"/>
                        </a:spcAft>
                      </a:pPr>
                      <a:r>
                        <a:rPr lang="en-US" sz="1100">
                          <a:effectLst/>
                        </a:rPr>
                        <a:t>3D TECHNOLOGY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STRUCTURED LIGHT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01554">
                <a:tc>
                  <a:txBody>
                    <a:bodyPr/>
                    <a:lstStyle/>
                    <a:p>
                      <a:pPr marL="0" marR="0">
                        <a:lnSpc>
                          <a:spcPct val="115000"/>
                        </a:lnSpc>
                        <a:spcBef>
                          <a:spcPts val="0"/>
                        </a:spcBef>
                        <a:spcAft>
                          <a:spcPts val="0"/>
                        </a:spcAft>
                      </a:pPr>
                      <a:r>
                        <a:rPr lang="en-US" sz="1100">
                          <a:effectLst/>
                        </a:rPr>
                        <a:t>DEPTH RESOLUTION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Up to 3.2 Million 3D points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01554">
                <a:tc>
                  <a:txBody>
                    <a:bodyPr/>
                    <a:lstStyle/>
                    <a:p>
                      <a:pPr marL="0" marR="0">
                        <a:lnSpc>
                          <a:spcPct val="115000"/>
                        </a:lnSpc>
                        <a:spcBef>
                          <a:spcPts val="0"/>
                        </a:spcBef>
                        <a:spcAft>
                          <a:spcPts val="0"/>
                        </a:spcAft>
                      </a:pPr>
                      <a:r>
                        <a:rPr lang="en-US" sz="1100">
                          <a:effectLst/>
                        </a:rPr>
                        <a:t>DEPTH SCANNING 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1680 – 3780 mm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19681">
                <a:tc>
                  <a:txBody>
                    <a:bodyPr/>
                    <a:lstStyle/>
                    <a:p>
                      <a:pPr marL="0" marR="0">
                        <a:lnSpc>
                          <a:spcPct val="115000"/>
                        </a:lnSpc>
                        <a:spcBef>
                          <a:spcPts val="0"/>
                        </a:spcBef>
                        <a:spcAft>
                          <a:spcPts val="0"/>
                        </a:spcAft>
                      </a:pPr>
                      <a:r>
                        <a:rPr lang="en-US" sz="1100">
                          <a:effectLst/>
                        </a:rPr>
                        <a:t>OPTIMAL SCANNING DISTANCE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2326 mm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01554">
                <a:tc>
                  <a:txBody>
                    <a:bodyPr/>
                    <a:lstStyle/>
                    <a:p>
                      <a:pPr marL="0" marR="0">
                        <a:lnSpc>
                          <a:spcPct val="115000"/>
                        </a:lnSpc>
                        <a:spcBef>
                          <a:spcPts val="0"/>
                        </a:spcBef>
                        <a:spcAft>
                          <a:spcPts val="0"/>
                        </a:spcAft>
                      </a:pPr>
                      <a:r>
                        <a:rPr lang="en-US" sz="1100">
                          <a:effectLst/>
                        </a:rPr>
                        <a:t>3D POINTS THROUGHPUT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16M points per second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01554">
                <a:tc>
                  <a:txBody>
                    <a:bodyPr/>
                    <a:lstStyle/>
                    <a:p>
                      <a:pPr marL="0" marR="0">
                        <a:lnSpc>
                          <a:spcPct val="115000"/>
                        </a:lnSpc>
                        <a:spcBef>
                          <a:spcPts val="0"/>
                        </a:spcBef>
                        <a:spcAft>
                          <a:spcPts val="0"/>
                        </a:spcAft>
                      </a:pPr>
                      <a:r>
                        <a:rPr lang="en-US" sz="1100">
                          <a:effectLst/>
                        </a:rPr>
                        <a:t>DIMENTIONS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77 x 68 x 941 mm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01554">
                <a:tc>
                  <a:txBody>
                    <a:bodyPr/>
                    <a:lstStyle/>
                    <a:p>
                      <a:pPr marL="0" marR="0">
                        <a:lnSpc>
                          <a:spcPct val="115000"/>
                        </a:lnSpc>
                        <a:spcBef>
                          <a:spcPts val="0"/>
                        </a:spcBef>
                        <a:spcAft>
                          <a:spcPts val="0"/>
                        </a:spcAft>
                      </a:pPr>
                      <a:r>
                        <a:rPr lang="en-US" sz="1100">
                          <a:effectLst/>
                        </a:rPr>
                        <a:t>API + LIBRARIES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C++ AND OTHER 3</a:t>
                      </a:r>
                      <a:r>
                        <a:rPr lang="en-US" sz="1100" baseline="30000">
                          <a:effectLst/>
                        </a:rPr>
                        <a:t>RD</a:t>
                      </a:r>
                      <a:r>
                        <a:rPr lang="en-US" sz="1100">
                          <a:effectLst/>
                        </a:rPr>
                        <a:t> PARTY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623804">
                <a:tc>
                  <a:txBody>
                    <a:bodyPr/>
                    <a:lstStyle/>
                    <a:p>
                      <a:pPr marL="0" marR="0">
                        <a:lnSpc>
                          <a:spcPct val="115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u="sng" dirty="0">
                          <a:effectLst/>
                          <a:hlinkClick r:id="rId3"/>
                        </a:rPr>
                        <a:t>https://www.photoneo.com/products/phoxi-scan-xl/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11" name="TextBox 10"/>
          <p:cNvSpPr txBox="1"/>
          <p:nvPr/>
        </p:nvSpPr>
        <p:spPr>
          <a:xfrm>
            <a:off x="76200" y="5105400"/>
            <a:ext cx="7696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Industry’s best quality depth sensor enhances the performance and overall efficiency.</a:t>
            </a:r>
          </a:p>
          <a:p>
            <a:pPr marL="285750" indent="-285750">
              <a:buFont typeface="Arial" panose="020B0604020202020204" pitchFamily="34" charset="0"/>
              <a:buChar char="•"/>
            </a:pPr>
            <a:r>
              <a:rPr lang="en-US" dirty="0"/>
              <a:t>Covers large scanning range.</a:t>
            </a:r>
          </a:p>
          <a:p>
            <a:pPr marL="285750" indent="-285750">
              <a:buFont typeface="Arial" panose="020B0604020202020204" pitchFamily="34" charset="0"/>
              <a:buChar char="•"/>
            </a:pPr>
            <a:r>
              <a:rPr lang="en-US" dirty="0"/>
              <a:t>Supports 3</a:t>
            </a:r>
            <a:r>
              <a:rPr lang="en-US" baseline="30000" dirty="0"/>
              <a:t>rd</a:t>
            </a:r>
            <a:r>
              <a:rPr lang="en-US" dirty="0"/>
              <a:t> party libraries to develop machine – vision application. </a:t>
            </a:r>
          </a:p>
        </p:txBody>
      </p:sp>
    </p:spTree>
    <p:extLst>
      <p:ext uri="{BB962C8B-B14F-4D97-AF65-F5344CB8AC3E}">
        <p14:creationId xmlns:p14="http://schemas.microsoft.com/office/powerpoint/2010/main" val="247974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457" y="1374775"/>
            <a:ext cx="8229600" cy="563563"/>
          </a:xfrm>
        </p:spPr>
        <p:txBody>
          <a:bodyPr/>
          <a:lstStyle/>
          <a:p>
            <a:pPr algn="l"/>
            <a:r>
              <a:rPr lang="en-US" sz="3200" dirty="0"/>
              <a:t>3D camera – Helios </a:t>
            </a:r>
            <a:r>
              <a:rPr lang="en-US" sz="3200" dirty="0" err="1"/>
              <a:t>ToF</a:t>
            </a:r>
            <a:r>
              <a:rPr lang="en-US" sz="3200" dirty="0"/>
              <a:t> </a:t>
            </a:r>
          </a:p>
        </p:txBody>
      </p:sp>
      <p:sp>
        <p:nvSpPr>
          <p:cNvPr id="4" name="Slide Number Placeholder 3"/>
          <p:cNvSpPr>
            <a:spLocks noGrp="1"/>
          </p:cNvSpPr>
          <p:nvPr>
            <p:ph type="sldNum" sz="quarter" idx="12"/>
          </p:nvPr>
        </p:nvSpPr>
        <p:spPr/>
        <p:txBody>
          <a:bodyPr/>
          <a:lstStyle/>
          <a:p>
            <a:fld id="{B92A50E9-E5F6-4F1F-91E8-37824CF40063}" type="slidenum">
              <a:rPr lang="en-US" smtClean="0"/>
              <a:pPr/>
              <a:t>24</a:t>
            </a:fld>
            <a:endParaRPr lang="en-US"/>
          </a:p>
        </p:txBody>
      </p:sp>
      <p:pic>
        <p:nvPicPr>
          <p:cNvPr id="8" name="Picture 7" descr="Helios Time of Flight (ToF) 3D Camera with Sony DepthSense IMX556 ..."/>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057400"/>
            <a:ext cx="2743200" cy="2590800"/>
          </a:xfrm>
          <a:prstGeom prst="rect">
            <a:avLst/>
          </a:prstGeom>
          <a:noFill/>
          <a:ln>
            <a:solidFill>
              <a:schemeClr val="tx1"/>
            </a:solidFill>
          </a:ln>
        </p:spPr>
      </p:pic>
      <p:graphicFrame>
        <p:nvGraphicFramePr>
          <p:cNvPr id="9" name="Table 8"/>
          <p:cNvGraphicFramePr>
            <a:graphicFrameLocks noGrp="1"/>
          </p:cNvGraphicFramePr>
          <p:nvPr>
            <p:extLst>
              <p:ext uri="{D42A27DB-BD31-4B8C-83A1-F6EECF244321}">
                <p14:modId xmlns:p14="http://schemas.microsoft.com/office/powerpoint/2010/main" val="1080118323"/>
              </p:ext>
            </p:extLst>
          </p:nvPr>
        </p:nvGraphicFramePr>
        <p:xfrm>
          <a:off x="3235657" y="2064224"/>
          <a:ext cx="5486400" cy="2660175"/>
        </p:xfrm>
        <a:graphic>
          <a:graphicData uri="http://schemas.openxmlformats.org/drawingml/2006/table">
            <a:tbl>
              <a:tblPr firstRow="1" firstCol="1" bandRow="1">
                <a:tableStyleId>{5C22544A-7EE6-4342-B048-85BDC9FD1C3A}</a:tableStyleId>
              </a:tblPr>
              <a:tblGrid>
                <a:gridCol w="2630170">
                  <a:extLst>
                    <a:ext uri="{9D8B030D-6E8A-4147-A177-3AD203B41FA5}">
                      <a16:colId xmlns:a16="http://schemas.microsoft.com/office/drawing/2014/main" val="20000"/>
                    </a:ext>
                  </a:extLst>
                </a:gridCol>
                <a:gridCol w="2856230">
                  <a:extLst>
                    <a:ext uri="{9D8B030D-6E8A-4147-A177-3AD203B41FA5}">
                      <a16:colId xmlns:a16="http://schemas.microsoft.com/office/drawing/2014/main" val="20001"/>
                    </a:ext>
                  </a:extLst>
                </a:gridCol>
              </a:tblGrid>
              <a:tr h="293338">
                <a:tc>
                  <a:txBody>
                    <a:bodyPr/>
                    <a:lstStyle/>
                    <a:p>
                      <a:pPr marL="0" marR="0">
                        <a:lnSpc>
                          <a:spcPct val="115000"/>
                        </a:lnSpc>
                        <a:spcBef>
                          <a:spcPts val="0"/>
                        </a:spcBef>
                        <a:spcAft>
                          <a:spcPts val="0"/>
                        </a:spcAft>
                      </a:pPr>
                      <a:r>
                        <a:rPr lang="en-US" sz="1100">
                          <a:effectLst/>
                        </a:rPr>
                        <a:t>3D TECHNOLOGY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Time Of Flight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93338">
                <a:tc>
                  <a:txBody>
                    <a:bodyPr/>
                    <a:lstStyle/>
                    <a:p>
                      <a:pPr marL="0" marR="0">
                        <a:lnSpc>
                          <a:spcPct val="115000"/>
                        </a:lnSpc>
                        <a:spcBef>
                          <a:spcPts val="0"/>
                        </a:spcBef>
                        <a:spcAft>
                          <a:spcPts val="0"/>
                        </a:spcAft>
                      </a:pPr>
                      <a:r>
                        <a:rPr lang="en-US" sz="1100">
                          <a:effectLst/>
                        </a:rPr>
                        <a:t>DEPTH RESOLUTION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640 x 480 px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93338">
                <a:tc>
                  <a:txBody>
                    <a:bodyPr/>
                    <a:lstStyle/>
                    <a:p>
                      <a:pPr marL="0" marR="0">
                        <a:lnSpc>
                          <a:spcPct val="115000"/>
                        </a:lnSpc>
                        <a:spcBef>
                          <a:spcPts val="0"/>
                        </a:spcBef>
                        <a:spcAft>
                          <a:spcPts val="0"/>
                        </a:spcAft>
                      </a:pPr>
                      <a:r>
                        <a:rPr lang="en-US" sz="1100">
                          <a:effectLst/>
                        </a:rPr>
                        <a:t>MIN – MAX DEPTH DISTANCE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0.3 to 6.0 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93338">
                <a:tc>
                  <a:txBody>
                    <a:bodyPr/>
                    <a:lstStyle/>
                    <a:p>
                      <a:pPr marL="0" marR="0">
                        <a:lnSpc>
                          <a:spcPct val="115000"/>
                        </a:lnSpc>
                        <a:spcBef>
                          <a:spcPts val="0"/>
                        </a:spcBef>
                        <a:spcAft>
                          <a:spcPts val="0"/>
                        </a:spcAft>
                      </a:pPr>
                      <a:r>
                        <a:rPr lang="en-US" sz="1100">
                          <a:effectLst/>
                        </a:rPr>
                        <a:t>FRAMERATE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15 fps / 30 fps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93338">
                <a:tc>
                  <a:txBody>
                    <a:bodyPr/>
                    <a:lstStyle/>
                    <a:p>
                      <a:pPr marL="0" marR="0">
                        <a:lnSpc>
                          <a:spcPct val="115000"/>
                        </a:lnSpc>
                        <a:spcBef>
                          <a:spcPts val="0"/>
                        </a:spcBef>
                        <a:spcAft>
                          <a:spcPts val="0"/>
                        </a:spcAft>
                      </a:pPr>
                      <a:r>
                        <a:rPr lang="en-US" sz="1100">
                          <a:effectLst/>
                        </a:rPr>
                        <a:t>SOFTWARE 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Arena SDK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93338">
                <a:tc>
                  <a:txBody>
                    <a:bodyPr/>
                    <a:lstStyle/>
                    <a:p>
                      <a:pPr marL="0" marR="0">
                        <a:lnSpc>
                          <a:spcPct val="115000"/>
                        </a:lnSpc>
                        <a:spcBef>
                          <a:spcPts val="0"/>
                        </a:spcBef>
                        <a:spcAft>
                          <a:spcPts val="0"/>
                        </a:spcAft>
                      </a:pPr>
                      <a:r>
                        <a:rPr lang="en-US" sz="1100">
                          <a:effectLst/>
                        </a:rPr>
                        <a:t>API + LIBRARIES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C, C++, C#, Python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93338">
                <a:tc>
                  <a:txBody>
                    <a:bodyPr/>
                    <a:lstStyle/>
                    <a:p>
                      <a:pPr marL="0" marR="0">
                        <a:lnSpc>
                          <a:spcPct val="115000"/>
                        </a:lnSpc>
                        <a:spcBef>
                          <a:spcPts val="0"/>
                        </a:spcBef>
                        <a:spcAft>
                          <a:spcPts val="0"/>
                        </a:spcAft>
                      </a:pPr>
                      <a:r>
                        <a:rPr lang="en-US" sz="1100">
                          <a:effectLst/>
                        </a:rPr>
                        <a:t>PLATEFORM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Windows and Linux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606809">
                <a:tc>
                  <a:txBody>
                    <a:bodyPr/>
                    <a:lstStyle/>
                    <a:p>
                      <a:pPr marL="0" marR="0">
                        <a:lnSpc>
                          <a:spcPct val="115000"/>
                        </a:lnSpc>
                        <a:spcBef>
                          <a:spcPts val="0"/>
                        </a:spcBef>
                        <a:spcAft>
                          <a:spcPts val="0"/>
                        </a:spcAft>
                      </a:pPr>
                      <a:r>
                        <a:rPr lang="en-US" sz="1100">
                          <a:effectLst/>
                        </a:rPr>
                        <a:t>Source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u="sng" dirty="0">
                          <a:effectLst/>
                          <a:hlinkClick r:id="rId3"/>
                        </a:rPr>
                        <a:t>https://thinklucid.com/product/helios-time-of-flight-imx556/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11" name="TextBox 10"/>
          <p:cNvSpPr txBox="1"/>
          <p:nvPr/>
        </p:nvSpPr>
        <p:spPr>
          <a:xfrm>
            <a:off x="76200" y="5105400"/>
            <a:ext cx="7696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Uses Time Of Flight (</a:t>
            </a:r>
            <a:r>
              <a:rPr lang="en-US" dirty="0" err="1"/>
              <a:t>ToF</a:t>
            </a:r>
            <a:r>
              <a:rPr lang="en-US" dirty="0"/>
              <a:t>) 3D scanning technology to detect the depth between the </a:t>
            </a:r>
            <a:r>
              <a:rPr lang="en-US" dirty="0" err="1"/>
              <a:t>obects</a:t>
            </a:r>
            <a:r>
              <a:rPr lang="en-US" dirty="0"/>
              <a:t>.</a:t>
            </a:r>
          </a:p>
          <a:p>
            <a:pPr marL="285750" indent="-285750">
              <a:buFont typeface="Arial" panose="020B0604020202020204" pitchFamily="34" charset="0"/>
              <a:buChar char="•"/>
            </a:pPr>
            <a:r>
              <a:rPr lang="en-US" dirty="0"/>
              <a:t>Ignores the ambient light noise automatically.</a:t>
            </a:r>
          </a:p>
          <a:p>
            <a:pPr marL="285750" indent="-285750">
              <a:buFont typeface="Arial" panose="020B0604020202020204" pitchFamily="34" charset="0"/>
              <a:buChar char="•"/>
            </a:pPr>
            <a:r>
              <a:rPr lang="en-US" dirty="0"/>
              <a:t>Long distance scanning does not affect the accuracy.</a:t>
            </a:r>
          </a:p>
        </p:txBody>
      </p:sp>
    </p:spTree>
    <p:extLst>
      <p:ext uri="{BB962C8B-B14F-4D97-AF65-F5344CB8AC3E}">
        <p14:creationId xmlns:p14="http://schemas.microsoft.com/office/powerpoint/2010/main" val="2306024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A113-19C5-4382-921E-3D1BA181B06C}"/>
              </a:ext>
            </a:extLst>
          </p:cNvPr>
          <p:cNvSpPr>
            <a:spLocks noGrp="1"/>
          </p:cNvSpPr>
          <p:nvPr>
            <p:ph type="title"/>
          </p:nvPr>
        </p:nvSpPr>
        <p:spPr>
          <a:xfrm>
            <a:off x="533400" y="3429000"/>
            <a:ext cx="8229600" cy="563563"/>
          </a:xfrm>
        </p:spPr>
        <p:txBody>
          <a:bodyPr/>
          <a:lstStyle/>
          <a:p>
            <a:r>
              <a:rPr lang="en-CA" dirty="0"/>
              <a:t>Questions?</a:t>
            </a:r>
          </a:p>
        </p:txBody>
      </p:sp>
      <p:sp>
        <p:nvSpPr>
          <p:cNvPr id="4" name="Slide Number Placeholder 3">
            <a:extLst>
              <a:ext uri="{FF2B5EF4-FFF2-40B4-BE49-F238E27FC236}">
                <a16:creationId xmlns:a16="http://schemas.microsoft.com/office/drawing/2014/main" id="{38480355-2D98-489D-89A4-3DCD07F8EC76}"/>
              </a:ext>
            </a:extLst>
          </p:cNvPr>
          <p:cNvSpPr>
            <a:spLocks noGrp="1"/>
          </p:cNvSpPr>
          <p:nvPr>
            <p:ph type="sldNum" sz="quarter" idx="12"/>
          </p:nvPr>
        </p:nvSpPr>
        <p:spPr/>
        <p:txBody>
          <a:bodyPr/>
          <a:lstStyle/>
          <a:p>
            <a:fld id="{B92A50E9-E5F6-4F1F-91E8-37824CF40063}" type="slidenum">
              <a:rPr lang="en-US" smtClean="0"/>
              <a:pPr/>
              <a:t>25</a:t>
            </a:fld>
            <a:endParaRPr lang="en-US"/>
          </a:p>
        </p:txBody>
      </p:sp>
    </p:spTree>
    <p:extLst>
      <p:ext uri="{BB962C8B-B14F-4D97-AF65-F5344CB8AC3E}">
        <p14:creationId xmlns:p14="http://schemas.microsoft.com/office/powerpoint/2010/main" val="1894834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2800"/>
            <a:ext cx="8229600" cy="563563"/>
          </a:xfrm>
        </p:spPr>
        <p:txBody>
          <a:bodyPr/>
          <a:lstStyle/>
          <a:p>
            <a:r>
              <a:rPr lang="en-US" dirty="0"/>
              <a:t>Thank You</a:t>
            </a:r>
          </a:p>
        </p:txBody>
      </p:sp>
      <p:sp>
        <p:nvSpPr>
          <p:cNvPr id="3" name="Slide Number Placeholder 2"/>
          <p:cNvSpPr>
            <a:spLocks noGrp="1"/>
          </p:cNvSpPr>
          <p:nvPr>
            <p:ph type="sldNum" sz="quarter" idx="12"/>
          </p:nvPr>
        </p:nvSpPr>
        <p:spPr/>
        <p:txBody>
          <a:bodyPr/>
          <a:lstStyle/>
          <a:p>
            <a:fld id="{B92A50E9-E5F6-4F1F-91E8-37824CF40063}" type="slidenum">
              <a:rPr lang="en-US" smtClean="0"/>
              <a:pPr/>
              <a:t>26</a:t>
            </a:fld>
            <a:endParaRPr lang="en-US"/>
          </a:p>
        </p:txBody>
      </p:sp>
    </p:spTree>
    <p:extLst>
      <p:ext uri="{BB962C8B-B14F-4D97-AF65-F5344CB8AC3E}">
        <p14:creationId xmlns:p14="http://schemas.microsoft.com/office/powerpoint/2010/main" val="22560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3837"/>
            <a:ext cx="8229600" cy="563563"/>
          </a:xfrm>
        </p:spPr>
        <p:txBody>
          <a:bodyPr/>
          <a:lstStyle/>
          <a:p>
            <a:r>
              <a:rPr lang="en-US" sz="3600" dirty="0"/>
              <a:t>Introduction– Problem statement</a:t>
            </a:r>
            <a:endParaRPr lang="en-CA" sz="3600" dirty="0"/>
          </a:p>
        </p:txBody>
      </p:sp>
      <p:sp>
        <p:nvSpPr>
          <p:cNvPr id="3" name="Content Placeholder 2"/>
          <p:cNvSpPr>
            <a:spLocks noGrp="1"/>
          </p:cNvSpPr>
          <p:nvPr>
            <p:ph idx="1"/>
          </p:nvPr>
        </p:nvSpPr>
        <p:spPr>
          <a:xfrm>
            <a:off x="457200" y="2414587"/>
            <a:ext cx="8229600" cy="4068763"/>
          </a:xfrm>
        </p:spPr>
        <p:txBody>
          <a:bodyPr/>
          <a:lstStyle/>
          <a:p>
            <a:r>
              <a:rPr lang="en-CA" sz="1600" dirty="0"/>
              <a:t>Background:</a:t>
            </a:r>
          </a:p>
          <a:p>
            <a:pPr lvl="2" algn="just"/>
            <a:r>
              <a:rPr lang="en-CA" sz="1600" dirty="0"/>
              <a:t>Injection molding leaves completed part in mold.</a:t>
            </a:r>
          </a:p>
          <a:p>
            <a:pPr lvl="2" algn="just"/>
            <a:r>
              <a:rPr lang="en-CA" sz="1600" dirty="0"/>
              <a:t>Mold will eject the part through the use of “ejector pins.” </a:t>
            </a:r>
          </a:p>
          <a:p>
            <a:pPr lvl="2" algn="just"/>
            <a:r>
              <a:rPr lang="en-CA" sz="1600" dirty="0"/>
              <a:t>Ejector pins will automatically retract </a:t>
            </a:r>
          </a:p>
          <a:p>
            <a:pPr algn="just"/>
            <a:r>
              <a:rPr lang="en-US" sz="1600" dirty="0"/>
              <a:t>The Problem Statement:</a:t>
            </a:r>
          </a:p>
          <a:p>
            <a:pPr lvl="2" algn="just"/>
            <a:r>
              <a:rPr lang="en-CA" sz="1600" dirty="0"/>
              <a:t>Occasionally one or more ejector pins will fail to retract causing damage to mold surface.</a:t>
            </a:r>
          </a:p>
          <a:p>
            <a:pPr lvl="2" algn="just"/>
            <a:r>
              <a:rPr lang="en-CA" sz="1600" dirty="0"/>
              <a:t>The failed retraction cannot be detected through physical means, solution must be completely vision based.</a:t>
            </a:r>
          </a:p>
          <a:p>
            <a:pPr lvl="2" algn="just"/>
            <a:r>
              <a:rPr lang="en-CA" sz="1600" dirty="0"/>
              <a:t>Solution must notify of failed pin before mold closes.</a:t>
            </a:r>
          </a:p>
          <a:p>
            <a:pPr lvl="2" algn="just"/>
            <a:endParaRPr lang="en-CA" sz="1200" dirty="0"/>
          </a:p>
          <a:p>
            <a:pPr lvl="2" algn="just"/>
            <a:endParaRPr lang="en-CA" sz="1200" dirty="0"/>
          </a:p>
          <a:p>
            <a:pPr lvl="2" algn="just"/>
            <a:endParaRPr lang="en-CA" sz="1200" dirty="0"/>
          </a:p>
          <a:p>
            <a:pPr lvl="2" algn="just"/>
            <a:endParaRPr lang="en-CA" sz="2100" dirty="0"/>
          </a:p>
          <a:p>
            <a:pPr lvl="2" algn="just"/>
            <a:endParaRPr lang="en-US" sz="2100"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3</a:t>
            </a:fld>
            <a:endParaRPr lang="en-US" dirty="0"/>
          </a:p>
        </p:txBody>
      </p:sp>
    </p:spTree>
    <p:extLst>
      <p:ext uri="{BB962C8B-B14F-4D97-AF65-F5344CB8AC3E}">
        <p14:creationId xmlns:p14="http://schemas.microsoft.com/office/powerpoint/2010/main" val="40476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Introduction - Objective</a:t>
            </a:r>
            <a:endParaRPr lang="en-CA" sz="3600" dirty="0"/>
          </a:p>
        </p:txBody>
      </p:sp>
      <p:sp>
        <p:nvSpPr>
          <p:cNvPr id="3" name="Content Placeholder 2"/>
          <p:cNvSpPr>
            <a:spLocks noGrp="1"/>
          </p:cNvSpPr>
          <p:nvPr>
            <p:ph idx="1"/>
          </p:nvPr>
        </p:nvSpPr>
        <p:spPr>
          <a:xfrm>
            <a:off x="190500" y="2084991"/>
            <a:ext cx="8763000" cy="4035425"/>
          </a:xfrm>
        </p:spPr>
        <p:txBody>
          <a:bodyPr/>
          <a:lstStyle/>
          <a:p>
            <a:pPr marL="914400" lvl="2" indent="0">
              <a:buNone/>
            </a:pPr>
            <a:endParaRPr lang="en-CA" dirty="0"/>
          </a:p>
          <a:p>
            <a:pPr lvl="1">
              <a:buFont typeface="Arial" panose="020B0604020202020204" pitchFamily="34" charset="0"/>
              <a:buChar char="•"/>
            </a:pPr>
            <a:r>
              <a:rPr lang="en-CA" dirty="0"/>
              <a:t>Research and develop solution for detection of pins which have failed to retract. </a:t>
            </a:r>
          </a:p>
          <a:p>
            <a:pPr lvl="1">
              <a:buFont typeface="Arial" panose="020B0604020202020204" pitchFamily="34" charset="0"/>
              <a:buChar char="•"/>
            </a:pPr>
            <a:r>
              <a:rPr lang="en-CA" dirty="0"/>
              <a:t>Produce proof of concept to demonstrate technologies capability to solve problem. </a:t>
            </a:r>
          </a:p>
          <a:p>
            <a:pPr lvl="1">
              <a:buFont typeface="Arial" panose="020B0604020202020204" pitchFamily="34" charset="0"/>
              <a:buChar char="•"/>
            </a:pPr>
            <a:r>
              <a:rPr lang="en-CA" dirty="0"/>
              <a:t>Provide suggestions regarding further development of solution for final implementation with an actual injection molding machine environment .</a:t>
            </a:r>
          </a:p>
        </p:txBody>
      </p:sp>
      <p:sp>
        <p:nvSpPr>
          <p:cNvPr id="4" name="Slide Number Placeholder 3"/>
          <p:cNvSpPr>
            <a:spLocks noGrp="1"/>
          </p:cNvSpPr>
          <p:nvPr>
            <p:ph type="sldNum" sz="quarter" idx="12"/>
          </p:nvPr>
        </p:nvSpPr>
        <p:spPr/>
        <p:txBody>
          <a:bodyPr/>
          <a:lstStyle/>
          <a:p>
            <a:fld id="{B92A50E9-E5F6-4F1F-91E8-37824CF40063}" type="slidenum">
              <a:rPr lang="en-US" smtClean="0"/>
              <a:pPr/>
              <a:t>4</a:t>
            </a:fld>
            <a:endParaRPr lang="en-US" dirty="0"/>
          </a:p>
        </p:txBody>
      </p:sp>
    </p:spTree>
    <p:extLst>
      <p:ext uri="{BB962C8B-B14F-4D97-AF65-F5344CB8AC3E}">
        <p14:creationId xmlns:p14="http://schemas.microsoft.com/office/powerpoint/2010/main" val="68420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t>Initial Research Findings</a:t>
            </a:r>
          </a:p>
        </p:txBody>
      </p:sp>
      <p:sp>
        <p:nvSpPr>
          <p:cNvPr id="3" name="Content Placeholder 2"/>
          <p:cNvSpPr>
            <a:spLocks noGrp="1"/>
          </p:cNvSpPr>
          <p:nvPr>
            <p:ph idx="1"/>
          </p:nvPr>
        </p:nvSpPr>
        <p:spPr/>
        <p:txBody>
          <a:bodyPr/>
          <a:lstStyle/>
          <a:p>
            <a:pPr marL="457200" lvl="1" indent="0">
              <a:buNone/>
            </a:pPr>
            <a:r>
              <a:rPr lang="en-US" dirty="0"/>
              <a:t>The technologies mentioned below was initially considered researching and implementing into a feasible solution.</a:t>
            </a:r>
          </a:p>
          <a:p>
            <a:pPr lvl="1"/>
            <a:r>
              <a:rPr lang="en-US" dirty="0"/>
              <a:t>Thermal Image Analysis</a:t>
            </a:r>
          </a:p>
          <a:p>
            <a:pPr lvl="1"/>
            <a:r>
              <a:rPr lang="en-US" dirty="0"/>
              <a:t>Surface Analysis using Image Recognition</a:t>
            </a:r>
          </a:p>
          <a:p>
            <a:pPr lvl="1"/>
            <a:r>
              <a:rPr lang="en-US" dirty="0"/>
              <a:t>Point Cloud Analysis / Depth Analysis</a:t>
            </a:r>
          </a:p>
          <a:p>
            <a:pPr lvl="1"/>
            <a:endParaRPr lang="en-US" dirty="0"/>
          </a:p>
          <a:p>
            <a:endParaRPr lang="en-US" sz="2400"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5</a:t>
            </a:fld>
            <a:endParaRPr lang="en-US"/>
          </a:p>
        </p:txBody>
      </p:sp>
    </p:spTree>
    <p:extLst>
      <p:ext uri="{BB962C8B-B14F-4D97-AF65-F5344CB8AC3E}">
        <p14:creationId xmlns:p14="http://schemas.microsoft.com/office/powerpoint/2010/main" val="412326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Development Approach </a:t>
            </a:r>
            <a:endParaRPr lang="en-CA" sz="3600" dirty="0"/>
          </a:p>
        </p:txBody>
      </p:sp>
      <p:sp>
        <p:nvSpPr>
          <p:cNvPr id="3" name="Content Placeholder 2"/>
          <p:cNvSpPr>
            <a:spLocks noGrp="1"/>
          </p:cNvSpPr>
          <p:nvPr>
            <p:ph idx="1"/>
          </p:nvPr>
        </p:nvSpPr>
        <p:spPr/>
        <p:txBody>
          <a:bodyPr/>
          <a:lstStyle/>
          <a:p>
            <a:pPr marL="0" lvl="1" indent="0">
              <a:buNone/>
            </a:pPr>
            <a:endParaRPr lang="en-US" dirty="0"/>
          </a:p>
          <a:p>
            <a:pPr marL="0" lvl="1" indent="0">
              <a:buNone/>
            </a:pPr>
            <a:r>
              <a:rPr lang="en-US" dirty="0"/>
              <a:t>After distinguishing the advantages and disadvantages that the previously stated technologies may provide, we have finalized </a:t>
            </a:r>
            <a:r>
              <a:rPr lang="en-US" b="1" i="1" dirty="0">
                <a:solidFill>
                  <a:srgbClr val="FF0000"/>
                </a:solidFill>
              </a:rPr>
              <a:t>Point Cloud Analysis Approach</a:t>
            </a:r>
            <a:endParaRPr lang="en-US" dirty="0"/>
          </a:p>
          <a:p>
            <a:endParaRPr lang="en-CA"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6</a:t>
            </a:fld>
            <a:endParaRPr lang="en-US"/>
          </a:p>
        </p:txBody>
      </p:sp>
    </p:spTree>
    <p:extLst>
      <p:ext uri="{BB962C8B-B14F-4D97-AF65-F5344CB8AC3E}">
        <p14:creationId xmlns:p14="http://schemas.microsoft.com/office/powerpoint/2010/main" val="42030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PoC</a:t>
            </a:r>
            <a:r>
              <a:rPr lang="en-US" sz="3600" dirty="0"/>
              <a:t> Procedure</a:t>
            </a:r>
          </a:p>
        </p:txBody>
      </p:sp>
      <p:sp>
        <p:nvSpPr>
          <p:cNvPr id="3" name="Content Placeholder 2"/>
          <p:cNvSpPr>
            <a:spLocks noGrp="1"/>
          </p:cNvSpPr>
          <p:nvPr>
            <p:ph idx="1"/>
          </p:nvPr>
        </p:nvSpPr>
        <p:spPr/>
        <p:txBody>
          <a:bodyPr/>
          <a:lstStyle/>
          <a:p>
            <a:pPr marL="457200" indent="-457200">
              <a:buFont typeface="+mj-lt"/>
              <a:buAutoNum type="arabicPeriod"/>
            </a:pPr>
            <a:r>
              <a:rPr lang="en-US" sz="2400" dirty="0"/>
              <a:t>Convert CAD model into point cloud</a:t>
            </a:r>
          </a:p>
          <a:p>
            <a:pPr marL="0" indent="0">
              <a:buNone/>
            </a:pPr>
            <a:r>
              <a:rPr lang="en-US" sz="2400" dirty="0"/>
              <a:t>2. Collect point cloud from Intel Depth Camera for further analysis.</a:t>
            </a:r>
          </a:p>
          <a:p>
            <a:pPr marL="0" indent="0">
              <a:buNone/>
            </a:pPr>
            <a:r>
              <a:rPr lang="en-US" sz="2400" dirty="0"/>
              <a:t>3. Render point cloud data using GUI tools for visualization.</a:t>
            </a:r>
          </a:p>
          <a:p>
            <a:pPr marL="0" indent="0">
              <a:buNone/>
            </a:pPr>
            <a:r>
              <a:rPr lang="en-US" sz="2400" dirty="0"/>
              <a:t>4. Align both sets of point cloud data within the environment so that deviations can easily be seen through a process called point cloud registration.</a:t>
            </a:r>
          </a:p>
          <a:p>
            <a:pPr marL="0" indent="0">
              <a:buNone/>
            </a:pPr>
            <a:r>
              <a:rPr lang="en-US" sz="2400" dirty="0"/>
              <a:t>5. Show anomaly in the result.</a:t>
            </a:r>
          </a:p>
          <a:p>
            <a:endParaRPr lang="en-US"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7</a:t>
            </a:fld>
            <a:endParaRPr lang="en-US"/>
          </a:p>
        </p:txBody>
      </p:sp>
    </p:spTree>
    <p:extLst>
      <p:ext uri="{BB962C8B-B14F-4D97-AF65-F5344CB8AC3E}">
        <p14:creationId xmlns:p14="http://schemas.microsoft.com/office/powerpoint/2010/main" val="22642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Implementation Approach</a:t>
            </a:r>
            <a:endParaRPr lang="en-CA" sz="3600" dirty="0"/>
          </a:p>
        </p:txBody>
      </p:sp>
      <p:sp>
        <p:nvSpPr>
          <p:cNvPr id="3" name="Content Placeholder 2"/>
          <p:cNvSpPr>
            <a:spLocks noGrp="1"/>
          </p:cNvSpPr>
          <p:nvPr>
            <p:ph idx="1"/>
          </p:nvPr>
        </p:nvSpPr>
        <p:spPr/>
        <p:txBody>
          <a:bodyPr/>
          <a:lstStyle/>
          <a:p>
            <a:pPr marL="457200" lvl="1" indent="0">
              <a:buNone/>
            </a:pPr>
            <a:endParaRPr lang="en-US" dirty="0"/>
          </a:p>
          <a:p>
            <a:pPr marL="457200" lvl="1" indent="0">
              <a:buNone/>
            </a:pPr>
            <a:r>
              <a:rPr lang="en-US" dirty="0"/>
              <a:t>In order to accomplish the Point cloud analysis  procedure, we have implemented proof of concept with two different tools.</a:t>
            </a:r>
          </a:p>
          <a:p>
            <a:pPr lvl="1">
              <a:buFont typeface="Wingdings" panose="05000000000000000000" pitchFamily="2" charset="2"/>
              <a:buChar char="§"/>
            </a:pPr>
            <a:r>
              <a:rPr lang="en-US" dirty="0"/>
              <a:t>Mock Mold.</a:t>
            </a:r>
          </a:p>
          <a:p>
            <a:pPr lvl="1">
              <a:buFont typeface="Wingdings" panose="05000000000000000000" pitchFamily="2" charset="2"/>
              <a:buChar char="§"/>
            </a:pPr>
            <a:r>
              <a:rPr lang="en-US" dirty="0"/>
              <a:t>Training Mold.</a:t>
            </a:r>
          </a:p>
          <a:p>
            <a:pPr marL="457200" lvl="1"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8</a:t>
            </a:fld>
            <a:endParaRPr lang="en-US"/>
          </a:p>
        </p:txBody>
      </p:sp>
    </p:spTree>
    <p:extLst>
      <p:ext uri="{BB962C8B-B14F-4D97-AF65-F5344CB8AC3E}">
        <p14:creationId xmlns:p14="http://schemas.microsoft.com/office/powerpoint/2010/main" val="212109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Implementation Approach - Mock Mold</a:t>
            </a:r>
          </a:p>
        </p:txBody>
      </p:sp>
      <p:sp>
        <p:nvSpPr>
          <p:cNvPr id="3" name="Content Placeholder 2"/>
          <p:cNvSpPr>
            <a:spLocks noGrp="1"/>
          </p:cNvSpPr>
          <p:nvPr>
            <p:ph idx="1"/>
          </p:nvPr>
        </p:nvSpPr>
        <p:spPr/>
        <p:txBody>
          <a:bodyPr/>
          <a:lstStyle/>
          <a:p>
            <a:pPr marL="342900" lvl="1" indent="-342900">
              <a:buFontTx/>
              <a:buChar char="•"/>
            </a:pPr>
            <a:r>
              <a:rPr lang="en-US" sz="2400" dirty="0"/>
              <a:t>The mold surface is contoured to simulate dynamic surface of </a:t>
            </a:r>
            <a:r>
              <a:rPr lang="en-US" sz="2400" dirty="0" err="1"/>
              <a:t>Vuteq</a:t>
            </a:r>
            <a:r>
              <a:rPr lang="en-US" sz="2400" dirty="0"/>
              <a:t> mold and it also mimics the reflectiveness of it.</a:t>
            </a:r>
          </a:p>
          <a:p>
            <a:pPr marL="342900" lvl="1" indent="-342900">
              <a:buFontTx/>
              <a:buChar char="•"/>
            </a:pPr>
            <a:endParaRPr lang="en-US" sz="2400" dirty="0"/>
          </a:p>
          <a:p>
            <a:endParaRPr lang="en-US" dirty="0"/>
          </a:p>
        </p:txBody>
      </p:sp>
      <p:sp>
        <p:nvSpPr>
          <p:cNvPr id="4" name="Slide Number Placeholder 3"/>
          <p:cNvSpPr>
            <a:spLocks noGrp="1"/>
          </p:cNvSpPr>
          <p:nvPr>
            <p:ph type="sldNum" sz="quarter" idx="12"/>
          </p:nvPr>
        </p:nvSpPr>
        <p:spPr/>
        <p:txBody>
          <a:bodyPr/>
          <a:lstStyle/>
          <a:p>
            <a:fld id="{B92A50E9-E5F6-4F1F-91E8-37824CF40063}" type="slidenum">
              <a:rPr lang="en-US" smtClean="0"/>
              <a:pPr/>
              <a:t>9</a:t>
            </a:fld>
            <a:endParaRPr lang="en-US"/>
          </a:p>
        </p:txBody>
      </p:sp>
      <p:pic>
        <p:nvPicPr>
          <p:cNvPr id="5" name="Content Placeholder 6" descr="A picture containing sitting, black, water&#10;&#10;Description automatically generated">
            <a:extLst>
              <a:ext uri="{FF2B5EF4-FFF2-40B4-BE49-F238E27FC236}">
                <a16:creationId xmlns:a16="http://schemas.microsoft.com/office/drawing/2014/main" id="{CA4479B6-E608-4B3D-9739-D8DFF07BA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430713" y="3276600"/>
            <a:ext cx="4113388" cy="2313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CCF5EA7-F07E-4BC1-8244-1E649937C51E}"/>
              </a:ext>
            </a:extLst>
          </p:cNvPr>
          <p:cNvSpPr txBox="1"/>
          <p:nvPr/>
        </p:nvSpPr>
        <p:spPr>
          <a:xfrm>
            <a:off x="4114800" y="5612050"/>
            <a:ext cx="1295400" cy="246221"/>
          </a:xfrm>
          <a:prstGeom prst="rect">
            <a:avLst/>
          </a:prstGeom>
          <a:noFill/>
        </p:spPr>
        <p:txBody>
          <a:bodyPr wrap="square" rtlCol="0">
            <a:spAutoFit/>
          </a:bodyPr>
          <a:lstStyle/>
          <a:p>
            <a:r>
              <a:rPr lang="en-US" sz="1000" dirty="0"/>
              <a:t>[Top View]</a:t>
            </a:r>
            <a:endParaRPr lang="en-CA" sz="1000" dirty="0"/>
          </a:p>
        </p:txBody>
      </p:sp>
    </p:spTree>
    <p:extLst>
      <p:ext uri="{BB962C8B-B14F-4D97-AF65-F5344CB8AC3E}">
        <p14:creationId xmlns:p14="http://schemas.microsoft.com/office/powerpoint/2010/main" val="592922385"/>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37AE500-2688-4390-8968-A1C0FC91A4CF}" vid="{8823B2CE-720C-4A1E-9724-C1C5BDB40B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11652</TotalTime>
  <Words>1184</Words>
  <Application>Microsoft Office PowerPoint</Application>
  <PresentationFormat>On-screen Show (4:3)</PresentationFormat>
  <Paragraphs>206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Theme1</vt:lpstr>
      <vt:lpstr> Vuteq Project Final Meeting </vt:lpstr>
      <vt:lpstr>Agenda</vt:lpstr>
      <vt:lpstr>Introduction– Problem statement</vt:lpstr>
      <vt:lpstr>Introduction - Objective</vt:lpstr>
      <vt:lpstr>Initial Research Findings</vt:lpstr>
      <vt:lpstr>Development Approach </vt:lpstr>
      <vt:lpstr>PoC Procedure</vt:lpstr>
      <vt:lpstr>Implementation Approach</vt:lpstr>
      <vt:lpstr>Implementation Approach - Mock Mold</vt:lpstr>
      <vt:lpstr>Implementation Approach – Training Mold</vt:lpstr>
      <vt:lpstr>Computation Environment</vt:lpstr>
      <vt:lpstr>Research Results - 1</vt:lpstr>
      <vt:lpstr>Research Results – 2(a)</vt:lpstr>
      <vt:lpstr>Research Results – 2(b)</vt:lpstr>
      <vt:lpstr>Summary and Recommendation -1 </vt:lpstr>
      <vt:lpstr>Summary and Recommendation - 2 </vt:lpstr>
      <vt:lpstr>Recommendations – Ideal System Design</vt:lpstr>
      <vt:lpstr> Ideal System Design – Trigger Mechanism</vt:lpstr>
      <vt:lpstr> Ideal System Design – On Site Computation</vt:lpstr>
      <vt:lpstr>Recommendations – 3D camera</vt:lpstr>
      <vt:lpstr>3D camera- Intel Real Sense L515 LiDAR</vt:lpstr>
      <vt:lpstr>3D camera - Zivid One+ Large </vt:lpstr>
      <vt:lpstr>3D camera – Photoneo phoxi 3D scanner XL</vt:lpstr>
      <vt:lpstr>3D camera – Helios ToF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Agrawal, Manish</dc:creator>
  <cp:lastModifiedBy>Gabriel Stewart</cp:lastModifiedBy>
  <cp:revision>1873</cp:revision>
  <dcterms:created xsi:type="dcterms:W3CDTF">2012-09-11T14:18:12Z</dcterms:created>
  <dcterms:modified xsi:type="dcterms:W3CDTF">2020-04-22T19:02:29Z</dcterms:modified>
</cp:coreProperties>
</file>