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72" r:id="rId5"/>
    <p:sldId id="256" r:id="rId6"/>
    <p:sldId id="259" r:id="rId7"/>
    <p:sldId id="302" r:id="rId8"/>
    <p:sldId id="290" r:id="rId9"/>
    <p:sldId id="291" r:id="rId10"/>
    <p:sldId id="262" r:id="rId11"/>
    <p:sldId id="261" r:id="rId12"/>
    <p:sldId id="275" r:id="rId13"/>
    <p:sldId id="263" r:id="rId14"/>
    <p:sldId id="286" r:id="rId15"/>
    <p:sldId id="276" r:id="rId16"/>
    <p:sldId id="287" r:id="rId17"/>
    <p:sldId id="288" r:id="rId18"/>
    <p:sldId id="289" r:id="rId19"/>
    <p:sldId id="296" r:id="rId20"/>
    <p:sldId id="297" r:id="rId21"/>
    <p:sldId id="298" r:id="rId22"/>
    <p:sldId id="277" r:id="rId23"/>
    <p:sldId id="278" r:id="rId24"/>
    <p:sldId id="279" r:id="rId25"/>
    <p:sldId id="280" r:id="rId26"/>
    <p:sldId id="281" r:id="rId27"/>
    <p:sldId id="282" r:id="rId28"/>
    <p:sldId id="300" r:id="rId29"/>
    <p:sldId id="299" r:id="rId30"/>
    <p:sldId id="301" r:id="rId31"/>
    <p:sldId id="283" r:id="rId32"/>
    <p:sldId id="284" r:id="rId33"/>
    <p:sldId id="285" r:id="rId34"/>
    <p:sldId id="292" r:id="rId35"/>
    <p:sldId id="293" r:id="rId36"/>
    <p:sldId id="294" r:id="rId37"/>
    <p:sldId id="295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Stolecki" userId="302f6fca65d663d5" providerId="LiveId" clId="{35FB4641-6197-4B62-BF81-5586B3B8C6CA}"/>
    <pc:docChg chg="addSld modSld">
      <pc:chgData name="Grzegorz Stolecki" userId="302f6fca65d663d5" providerId="LiveId" clId="{35FB4641-6197-4B62-BF81-5586B3B8C6CA}" dt="2022-05-08T20:33:17.648" v="11" actId="403"/>
      <pc:docMkLst>
        <pc:docMk/>
      </pc:docMkLst>
      <pc:sldChg chg="modSp add mod">
        <pc:chgData name="Grzegorz Stolecki" userId="302f6fca65d663d5" providerId="LiveId" clId="{35FB4641-6197-4B62-BF81-5586B3B8C6CA}" dt="2022-05-08T20:33:17.648" v="11" actId="403"/>
        <pc:sldMkLst>
          <pc:docMk/>
          <pc:sldMk cId="949902882" sldId="302"/>
        </pc:sldMkLst>
        <pc:spChg chg="mod">
          <ac:chgData name="Grzegorz Stolecki" userId="302f6fca65d663d5" providerId="LiveId" clId="{35FB4641-6197-4B62-BF81-5586B3B8C6CA}" dt="2022-05-08T20:33:08.391" v="6" actId="20577"/>
          <ac:spMkLst>
            <pc:docMk/>
            <pc:sldMk cId="949902882" sldId="302"/>
            <ac:spMk id="2" creationId="{C89AF66A-54F2-4D01-AF00-55361F8BEC6E}"/>
          </ac:spMkLst>
        </pc:spChg>
        <pc:spChg chg="mod">
          <ac:chgData name="Grzegorz Stolecki" userId="302f6fca65d663d5" providerId="LiveId" clId="{35FB4641-6197-4B62-BF81-5586B3B8C6CA}" dt="2022-05-08T20:33:17.648" v="11" actId="403"/>
          <ac:spMkLst>
            <pc:docMk/>
            <pc:sldMk cId="949902882" sldId="302"/>
            <ac:spMk id="3" creationId="{11423F17-3B13-442D-BD64-8C6373D5DF0E}"/>
          </ac:spMkLst>
        </pc:spChg>
      </pc:sldChg>
    </pc:docChg>
  </pc:docChgLst>
  <pc:docChgLst>
    <pc:chgData name="Grzegorz Stolecki" userId="302f6fca65d663d5" providerId="LiveId" clId="{31D8BC43-46BF-4473-94DA-E2A34C3B2453}"/>
    <pc:docChg chg="custSel addSld modSld sldOrd">
      <pc:chgData name="Grzegorz Stolecki" userId="302f6fca65d663d5" providerId="LiveId" clId="{31D8BC43-46BF-4473-94DA-E2A34C3B2453}" dt="2022-05-06T14:12:06.639" v="1532" actId="1076"/>
      <pc:docMkLst>
        <pc:docMk/>
      </pc:docMkLst>
      <pc:sldChg chg="modSp mod">
        <pc:chgData name="Grzegorz Stolecki" userId="302f6fca65d663d5" providerId="LiveId" clId="{31D8BC43-46BF-4473-94DA-E2A34C3B2453}" dt="2022-05-06T11:53:26.316" v="0" actId="113"/>
        <pc:sldMkLst>
          <pc:docMk/>
          <pc:sldMk cId="4276042409" sldId="256"/>
        </pc:sldMkLst>
        <pc:spChg chg="mod">
          <ac:chgData name="Grzegorz Stolecki" userId="302f6fca65d663d5" providerId="LiveId" clId="{31D8BC43-46BF-4473-94DA-E2A34C3B2453}" dt="2022-05-06T11:53:26.316" v="0" actId="113"/>
          <ac:spMkLst>
            <pc:docMk/>
            <pc:sldMk cId="4276042409" sldId="256"/>
            <ac:spMk id="2" creationId="{3E9B1C1C-B7BF-4F25-B944-3E580E0E2347}"/>
          </ac:spMkLst>
        </pc:spChg>
      </pc:sldChg>
      <pc:sldChg chg="modSp mod">
        <pc:chgData name="Grzegorz Stolecki" userId="302f6fca65d663d5" providerId="LiveId" clId="{31D8BC43-46BF-4473-94DA-E2A34C3B2453}" dt="2022-05-06T11:53:55.728" v="32" actId="20577"/>
        <pc:sldMkLst>
          <pc:docMk/>
          <pc:sldMk cId="180802053" sldId="259"/>
        </pc:sldMkLst>
        <pc:spChg chg="mod">
          <ac:chgData name="Grzegorz Stolecki" userId="302f6fca65d663d5" providerId="LiveId" clId="{31D8BC43-46BF-4473-94DA-E2A34C3B2453}" dt="2022-05-06T11:53:55.728" v="32" actId="20577"/>
          <ac:spMkLst>
            <pc:docMk/>
            <pc:sldMk cId="180802053" sldId="259"/>
            <ac:spMk id="3" creationId="{11423F17-3B13-442D-BD64-8C6373D5DF0E}"/>
          </ac:spMkLst>
        </pc:spChg>
      </pc:sldChg>
      <pc:sldChg chg="modSp mod modClrScheme chgLayout">
        <pc:chgData name="Grzegorz Stolecki" userId="302f6fca65d663d5" providerId="LiveId" clId="{31D8BC43-46BF-4473-94DA-E2A34C3B2453}" dt="2022-05-06T12:11:28.253" v="185" actId="20577"/>
        <pc:sldMkLst>
          <pc:docMk/>
          <pc:sldMk cId="1355164371" sldId="262"/>
        </pc:sldMkLst>
        <pc:spChg chg="mod ord">
          <ac:chgData name="Grzegorz Stolecki" userId="302f6fca65d663d5" providerId="LiveId" clId="{31D8BC43-46BF-4473-94DA-E2A34C3B2453}" dt="2022-05-06T12:10:14.347" v="64" actId="122"/>
          <ac:spMkLst>
            <pc:docMk/>
            <pc:sldMk cId="1355164371" sldId="262"/>
            <ac:spMk id="2" creationId="{69C35FEE-CDB8-4B2A-8C27-DF337C5BF54E}"/>
          </ac:spMkLst>
        </pc:spChg>
        <pc:spChg chg="mod ord">
          <ac:chgData name="Grzegorz Stolecki" userId="302f6fca65d663d5" providerId="LiveId" clId="{31D8BC43-46BF-4473-94DA-E2A34C3B2453}" dt="2022-05-06T12:11:28.253" v="185" actId="20577"/>
          <ac:spMkLst>
            <pc:docMk/>
            <pc:sldMk cId="1355164371" sldId="262"/>
            <ac:spMk id="3" creationId="{C57BFC19-642C-46C0-8599-428A8D1F06F5}"/>
          </ac:spMkLst>
        </pc:spChg>
        <pc:spChg chg="mod ord">
          <ac:chgData name="Grzegorz Stolecki" userId="302f6fca65d663d5" providerId="LiveId" clId="{31D8BC43-46BF-4473-94DA-E2A34C3B2453}" dt="2022-05-06T12:10:08.956" v="63" actId="700"/>
          <ac:spMkLst>
            <pc:docMk/>
            <pc:sldMk cId="1355164371" sldId="262"/>
            <ac:spMk id="4" creationId="{971A871B-AA4F-46BE-9425-C5B550CF1CFB}"/>
          </ac:spMkLst>
        </pc:spChg>
      </pc:sldChg>
      <pc:sldChg chg="modSp mod">
        <pc:chgData name="Grzegorz Stolecki" userId="302f6fca65d663d5" providerId="LiveId" clId="{31D8BC43-46BF-4473-94DA-E2A34C3B2453}" dt="2022-05-06T12:14:26.850" v="302" actId="20577"/>
        <pc:sldMkLst>
          <pc:docMk/>
          <pc:sldMk cId="747573757" sldId="276"/>
        </pc:sldMkLst>
        <pc:graphicFrameChg chg="modGraphic">
          <ac:chgData name="Grzegorz Stolecki" userId="302f6fca65d663d5" providerId="LiveId" clId="{31D8BC43-46BF-4473-94DA-E2A34C3B2453}" dt="2022-05-06T12:14:26.850" v="302" actId="20577"/>
          <ac:graphicFrameMkLst>
            <pc:docMk/>
            <pc:sldMk cId="747573757" sldId="276"/>
            <ac:graphicFrameMk id="11" creationId="{D5FF1DDA-BC51-CE57-1E43-4EDEC0BC3AD3}"/>
          </ac:graphicFrameMkLst>
        </pc:graphicFrameChg>
      </pc:sldChg>
      <pc:sldChg chg="modSp mod">
        <pc:chgData name="Grzegorz Stolecki" userId="302f6fca65d663d5" providerId="LiveId" clId="{31D8BC43-46BF-4473-94DA-E2A34C3B2453}" dt="2022-05-06T11:55:19.675" v="39" actId="20577"/>
        <pc:sldMkLst>
          <pc:docMk/>
          <pc:sldMk cId="2007704425" sldId="279"/>
        </pc:sldMkLst>
        <pc:spChg chg="mod">
          <ac:chgData name="Grzegorz Stolecki" userId="302f6fca65d663d5" providerId="LiveId" clId="{31D8BC43-46BF-4473-94DA-E2A34C3B2453}" dt="2022-05-06T11:55:19.675" v="39" actId="20577"/>
          <ac:spMkLst>
            <pc:docMk/>
            <pc:sldMk cId="2007704425" sldId="279"/>
            <ac:spMk id="6" creationId="{E91DB9FC-BE47-4118-AA01-0567E554E57C}"/>
          </ac:spMkLst>
        </pc:spChg>
      </pc:sldChg>
      <pc:sldChg chg="modSp mod">
        <pc:chgData name="Grzegorz Stolecki" userId="302f6fca65d663d5" providerId="LiveId" clId="{31D8BC43-46BF-4473-94DA-E2A34C3B2453}" dt="2022-05-06T11:55:25.787" v="46" actId="20577"/>
        <pc:sldMkLst>
          <pc:docMk/>
          <pc:sldMk cId="2649451906" sldId="280"/>
        </pc:sldMkLst>
        <pc:spChg chg="mod">
          <ac:chgData name="Grzegorz Stolecki" userId="302f6fca65d663d5" providerId="LiveId" clId="{31D8BC43-46BF-4473-94DA-E2A34C3B2453}" dt="2022-05-06T11:55:25.787" v="46" actId="20577"/>
          <ac:spMkLst>
            <pc:docMk/>
            <pc:sldMk cId="2649451906" sldId="280"/>
            <ac:spMk id="6" creationId="{E91DB9FC-BE47-4118-AA01-0567E554E57C}"/>
          </ac:spMkLst>
        </pc:spChg>
      </pc:sldChg>
      <pc:sldChg chg="modSp mod">
        <pc:chgData name="Grzegorz Stolecki" userId="302f6fca65d663d5" providerId="LiveId" clId="{31D8BC43-46BF-4473-94DA-E2A34C3B2453}" dt="2022-05-06T11:55:30.812" v="53" actId="20577"/>
        <pc:sldMkLst>
          <pc:docMk/>
          <pc:sldMk cId="1164309327" sldId="281"/>
        </pc:sldMkLst>
        <pc:spChg chg="mod">
          <ac:chgData name="Grzegorz Stolecki" userId="302f6fca65d663d5" providerId="LiveId" clId="{31D8BC43-46BF-4473-94DA-E2A34C3B2453}" dt="2022-05-06T11:55:30.812" v="53" actId="20577"/>
          <ac:spMkLst>
            <pc:docMk/>
            <pc:sldMk cId="1164309327" sldId="281"/>
            <ac:spMk id="6" creationId="{E91DB9FC-BE47-4118-AA01-0567E554E57C}"/>
          </ac:spMkLst>
        </pc:spChg>
      </pc:sldChg>
      <pc:sldChg chg="modSp mod">
        <pc:chgData name="Grzegorz Stolecki" userId="302f6fca65d663d5" providerId="LiveId" clId="{31D8BC43-46BF-4473-94DA-E2A34C3B2453}" dt="2022-05-06T12:12:49.638" v="250" actId="403"/>
        <pc:sldMkLst>
          <pc:docMk/>
          <pc:sldMk cId="3464085931" sldId="282"/>
        </pc:sldMkLst>
        <pc:spChg chg="mod">
          <ac:chgData name="Grzegorz Stolecki" userId="302f6fca65d663d5" providerId="LiveId" clId="{31D8BC43-46BF-4473-94DA-E2A34C3B2453}" dt="2022-05-06T12:12:49.638" v="250" actId="403"/>
          <ac:spMkLst>
            <pc:docMk/>
            <pc:sldMk cId="3464085931" sldId="282"/>
            <ac:spMk id="14" creationId="{17727CDC-9B0C-3CD9-F991-DBDDB1135604}"/>
          </ac:spMkLst>
        </pc:spChg>
      </pc:sldChg>
      <pc:sldChg chg="modSp mod">
        <pc:chgData name="Grzegorz Stolecki" userId="302f6fca65d663d5" providerId="LiveId" clId="{31D8BC43-46BF-4473-94DA-E2A34C3B2453}" dt="2022-05-06T11:55:43.864" v="62" actId="113"/>
        <pc:sldMkLst>
          <pc:docMk/>
          <pc:sldMk cId="583021680" sldId="283"/>
        </pc:sldMkLst>
        <pc:spChg chg="mod">
          <ac:chgData name="Grzegorz Stolecki" userId="302f6fca65d663d5" providerId="LiveId" clId="{31D8BC43-46BF-4473-94DA-E2A34C3B2453}" dt="2022-05-06T11:55:38.116" v="61" actId="20577"/>
          <ac:spMkLst>
            <pc:docMk/>
            <pc:sldMk cId="583021680" sldId="283"/>
            <ac:spMk id="6" creationId="{E91DB9FC-BE47-4118-AA01-0567E554E57C}"/>
          </ac:spMkLst>
        </pc:spChg>
        <pc:spChg chg="mod">
          <ac:chgData name="Grzegorz Stolecki" userId="302f6fca65d663d5" providerId="LiveId" clId="{31D8BC43-46BF-4473-94DA-E2A34C3B2453}" dt="2022-05-06T11:55:43.864" v="62" actId="113"/>
          <ac:spMkLst>
            <pc:docMk/>
            <pc:sldMk cId="583021680" sldId="283"/>
            <ac:spMk id="8" creationId="{06B1DCF9-0850-46CE-BF03-86FD4CCFAB73}"/>
          </ac:spMkLst>
        </pc:spChg>
      </pc:sldChg>
      <pc:sldChg chg="modSp add mod">
        <pc:chgData name="Grzegorz Stolecki" userId="302f6fca65d663d5" providerId="LiveId" clId="{31D8BC43-46BF-4473-94DA-E2A34C3B2453}" dt="2022-05-06T12:20:55.780" v="642" actId="20577"/>
        <pc:sldMkLst>
          <pc:docMk/>
          <pc:sldMk cId="1926873941" sldId="296"/>
        </pc:sldMkLst>
        <pc:spChg chg="mod">
          <ac:chgData name="Grzegorz Stolecki" userId="302f6fca65d663d5" providerId="LiveId" clId="{31D8BC43-46BF-4473-94DA-E2A34C3B2453}" dt="2022-05-06T12:20:55.780" v="642" actId="20577"/>
          <ac:spMkLst>
            <pc:docMk/>
            <pc:sldMk cId="1926873941" sldId="296"/>
            <ac:spMk id="3" creationId="{4989F191-E13D-4EDF-30EE-B17FB066F3A4}"/>
          </ac:spMkLst>
        </pc:spChg>
        <pc:spChg chg="mod">
          <ac:chgData name="Grzegorz Stolecki" userId="302f6fca65d663d5" providerId="LiveId" clId="{31D8BC43-46BF-4473-94DA-E2A34C3B2453}" dt="2022-05-06T12:18:57.474" v="310" actId="20577"/>
          <ac:spMkLst>
            <pc:docMk/>
            <pc:sldMk cId="1926873941" sldId="296"/>
            <ac:spMk id="6" creationId="{E91DB9FC-BE47-4118-AA01-0567E554E57C}"/>
          </ac:spMkLst>
        </pc:spChg>
      </pc:sldChg>
      <pc:sldChg chg="addSp modSp add mod">
        <pc:chgData name="Grzegorz Stolecki" userId="302f6fca65d663d5" providerId="LiveId" clId="{31D8BC43-46BF-4473-94DA-E2A34C3B2453}" dt="2022-05-06T12:24:54.697" v="794" actId="13822"/>
        <pc:sldMkLst>
          <pc:docMk/>
          <pc:sldMk cId="147426370" sldId="297"/>
        </pc:sldMkLst>
        <pc:spChg chg="add mod">
          <ac:chgData name="Grzegorz Stolecki" userId="302f6fca65d663d5" providerId="LiveId" clId="{31D8BC43-46BF-4473-94DA-E2A34C3B2453}" dt="2022-05-06T12:24:54.697" v="794" actId="13822"/>
          <ac:spMkLst>
            <pc:docMk/>
            <pc:sldMk cId="147426370" sldId="297"/>
            <ac:spMk id="2" creationId="{060D0232-6F96-14B1-15E4-28404FAF3ACE}"/>
          </ac:spMkLst>
        </pc:spChg>
        <pc:spChg chg="mod">
          <ac:chgData name="Grzegorz Stolecki" userId="302f6fca65d663d5" providerId="LiveId" clId="{31D8BC43-46BF-4473-94DA-E2A34C3B2453}" dt="2022-05-06T12:24:08.969" v="788" actId="1036"/>
          <ac:spMkLst>
            <pc:docMk/>
            <pc:sldMk cId="147426370" sldId="297"/>
            <ac:spMk id="3" creationId="{4989F191-E13D-4EDF-30EE-B17FB066F3A4}"/>
          </ac:spMkLst>
        </pc:spChg>
        <pc:spChg chg="mod">
          <ac:chgData name="Grzegorz Stolecki" userId="302f6fca65d663d5" providerId="LiveId" clId="{31D8BC43-46BF-4473-94DA-E2A34C3B2453}" dt="2022-05-06T12:22:05.451" v="668" actId="20577"/>
          <ac:spMkLst>
            <pc:docMk/>
            <pc:sldMk cId="147426370" sldId="297"/>
            <ac:spMk id="6" creationId="{E91DB9FC-BE47-4118-AA01-0567E554E57C}"/>
          </ac:spMkLst>
        </pc:spChg>
        <pc:spChg chg="add mod">
          <ac:chgData name="Grzegorz Stolecki" userId="302f6fca65d663d5" providerId="LiveId" clId="{31D8BC43-46BF-4473-94DA-E2A34C3B2453}" dt="2022-05-06T12:24:26.269" v="792" actId="20577"/>
          <ac:spMkLst>
            <pc:docMk/>
            <pc:sldMk cId="147426370" sldId="297"/>
            <ac:spMk id="8" creationId="{E5533D53-9790-E6B0-8746-E79E34828021}"/>
          </ac:spMkLst>
        </pc:spChg>
      </pc:sldChg>
      <pc:sldChg chg="addSp delSp modSp add mod ord">
        <pc:chgData name="Grzegorz Stolecki" userId="302f6fca65d663d5" providerId="LiveId" clId="{31D8BC43-46BF-4473-94DA-E2A34C3B2453}" dt="2022-05-06T12:35:09.925" v="1198" actId="20577"/>
        <pc:sldMkLst>
          <pc:docMk/>
          <pc:sldMk cId="669268932" sldId="298"/>
        </pc:sldMkLst>
        <pc:spChg chg="del mod">
          <ac:chgData name="Grzegorz Stolecki" userId="302f6fca65d663d5" providerId="LiveId" clId="{31D8BC43-46BF-4473-94DA-E2A34C3B2453}" dt="2022-05-06T12:28:12.980" v="811" actId="478"/>
          <ac:spMkLst>
            <pc:docMk/>
            <pc:sldMk cId="669268932" sldId="298"/>
            <ac:spMk id="3" creationId="{4989F191-E13D-4EDF-30EE-B17FB066F3A4}"/>
          </ac:spMkLst>
        </pc:spChg>
        <pc:spChg chg="mod">
          <ac:chgData name="Grzegorz Stolecki" userId="302f6fca65d663d5" providerId="LiveId" clId="{31D8BC43-46BF-4473-94DA-E2A34C3B2453}" dt="2022-05-06T12:28:05.605" v="808" actId="20577"/>
          <ac:spMkLst>
            <pc:docMk/>
            <pc:sldMk cId="669268932" sldId="298"/>
            <ac:spMk id="6" creationId="{E91DB9FC-BE47-4118-AA01-0567E554E57C}"/>
          </ac:spMkLst>
        </pc:spChg>
        <pc:spChg chg="add mod">
          <ac:chgData name="Grzegorz Stolecki" userId="302f6fca65d663d5" providerId="LiveId" clId="{31D8BC43-46BF-4473-94DA-E2A34C3B2453}" dt="2022-05-06T12:34:52.690" v="1165" actId="20577"/>
          <ac:spMkLst>
            <pc:docMk/>
            <pc:sldMk cId="669268932" sldId="298"/>
            <ac:spMk id="8" creationId="{B21D18AF-016F-570E-C421-44449A821174}"/>
          </ac:spMkLst>
        </pc:spChg>
        <pc:graphicFrameChg chg="add mod modGraphic">
          <ac:chgData name="Grzegorz Stolecki" userId="302f6fca65d663d5" providerId="LiveId" clId="{31D8BC43-46BF-4473-94DA-E2A34C3B2453}" dt="2022-05-06T12:35:09.925" v="1198" actId="20577"/>
          <ac:graphicFrameMkLst>
            <pc:docMk/>
            <pc:sldMk cId="669268932" sldId="298"/>
            <ac:graphicFrameMk id="2" creationId="{17BB41E1-C5FC-014D-712D-11949AA7D319}"/>
          </ac:graphicFrameMkLst>
        </pc:graphicFrameChg>
      </pc:sldChg>
      <pc:sldChg chg="addSp delSp modSp add mod ord">
        <pc:chgData name="Grzegorz Stolecki" userId="302f6fca65d663d5" providerId="LiveId" clId="{31D8BC43-46BF-4473-94DA-E2A34C3B2453}" dt="2022-05-06T14:07:08.666" v="1391" actId="20577"/>
        <pc:sldMkLst>
          <pc:docMk/>
          <pc:sldMk cId="1830462144" sldId="299"/>
        </pc:sldMkLst>
        <pc:spChg chg="add mod">
          <ac:chgData name="Grzegorz Stolecki" userId="302f6fca65d663d5" providerId="LiveId" clId="{31D8BC43-46BF-4473-94DA-E2A34C3B2453}" dt="2022-05-06T14:05:44.483" v="1263" actId="13822"/>
          <ac:spMkLst>
            <pc:docMk/>
            <pc:sldMk cId="1830462144" sldId="299"/>
            <ac:spMk id="2" creationId="{EA4FEA9E-5BBF-F34F-F48B-750C894C72A5}"/>
          </ac:spMkLst>
        </pc:spChg>
        <pc:spChg chg="add mod">
          <ac:chgData name="Grzegorz Stolecki" userId="302f6fca65d663d5" providerId="LiveId" clId="{31D8BC43-46BF-4473-94DA-E2A34C3B2453}" dt="2022-05-06T14:05:49.170" v="1265" actId="14100"/>
          <ac:spMkLst>
            <pc:docMk/>
            <pc:sldMk cId="1830462144" sldId="299"/>
            <ac:spMk id="4" creationId="{BACC083C-8664-BEFA-A5F6-8B97D1367F1A}"/>
          </ac:spMkLst>
        </pc:spChg>
        <pc:spChg chg="mod">
          <ac:chgData name="Grzegorz Stolecki" userId="302f6fca65d663d5" providerId="LiveId" clId="{31D8BC43-46BF-4473-94DA-E2A34C3B2453}" dt="2022-05-06T14:02:48.380" v="1216" actId="20577"/>
          <ac:spMkLst>
            <pc:docMk/>
            <pc:sldMk cId="1830462144" sldId="299"/>
            <ac:spMk id="6" creationId="{E91DB9FC-BE47-4118-AA01-0567E554E57C}"/>
          </ac:spMkLst>
        </pc:spChg>
        <pc:spChg chg="del">
          <ac:chgData name="Grzegorz Stolecki" userId="302f6fca65d663d5" providerId="LiveId" clId="{31D8BC43-46BF-4473-94DA-E2A34C3B2453}" dt="2022-05-06T14:03:30.678" v="1217" actId="478"/>
          <ac:spMkLst>
            <pc:docMk/>
            <pc:sldMk cId="1830462144" sldId="299"/>
            <ac:spMk id="10" creationId="{33C737A3-FFBB-0575-A5B9-9A43D60E5C9C}"/>
          </ac:spMkLst>
        </pc:spChg>
        <pc:spChg chg="del">
          <ac:chgData name="Grzegorz Stolecki" userId="302f6fca65d663d5" providerId="LiveId" clId="{31D8BC43-46BF-4473-94DA-E2A34C3B2453}" dt="2022-05-06T14:03:30.678" v="1217" actId="478"/>
          <ac:spMkLst>
            <pc:docMk/>
            <pc:sldMk cId="1830462144" sldId="299"/>
            <ac:spMk id="12" creationId="{97961F3D-87D3-D390-4B3C-04D4266D2DCD}"/>
          </ac:spMkLst>
        </pc:spChg>
        <pc:spChg chg="add mod">
          <ac:chgData name="Grzegorz Stolecki" userId="302f6fca65d663d5" providerId="LiveId" clId="{31D8BC43-46BF-4473-94DA-E2A34C3B2453}" dt="2022-05-06T14:03:51.198" v="1234" actId="1076"/>
          <ac:spMkLst>
            <pc:docMk/>
            <pc:sldMk cId="1830462144" sldId="299"/>
            <ac:spMk id="15" creationId="{EB5CADC5-A9D5-8DB3-ED79-872674967FD8}"/>
          </ac:spMkLst>
        </pc:spChg>
        <pc:spChg chg="del">
          <ac:chgData name="Grzegorz Stolecki" userId="302f6fca65d663d5" providerId="LiveId" clId="{31D8BC43-46BF-4473-94DA-E2A34C3B2453}" dt="2022-05-06T14:03:30.678" v="1217" actId="478"/>
          <ac:spMkLst>
            <pc:docMk/>
            <pc:sldMk cId="1830462144" sldId="299"/>
            <ac:spMk id="16" creationId="{F568993E-DE6E-E57E-8306-80270CD49DFC}"/>
          </ac:spMkLst>
        </pc:spChg>
        <pc:spChg chg="del">
          <ac:chgData name="Grzegorz Stolecki" userId="302f6fca65d663d5" providerId="LiveId" clId="{31D8BC43-46BF-4473-94DA-E2A34C3B2453}" dt="2022-05-06T14:03:30.678" v="1217" actId="478"/>
          <ac:spMkLst>
            <pc:docMk/>
            <pc:sldMk cId="1830462144" sldId="299"/>
            <ac:spMk id="17" creationId="{BBA45378-B906-F694-ED09-5D97DCE632EC}"/>
          </ac:spMkLst>
        </pc:spChg>
        <pc:spChg chg="del">
          <ac:chgData name="Grzegorz Stolecki" userId="302f6fca65d663d5" providerId="LiveId" clId="{31D8BC43-46BF-4473-94DA-E2A34C3B2453}" dt="2022-05-06T14:03:30.678" v="1217" actId="478"/>
          <ac:spMkLst>
            <pc:docMk/>
            <pc:sldMk cId="1830462144" sldId="299"/>
            <ac:spMk id="18" creationId="{AF6CFD23-5E2F-ECE8-2217-6E36D634E80F}"/>
          </ac:spMkLst>
        </pc:spChg>
        <pc:spChg chg="add mod">
          <ac:chgData name="Grzegorz Stolecki" userId="302f6fca65d663d5" providerId="LiveId" clId="{31D8BC43-46BF-4473-94DA-E2A34C3B2453}" dt="2022-05-06T14:04:56.809" v="1256" actId="1076"/>
          <ac:spMkLst>
            <pc:docMk/>
            <pc:sldMk cId="1830462144" sldId="299"/>
            <ac:spMk id="20" creationId="{1DF440FC-E023-39CA-3E06-73664F253930}"/>
          </ac:spMkLst>
        </pc:spChg>
        <pc:spChg chg="add mod">
          <ac:chgData name="Grzegorz Stolecki" userId="302f6fca65d663d5" providerId="LiveId" clId="{31D8BC43-46BF-4473-94DA-E2A34C3B2453}" dt="2022-05-06T14:06:16.054" v="1280" actId="1076"/>
          <ac:spMkLst>
            <pc:docMk/>
            <pc:sldMk cId="1830462144" sldId="299"/>
            <ac:spMk id="22" creationId="{78366DA3-3939-2900-8B22-4543845A7E34}"/>
          </ac:spMkLst>
        </pc:spChg>
        <pc:spChg chg="add mod">
          <ac:chgData name="Grzegorz Stolecki" userId="302f6fca65d663d5" providerId="LiveId" clId="{31D8BC43-46BF-4473-94DA-E2A34C3B2453}" dt="2022-05-06T14:07:08.666" v="1391" actId="20577"/>
          <ac:spMkLst>
            <pc:docMk/>
            <pc:sldMk cId="1830462144" sldId="299"/>
            <ac:spMk id="23" creationId="{01B51F8D-C03D-B34A-6649-8696FBBC509E}"/>
          </ac:spMkLst>
        </pc:spChg>
        <pc:graphicFrameChg chg="del">
          <ac:chgData name="Grzegorz Stolecki" userId="302f6fca65d663d5" providerId="LiveId" clId="{31D8BC43-46BF-4473-94DA-E2A34C3B2453}" dt="2022-05-06T14:03:30.678" v="1217" actId="478"/>
          <ac:graphicFrameMkLst>
            <pc:docMk/>
            <pc:sldMk cId="1830462144" sldId="299"/>
            <ac:graphicFrameMk id="3" creationId="{E9275270-3EAD-7673-5D6E-1030881746FC}"/>
          </ac:graphicFrameMkLst>
        </pc:graphicFrameChg>
        <pc:graphicFrameChg chg="del">
          <ac:chgData name="Grzegorz Stolecki" userId="302f6fca65d663d5" providerId="LiveId" clId="{31D8BC43-46BF-4473-94DA-E2A34C3B2453}" dt="2022-05-06T14:03:30.678" v="1217" actId="478"/>
          <ac:graphicFrameMkLst>
            <pc:docMk/>
            <pc:sldMk cId="1830462144" sldId="299"/>
            <ac:graphicFrameMk id="8" creationId="{D66A3A26-47CA-CBE0-B68B-3C33AE16DBDD}"/>
          </ac:graphicFrameMkLst>
        </pc:graphicFrameChg>
        <pc:graphicFrameChg chg="del">
          <ac:chgData name="Grzegorz Stolecki" userId="302f6fca65d663d5" providerId="LiveId" clId="{31D8BC43-46BF-4473-94DA-E2A34C3B2453}" dt="2022-05-06T14:03:30.678" v="1217" actId="478"/>
          <ac:graphicFrameMkLst>
            <pc:docMk/>
            <pc:sldMk cId="1830462144" sldId="299"/>
            <ac:graphicFrameMk id="13" creationId="{95CE409D-1922-6D1D-FD42-FF47AF738B1B}"/>
          </ac:graphicFrameMkLst>
        </pc:graphicFrameChg>
        <pc:graphicFrameChg chg="add mod modGraphic">
          <ac:chgData name="Grzegorz Stolecki" userId="302f6fca65d663d5" providerId="LiveId" clId="{31D8BC43-46BF-4473-94DA-E2A34C3B2453}" dt="2022-05-06T14:03:57.301" v="1235" actId="2165"/>
          <ac:graphicFrameMkLst>
            <pc:docMk/>
            <pc:sldMk cId="1830462144" sldId="299"/>
            <ac:graphicFrameMk id="14" creationId="{D4E5DC34-0F4A-D6DD-DC91-63B203079616}"/>
          </ac:graphicFrameMkLst>
        </pc:graphicFrameChg>
        <pc:graphicFrameChg chg="add mod modGraphic">
          <ac:chgData name="Grzegorz Stolecki" userId="302f6fca65d663d5" providerId="LiveId" clId="{31D8BC43-46BF-4473-94DA-E2A34C3B2453}" dt="2022-05-06T14:06:26.132" v="1282" actId="1076"/>
          <ac:graphicFrameMkLst>
            <pc:docMk/>
            <pc:sldMk cId="1830462144" sldId="299"/>
            <ac:graphicFrameMk id="19" creationId="{0AC65631-4AC0-9700-FCC0-8821153C16C7}"/>
          </ac:graphicFrameMkLst>
        </pc:graphicFrameChg>
        <pc:graphicFrameChg chg="add mod">
          <ac:chgData name="Grzegorz Stolecki" userId="302f6fca65d663d5" providerId="LiveId" clId="{31D8BC43-46BF-4473-94DA-E2A34C3B2453}" dt="2022-05-06T14:05:57.779" v="1267" actId="1076"/>
          <ac:graphicFrameMkLst>
            <pc:docMk/>
            <pc:sldMk cId="1830462144" sldId="299"/>
            <ac:graphicFrameMk id="21" creationId="{53190EE7-8DD7-768C-8779-A7EC6557DA21}"/>
          </ac:graphicFrameMkLst>
        </pc:graphicFrameChg>
      </pc:sldChg>
      <pc:sldChg chg="modSp add mod ord">
        <pc:chgData name="Grzegorz Stolecki" userId="302f6fca65d663d5" providerId="LiveId" clId="{31D8BC43-46BF-4473-94DA-E2A34C3B2453}" dt="2022-05-06T14:08:02.691" v="1435" actId="20577"/>
        <pc:sldMkLst>
          <pc:docMk/>
          <pc:sldMk cId="2085005853" sldId="300"/>
        </pc:sldMkLst>
        <pc:spChg chg="mod">
          <ac:chgData name="Grzegorz Stolecki" userId="302f6fca65d663d5" providerId="LiveId" clId="{31D8BC43-46BF-4473-94DA-E2A34C3B2453}" dt="2022-05-06T14:07:33.061" v="1409" actId="20577"/>
          <ac:spMkLst>
            <pc:docMk/>
            <pc:sldMk cId="2085005853" sldId="300"/>
            <ac:spMk id="6" creationId="{E91DB9FC-BE47-4118-AA01-0567E554E57C}"/>
          </ac:spMkLst>
        </pc:spChg>
        <pc:spChg chg="mod">
          <ac:chgData name="Grzegorz Stolecki" userId="302f6fca65d663d5" providerId="LiveId" clId="{31D8BC43-46BF-4473-94DA-E2A34C3B2453}" dt="2022-05-06T14:07:45.688" v="1423" actId="20577"/>
          <ac:spMkLst>
            <pc:docMk/>
            <pc:sldMk cId="2085005853" sldId="300"/>
            <ac:spMk id="22" creationId="{78366DA3-3939-2900-8B22-4543845A7E34}"/>
          </ac:spMkLst>
        </pc:spChg>
        <pc:spChg chg="mod">
          <ac:chgData name="Grzegorz Stolecki" userId="302f6fca65d663d5" providerId="LiveId" clId="{31D8BC43-46BF-4473-94DA-E2A34C3B2453}" dt="2022-05-06T14:08:02.691" v="1435" actId="20577"/>
          <ac:spMkLst>
            <pc:docMk/>
            <pc:sldMk cId="2085005853" sldId="300"/>
            <ac:spMk id="23" creationId="{01B51F8D-C03D-B34A-6649-8696FBBC509E}"/>
          </ac:spMkLst>
        </pc:spChg>
        <pc:graphicFrameChg chg="modGraphic">
          <ac:chgData name="Grzegorz Stolecki" userId="302f6fca65d663d5" providerId="LiveId" clId="{31D8BC43-46BF-4473-94DA-E2A34C3B2453}" dt="2022-05-06T14:07:40.252" v="1416" actId="20577"/>
          <ac:graphicFrameMkLst>
            <pc:docMk/>
            <pc:sldMk cId="2085005853" sldId="300"/>
            <ac:graphicFrameMk id="14" creationId="{D4E5DC34-0F4A-D6DD-DC91-63B203079616}"/>
          </ac:graphicFrameMkLst>
        </pc:graphicFrameChg>
      </pc:sldChg>
      <pc:sldChg chg="addSp delSp modSp add mod ord">
        <pc:chgData name="Grzegorz Stolecki" userId="302f6fca65d663d5" providerId="LiveId" clId="{31D8BC43-46BF-4473-94DA-E2A34C3B2453}" dt="2022-05-06T14:12:06.639" v="1532" actId="1076"/>
        <pc:sldMkLst>
          <pc:docMk/>
          <pc:sldMk cId="3636442063" sldId="301"/>
        </pc:sldMkLst>
        <pc:spChg chg="mod">
          <ac:chgData name="Grzegorz Stolecki" userId="302f6fca65d663d5" providerId="LiveId" clId="{31D8BC43-46BF-4473-94DA-E2A34C3B2453}" dt="2022-05-06T14:10:30.237" v="1513" actId="20577"/>
          <ac:spMkLst>
            <pc:docMk/>
            <pc:sldMk cId="3636442063" sldId="301"/>
            <ac:spMk id="6" creationId="{E91DB9FC-BE47-4118-AA01-0567E554E57C}"/>
          </ac:spMkLst>
        </pc:spChg>
        <pc:spChg chg="add mod">
          <ac:chgData name="Grzegorz Stolecki" userId="302f6fca65d663d5" providerId="LiveId" clId="{31D8BC43-46BF-4473-94DA-E2A34C3B2453}" dt="2022-05-06T14:10:41.005" v="1516" actId="1076"/>
          <ac:spMkLst>
            <pc:docMk/>
            <pc:sldMk cId="3636442063" sldId="301"/>
            <ac:spMk id="16" creationId="{03E2812E-B626-2750-F82D-FA2348374C71}"/>
          </ac:spMkLst>
        </pc:spChg>
        <pc:spChg chg="add mod">
          <ac:chgData name="Grzegorz Stolecki" userId="302f6fca65d663d5" providerId="LiveId" clId="{31D8BC43-46BF-4473-94DA-E2A34C3B2453}" dt="2022-05-06T14:12:06.639" v="1532" actId="1076"/>
          <ac:spMkLst>
            <pc:docMk/>
            <pc:sldMk cId="3636442063" sldId="301"/>
            <ac:spMk id="18" creationId="{1D1D84CE-79A3-6495-35EC-9EF87AB17145}"/>
          </ac:spMkLst>
        </pc:spChg>
        <pc:spChg chg="del">
          <ac:chgData name="Grzegorz Stolecki" userId="302f6fca65d663d5" providerId="LiveId" clId="{31D8BC43-46BF-4473-94DA-E2A34C3B2453}" dt="2022-05-06T14:10:37.404" v="1515" actId="478"/>
          <ac:spMkLst>
            <pc:docMk/>
            <pc:sldMk cId="3636442063" sldId="301"/>
            <ac:spMk id="22" creationId="{78366DA3-3939-2900-8B22-4543845A7E34}"/>
          </ac:spMkLst>
        </pc:spChg>
        <pc:spChg chg="mod">
          <ac:chgData name="Grzegorz Stolecki" userId="302f6fca65d663d5" providerId="LiveId" clId="{31D8BC43-46BF-4473-94DA-E2A34C3B2453}" dt="2022-05-06T14:09:14.907" v="1502" actId="20577"/>
          <ac:spMkLst>
            <pc:docMk/>
            <pc:sldMk cId="3636442063" sldId="301"/>
            <ac:spMk id="23" creationId="{01B51F8D-C03D-B34A-6649-8696FBBC509E}"/>
          </ac:spMkLst>
        </pc:spChg>
        <pc:graphicFrameChg chg="modGraphic">
          <ac:chgData name="Grzegorz Stolecki" userId="302f6fca65d663d5" providerId="LiveId" clId="{31D8BC43-46BF-4473-94DA-E2A34C3B2453}" dt="2022-05-06T14:10:51.279" v="1522" actId="20577"/>
          <ac:graphicFrameMkLst>
            <pc:docMk/>
            <pc:sldMk cId="3636442063" sldId="301"/>
            <ac:graphicFrameMk id="14" creationId="{D4E5DC34-0F4A-D6DD-DC91-63B203079616}"/>
          </ac:graphicFrameMkLst>
        </pc:graphicFrameChg>
        <pc:graphicFrameChg chg="add mod modGraphic">
          <ac:chgData name="Grzegorz Stolecki" userId="302f6fca65d663d5" providerId="LiveId" clId="{31D8BC43-46BF-4473-94DA-E2A34C3B2453}" dt="2022-05-06T14:11:52.236" v="1526" actId="1076"/>
          <ac:graphicFrameMkLst>
            <pc:docMk/>
            <pc:sldMk cId="3636442063" sldId="301"/>
            <ac:graphicFrameMk id="17" creationId="{4C02862E-8EA8-1EB0-B838-F563CED3604E}"/>
          </ac:graphicFrameMkLst>
        </pc:graphicFrameChg>
        <pc:graphicFrameChg chg="mod modGraphic">
          <ac:chgData name="Grzegorz Stolecki" userId="302f6fca65d663d5" providerId="LiveId" clId="{31D8BC43-46BF-4473-94DA-E2A34C3B2453}" dt="2022-05-06T14:08:29" v="1440" actId="1076"/>
          <ac:graphicFrameMkLst>
            <pc:docMk/>
            <pc:sldMk cId="3636442063" sldId="301"/>
            <ac:graphicFrameMk id="21" creationId="{53190EE7-8DD7-768C-8779-A7EC6557DA2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elion.pl/ksiazki/kompletny-przewodnik-po-dax-wyd-2-rozszerzone-analiza-biznesowa-przy-uzyciu-microsoft-power-bi-s-alberto-ferrari-marco-russo,e_1vg2.htm#format/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842-3477-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842-3477-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hyperlink" Target="https://link.springer.com/book/10.1007/978-1-4842-4897-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ax.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qlbi.com/" TargetMode="External"/><Relationship Id="rId4" Type="http://schemas.openxmlformats.org/officeDocument/2006/relationships/hyperlink" Target="https://www.daxpatterns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4296DA5-4372-F8BA-B650-C551FE6F7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4" y="2355621"/>
            <a:ext cx="5880462" cy="36468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Relacja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405FE4-35AC-2CB8-2808-D3B736C6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617" y="2116145"/>
            <a:ext cx="4877937" cy="38862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400" dirty="0"/>
              <a:t>Pozwala odnaleźć powiązane dane w innych tabelach.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Aktywność (włączona / wyłączona)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Kardynalność (1:1, 1:*, *:*) </a:t>
            </a:r>
          </a:p>
          <a:p>
            <a:pPr>
              <a:lnSpc>
                <a:spcPct val="100000"/>
              </a:lnSpc>
            </a:pPr>
            <a:r>
              <a:rPr lang="pl-PL" sz="2400" dirty="0"/>
              <a:t>Propagacja filtra (jeden kierunek / oba kierunki / brak)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41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Wyrażenie DAX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4EF5-DF9F-79E2-D1D5-EF92E19B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Nazwa obiektu  =  &lt; wyrażenie 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Obiektem może być kolumna kalkulowana, tabela kalkulowana lub miara.</a:t>
            </a:r>
          </a:p>
          <a:p>
            <a:pPr marL="0" indent="0">
              <a:buNone/>
            </a:pPr>
            <a:r>
              <a:rPr lang="pl-PL" dirty="0"/>
              <a:t>Wyrażenie to dowolny DAX – należy tylko pamiętać co musisz zwrócić – tabelę czy skalar.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Gdzie w modelu znajdziesz DAX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5FF1DDA-BC51-CE57-1E43-4EDEC0BC3A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9192197"/>
              </p:ext>
            </p:extLst>
          </p:nvPr>
        </p:nvGraphicFramePr>
        <p:xfrm>
          <a:off x="351429" y="1844773"/>
          <a:ext cx="115266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769">
                  <a:extLst>
                    <a:ext uri="{9D8B030D-6E8A-4147-A177-3AD203B41FA5}">
                      <a16:colId xmlns:a16="http://schemas.microsoft.com/office/drawing/2014/main" val="320022821"/>
                    </a:ext>
                  </a:extLst>
                </a:gridCol>
                <a:gridCol w="4168173">
                  <a:extLst>
                    <a:ext uri="{9D8B030D-6E8A-4147-A177-3AD203B41FA5}">
                      <a16:colId xmlns:a16="http://schemas.microsoft.com/office/drawing/2014/main" val="2384602623"/>
                    </a:ext>
                  </a:extLst>
                </a:gridCol>
                <a:gridCol w="3929729">
                  <a:extLst>
                    <a:ext uri="{9D8B030D-6E8A-4147-A177-3AD203B41FA5}">
                      <a16:colId xmlns:a16="http://schemas.microsoft.com/office/drawing/2014/main" val="843130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Obiekt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Co zwraca wyrażenie DAX?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Kiedy obliczana?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3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Kolumna kalkulowana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Odświeżanie danych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2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Tabela kalkulowana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Tabela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Odświeżanie danych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Miara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Wykonywanie zapytania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dirty="0"/>
                        <a:t>Filtr Row Level Security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Skalar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/>
                        <a:t>Wykonywanie zapytania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5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7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Po co Ci kolumna kalkulowana?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Potrzebujesz nowego wymiaru w swoim modelu.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Np. chcesz utworzyć grupy wiekowe dla klientów, chcesz inaczej pogrupować produkty (np. drogie i tanie).</a:t>
            </a:r>
          </a:p>
          <a:p>
            <a:pPr marL="457200" lvl="1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Wykonujesz obliczenie, które ma sens w każdym wierszu tabeli, które w raportach będzie agregowane (np. zawsze sumowane).</a:t>
            </a:r>
          </a:p>
          <a:p>
            <a:pPr marL="457200" lvl="1" indent="0">
              <a:buNone/>
            </a:pPr>
            <a:r>
              <a:rPr lang="pl-PL" dirty="0"/>
              <a:t>Dobrym przykładem jest [</a:t>
            </a:r>
            <a:r>
              <a:rPr lang="pl-PL" dirty="0" err="1"/>
              <a:t>Margin</a:t>
            </a:r>
            <a:r>
              <a:rPr lang="pl-PL" dirty="0"/>
              <a:t>] z przykładów.</a:t>
            </a:r>
          </a:p>
          <a:p>
            <a:pPr marL="457200" lvl="1" indent="0">
              <a:buNone/>
            </a:pPr>
            <a:r>
              <a:rPr lang="pl-PL" dirty="0"/>
              <a:t>Wydajnościowo – wielkich zysków nie będzie, ale model zajmie trochę więcej miejsca</a:t>
            </a:r>
          </a:p>
        </p:txBody>
      </p:sp>
    </p:spTree>
    <p:extLst>
      <p:ext uri="{BB962C8B-B14F-4D97-AF65-F5344CB8AC3E}">
        <p14:creationId xmlns:p14="http://schemas.microsoft.com/office/powerpoint/2010/main" val="396971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Po co Ci tabela kalkulowana?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W modelu masz dwa (lub więcej) wymiary oparte na tej samej tabeli / kolumnie.</a:t>
            </a:r>
          </a:p>
          <a:p>
            <a:pPr marL="457200" lvl="1" indent="0">
              <a:buNone/>
            </a:pPr>
            <a:r>
              <a:rPr lang="pl-PL" dirty="0"/>
              <a:t>Prosto wykonasz kopię tabeli w modelu.</a:t>
            </a:r>
          </a:p>
          <a:p>
            <a:pPr marL="0" indent="0">
              <a:buNone/>
            </a:pPr>
            <a:r>
              <a:rPr lang="pl-PL" b="1" dirty="0"/>
              <a:t>Budujesz tabelę kalendarza.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Taka tabela może automatycznie odtwarzać zakres dat na podstawie danych.</a:t>
            </a:r>
          </a:p>
          <a:p>
            <a:pPr marL="0" indent="0">
              <a:buNone/>
            </a:pPr>
            <a:r>
              <a:rPr lang="pl-PL" b="1" dirty="0"/>
              <a:t>Musisz pokazać w wizualizacji wynik bardziej skomplikowanego przeliczenia.</a:t>
            </a:r>
          </a:p>
          <a:p>
            <a:pPr marL="457200" lvl="1" indent="0">
              <a:buNone/>
            </a:pPr>
            <a:r>
              <a:rPr lang="pl-PL" dirty="0"/>
              <a:t>Tabela kalkulowana może zawierać obliczenia pośrednie.</a:t>
            </a:r>
          </a:p>
          <a:p>
            <a:pPr marL="457200" lvl="1" indent="0">
              <a:buNone/>
            </a:pPr>
            <a:r>
              <a:rPr lang="pl-PL" dirty="0"/>
              <a:t>Możesz połączyć ją relacjami z innymi tabelami.</a:t>
            </a:r>
          </a:p>
          <a:p>
            <a:pPr marL="457200" lvl="1" indent="0">
              <a:buNone/>
            </a:pPr>
            <a:r>
              <a:rPr lang="pl-PL" dirty="0"/>
              <a:t>Możesz dodać do niej kolumny kalkulowane</a:t>
            </a:r>
          </a:p>
        </p:txBody>
      </p:sp>
    </p:spTree>
    <p:extLst>
      <p:ext uri="{BB962C8B-B14F-4D97-AF65-F5344CB8AC3E}">
        <p14:creationId xmlns:p14="http://schemas.microsoft.com/office/powerpoint/2010/main" val="161730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Po co Ci miara?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Agregujesz dane z modelu na potrzeby wizualizacji.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Potrzebujesz uwzględnienia kontekstu filtra w obliczeniach.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Chcesz sięgnąć w inne miejsce modelu modyfikując kontekst filtra.</a:t>
            </a:r>
          </a:p>
          <a:p>
            <a:pPr marL="457200" lvl="1" indent="0">
              <a:buNone/>
            </a:pPr>
            <a:r>
              <a:rPr lang="pl-PL" dirty="0"/>
              <a:t>CALCULATE – a jakże…</a:t>
            </a:r>
          </a:p>
          <a:p>
            <a:pPr marL="0" indent="0">
              <a:buNone/>
            </a:pPr>
            <a:r>
              <a:rPr lang="pl-PL" b="1" dirty="0"/>
              <a:t>Chcesz zmodyfikować model na czas tego wyliczenia.</a:t>
            </a:r>
          </a:p>
          <a:p>
            <a:pPr marL="457200" lvl="1" indent="0">
              <a:buNone/>
            </a:pPr>
            <a:r>
              <a:rPr lang="pl-PL" dirty="0"/>
              <a:t>Uaktywnić lub wyłączyć relację ( USERELATIONSHIP ).</a:t>
            </a:r>
          </a:p>
          <a:p>
            <a:pPr marL="457200" lvl="1" indent="0">
              <a:buNone/>
            </a:pPr>
            <a:r>
              <a:rPr lang="pl-PL" dirty="0"/>
              <a:t>Utworzyć zupełnie nową relację ( TREATAS ).</a:t>
            </a:r>
          </a:p>
          <a:p>
            <a:pPr marL="457200" lvl="1" indent="0">
              <a:buNone/>
            </a:pPr>
            <a:r>
              <a:rPr lang="pl-PL" dirty="0"/>
              <a:t>Zmienić sposób propagacji filtra ( CROSSFILTER ).</a:t>
            </a:r>
          </a:p>
        </p:txBody>
      </p:sp>
    </p:spTree>
    <p:extLst>
      <p:ext uri="{BB962C8B-B14F-4D97-AF65-F5344CB8AC3E}">
        <p14:creationId xmlns:p14="http://schemas.microsoft.com/office/powerpoint/2010/main" val="118717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Zmienne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69827"/>
            <a:ext cx="10515599" cy="42071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VAR a = 10</a:t>
            </a:r>
          </a:p>
          <a:p>
            <a:pPr marL="0" indent="0">
              <a:buNone/>
            </a:pPr>
            <a:r>
              <a:rPr lang="pl-PL" dirty="0"/>
              <a:t>VAR b = 13</a:t>
            </a:r>
          </a:p>
          <a:p>
            <a:pPr marL="0" indent="0">
              <a:buNone/>
            </a:pPr>
            <a:r>
              <a:rPr lang="pl-PL" dirty="0"/>
              <a:t>RETURN a + b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Lepsza czytelność formuły.</a:t>
            </a:r>
          </a:p>
          <a:p>
            <a:pPr marL="0" indent="0">
              <a:buNone/>
            </a:pPr>
            <a:r>
              <a:rPr lang="pl-PL" dirty="0"/>
              <a:t>Łatwiejsze poszukiwanie błędów - zwracasz każdą zmienną po kolei i testujesz wyniki.</a:t>
            </a:r>
          </a:p>
          <a:p>
            <a:pPr marL="0" indent="0">
              <a:buNone/>
            </a:pPr>
            <a:r>
              <a:rPr lang="pl-PL" dirty="0"/>
              <a:t>Lepsza wydajność – unikasz wielokrotnego obliczania tego samego wyrażenia.</a:t>
            </a:r>
          </a:p>
          <a:p>
            <a:pPr marL="0" indent="0">
              <a:buNone/>
            </a:pPr>
            <a:r>
              <a:rPr lang="pl-PL" dirty="0"/>
              <a:t>Lepsze panowanie nad zagnieżdżonymi kontekstami – wiesz, gdzie liczy się wartość.</a:t>
            </a:r>
          </a:p>
        </p:txBody>
      </p:sp>
    </p:spTree>
    <p:extLst>
      <p:ext uri="{BB962C8B-B14F-4D97-AF65-F5344CB8AC3E}">
        <p14:creationId xmlns:p14="http://schemas.microsoft.com/office/powerpoint/2010/main" val="192687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Formatowanie kodu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F191-E13D-4EDF-30EE-B17FB066F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2790" y="3889612"/>
            <a:ext cx="10515599" cy="2456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EVALUATE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SUMMARIZECOLUMNS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'Product'[Color]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TREATAS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 { </a:t>
            </a:r>
            <a:r>
              <a:rPr lang="pl-PL" sz="240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"Germany"</a:t>
            </a:r>
            <a:r>
              <a:rPr lang="pl-PL" sz="2400" dirty="0">
                <a:latin typeface="Consolas" panose="020B0609020204030204" pitchFamily="49" charset="0"/>
              </a:rPr>
              <a:t> }, 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Geography[Country]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i="0" dirty="0">
                <a:solidFill>
                  <a:srgbClr val="D93124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pl-PL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035AC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'Internet Sales'[SalesAmount]</a:t>
            </a:r>
            <a:r>
              <a:rPr lang="pl-PL" sz="2400" dirty="0"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l-PL" sz="2400" dirty="0">
                <a:latin typeface="Consolas" panose="020B0609020204030204" pitchFamily="49" charset="0"/>
              </a:rPr>
            </a:br>
            <a:r>
              <a:rPr lang="pl-PL" sz="2400" dirty="0">
                <a:latin typeface="Consolas" panose="020B0609020204030204" pitchFamily="49" charset="0"/>
              </a:rPr>
              <a:t>        </a:t>
            </a:r>
            <a:r>
              <a:rPr lang="pl-PL" sz="2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sz="2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533D53-9790-E6B0-8746-E79E34828021}"/>
              </a:ext>
            </a:extLst>
          </p:cNvPr>
          <p:cNvSpPr txBox="1">
            <a:spLocks/>
          </p:cNvSpPr>
          <p:nvPr/>
        </p:nvSpPr>
        <p:spPr>
          <a:xfrm>
            <a:off x="940557" y="1981200"/>
            <a:ext cx="10515599" cy="1116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EVALUATE SUMMARIZECOLUMNS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'Product'[Color]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TREATAS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{ </a:t>
            </a:r>
            <a:r>
              <a:rPr lang="pl-PL" sz="2400" dirty="0">
                <a:solidFill>
                  <a:srgbClr val="D93124"/>
                </a:solidFill>
                <a:latin typeface="Consolas" panose="020B0609020204030204" pitchFamily="49" charset="0"/>
              </a:rPr>
              <a:t>"Germany"</a:t>
            </a:r>
            <a:r>
              <a:rPr lang="pl-PL" sz="2400" dirty="0">
                <a:latin typeface="Consolas" panose="020B0609020204030204" pitchFamily="49" charset="0"/>
              </a:rPr>
              <a:t>},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Geography[Country]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D93124"/>
                </a:solidFill>
                <a:latin typeface="Consolas" panose="020B0609020204030204" pitchFamily="49" charset="0"/>
              </a:rPr>
              <a:t>"Sales"</a:t>
            </a:r>
            <a:r>
              <a:rPr lang="pl-PL" sz="2400" dirty="0"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35ACA"/>
                </a:solidFill>
                <a:latin typeface="Consolas" panose="020B0609020204030204" pitchFamily="49" charset="0"/>
              </a:rPr>
              <a:t>SUM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333333"/>
                </a:solidFill>
                <a:latin typeface="Consolas" panose="020B0609020204030204" pitchFamily="49" charset="0"/>
              </a:rPr>
              <a:t>'Internet Sales'[SalesAmount]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pl-PL" sz="2400" dirty="0"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60D0232-6F96-14B1-15E4-28404FAF3ACE}"/>
              </a:ext>
            </a:extLst>
          </p:cNvPr>
          <p:cNvSpPr/>
          <p:nvPr/>
        </p:nvSpPr>
        <p:spPr>
          <a:xfrm>
            <a:off x="5190699" y="3098041"/>
            <a:ext cx="968991" cy="78143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Typy danych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7BB41E1-C5FC-014D-712D-11949AA7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5630"/>
              </p:ext>
            </p:extLst>
          </p:nvPr>
        </p:nvGraphicFramePr>
        <p:xfrm>
          <a:off x="837431" y="2084442"/>
          <a:ext cx="541866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02922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63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Typ danych w modelu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 danych DAX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7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Liczba całkowita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Integer</a:t>
                      </a:r>
                      <a:r>
                        <a:rPr lang="pl-PL" dirty="0"/>
                        <a:t> 64 bit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Liczba dziesiętna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Real 64 bit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7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Prawda/fałsz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Tekst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Date</a:t>
                      </a:r>
                      <a:r>
                        <a:rPr lang="pl-PL" dirty="0"/>
                        <a:t>/</a:t>
                      </a:r>
                      <a:r>
                        <a:rPr lang="pl-PL" dirty="0" err="1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Stałoprzecinkowa liczba całkowita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Currency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0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BLANK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646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1D18AF-016F-570E-C421-44449A821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1412" y="2079892"/>
            <a:ext cx="4261514" cy="2966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BLANK to nie jest zero!</a:t>
            </a:r>
          </a:p>
          <a:p>
            <a:pPr marL="0" indent="0">
              <a:buNone/>
            </a:pPr>
            <a:r>
              <a:rPr lang="pl-PL" dirty="0"/>
              <a:t>To brak wartości.</a:t>
            </a:r>
          </a:p>
          <a:p>
            <a:pPr marL="0" indent="0">
              <a:buNone/>
            </a:pPr>
            <a:r>
              <a:rPr lang="pl-PL" dirty="0"/>
              <a:t>BLANK() zwraca BLANK.</a:t>
            </a:r>
          </a:p>
          <a:p>
            <a:pPr marL="0" indent="0">
              <a:buNone/>
            </a:pPr>
            <a:r>
              <a:rPr lang="pl-PL" dirty="0"/>
              <a:t>ISBLANK() sprawdza czy wyrażenie ma wartość BLANK.</a:t>
            </a:r>
          </a:p>
        </p:txBody>
      </p:sp>
    </p:spTree>
    <p:extLst>
      <p:ext uri="{BB962C8B-B14F-4D97-AF65-F5344CB8AC3E}">
        <p14:creationId xmlns:p14="http://schemas.microsoft.com/office/powerpoint/2010/main" val="66926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1383F10-CB75-57C0-BAFC-F8D9DCF1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1708295"/>
            <a:ext cx="5669172" cy="4198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1F60B-C652-EC45-977A-DE3BECA95DD6}"/>
              </a:ext>
            </a:extLst>
          </p:cNvPr>
          <p:cNvSpPr txBox="1"/>
          <p:nvPr/>
        </p:nvSpPr>
        <p:spPr>
          <a:xfrm>
            <a:off x="6898723" y="1637730"/>
            <a:ext cx="4581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Ta sama formuła daje inne wyniki w różnych wierszach tabeli.</a:t>
            </a:r>
          </a:p>
          <a:p>
            <a:endParaRPr lang="pl-PL" sz="2800" dirty="0"/>
          </a:p>
          <a:p>
            <a:r>
              <a:rPr lang="pl-PL" sz="2800" dirty="0"/>
              <a:t>Formuła pozostaje ta sama.</a:t>
            </a:r>
          </a:p>
          <a:p>
            <a:endParaRPr lang="pl-PL" sz="2800" dirty="0"/>
          </a:p>
          <a:p>
            <a:r>
              <a:rPr lang="pl-PL" sz="2800" dirty="0"/>
              <a:t>Zmienia się KONTEKST wykonywanych obliczeń.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46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l-PL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  prostu  DAX</a:t>
            </a:r>
            <a:endParaRPr lang="en-US" sz="4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 b="1" dirty="0">
                <a:latin typeface="+mj-lt"/>
              </a:rPr>
              <a:t>Grzegorz Stolecki</a:t>
            </a:r>
            <a:endParaRPr lang="en-US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31F60B-C652-EC45-977A-DE3BECA95DD6}"/>
              </a:ext>
            </a:extLst>
          </p:cNvPr>
          <p:cNvSpPr txBox="1"/>
          <p:nvPr/>
        </p:nvSpPr>
        <p:spPr>
          <a:xfrm>
            <a:off x="1765108" y="3555267"/>
            <a:ext cx="8588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Istnieją </a:t>
            </a:r>
            <a:r>
              <a:rPr lang="pl-PL" sz="2800" b="1" dirty="0"/>
              <a:t>jednocześnie</a:t>
            </a:r>
            <a:r>
              <a:rPr lang="pl-PL" sz="2800" dirty="0"/>
              <a:t>, współdziałają ze sobą.</a:t>
            </a:r>
          </a:p>
          <a:p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4B0F4D-0FF5-84C4-BDE7-0CB217D94A48}"/>
              </a:ext>
            </a:extLst>
          </p:cNvPr>
          <p:cNvSpPr/>
          <p:nvPr/>
        </p:nvSpPr>
        <p:spPr>
          <a:xfrm>
            <a:off x="1765109" y="2342866"/>
            <a:ext cx="4114800" cy="95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Kontekst FILTRA</a:t>
            </a:r>
            <a:endParaRPr lang="en-US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FE41CA-7488-2F25-2F55-18625464CE5F}"/>
              </a:ext>
            </a:extLst>
          </p:cNvPr>
          <p:cNvSpPr/>
          <p:nvPr/>
        </p:nvSpPr>
        <p:spPr>
          <a:xfrm>
            <a:off x="6239304" y="2342866"/>
            <a:ext cx="4114800" cy="95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Kontekst WIERSZA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965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31F60B-C652-EC45-977A-DE3BECA95DD6}"/>
              </a:ext>
            </a:extLst>
          </p:cNvPr>
          <p:cNvSpPr txBox="1"/>
          <p:nvPr/>
        </p:nvSpPr>
        <p:spPr>
          <a:xfrm>
            <a:off x="6214278" y="2195040"/>
            <a:ext cx="54045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Składa się z FILTRÓW, które są tabelami.</a:t>
            </a:r>
          </a:p>
          <a:p>
            <a:endParaRPr lang="pl-PL" sz="2800" dirty="0"/>
          </a:p>
          <a:p>
            <a:r>
              <a:rPr lang="pl-PL" sz="2800" dirty="0"/>
              <a:t>FILTRY określają, które wiersze w tabelach są widoczne.</a:t>
            </a:r>
          </a:p>
          <a:p>
            <a:endParaRPr lang="pl-PL" sz="2800" dirty="0"/>
          </a:p>
          <a:p>
            <a:r>
              <a:rPr lang="pl-PL" sz="2800" dirty="0"/>
              <a:t>Filtruje model – przenosi się pomiędzy tabelami – zgodnie z kierunkiem propagacji.</a:t>
            </a:r>
          </a:p>
          <a:p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4B0F4D-0FF5-84C4-BDE7-0CB217D94A48}"/>
              </a:ext>
            </a:extLst>
          </p:cNvPr>
          <p:cNvSpPr/>
          <p:nvPr/>
        </p:nvSpPr>
        <p:spPr>
          <a:xfrm>
            <a:off x="1765109" y="2342866"/>
            <a:ext cx="4114800" cy="959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Kontekst FILTRA</a:t>
            </a:r>
            <a:endParaRPr 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275270-3EAD-7673-5D6E-103088174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50210"/>
              </p:ext>
            </p:extLst>
          </p:nvPr>
        </p:nvGraphicFramePr>
        <p:xfrm>
          <a:off x="1769657" y="4323559"/>
          <a:ext cx="10023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52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EFE41E9-966A-D33C-D9BD-759CD328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5136"/>
              </p:ext>
            </p:extLst>
          </p:nvPr>
        </p:nvGraphicFramePr>
        <p:xfrm>
          <a:off x="3178220" y="4332824"/>
          <a:ext cx="1002352" cy="822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2352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34C7BFE8-9938-5BED-BDE7-A353E45D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68661"/>
              </p:ext>
            </p:extLst>
          </p:nvPr>
        </p:nvGraphicFramePr>
        <p:xfrm>
          <a:off x="4586784" y="4323559"/>
          <a:ext cx="1293125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6229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636896">
                  <a:extLst>
                    <a:ext uri="{9D8B030D-6E8A-4147-A177-3AD203B41FA5}">
                      <a16:colId xmlns:a16="http://schemas.microsoft.com/office/drawing/2014/main" val="4149828753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0302D914-908B-1445-B8CC-02ABF1989AA9}"/>
              </a:ext>
            </a:extLst>
          </p:cNvPr>
          <p:cNvSpPr/>
          <p:nvPr/>
        </p:nvSpPr>
        <p:spPr>
          <a:xfrm>
            <a:off x="3617792" y="3441510"/>
            <a:ext cx="204717" cy="75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DBC1634-A403-827B-CE0B-92CB9060584D}"/>
              </a:ext>
            </a:extLst>
          </p:cNvPr>
          <p:cNvSpPr/>
          <p:nvPr/>
        </p:nvSpPr>
        <p:spPr>
          <a:xfrm>
            <a:off x="5130987" y="3429572"/>
            <a:ext cx="204717" cy="75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98AACA-C1AA-F576-AEFD-BAD42528B732}"/>
              </a:ext>
            </a:extLst>
          </p:cNvPr>
          <p:cNvSpPr/>
          <p:nvPr/>
        </p:nvSpPr>
        <p:spPr>
          <a:xfrm>
            <a:off x="2168474" y="3429572"/>
            <a:ext cx="204717" cy="75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275270-3EAD-7673-5D6E-103088174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64473"/>
              </p:ext>
            </p:extLst>
          </p:nvPr>
        </p:nvGraphicFramePr>
        <p:xfrm>
          <a:off x="796117" y="2590800"/>
          <a:ext cx="29024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Cena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13,00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5,50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9561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Zaślepka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18,00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00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Klapka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7781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Szpilka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Żółty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21,00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62744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Skrzynka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33,00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27714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66A3A26-47CA-CBE0-B68B-3C33AE16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3227"/>
              </p:ext>
            </p:extLst>
          </p:nvPr>
        </p:nvGraphicFramePr>
        <p:xfrm>
          <a:off x="5130042" y="3195939"/>
          <a:ext cx="1784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Czarny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Zielony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76651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D2278A67-FB9C-3877-A3F8-E123F43F5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4090"/>
              </p:ext>
            </p:extLst>
          </p:nvPr>
        </p:nvGraphicFramePr>
        <p:xfrm>
          <a:off x="8346366" y="3195939"/>
          <a:ext cx="290242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Cena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Zaślepka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18,00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00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Klapka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7781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Skrzynka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33,00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2771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737A3-FFBB-0575-A5B9-9A43D60E5C9C}"/>
              </a:ext>
            </a:extLst>
          </p:cNvPr>
          <p:cNvSpPr/>
          <p:nvPr/>
        </p:nvSpPr>
        <p:spPr>
          <a:xfrm>
            <a:off x="3885063" y="4369419"/>
            <a:ext cx="4339988" cy="40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8993E-DE6E-E57E-8306-80270CD49DFC}"/>
              </a:ext>
            </a:extLst>
          </p:cNvPr>
          <p:cNvSpPr txBox="1"/>
          <p:nvPr/>
        </p:nvSpPr>
        <p:spPr>
          <a:xfrm>
            <a:off x="673290" y="2067580"/>
            <a:ext cx="112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Tabela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45378-B906-F694-ED09-5D97DCE632EC}"/>
              </a:ext>
            </a:extLst>
          </p:cNvPr>
          <p:cNvSpPr txBox="1"/>
          <p:nvPr/>
        </p:nvSpPr>
        <p:spPr>
          <a:xfrm>
            <a:off x="5038299" y="2648689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Filtr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CFD23-5E2F-ECE8-2217-6E36D634E80F}"/>
              </a:ext>
            </a:extLst>
          </p:cNvPr>
          <p:cNvSpPr txBox="1"/>
          <p:nvPr/>
        </p:nvSpPr>
        <p:spPr>
          <a:xfrm>
            <a:off x="8275092" y="2217802"/>
            <a:ext cx="271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Dane, które widzi</a:t>
            </a:r>
          </a:p>
          <a:p>
            <a:r>
              <a:rPr lang="pl-PL" sz="2800" dirty="0"/>
              <a:t>formuła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45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275270-3EAD-7673-5D6E-1030881746FC}"/>
              </a:ext>
            </a:extLst>
          </p:cNvPr>
          <p:cNvGraphicFramePr>
            <a:graphicFrameLocks noGrp="1"/>
          </p:cNvGraphicFramePr>
          <p:nvPr/>
        </p:nvGraphicFramePr>
        <p:xfrm>
          <a:off x="796117" y="2590800"/>
          <a:ext cx="29024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Cena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13,00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5,50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9561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Zaślepka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18,00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00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Klapka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7781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Szpilka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Żółty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21,00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62744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Skrzynka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33,00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27714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66A3A26-47CA-CBE0-B68B-3C33AE16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45656"/>
              </p:ext>
            </p:extLst>
          </p:nvPr>
        </p:nvGraphicFramePr>
        <p:xfrm>
          <a:off x="5130042" y="3195939"/>
          <a:ext cx="1784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12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  <a:gridCol w="892412">
                  <a:extLst>
                    <a:ext uri="{9D8B030D-6E8A-4147-A177-3AD203B41FA5}">
                      <a16:colId xmlns:a16="http://schemas.microsoft.com/office/drawing/2014/main" val="646139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Cena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Czarny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20,00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Zielony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19,20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76651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737A3-FFBB-0575-A5B9-9A43D60E5C9C}"/>
              </a:ext>
            </a:extLst>
          </p:cNvPr>
          <p:cNvSpPr/>
          <p:nvPr/>
        </p:nvSpPr>
        <p:spPr>
          <a:xfrm>
            <a:off x="3885063" y="4369419"/>
            <a:ext cx="4339988" cy="400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8993E-DE6E-E57E-8306-80270CD49DFC}"/>
              </a:ext>
            </a:extLst>
          </p:cNvPr>
          <p:cNvSpPr txBox="1"/>
          <p:nvPr/>
        </p:nvSpPr>
        <p:spPr>
          <a:xfrm>
            <a:off x="673290" y="2067580"/>
            <a:ext cx="112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Tabela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45378-B906-F694-ED09-5D97DCE632EC}"/>
              </a:ext>
            </a:extLst>
          </p:cNvPr>
          <p:cNvSpPr txBox="1"/>
          <p:nvPr/>
        </p:nvSpPr>
        <p:spPr>
          <a:xfrm>
            <a:off x="5038299" y="2648689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Filtr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CFD23-5E2F-ECE8-2217-6E36D634E80F}"/>
              </a:ext>
            </a:extLst>
          </p:cNvPr>
          <p:cNvSpPr txBox="1"/>
          <p:nvPr/>
        </p:nvSpPr>
        <p:spPr>
          <a:xfrm>
            <a:off x="8275092" y="2217802"/>
            <a:ext cx="271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Dane, które widzi</a:t>
            </a:r>
          </a:p>
          <a:p>
            <a:r>
              <a:rPr lang="pl-PL" sz="2800" dirty="0"/>
              <a:t>formuła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61F3D-87D3-D390-4B3C-04D4266D2DCD}"/>
              </a:ext>
            </a:extLst>
          </p:cNvPr>
          <p:cNvSpPr txBox="1"/>
          <p:nvPr/>
        </p:nvSpPr>
        <p:spPr>
          <a:xfrm>
            <a:off x="4360877" y="1883536"/>
            <a:ext cx="332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Filtr wielokolumnowy</a:t>
            </a:r>
            <a:endParaRPr lang="en-US" sz="28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CE409D-1922-6D1D-FD42-FF47AF73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3583"/>
              </p:ext>
            </p:extLst>
          </p:nvPr>
        </p:nvGraphicFramePr>
        <p:xfrm>
          <a:off x="8392235" y="3217462"/>
          <a:ext cx="29024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Cena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20,00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19,20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0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Skąd się bierze kontekst filtra?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727CDC-9B0C-3CD9-F991-DBDDB1135604}"/>
              </a:ext>
            </a:extLst>
          </p:cNvPr>
          <p:cNvSpPr txBox="1"/>
          <p:nvPr/>
        </p:nvSpPr>
        <p:spPr>
          <a:xfrm>
            <a:off x="609597" y="1767410"/>
            <a:ext cx="107442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Punkty danych w samej wizualizacji </a:t>
            </a:r>
          </a:p>
          <a:p>
            <a:pPr lvl="1"/>
            <a:r>
              <a:rPr lang="pl-PL" sz="2800" dirty="0"/>
              <a:t>(tu można by dyskutować, wewnętrznie sprawę załatwia SUMMARIZECOLUMNS)</a:t>
            </a:r>
          </a:p>
          <a:p>
            <a:r>
              <a:rPr lang="pl-PL" sz="2800" dirty="0"/>
              <a:t>Ustawienia na panelu filtrów</a:t>
            </a:r>
          </a:p>
          <a:p>
            <a:r>
              <a:rPr lang="pl-PL" sz="2800" dirty="0"/>
              <a:t>Interakcje pomiędzy wizualizacjami</a:t>
            </a:r>
          </a:p>
          <a:p>
            <a:pPr lvl="1"/>
            <a:r>
              <a:rPr lang="pl-PL" sz="2800" dirty="0"/>
              <a:t>(wizualizacje na tej samej stronie, na różnych stronach, zakładki,</a:t>
            </a:r>
          </a:p>
          <a:p>
            <a:pPr lvl="1"/>
            <a:r>
              <a:rPr lang="pl-PL" sz="2800" dirty="0"/>
              <a:t>etykietki narzędzi)</a:t>
            </a:r>
          </a:p>
          <a:p>
            <a:r>
              <a:rPr lang="pl-PL" sz="2800" dirty="0"/>
              <a:t>Modyfikacje kontekstu filtra oraz samego modelu w formułach DAX</a:t>
            </a:r>
          </a:p>
          <a:p>
            <a:r>
              <a:rPr lang="pl-PL" sz="2800" dirty="0"/>
              <a:t>Przekształcenie kontekstu wiersza w </a:t>
            </a:r>
            <a:r>
              <a:rPr lang="pl-PL" sz="2800" dirty="0" err="1"/>
              <a:t>iteratorach</a:t>
            </a:r>
            <a:endParaRPr lang="pl-PL" sz="2800" dirty="0"/>
          </a:p>
          <a:p>
            <a:r>
              <a:rPr lang="pl-PL" sz="2800" dirty="0"/>
              <a:t>Zabezpieczenia (filtry Row Level Security)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08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 - dodanie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D4E5DC34-0F4A-D6DD-DC91-63B20307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1594"/>
              </p:ext>
            </p:extLst>
          </p:nvPr>
        </p:nvGraphicFramePr>
        <p:xfrm>
          <a:off x="1035713" y="2722816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(pusty)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5CADC5-A9D5-8DB3-ED79-872674967FD8}"/>
              </a:ext>
            </a:extLst>
          </p:cNvPr>
          <p:cNvSpPr txBox="1"/>
          <p:nvPr/>
        </p:nvSpPr>
        <p:spPr>
          <a:xfrm>
            <a:off x="943970" y="2175566"/>
            <a:ext cx="1862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Bieżący filtr</a:t>
            </a:r>
            <a:endParaRPr lang="en-US" sz="2800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AC65631-4AC0-9700-FCC0-8821153C16C7}"/>
              </a:ext>
            </a:extLst>
          </p:cNvPr>
          <p:cNvGraphicFramePr>
            <a:graphicFrameLocks noGrp="1"/>
          </p:cNvGraphicFramePr>
          <p:nvPr/>
        </p:nvGraphicFramePr>
        <p:xfrm>
          <a:off x="4365767" y="2701590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F440FC-E023-39CA-3E06-73664F253930}"/>
              </a:ext>
            </a:extLst>
          </p:cNvPr>
          <p:cNvSpPr txBox="1"/>
          <p:nvPr/>
        </p:nvSpPr>
        <p:spPr>
          <a:xfrm>
            <a:off x="4274024" y="2175566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CALCULATE</a:t>
            </a:r>
            <a:endParaRPr lang="en-US" sz="2800" dirty="0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EA4FEA9E-5BBF-F34F-F48B-750C894C72A5}"/>
              </a:ext>
            </a:extLst>
          </p:cNvPr>
          <p:cNvSpPr/>
          <p:nvPr/>
        </p:nvSpPr>
        <p:spPr>
          <a:xfrm>
            <a:off x="3411709" y="2882118"/>
            <a:ext cx="395785" cy="423076"/>
          </a:xfrm>
          <a:prstGeom prst="plus">
            <a:avLst>
              <a:gd name="adj" fmla="val 35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CC083C-8664-BEFA-A5F6-8B97D1367F1A}"/>
              </a:ext>
            </a:extLst>
          </p:cNvPr>
          <p:cNvSpPr/>
          <p:nvPr/>
        </p:nvSpPr>
        <p:spPr>
          <a:xfrm>
            <a:off x="6708864" y="2934432"/>
            <a:ext cx="2189476" cy="31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3190EE7-8DD7-768C-8779-A7EC6557DA21}"/>
              </a:ext>
            </a:extLst>
          </p:cNvPr>
          <p:cNvGraphicFramePr>
            <a:graphicFrameLocks noGrp="1"/>
          </p:cNvGraphicFramePr>
          <p:nvPr/>
        </p:nvGraphicFramePr>
        <p:xfrm>
          <a:off x="9417714" y="2722816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8366DA3-3939-2900-8B22-4543845A7E34}"/>
              </a:ext>
            </a:extLst>
          </p:cNvPr>
          <p:cNvSpPr txBox="1"/>
          <p:nvPr/>
        </p:nvSpPr>
        <p:spPr>
          <a:xfrm>
            <a:off x="6835211" y="253723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Dodanie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51F8D-C03D-B34A-6649-8696FBBC509E}"/>
              </a:ext>
            </a:extLst>
          </p:cNvPr>
          <p:cNvSpPr txBox="1"/>
          <p:nvPr/>
        </p:nvSpPr>
        <p:spPr>
          <a:xfrm>
            <a:off x="943970" y="4029385"/>
            <a:ext cx="830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Jeśli w zastanym przez CALCULATE kontekście filtra </a:t>
            </a:r>
            <a:r>
              <a:rPr lang="pl-PL" sz="2800" b="1" dirty="0"/>
              <a:t>nie istnieje</a:t>
            </a:r>
            <a:r>
              <a:rPr lang="pl-PL" sz="2800" dirty="0"/>
              <a:t> filtr na danej kolumnie nastąpi DODANIE.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00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 - nadpisywanie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D4E5DC34-0F4A-D6DD-DC91-63B20307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3554"/>
              </p:ext>
            </p:extLst>
          </p:nvPr>
        </p:nvGraphicFramePr>
        <p:xfrm>
          <a:off x="1035713" y="2722816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Czarny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5CADC5-A9D5-8DB3-ED79-872674967FD8}"/>
              </a:ext>
            </a:extLst>
          </p:cNvPr>
          <p:cNvSpPr txBox="1"/>
          <p:nvPr/>
        </p:nvSpPr>
        <p:spPr>
          <a:xfrm>
            <a:off x="943970" y="2175566"/>
            <a:ext cx="1862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Bieżący filtr</a:t>
            </a:r>
            <a:endParaRPr lang="en-US" sz="2800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AC65631-4AC0-9700-FCC0-8821153C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10775"/>
              </p:ext>
            </p:extLst>
          </p:nvPr>
        </p:nvGraphicFramePr>
        <p:xfrm>
          <a:off x="4365767" y="2701590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F440FC-E023-39CA-3E06-73664F253930}"/>
              </a:ext>
            </a:extLst>
          </p:cNvPr>
          <p:cNvSpPr txBox="1"/>
          <p:nvPr/>
        </p:nvSpPr>
        <p:spPr>
          <a:xfrm>
            <a:off x="4274024" y="2175566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CALCULATE</a:t>
            </a:r>
            <a:endParaRPr lang="en-US" sz="2800" dirty="0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EA4FEA9E-5BBF-F34F-F48B-750C894C72A5}"/>
              </a:ext>
            </a:extLst>
          </p:cNvPr>
          <p:cNvSpPr/>
          <p:nvPr/>
        </p:nvSpPr>
        <p:spPr>
          <a:xfrm>
            <a:off x="3411709" y="2882118"/>
            <a:ext cx="395785" cy="423076"/>
          </a:xfrm>
          <a:prstGeom prst="plus">
            <a:avLst>
              <a:gd name="adj" fmla="val 35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CC083C-8664-BEFA-A5F6-8B97D1367F1A}"/>
              </a:ext>
            </a:extLst>
          </p:cNvPr>
          <p:cNvSpPr/>
          <p:nvPr/>
        </p:nvSpPr>
        <p:spPr>
          <a:xfrm>
            <a:off x="6708864" y="2934432"/>
            <a:ext cx="2189476" cy="31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3190EE7-8DD7-768C-8779-A7EC6557D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86792"/>
              </p:ext>
            </p:extLst>
          </p:nvPr>
        </p:nvGraphicFramePr>
        <p:xfrm>
          <a:off x="9417714" y="2722816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8366DA3-3939-2900-8B22-4543845A7E34}"/>
              </a:ext>
            </a:extLst>
          </p:cNvPr>
          <p:cNvSpPr txBox="1"/>
          <p:nvPr/>
        </p:nvSpPr>
        <p:spPr>
          <a:xfrm>
            <a:off x="6835211" y="2537232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Nadpisanie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51F8D-C03D-B34A-6649-8696FBBC509E}"/>
              </a:ext>
            </a:extLst>
          </p:cNvPr>
          <p:cNvSpPr txBox="1"/>
          <p:nvPr/>
        </p:nvSpPr>
        <p:spPr>
          <a:xfrm>
            <a:off x="943970" y="4029385"/>
            <a:ext cx="8300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Jeśli w zastanym przez CALCULATE kontekście filtra istnieje filtr na danej kolumnie nastąpi NADPISANIE.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0462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filtra - KEEPFILTERS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D4E5DC34-0F4A-D6DD-DC91-63B20307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16360"/>
              </p:ext>
            </p:extLst>
          </p:nvPr>
        </p:nvGraphicFramePr>
        <p:xfrm>
          <a:off x="1035713" y="2722816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Czarny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B5CADC5-A9D5-8DB3-ED79-872674967FD8}"/>
              </a:ext>
            </a:extLst>
          </p:cNvPr>
          <p:cNvSpPr txBox="1"/>
          <p:nvPr/>
        </p:nvSpPr>
        <p:spPr>
          <a:xfrm>
            <a:off x="943970" y="2175566"/>
            <a:ext cx="1862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Bieżący filtr</a:t>
            </a:r>
            <a:endParaRPr lang="en-US" sz="2800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0AC65631-4AC0-9700-FCC0-8821153C16C7}"/>
              </a:ext>
            </a:extLst>
          </p:cNvPr>
          <p:cNvGraphicFramePr>
            <a:graphicFrameLocks noGrp="1"/>
          </p:cNvGraphicFramePr>
          <p:nvPr/>
        </p:nvGraphicFramePr>
        <p:xfrm>
          <a:off x="4365767" y="2701590"/>
          <a:ext cx="178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F440FC-E023-39CA-3E06-73664F253930}"/>
              </a:ext>
            </a:extLst>
          </p:cNvPr>
          <p:cNvSpPr txBox="1"/>
          <p:nvPr/>
        </p:nvSpPr>
        <p:spPr>
          <a:xfrm>
            <a:off x="4274024" y="2175566"/>
            <a:ext cx="183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CALCULATE</a:t>
            </a:r>
            <a:endParaRPr lang="en-US" sz="2800" dirty="0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EA4FEA9E-5BBF-F34F-F48B-750C894C72A5}"/>
              </a:ext>
            </a:extLst>
          </p:cNvPr>
          <p:cNvSpPr/>
          <p:nvPr/>
        </p:nvSpPr>
        <p:spPr>
          <a:xfrm>
            <a:off x="3411709" y="2882118"/>
            <a:ext cx="395785" cy="423076"/>
          </a:xfrm>
          <a:prstGeom prst="plus">
            <a:avLst>
              <a:gd name="adj" fmla="val 35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CC083C-8664-BEFA-A5F6-8B97D1367F1A}"/>
              </a:ext>
            </a:extLst>
          </p:cNvPr>
          <p:cNvSpPr/>
          <p:nvPr/>
        </p:nvSpPr>
        <p:spPr>
          <a:xfrm>
            <a:off x="6708864" y="2934432"/>
            <a:ext cx="2189476" cy="31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53190EE7-8DD7-768C-8779-A7EC6557D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07330"/>
              </p:ext>
            </p:extLst>
          </p:nvPr>
        </p:nvGraphicFramePr>
        <p:xfrm>
          <a:off x="9408616" y="2688431"/>
          <a:ext cx="1784824" cy="74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373202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Niebieski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1B51F8D-C03D-B34A-6649-8696FBBC509E}"/>
              </a:ext>
            </a:extLst>
          </p:cNvPr>
          <p:cNvSpPr txBox="1"/>
          <p:nvPr/>
        </p:nvSpPr>
        <p:spPr>
          <a:xfrm>
            <a:off x="903027" y="4445368"/>
            <a:ext cx="8300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Jeśli w zastanym przez CALCULATE kontekście filtra </a:t>
            </a:r>
            <a:r>
              <a:rPr lang="pl-PL" sz="2800" b="1" dirty="0"/>
              <a:t>istnieje</a:t>
            </a:r>
            <a:r>
              <a:rPr lang="pl-PL" sz="2800" dirty="0"/>
              <a:t> filtr na danej kolumnie a nowy dodany będzie z KEEPFILTERS nastąpi DODANIE.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2812E-B626-2750-F82D-FA2348374C71}"/>
              </a:ext>
            </a:extLst>
          </p:cNvPr>
          <p:cNvSpPr txBox="1"/>
          <p:nvPr/>
        </p:nvSpPr>
        <p:spPr>
          <a:xfrm>
            <a:off x="6762324" y="2497481"/>
            <a:ext cx="19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KEEPFILTERS</a:t>
            </a:r>
            <a:endParaRPr lang="en-US" sz="2800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4C02862E-8EA8-1EB0-B838-F563CED3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34543"/>
              </p:ext>
            </p:extLst>
          </p:nvPr>
        </p:nvGraphicFramePr>
        <p:xfrm>
          <a:off x="9408616" y="4002673"/>
          <a:ext cx="178482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24">
                  <a:extLst>
                    <a:ext uri="{9D8B030D-6E8A-4147-A177-3AD203B41FA5}">
                      <a16:colId xmlns:a16="http://schemas.microsoft.com/office/drawing/2014/main" val="4088711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/>
                        <a:t>Kolor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6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Czarny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0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1D84CE-79A3-6495-35EC-9EF87AB17145}"/>
              </a:ext>
            </a:extLst>
          </p:cNvPr>
          <p:cNvSpPr txBox="1"/>
          <p:nvPr/>
        </p:nvSpPr>
        <p:spPr>
          <a:xfrm>
            <a:off x="9877674" y="3464496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44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Kontekst wiersza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FE41CA-7488-2F25-2F55-18625464CE5F}"/>
              </a:ext>
            </a:extLst>
          </p:cNvPr>
          <p:cNvSpPr/>
          <p:nvPr/>
        </p:nvSpPr>
        <p:spPr>
          <a:xfrm>
            <a:off x="6239304" y="2342866"/>
            <a:ext cx="4114800" cy="95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Kontekst WIERSZA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1DCF9-0850-46CE-BF03-86FD4CCFAB73}"/>
              </a:ext>
            </a:extLst>
          </p:cNvPr>
          <p:cNvSpPr txBox="1"/>
          <p:nvPr/>
        </p:nvSpPr>
        <p:spPr>
          <a:xfrm>
            <a:off x="905299" y="2281476"/>
            <a:ext cx="4908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Powstaje podczas działania każdego </a:t>
            </a:r>
            <a:r>
              <a:rPr lang="pl-PL" sz="2800" b="1" dirty="0"/>
              <a:t>iteratora</a:t>
            </a:r>
            <a:r>
              <a:rPr lang="pl-PL" sz="2800" dirty="0"/>
              <a:t>.</a:t>
            </a:r>
          </a:p>
          <a:p>
            <a:endParaRPr lang="pl-PL" sz="2800" dirty="0"/>
          </a:p>
          <a:p>
            <a:r>
              <a:rPr lang="pl-PL" sz="2800" dirty="0"/>
              <a:t>Daje dostęp do wartości kolumn w </a:t>
            </a:r>
            <a:r>
              <a:rPr lang="pl-PL" sz="2800" b="1" dirty="0"/>
              <a:t>bieżącym</a:t>
            </a:r>
            <a:r>
              <a:rPr lang="pl-PL" sz="2800" dirty="0"/>
              <a:t> wierszu.</a:t>
            </a:r>
          </a:p>
          <a:p>
            <a:endParaRPr lang="pl-PL" sz="2800" dirty="0"/>
          </a:p>
          <a:p>
            <a:r>
              <a:rPr lang="pl-PL" sz="2800" dirty="0"/>
              <a:t>Nie przenosi się na inne tabele.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0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Iterator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85B2FC0-4B7E-EF50-20F7-C537BDDCA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06865"/>
              </p:ext>
            </p:extLst>
          </p:nvPr>
        </p:nvGraphicFramePr>
        <p:xfrm>
          <a:off x="1136175" y="2340591"/>
          <a:ext cx="2902425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Ilość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9561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Zaślepka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00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Klapka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7781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Szpilka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Żółty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62744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Skrzynka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277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F3A52B-5355-3B6A-8292-F05A42D5D9C8}"/>
              </a:ext>
            </a:extLst>
          </p:cNvPr>
          <p:cNvSpPr txBox="1"/>
          <p:nvPr/>
        </p:nvSpPr>
        <p:spPr>
          <a:xfrm>
            <a:off x="1013348" y="1817371"/>
            <a:ext cx="112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Tabela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35772-052B-DC53-D809-D28C96E8780A}"/>
              </a:ext>
            </a:extLst>
          </p:cNvPr>
          <p:cNvSpPr txBox="1"/>
          <p:nvPr/>
        </p:nvSpPr>
        <p:spPr>
          <a:xfrm>
            <a:off x="5145203" y="2290574"/>
            <a:ext cx="49086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Iterator przechodzi przez każdy wiersz tabeli.</a:t>
            </a:r>
          </a:p>
          <a:p>
            <a:endParaRPr lang="pl-PL" sz="2800" dirty="0"/>
          </a:p>
          <a:p>
            <a:r>
              <a:rPr lang="pl-PL" sz="2800" dirty="0"/>
              <a:t>W wierszu oblicza wyrażenie.</a:t>
            </a:r>
          </a:p>
          <a:p>
            <a:endParaRPr lang="pl-PL" sz="2800" dirty="0"/>
          </a:p>
          <a:p>
            <a:r>
              <a:rPr lang="pl-PL" sz="2800" dirty="0"/>
              <a:t>Na końcu agreguje wszystkie obliczone wyniki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899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/>
              <a:t>Wprowadzenie – elementy modelu, konstrukcja zapytania, zmienne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Konteksty – kontekst filtra, kontekst wiersza, przekształcenie kontekstu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Modyfikacja kontekstu filtra - CALCULATE</a:t>
            </a:r>
          </a:p>
          <a:p>
            <a:pPr>
              <a:lnSpc>
                <a:spcPct val="150000"/>
              </a:lnSpc>
            </a:pPr>
            <a:r>
              <a:rPr lang="pl-PL" sz="2400" dirty="0"/>
              <a:t>Time </a:t>
            </a:r>
            <a:r>
              <a:rPr lang="pl-PL" sz="2400" dirty="0" err="1"/>
              <a:t>Intelligence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Iterator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85B2FC0-4B7E-EF50-20F7-C537BDDCA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49403"/>
              </p:ext>
            </p:extLst>
          </p:nvPr>
        </p:nvGraphicFramePr>
        <p:xfrm>
          <a:off x="2587387" y="3116051"/>
          <a:ext cx="290242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7">
                  <a:extLst>
                    <a:ext uri="{9D8B030D-6E8A-4147-A177-3AD203B41FA5}">
                      <a16:colId xmlns:a16="http://schemas.microsoft.com/office/drawing/2014/main" val="586549036"/>
                    </a:ext>
                  </a:extLst>
                </a:gridCol>
                <a:gridCol w="811917">
                  <a:extLst>
                    <a:ext uri="{9D8B030D-6E8A-4147-A177-3AD203B41FA5}">
                      <a16:colId xmlns:a16="http://schemas.microsoft.com/office/drawing/2014/main" val="4193569776"/>
                    </a:ext>
                  </a:extLst>
                </a:gridCol>
                <a:gridCol w="837061">
                  <a:extLst>
                    <a:ext uri="{9D8B030D-6E8A-4147-A177-3AD203B41FA5}">
                      <a16:colId xmlns:a16="http://schemas.microsoft.com/office/drawing/2014/main" val="2301574992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Nazwa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Ilość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014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4493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Gniazdko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06399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Czarny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849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Kabel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47017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Zielony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24576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Wtyczka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Biały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956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F3A52B-5355-3B6A-8292-F05A42D5D9C8}"/>
              </a:ext>
            </a:extLst>
          </p:cNvPr>
          <p:cNvSpPr txBox="1"/>
          <p:nvPr/>
        </p:nvSpPr>
        <p:spPr>
          <a:xfrm>
            <a:off x="2479913" y="2592831"/>
            <a:ext cx="112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Tabela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35772-052B-DC53-D809-D28C96E8780A}"/>
              </a:ext>
            </a:extLst>
          </p:cNvPr>
          <p:cNvSpPr txBox="1"/>
          <p:nvPr/>
        </p:nvSpPr>
        <p:spPr>
          <a:xfrm>
            <a:off x="4512857" y="1724592"/>
            <a:ext cx="490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SUMX( Tabela, [Ilość] 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7C7C929-B885-DB66-6228-587F8397FFFC}"/>
              </a:ext>
            </a:extLst>
          </p:cNvPr>
          <p:cNvSpPr/>
          <p:nvPr/>
        </p:nvSpPr>
        <p:spPr>
          <a:xfrm>
            <a:off x="2027260" y="3446151"/>
            <a:ext cx="382138" cy="195549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2831A4-0BDD-8705-E39C-AFB3A6BE89F8}"/>
              </a:ext>
            </a:extLst>
          </p:cNvPr>
          <p:cNvSpPr/>
          <p:nvPr/>
        </p:nvSpPr>
        <p:spPr>
          <a:xfrm>
            <a:off x="5845791" y="3527759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ECD378-3417-904D-DFB6-716FD64200AC}"/>
              </a:ext>
            </a:extLst>
          </p:cNvPr>
          <p:cNvSpPr/>
          <p:nvPr/>
        </p:nvSpPr>
        <p:spPr>
          <a:xfrm>
            <a:off x="5841239" y="3848481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EFAFBD-82F6-DFD8-FCDB-5D1C617256DE}"/>
              </a:ext>
            </a:extLst>
          </p:cNvPr>
          <p:cNvSpPr/>
          <p:nvPr/>
        </p:nvSpPr>
        <p:spPr>
          <a:xfrm>
            <a:off x="5841239" y="4214700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C4EDE4-3246-00C6-ADD4-CD0909E80F83}"/>
              </a:ext>
            </a:extLst>
          </p:cNvPr>
          <p:cNvSpPr/>
          <p:nvPr/>
        </p:nvSpPr>
        <p:spPr>
          <a:xfrm>
            <a:off x="5841239" y="4580566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4EFCB9-04CE-10E4-9061-890E50ED7FB6}"/>
              </a:ext>
            </a:extLst>
          </p:cNvPr>
          <p:cNvSpPr/>
          <p:nvPr/>
        </p:nvSpPr>
        <p:spPr>
          <a:xfrm>
            <a:off x="5841239" y="4904671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913A99-215D-6A23-69D2-03DDE2365FB9}"/>
              </a:ext>
            </a:extLst>
          </p:cNvPr>
          <p:cNvSpPr/>
          <p:nvPr/>
        </p:nvSpPr>
        <p:spPr>
          <a:xfrm>
            <a:off x="5841239" y="5228776"/>
            <a:ext cx="413982" cy="172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26B9F-1FBF-B168-D9AE-843043FE5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58335"/>
              </p:ext>
            </p:extLst>
          </p:nvPr>
        </p:nvGraphicFramePr>
        <p:xfrm>
          <a:off x="6547701" y="3116051"/>
          <a:ext cx="83706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61">
                  <a:extLst>
                    <a:ext uri="{9D8B030D-6E8A-4147-A177-3AD203B41FA5}">
                      <a16:colId xmlns:a16="http://schemas.microsoft.com/office/drawing/2014/main" val="1003365386"/>
                    </a:ext>
                  </a:extLst>
                </a:gridCol>
              </a:tblGrid>
              <a:tr h="245896">
                <a:tc>
                  <a:txBody>
                    <a:bodyPr/>
                    <a:lstStyle/>
                    <a:p>
                      <a:r>
                        <a:rPr lang="pl-PL" sz="1600" dirty="0"/>
                        <a:t>[Ilość]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01065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2817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2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10515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5565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82195"/>
                  </a:ext>
                </a:extLst>
              </a:tr>
              <a:tr h="245896"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6485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2BB7EA-0D52-7B01-AC18-4ECB71FAC256}"/>
              </a:ext>
            </a:extLst>
          </p:cNvPr>
          <p:cNvSpPr/>
          <p:nvPr/>
        </p:nvSpPr>
        <p:spPr>
          <a:xfrm>
            <a:off x="7746045" y="3953090"/>
            <a:ext cx="1393211" cy="713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/>
              <a:t>SUM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39434-BC82-B2FB-6BAE-F3830FB36445}"/>
              </a:ext>
            </a:extLst>
          </p:cNvPr>
          <p:cNvSpPr txBox="1"/>
          <p:nvPr/>
        </p:nvSpPr>
        <p:spPr>
          <a:xfrm>
            <a:off x="9263986" y="3959115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/>
              <a:t>83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1244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Literatura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kładka książki/ebooka Kompletny przewodnik po DAX, wyd. 2 rozszerzone. Analiza biznesowa przy użyciu Microsoft Power BI, SQL Server Analysis Services i Excel">
            <a:extLst>
              <a:ext uri="{FF2B5EF4-FFF2-40B4-BE49-F238E27FC236}">
                <a16:creationId xmlns:a16="http://schemas.microsoft.com/office/drawing/2014/main" id="{ECFA583B-9737-5E01-F6CA-6336BF15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5" y="1781378"/>
            <a:ext cx="2690584" cy="384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BD15E3-284E-F09D-11FD-B3A938E8CDBE}"/>
              </a:ext>
            </a:extLst>
          </p:cNvPr>
          <p:cNvSpPr txBox="1"/>
          <p:nvPr/>
        </p:nvSpPr>
        <p:spPr>
          <a:xfrm>
            <a:off x="4781263" y="1817452"/>
            <a:ext cx="4908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Zielona Biblia</a:t>
            </a:r>
          </a:p>
          <a:p>
            <a:endParaRPr lang="pl-PL" sz="2800" dirty="0"/>
          </a:p>
          <a:p>
            <a:r>
              <a:rPr lang="pl-PL" sz="2800" dirty="0"/>
              <a:t>Alberto Ferrari, Marco Russo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76B13-858F-2C9D-EDF7-F1C61A23EFC2}"/>
              </a:ext>
            </a:extLst>
          </p:cNvPr>
          <p:cNvSpPr txBox="1"/>
          <p:nvPr/>
        </p:nvSpPr>
        <p:spPr>
          <a:xfrm>
            <a:off x="4781263" y="36555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https://helion.pl/ksiazki/kompletny-przewodnik-po-dax-wyd-2-rozszerzone-analiza-biznesowa-przy-uzyciu-microsoft-power-bi-s-alberto-ferrari-marco-russo,e_1vg2.htm#format/e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2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Literatura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D15E3-284E-F09D-11FD-B3A938E8CDBE}"/>
              </a:ext>
            </a:extLst>
          </p:cNvPr>
          <p:cNvSpPr txBox="1"/>
          <p:nvPr/>
        </p:nvSpPr>
        <p:spPr>
          <a:xfrm>
            <a:off x="4722123" y="2226885"/>
            <a:ext cx="490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Phil </a:t>
            </a:r>
            <a:r>
              <a:rPr lang="pl-PL" sz="2800" dirty="0" err="1"/>
              <a:t>Seamark</a:t>
            </a:r>
            <a:endParaRPr lang="pl-PL" sz="2800" dirty="0"/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50F76B13-858F-2C9D-EDF7-F1C61A23EFC2}"/>
              </a:ext>
            </a:extLst>
          </p:cNvPr>
          <p:cNvSpPr txBox="1"/>
          <p:nvPr/>
        </p:nvSpPr>
        <p:spPr>
          <a:xfrm>
            <a:off x="4781263" y="3013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https://link.springer.com/book/10.1007/978-1-4842-3477-8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8BC7FD-1F89-3CB6-6AFF-E12F5B3C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91" y="1951471"/>
            <a:ext cx="29146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1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Literatura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D15E3-284E-F09D-11FD-B3A938E8CDBE}"/>
              </a:ext>
            </a:extLst>
          </p:cNvPr>
          <p:cNvSpPr txBox="1"/>
          <p:nvPr/>
        </p:nvSpPr>
        <p:spPr>
          <a:xfrm>
            <a:off x="4722123" y="2226885"/>
            <a:ext cx="4908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Phil </a:t>
            </a:r>
            <a:r>
              <a:rPr lang="pl-PL" sz="2800" dirty="0" err="1"/>
              <a:t>Seamark</a:t>
            </a:r>
            <a:endParaRPr lang="pl-PL" sz="2800" dirty="0"/>
          </a:p>
          <a:p>
            <a:r>
              <a:rPr lang="pl-PL" sz="2800" dirty="0"/>
              <a:t>Thomas Martens</a:t>
            </a:r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50F76B13-858F-2C9D-EDF7-F1C61A23EFC2}"/>
              </a:ext>
            </a:extLst>
          </p:cNvPr>
          <p:cNvSpPr txBox="1"/>
          <p:nvPr/>
        </p:nvSpPr>
        <p:spPr>
          <a:xfrm>
            <a:off x="4763066" y="3558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https://link.springer.com/book/10.1007/978-1-4842-4897-3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B232A9-91B8-C974-EDD1-58CC7E47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92" y="1951471"/>
            <a:ext cx="29146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8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4606-9FFB-48FC-B9A9-C3BBEFFC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1DB9FC-BE47-4118-AA01-0567E554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spc="300" dirty="0"/>
              <a:t>Internet</a:t>
            </a:r>
            <a:endParaRPr lang="en-US" spc="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D78FF-48F0-435C-831D-F259E3BEB83E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B24786-5562-2ED2-398C-4C56BA9ACFF0}"/>
              </a:ext>
            </a:extLst>
          </p:cNvPr>
          <p:cNvSpPr txBox="1"/>
          <p:nvPr/>
        </p:nvSpPr>
        <p:spPr>
          <a:xfrm>
            <a:off x="1496704" y="2174544"/>
            <a:ext cx="90894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DAX Guide</a:t>
            </a:r>
          </a:p>
          <a:p>
            <a:pPr lvl="1"/>
            <a:r>
              <a:rPr lang="en-US" sz="2400" dirty="0">
                <a:hlinkClick r:id="rId3"/>
              </a:rPr>
              <a:t>https://dax.guide/</a:t>
            </a:r>
            <a:endParaRPr lang="pl-PL" sz="2400" dirty="0"/>
          </a:p>
          <a:p>
            <a:pPr lvl="1"/>
            <a:endParaRPr lang="pl-PL" sz="2400" dirty="0"/>
          </a:p>
          <a:p>
            <a:r>
              <a:rPr lang="pl-PL" sz="2800" dirty="0"/>
              <a:t>DAX Patterns</a:t>
            </a:r>
          </a:p>
          <a:p>
            <a:pPr lvl="1"/>
            <a:r>
              <a:rPr lang="pl-PL" sz="2400" dirty="0">
                <a:hlinkClick r:id="rId4"/>
              </a:rPr>
              <a:t>https://www.daxpatterns.com/</a:t>
            </a:r>
            <a:endParaRPr lang="pl-PL" sz="2400" dirty="0"/>
          </a:p>
          <a:p>
            <a:pPr lvl="1"/>
            <a:endParaRPr lang="pl-PL" sz="2800" dirty="0"/>
          </a:p>
          <a:p>
            <a:r>
              <a:rPr lang="pl-PL" sz="2800" dirty="0"/>
              <a:t>SQLBI.com</a:t>
            </a:r>
          </a:p>
          <a:p>
            <a:pPr lvl="1"/>
            <a:r>
              <a:rPr lang="pl-PL" sz="2400" dirty="0">
                <a:hlinkClick r:id="rId5"/>
              </a:rPr>
              <a:t>https://www.sqlbi.com/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82674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Zasoby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3600" dirty="0"/>
              <a:t>https://gstolecki.page.link/SQLDay22_DAX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Narzędzia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DAX Studio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Najważniejsze narzędzie na warsztacie.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Szybkie tworzenie zapytań.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Analiza wydajnościowa (czas wykonania, plan zapytania).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Podgląd tego, co robi Power BI w raporcie.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Testowanie i debugowanie Twojej formuły.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8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Narzędzia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b="1" dirty="0"/>
              <a:t>Tabular Editor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Pełny widok modelu.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Pozwala wprowadzać modyfikacje niedostępne z poziomu edycji w Power BI – np. grupy kalkulacyjne.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Możliwość automatyzacji pracy z modelem (np. masowe tworzenie miar).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l-PL" dirty="0"/>
              <a:t>DAX DEBUGGER – tylko w płatnej wersji Tabular Editor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2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 danych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800" dirty="0"/>
              <a:t>Pracujesz z </a:t>
            </a:r>
            <a:r>
              <a:rPr lang="pl-PL" sz="2800" b="1" dirty="0"/>
              <a:t>modelem danych</a:t>
            </a:r>
            <a:r>
              <a:rPr lang="pl-PL" sz="2800" dirty="0"/>
              <a:t>. Model zawiera definicje wszystkich obiektów. </a:t>
            </a:r>
            <a:endParaRPr lang="en-US" sz="2800" dirty="0"/>
          </a:p>
          <a:p>
            <a:pPr marL="0" indent="0">
              <a:buNone/>
            </a:pPr>
            <a:r>
              <a:rPr lang="pl-PL" sz="2800" dirty="0"/>
              <a:t>Model udostępnia dane.</a:t>
            </a:r>
          </a:p>
          <a:p>
            <a:pPr marL="0" indent="0">
              <a:buNone/>
            </a:pPr>
            <a:r>
              <a:rPr lang="pl-PL" dirty="0"/>
              <a:t>Zapytania możesz zadawać używając </a:t>
            </a:r>
            <a:r>
              <a:rPr lang="pl-PL" b="1" dirty="0"/>
              <a:t>DAX</a:t>
            </a:r>
            <a:r>
              <a:rPr lang="pl-PL" dirty="0"/>
              <a:t> (jak Power BI) lub </a:t>
            </a:r>
            <a:r>
              <a:rPr lang="pl-PL" b="1" dirty="0"/>
              <a:t>MDX</a:t>
            </a:r>
            <a:r>
              <a:rPr lang="pl-PL" dirty="0"/>
              <a:t> (jak Excel).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DDC305E-CF3C-73C9-504B-E2C04D7F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98"/>
            <a:ext cx="10135737" cy="68388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2F22A-E921-C3E7-E493-B109F6B8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5863" y="1652122"/>
            <a:ext cx="1756012" cy="16779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400" dirty="0"/>
              <a:t>Bardzo prosty model danych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643DDED-EB4B-EDE7-72E9-C1D72BB8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12" y="2682948"/>
            <a:ext cx="4606202" cy="3809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Tabela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992" y="2380002"/>
            <a:ext cx="2961564" cy="11911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400" dirty="0"/>
              <a:t>Składa się z kolumn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2400" dirty="0"/>
              <a:t>i wierszy.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11B2FA-2E2F-C1E9-2A45-A9444FC0C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0" y="1961472"/>
            <a:ext cx="2739141" cy="39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6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1337</Words>
  <Application>Microsoft Office PowerPoint</Application>
  <PresentationFormat>Widescreen</PresentationFormat>
  <Paragraphs>427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PowerPoint Presentation</vt:lpstr>
      <vt:lpstr>Po  prostu  DAX</vt:lpstr>
      <vt:lpstr>AGENDA</vt:lpstr>
      <vt:lpstr>Zasoby</vt:lpstr>
      <vt:lpstr>Narzędzia</vt:lpstr>
      <vt:lpstr>Narzędzia</vt:lpstr>
      <vt:lpstr>Model danych</vt:lpstr>
      <vt:lpstr>PowerPoint Presentation</vt:lpstr>
      <vt:lpstr>Tabela</vt:lpstr>
      <vt:lpstr>Relacja</vt:lpstr>
      <vt:lpstr>Wyrażenie DAX</vt:lpstr>
      <vt:lpstr>Gdzie w modelu znajdziesz DAX</vt:lpstr>
      <vt:lpstr>Po co Ci kolumna kalkulowana?</vt:lpstr>
      <vt:lpstr>Po co Ci tabela kalkulowana?</vt:lpstr>
      <vt:lpstr>Po co Ci miara?</vt:lpstr>
      <vt:lpstr>Zmienne</vt:lpstr>
      <vt:lpstr>Formatowanie kodu</vt:lpstr>
      <vt:lpstr>Typy danych</vt:lpstr>
      <vt:lpstr>Kontekst</vt:lpstr>
      <vt:lpstr>Kontekst</vt:lpstr>
      <vt:lpstr>Kontekst filtra</vt:lpstr>
      <vt:lpstr>Kontekst filtra</vt:lpstr>
      <vt:lpstr>Kontekst filtra</vt:lpstr>
      <vt:lpstr>Skąd się bierze kontekst filtra?</vt:lpstr>
      <vt:lpstr>Kontekst filtra - dodanie</vt:lpstr>
      <vt:lpstr>Kontekst filtra - nadpisywanie</vt:lpstr>
      <vt:lpstr>Kontekst filtra - KEEPFILTERS</vt:lpstr>
      <vt:lpstr>Kontekst wiersza</vt:lpstr>
      <vt:lpstr>Iterator</vt:lpstr>
      <vt:lpstr>Iterator</vt:lpstr>
      <vt:lpstr>Literatura</vt:lpstr>
      <vt:lpstr>Literatura</vt:lpstr>
      <vt:lpstr>Literatura</vt:lpstr>
      <vt:lpstr>Internet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Grzegorz Stolecki</cp:lastModifiedBy>
  <cp:revision>35</cp:revision>
  <dcterms:created xsi:type="dcterms:W3CDTF">2020-11-25T08:54:13Z</dcterms:created>
  <dcterms:modified xsi:type="dcterms:W3CDTF">2022-05-08T20:33:22Z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