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7"/>
  </p:notesMasterIdLst>
  <p:sldIdLst>
    <p:sldId id="256" r:id="rId2"/>
    <p:sldId id="476" r:id="rId3"/>
    <p:sldId id="483" r:id="rId4"/>
    <p:sldId id="257" r:id="rId5"/>
    <p:sldId id="258" r:id="rId6"/>
    <p:sldId id="260" r:id="rId7"/>
    <p:sldId id="261" r:id="rId8"/>
    <p:sldId id="262" r:id="rId9"/>
    <p:sldId id="263" r:id="rId10"/>
    <p:sldId id="329" r:id="rId11"/>
    <p:sldId id="330" r:id="rId12"/>
    <p:sldId id="331" r:id="rId13"/>
    <p:sldId id="478" r:id="rId14"/>
    <p:sldId id="479" r:id="rId15"/>
    <p:sldId id="480" r:id="rId16"/>
    <p:sldId id="481" r:id="rId17"/>
    <p:sldId id="482" r:id="rId18"/>
    <p:sldId id="264" r:id="rId19"/>
    <p:sldId id="265" r:id="rId20"/>
    <p:sldId id="484" r:id="rId21"/>
    <p:sldId id="268" r:id="rId22"/>
    <p:sldId id="269" r:id="rId23"/>
    <p:sldId id="493" r:id="rId24"/>
    <p:sldId id="270" r:id="rId25"/>
    <p:sldId id="272" r:id="rId26"/>
    <p:sldId id="494" r:id="rId27"/>
    <p:sldId id="495" r:id="rId28"/>
    <p:sldId id="496" r:id="rId29"/>
    <p:sldId id="497" r:id="rId30"/>
    <p:sldId id="271" r:id="rId31"/>
    <p:sldId id="500" r:id="rId32"/>
    <p:sldId id="501" r:id="rId33"/>
    <p:sldId id="290" r:id="rId34"/>
    <p:sldId id="477" r:id="rId35"/>
    <p:sldId id="502" r:id="rId36"/>
    <p:sldId id="503" r:id="rId37"/>
    <p:sldId id="274" r:id="rId38"/>
    <p:sldId id="273" r:id="rId39"/>
    <p:sldId id="291" r:id="rId40"/>
    <p:sldId id="498" r:id="rId41"/>
    <p:sldId id="499" r:id="rId42"/>
    <p:sldId id="485" r:id="rId43"/>
    <p:sldId id="275" r:id="rId44"/>
    <p:sldId id="266" r:id="rId45"/>
    <p:sldId id="267" r:id="rId46"/>
    <p:sldId id="292" r:id="rId47"/>
    <p:sldId id="293" r:id="rId48"/>
    <p:sldId id="294" r:id="rId49"/>
    <p:sldId id="276" r:id="rId50"/>
    <p:sldId id="277" r:id="rId51"/>
    <p:sldId id="278" r:id="rId52"/>
    <p:sldId id="279" r:id="rId53"/>
    <p:sldId id="282" r:id="rId54"/>
    <p:sldId id="280" r:id="rId55"/>
    <p:sldId id="281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486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  <p:sldId id="487" r:id="rId87"/>
    <p:sldId id="317" r:id="rId88"/>
    <p:sldId id="318" r:id="rId89"/>
    <p:sldId id="492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488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32" r:id="rId116"/>
    <p:sldId id="333" r:id="rId117"/>
    <p:sldId id="334" r:id="rId118"/>
    <p:sldId id="335" r:id="rId119"/>
    <p:sldId id="336" r:id="rId120"/>
    <p:sldId id="337" r:id="rId121"/>
    <p:sldId id="338" r:id="rId122"/>
    <p:sldId id="339" r:id="rId123"/>
    <p:sldId id="340" r:id="rId124"/>
    <p:sldId id="341" r:id="rId125"/>
    <p:sldId id="342" r:id="rId126"/>
    <p:sldId id="343" r:id="rId127"/>
    <p:sldId id="489" r:id="rId128"/>
    <p:sldId id="490" r:id="rId129"/>
    <p:sldId id="360" r:id="rId130"/>
    <p:sldId id="361" r:id="rId131"/>
    <p:sldId id="365" r:id="rId132"/>
    <p:sldId id="362" r:id="rId133"/>
    <p:sldId id="363" r:id="rId134"/>
    <p:sldId id="366" r:id="rId135"/>
    <p:sldId id="364" r:id="rId136"/>
    <p:sldId id="491" r:id="rId137"/>
    <p:sldId id="367" r:id="rId138"/>
    <p:sldId id="368" r:id="rId139"/>
    <p:sldId id="369" r:id="rId140"/>
    <p:sldId id="370" r:id="rId141"/>
    <p:sldId id="371" r:id="rId142"/>
    <p:sldId id="372" r:id="rId143"/>
    <p:sldId id="373" r:id="rId144"/>
    <p:sldId id="374" r:id="rId145"/>
    <p:sldId id="375" r:id="rId146"/>
    <p:sldId id="376" r:id="rId147"/>
    <p:sldId id="377" r:id="rId148"/>
    <p:sldId id="378" r:id="rId149"/>
    <p:sldId id="379" r:id="rId150"/>
    <p:sldId id="380" r:id="rId151"/>
    <p:sldId id="381" r:id="rId152"/>
    <p:sldId id="382" r:id="rId153"/>
    <p:sldId id="383" r:id="rId154"/>
    <p:sldId id="384" r:id="rId155"/>
    <p:sldId id="385" r:id="rId156"/>
    <p:sldId id="386" r:id="rId157"/>
    <p:sldId id="387" r:id="rId158"/>
    <p:sldId id="388" r:id="rId159"/>
    <p:sldId id="389" r:id="rId160"/>
    <p:sldId id="390" r:id="rId161"/>
    <p:sldId id="391" r:id="rId162"/>
    <p:sldId id="392" r:id="rId163"/>
    <p:sldId id="393" r:id="rId164"/>
    <p:sldId id="394" r:id="rId165"/>
    <p:sldId id="395" r:id="rId166"/>
    <p:sldId id="396" r:id="rId167"/>
    <p:sldId id="397" r:id="rId168"/>
    <p:sldId id="398" r:id="rId169"/>
    <p:sldId id="399" r:id="rId170"/>
    <p:sldId id="400" r:id="rId171"/>
    <p:sldId id="401" r:id="rId172"/>
    <p:sldId id="402" r:id="rId173"/>
    <p:sldId id="403" r:id="rId174"/>
    <p:sldId id="404" r:id="rId175"/>
    <p:sldId id="405" r:id="rId176"/>
    <p:sldId id="406" r:id="rId177"/>
    <p:sldId id="407" r:id="rId178"/>
    <p:sldId id="408" r:id="rId179"/>
    <p:sldId id="409" r:id="rId180"/>
    <p:sldId id="410" r:id="rId181"/>
    <p:sldId id="411" r:id="rId182"/>
    <p:sldId id="412" r:id="rId183"/>
    <p:sldId id="413" r:id="rId184"/>
    <p:sldId id="414" r:id="rId185"/>
    <p:sldId id="415" r:id="rId186"/>
    <p:sldId id="416" r:id="rId187"/>
    <p:sldId id="417" r:id="rId188"/>
    <p:sldId id="418" r:id="rId189"/>
    <p:sldId id="419" r:id="rId190"/>
    <p:sldId id="420" r:id="rId191"/>
    <p:sldId id="421" r:id="rId192"/>
    <p:sldId id="422" r:id="rId193"/>
    <p:sldId id="423" r:id="rId194"/>
    <p:sldId id="424" r:id="rId195"/>
    <p:sldId id="425" r:id="rId196"/>
    <p:sldId id="426" r:id="rId197"/>
    <p:sldId id="427" r:id="rId198"/>
    <p:sldId id="428" r:id="rId199"/>
    <p:sldId id="429" r:id="rId200"/>
    <p:sldId id="430" r:id="rId201"/>
    <p:sldId id="431" r:id="rId202"/>
    <p:sldId id="432" r:id="rId203"/>
    <p:sldId id="433" r:id="rId204"/>
    <p:sldId id="434" r:id="rId205"/>
    <p:sldId id="435" r:id="rId206"/>
    <p:sldId id="436" r:id="rId207"/>
    <p:sldId id="437" r:id="rId208"/>
    <p:sldId id="438" r:id="rId209"/>
    <p:sldId id="439" r:id="rId210"/>
    <p:sldId id="440" r:id="rId211"/>
    <p:sldId id="441" r:id="rId212"/>
    <p:sldId id="442" r:id="rId213"/>
    <p:sldId id="443" r:id="rId214"/>
    <p:sldId id="444" r:id="rId215"/>
    <p:sldId id="445" r:id="rId216"/>
    <p:sldId id="446" r:id="rId217"/>
    <p:sldId id="447" r:id="rId218"/>
    <p:sldId id="448" r:id="rId219"/>
    <p:sldId id="449" r:id="rId220"/>
    <p:sldId id="450" r:id="rId221"/>
    <p:sldId id="451" r:id="rId222"/>
    <p:sldId id="452" r:id="rId223"/>
    <p:sldId id="453" r:id="rId224"/>
    <p:sldId id="454" r:id="rId225"/>
    <p:sldId id="455" r:id="rId226"/>
    <p:sldId id="456" r:id="rId227"/>
    <p:sldId id="457" r:id="rId228"/>
    <p:sldId id="458" r:id="rId229"/>
    <p:sldId id="459" r:id="rId230"/>
    <p:sldId id="460" r:id="rId231"/>
    <p:sldId id="461" r:id="rId232"/>
    <p:sldId id="462" r:id="rId233"/>
    <p:sldId id="463" r:id="rId234"/>
    <p:sldId id="464" r:id="rId235"/>
    <p:sldId id="465" r:id="rId236"/>
    <p:sldId id="466" r:id="rId237"/>
    <p:sldId id="467" r:id="rId238"/>
    <p:sldId id="468" r:id="rId239"/>
    <p:sldId id="469" r:id="rId240"/>
    <p:sldId id="470" r:id="rId241"/>
    <p:sldId id="471" r:id="rId242"/>
    <p:sldId id="472" r:id="rId243"/>
    <p:sldId id="473" r:id="rId244"/>
    <p:sldId id="474" r:id="rId245"/>
    <p:sldId id="475" r:id="rId24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microsoft.com/office/2016/11/relationships/changesInfo" Target="changesInfos/changesInfo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Stolecki" userId="302f6fca65d663d5" providerId="LiveId" clId="{C6A9723D-D312-42CC-B409-3BCE1818EB1C}"/>
    <pc:docChg chg="custSel addSld modSld">
      <pc:chgData name="Grzegorz Stolecki" userId="302f6fca65d663d5" providerId="LiveId" clId="{C6A9723D-D312-42CC-B409-3BCE1818EB1C}" dt="2021-05-09T07:19:28.535" v="2096" actId="20577"/>
      <pc:docMkLst>
        <pc:docMk/>
      </pc:docMkLst>
      <pc:sldChg chg="modSp mod">
        <pc:chgData name="Grzegorz Stolecki" userId="302f6fca65d663d5" providerId="LiveId" clId="{C6A9723D-D312-42CC-B409-3BCE1818EB1C}" dt="2021-05-08T05:34:35.754" v="118" actId="20577"/>
        <pc:sldMkLst>
          <pc:docMk/>
          <pc:sldMk cId="1413849525" sldId="264"/>
        </pc:sldMkLst>
        <pc:spChg chg="mod">
          <ac:chgData name="Grzegorz Stolecki" userId="302f6fca65d663d5" providerId="LiveId" clId="{C6A9723D-D312-42CC-B409-3BCE1818EB1C}" dt="2021-05-08T05:34:35.754" v="118" actId="20577"/>
          <ac:spMkLst>
            <pc:docMk/>
            <pc:sldMk cId="1413849525" sldId="264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C6A9723D-D312-42CC-B409-3BCE1818EB1C}" dt="2021-05-08T05:33:30.784" v="12" actId="20577"/>
        <pc:sldMkLst>
          <pc:docMk/>
          <pc:sldMk cId="656502390" sldId="478"/>
        </pc:sldMkLst>
        <pc:spChg chg="mod">
          <ac:chgData name="Grzegorz Stolecki" userId="302f6fca65d663d5" providerId="LiveId" clId="{C6A9723D-D312-42CC-B409-3BCE1818EB1C}" dt="2021-05-08T05:33:30.784" v="12" actId="20577"/>
          <ac:spMkLst>
            <pc:docMk/>
            <pc:sldMk cId="656502390" sldId="478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C6A9723D-D312-42CC-B409-3BCE1818EB1C}" dt="2021-05-08T05:34:09.200" v="80" actId="20577"/>
        <pc:sldMkLst>
          <pc:docMk/>
          <pc:sldMk cId="332841335" sldId="482"/>
        </pc:sldMkLst>
        <pc:spChg chg="mod">
          <ac:chgData name="Grzegorz Stolecki" userId="302f6fca65d663d5" providerId="LiveId" clId="{C6A9723D-D312-42CC-B409-3BCE1818EB1C}" dt="2021-05-08T05:34:09.200" v="80" actId="20577"/>
          <ac:spMkLst>
            <pc:docMk/>
            <pc:sldMk cId="332841335" sldId="482"/>
            <ac:spMk id="3" creationId="{00000000-0000-0000-0000-000000000000}"/>
          </ac:spMkLst>
        </pc:spChg>
      </pc:sldChg>
      <pc:sldChg chg="modSp add mod">
        <pc:chgData name="Grzegorz Stolecki" userId="302f6fca65d663d5" providerId="LiveId" clId="{C6A9723D-D312-42CC-B409-3BCE1818EB1C}" dt="2021-05-08T05:38:13.845" v="304" actId="20577"/>
        <pc:sldMkLst>
          <pc:docMk/>
          <pc:sldMk cId="3972506690" sldId="493"/>
        </pc:sldMkLst>
        <pc:spChg chg="mod">
          <ac:chgData name="Grzegorz Stolecki" userId="302f6fca65d663d5" providerId="LiveId" clId="{C6A9723D-D312-42CC-B409-3BCE1818EB1C}" dt="2021-05-08T05:36:48.239" v="165" actId="6549"/>
          <ac:spMkLst>
            <pc:docMk/>
            <pc:sldMk cId="3972506690" sldId="493"/>
            <ac:spMk id="2" creationId="{00000000-0000-0000-0000-000000000000}"/>
          </ac:spMkLst>
        </pc:spChg>
        <pc:spChg chg="mod">
          <ac:chgData name="Grzegorz Stolecki" userId="302f6fca65d663d5" providerId="LiveId" clId="{C6A9723D-D312-42CC-B409-3BCE1818EB1C}" dt="2021-05-08T05:38:13.845" v="304" actId="20577"/>
          <ac:spMkLst>
            <pc:docMk/>
            <pc:sldMk cId="3972506690" sldId="493"/>
            <ac:spMk id="3" creationId="{00000000-0000-0000-0000-000000000000}"/>
          </ac:spMkLst>
        </pc:spChg>
      </pc:sldChg>
      <pc:sldChg chg="modSp add mod">
        <pc:chgData name="Grzegorz Stolecki" userId="302f6fca65d663d5" providerId="LiveId" clId="{C6A9723D-D312-42CC-B409-3BCE1818EB1C}" dt="2021-05-08T05:40:40.301" v="517" actId="404"/>
        <pc:sldMkLst>
          <pc:docMk/>
          <pc:sldMk cId="1511971723" sldId="494"/>
        </pc:sldMkLst>
        <pc:spChg chg="mod">
          <ac:chgData name="Grzegorz Stolecki" userId="302f6fca65d663d5" providerId="LiveId" clId="{C6A9723D-D312-42CC-B409-3BCE1818EB1C}" dt="2021-05-08T05:40:40.301" v="517" actId="404"/>
          <ac:spMkLst>
            <pc:docMk/>
            <pc:sldMk cId="1511971723" sldId="494"/>
            <ac:spMk id="3" creationId="{00000000-0000-0000-0000-000000000000}"/>
          </ac:spMkLst>
        </pc:spChg>
      </pc:sldChg>
      <pc:sldChg chg="modSp new mod">
        <pc:chgData name="Grzegorz Stolecki" userId="302f6fca65d663d5" providerId="LiveId" clId="{C6A9723D-D312-42CC-B409-3BCE1818EB1C}" dt="2021-05-08T05:44:14.809" v="856" actId="20577"/>
        <pc:sldMkLst>
          <pc:docMk/>
          <pc:sldMk cId="3064443877" sldId="495"/>
        </pc:sldMkLst>
        <pc:spChg chg="mod">
          <ac:chgData name="Grzegorz Stolecki" userId="302f6fca65d663d5" providerId="LiveId" clId="{C6A9723D-D312-42CC-B409-3BCE1818EB1C}" dt="2021-05-08T05:41:45.703" v="549" actId="20577"/>
          <ac:spMkLst>
            <pc:docMk/>
            <pc:sldMk cId="3064443877" sldId="495"/>
            <ac:spMk id="2" creationId="{61287238-FF0F-4AE5-B2A3-748AEFADA50A}"/>
          </ac:spMkLst>
        </pc:spChg>
        <pc:spChg chg="mod">
          <ac:chgData name="Grzegorz Stolecki" userId="302f6fca65d663d5" providerId="LiveId" clId="{C6A9723D-D312-42CC-B409-3BCE1818EB1C}" dt="2021-05-08T05:44:14.809" v="856" actId="20577"/>
          <ac:spMkLst>
            <pc:docMk/>
            <pc:sldMk cId="3064443877" sldId="495"/>
            <ac:spMk id="3" creationId="{DE2C2B12-F7D7-419E-8312-CC2C8AB35BF4}"/>
          </ac:spMkLst>
        </pc:spChg>
      </pc:sldChg>
      <pc:sldChg chg="modSp new mod">
        <pc:chgData name="Grzegorz Stolecki" userId="302f6fca65d663d5" providerId="LiveId" clId="{C6A9723D-D312-42CC-B409-3BCE1818EB1C}" dt="2021-05-08T05:46:22.146" v="1130" actId="20577"/>
        <pc:sldMkLst>
          <pc:docMk/>
          <pc:sldMk cId="596231431" sldId="496"/>
        </pc:sldMkLst>
        <pc:spChg chg="mod">
          <ac:chgData name="Grzegorz Stolecki" userId="302f6fca65d663d5" providerId="LiveId" clId="{C6A9723D-D312-42CC-B409-3BCE1818EB1C}" dt="2021-05-08T05:44:39.152" v="872" actId="20577"/>
          <ac:spMkLst>
            <pc:docMk/>
            <pc:sldMk cId="596231431" sldId="496"/>
            <ac:spMk id="2" creationId="{3065A6F6-92C6-4FFB-BF90-E4FB7D7737DF}"/>
          </ac:spMkLst>
        </pc:spChg>
        <pc:spChg chg="mod">
          <ac:chgData name="Grzegorz Stolecki" userId="302f6fca65d663d5" providerId="LiveId" clId="{C6A9723D-D312-42CC-B409-3BCE1818EB1C}" dt="2021-05-08T05:46:22.146" v="1130" actId="20577"/>
          <ac:spMkLst>
            <pc:docMk/>
            <pc:sldMk cId="596231431" sldId="496"/>
            <ac:spMk id="3" creationId="{E04347AF-9ACF-4360-A324-1F867262AF17}"/>
          </ac:spMkLst>
        </pc:spChg>
      </pc:sldChg>
      <pc:sldChg chg="modSp new mod">
        <pc:chgData name="Grzegorz Stolecki" userId="302f6fca65d663d5" providerId="LiveId" clId="{C6A9723D-D312-42CC-B409-3BCE1818EB1C}" dt="2021-05-08T08:10:29.408" v="2079" actId="20577"/>
        <pc:sldMkLst>
          <pc:docMk/>
          <pc:sldMk cId="3434883439" sldId="497"/>
        </pc:sldMkLst>
        <pc:spChg chg="mod">
          <ac:chgData name="Grzegorz Stolecki" userId="302f6fca65d663d5" providerId="LiveId" clId="{C6A9723D-D312-42CC-B409-3BCE1818EB1C}" dt="2021-05-08T05:46:59.273" v="1151" actId="20577"/>
          <ac:spMkLst>
            <pc:docMk/>
            <pc:sldMk cId="3434883439" sldId="497"/>
            <ac:spMk id="2" creationId="{B78BD544-014F-46C3-9609-C84EEDE3F9B2}"/>
          </ac:spMkLst>
        </pc:spChg>
        <pc:spChg chg="mod">
          <ac:chgData name="Grzegorz Stolecki" userId="302f6fca65d663d5" providerId="LiveId" clId="{C6A9723D-D312-42CC-B409-3BCE1818EB1C}" dt="2021-05-08T08:10:29.408" v="2079" actId="20577"/>
          <ac:spMkLst>
            <pc:docMk/>
            <pc:sldMk cId="3434883439" sldId="497"/>
            <ac:spMk id="3" creationId="{701F5DE0-8065-4BCE-9277-DA50CD5524F5}"/>
          </ac:spMkLst>
        </pc:spChg>
      </pc:sldChg>
      <pc:sldChg chg="modSp new mod">
        <pc:chgData name="Grzegorz Stolecki" userId="302f6fca65d663d5" providerId="LiveId" clId="{C6A9723D-D312-42CC-B409-3BCE1818EB1C}" dt="2021-05-09T07:19:28.535" v="2096" actId="20577"/>
        <pc:sldMkLst>
          <pc:docMk/>
          <pc:sldMk cId="3713682591" sldId="498"/>
        </pc:sldMkLst>
        <pc:spChg chg="mod">
          <ac:chgData name="Grzegorz Stolecki" userId="302f6fca65d663d5" providerId="LiveId" clId="{C6A9723D-D312-42CC-B409-3BCE1818EB1C}" dt="2021-05-08T05:53:19.521" v="1453" actId="20577"/>
          <ac:spMkLst>
            <pc:docMk/>
            <pc:sldMk cId="3713682591" sldId="498"/>
            <ac:spMk id="2" creationId="{AD2ED4D9-5A7D-4DC5-B2E2-E31D65E57DB2}"/>
          </ac:spMkLst>
        </pc:spChg>
        <pc:spChg chg="mod">
          <ac:chgData name="Grzegorz Stolecki" userId="302f6fca65d663d5" providerId="LiveId" clId="{C6A9723D-D312-42CC-B409-3BCE1818EB1C}" dt="2021-05-09T07:19:28.535" v="2096" actId="20577"/>
          <ac:spMkLst>
            <pc:docMk/>
            <pc:sldMk cId="3713682591" sldId="498"/>
            <ac:spMk id="3" creationId="{8BC67030-390C-4BB9-A829-596BD1A28A3A}"/>
          </ac:spMkLst>
        </pc:spChg>
      </pc:sldChg>
      <pc:sldChg chg="modSp add mod">
        <pc:chgData name="Grzegorz Stolecki" userId="302f6fca65d663d5" providerId="LiveId" clId="{C6A9723D-D312-42CC-B409-3BCE1818EB1C}" dt="2021-05-08T05:59:28.884" v="2073" actId="20577"/>
        <pc:sldMkLst>
          <pc:docMk/>
          <pc:sldMk cId="541706961" sldId="499"/>
        </pc:sldMkLst>
        <pc:spChg chg="mod">
          <ac:chgData name="Grzegorz Stolecki" userId="302f6fca65d663d5" providerId="LiveId" clId="{C6A9723D-D312-42CC-B409-3BCE1818EB1C}" dt="2021-05-08T05:59:28.884" v="2073" actId="20577"/>
          <ac:spMkLst>
            <pc:docMk/>
            <pc:sldMk cId="541706961" sldId="499"/>
            <ac:spMk id="2" creationId="{AD2ED4D9-5A7D-4DC5-B2E2-E31D65E57DB2}"/>
          </ac:spMkLst>
        </pc:spChg>
        <pc:spChg chg="mod">
          <ac:chgData name="Grzegorz Stolecki" userId="302f6fca65d663d5" providerId="LiveId" clId="{C6A9723D-D312-42CC-B409-3BCE1818EB1C}" dt="2021-05-08T05:59:20.173" v="2056" actId="20577"/>
          <ac:spMkLst>
            <pc:docMk/>
            <pc:sldMk cId="541706961" sldId="499"/>
            <ac:spMk id="3" creationId="{8BC67030-390C-4BB9-A829-596BD1A28A3A}"/>
          </ac:spMkLst>
        </pc:spChg>
      </pc:sldChg>
    </pc:docChg>
  </pc:docChgLst>
  <pc:docChgLst>
    <pc:chgData name="Grzegorz Stolecki" userId="302f6fca65d663d5" providerId="LiveId" clId="{A0E2AF8A-467B-4AFF-B440-AFFDF8E578F6}"/>
    <pc:docChg chg="custSel modSld">
      <pc:chgData name="Grzegorz Stolecki" userId="302f6fca65d663d5" providerId="LiveId" clId="{A0E2AF8A-467B-4AFF-B440-AFFDF8E578F6}" dt="2021-12-03T09:18:52.046" v="57" actId="20577"/>
      <pc:docMkLst>
        <pc:docMk/>
      </pc:docMkLst>
      <pc:sldChg chg="modSp mod">
        <pc:chgData name="Grzegorz Stolecki" userId="302f6fca65d663d5" providerId="LiveId" clId="{A0E2AF8A-467B-4AFF-B440-AFFDF8E578F6}" dt="2021-12-03T09:18:18.479" v="6" actId="20577"/>
        <pc:sldMkLst>
          <pc:docMk/>
          <pc:sldMk cId="4183395181" sldId="256"/>
        </pc:sldMkLst>
        <pc:spChg chg="mod">
          <ac:chgData name="Grzegorz Stolecki" userId="302f6fca65d663d5" providerId="LiveId" clId="{A0E2AF8A-467B-4AFF-B440-AFFDF8E578F6}" dt="2021-12-03T09:18:18.479" v="6" actId="20577"/>
          <ac:spMkLst>
            <pc:docMk/>
            <pc:sldMk cId="4183395181" sldId="256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A0E2AF8A-467B-4AFF-B440-AFFDF8E578F6}" dt="2021-12-03T09:18:52.046" v="57" actId="20577"/>
        <pc:sldMkLst>
          <pc:docMk/>
          <pc:sldMk cId="4056548363" sldId="260"/>
        </pc:sldMkLst>
        <pc:spChg chg="mod">
          <ac:chgData name="Grzegorz Stolecki" userId="302f6fca65d663d5" providerId="LiveId" clId="{A0E2AF8A-467B-4AFF-B440-AFFDF8E578F6}" dt="2021-12-03T09:18:52.046" v="57" actId="20577"/>
          <ac:spMkLst>
            <pc:docMk/>
            <pc:sldMk cId="4056548363" sldId="260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C310BDAC-DF71-4327-AD8F-B8ADB13EC8D2}"/>
    <pc:docChg chg="modSld">
      <pc:chgData name="Grzegorz Stolecki" userId="302f6fca65d663d5" providerId="LiveId" clId="{C310BDAC-DF71-4327-AD8F-B8ADB13EC8D2}" dt="2022-01-08T08:15:21.600" v="35" actId="20577"/>
      <pc:docMkLst>
        <pc:docMk/>
      </pc:docMkLst>
      <pc:sldChg chg="modSp mod">
        <pc:chgData name="Grzegorz Stolecki" userId="302f6fca65d663d5" providerId="LiveId" clId="{C310BDAC-DF71-4327-AD8F-B8ADB13EC8D2}" dt="2022-01-08T08:15:21.600" v="35" actId="20577"/>
        <pc:sldMkLst>
          <pc:docMk/>
          <pc:sldMk cId="2063054170" sldId="263"/>
        </pc:sldMkLst>
        <pc:spChg chg="mod">
          <ac:chgData name="Grzegorz Stolecki" userId="302f6fca65d663d5" providerId="LiveId" clId="{C310BDAC-DF71-4327-AD8F-B8ADB13EC8D2}" dt="2022-01-08T08:15:21.600" v="35" actId="20577"/>
          <ac:spMkLst>
            <pc:docMk/>
            <pc:sldMk cId="2063054170" sldId="263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5D58F7F8-2405-423A-8A9E-AD2DAF6D97A0}"/>
    <pc:docChg chg="modSld">
      <pc:chgData name="Grzegorz Stolecki" userId="302f6fca65d663d5" providerId="LiveId" clId="{5D58F7F8-2405-423A-8A9E-AD2DAF6D97A0}" dt="2019-07-15T06:47:53.335" v="8" actId="20577"/>
      <pc:docMkLst>
        <pc:docMk/>
      </pc:docMkLst>
      <pc:sldChg chg="modSp">
        <pc:chgData name="Grzegorz Stolecki" userId="302f6fca65d663d5" providerId="LiveId" clId="{5D58F7F8-2405-423A-8A9E-AD2DAF6D97A0}" dt="2019-07-15T06:47:53.335" v="8" actId="20577"/>
        <pc:sldMkLst>
          <pc:docMk/>
          <pc:sldMk cId="4183395181" sldId="256"/>
        </pc:sldMkLst>
        <pc:spChg chg="mod">
          <ac:chgData name="Grzegorz Stolecki" userId="302f6fca65d663d5" providerId="LiveId" clId="{5D58F7F8-2405-423A-8A9E-AD2DAF6D97A0}" dt="2019-07-15T06:47:53.335" v="8" actId="20577"/>
          <ac:spMkLst>
            <pc:docMk/>
            <pc:sldMk cId="4183395181" sldId="256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162BB37F-4404-4173-BE5D-07BAAE88495F}"/>
    <pc:docChg chg="custSel modSld">
      <pc:chgData name="Grzegorz Stolecki" userId="302f6fca65d663d5" providerId="LiveId" clId="{162BB37F-4404-4173-BE5D-07BAAE88495F}" dt="2019-09-06T06:38:52.013" v="31" actId="20577"/>
      <pc:docMkLst>
        <pc:docMk/>
      </pc:docMkLst>
      <pc:sldChg chg="modSp">
        <pc:chgData name="Grzegorz Stolecki" userId="302f6fca65d663d5" providerId="LiveId" clId="{162BB37F-4404-4173-BE5D-07BAAE88495F}" dt="2019-09-06T06:37:45.590" v="18" actId="20577"/>
        <pc:sldMkLst>
          <pc:docMk/>
          <pc:sldMk cId="4183395181" sldId="256"/>
        </pc:sldMkLst>
        <pc:spChg chg="mod">
          <ac:chgData name="Grzegorz Stolecki" userId="302f6fca65d663d5" providerId="LiveId" clId="{162BB37F-4404-4173-BE5D-07BAAE88495F}" dt="2019-09-06T06:37:45.590" v="18" actId="20577"/>
          <ac:spMkLst>
            <pc:docMk/>
            <pc:sldMk cId="4183395181" sldId="256"/>
            <ac:spMk id="3" creationId="{00000000-0000-0000-0000-000000000000}"/>
          </ac:spMkLst>
        </pc:spChg>
      </pc:sldChg>
      <pc:sldChg chg="modSp">
        <pc:chgData name="Grzegorz Stolecki" userId="302f6fca65d663d5" providerId="LiveId" clId="{162BB37F-4404-4173-BE5D-07BAAE88495F}" dt="2019-09-06T06:38:52.013" v="31" actId="20577"/>
        <pc:sldMkLst>
          <pc:docMk/>
          <pc:sldMk cId="656502390" sldId="478"/>
        </pc:sldMkLst>
        <pc:spChg chg="mod">
          <ac:chgData name="Grzegorz Stolecki" userId="302f6fca65d663d5" providerId="LiveId" clId="{162BB37F-4404-4173-BE5D-07BAAE88495F}" dt="2019-09-06T06:38:52.013" v="31" actId="20577"/>
          <ac:spMkLst>
            <pc:docMk/>
            <pc:sldMk cId="656502390" sldId="478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29210-6ED2-4853-ADC4-314E22515EBE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347859-3557-4B75-9BAB-FB084F00F1D3}">
      <dgm:prSet phldrT="[Tekst]"/>
      <dgm:spPr/>
      <dgm:t>
        <a:bodyPr/>
        <a:lstStyle/>
        <a:p>
          <a:r>
            <a:rPr lang="pl-PL" dirty="0"/>
            <a:t>Principal</a:t>
          </a:r>
        </a:p>
      </dgm:t>
    </dgm:pt>
    <dgm:pt modelId="{C6DCC4FF-3DCE-4254-891E-31FD99333DC1}" type="parTrans" cxnId="{F86A46BF-C38F-45FB-B10B-0B7C9B90254D}">
      <dgm:prSet/>
      <dgm:spPr/>
      <dgm:t>
        <a:bodyPr/>
        <a:lstStyle/>
        <a:p>
          <a:endParaRPr lang="pl-PL"/>
        </a:p>
      </dgm:t>
    </dgm:pt>
    <dgm:pt modelId="{C8487B41-411C-4A63-81B5-2B4F54730918}" type="sibTrans" cxnId="{F86A46BF-C38F-45FB-B10B-0B7C9B90254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25B7981A-0608-48C5-8162-7549A8EB17D3}">
      <dgm:prSet phldrT="[Tekst]"/>
      <dgm:spPr/>
      <dgm:t>
        <a:bodyPr/>
        <a:lstStyle/>
        <a:p>
          <a:r>
            <a:rPr lang="pl-PL" dirty="0" err="1"/>
            <a:t>Securable</a:t>
          </a:r>
          <a:endParaRPr lang="pl-PL" dirty="0"/>
        </a:p>
      </dgm:t>
    </dgm:pt>
    <dgm:pt modelId="{FC02167B-C659-4F95-B00E-DB5E873C4391}" type="parTrans" cxnId="{9BABCF8D-52E0-409D-AC0A-8249C163D982}">
      <dgm:prSet/>
      <dgm:spPr/>
      <dgm:t>
        <a:bodyPr/>
        <a:lstStyle/>
        <a:p>
          <a:endParaRPr lang="pl-PL"/>
        </a:p>
      </dgm:t>
    </dgm:pt>
    <dgm:pt modelId="{799D9A30-1EA8-4FFB-825E-3B5AA514BB63}" type="sibTrans" cxnId="{9BABCF8D-52E0-409D-AC0A-8249C163D9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2200BF64-8633-48AB-8C2E-72AC68775F7F}">
      <dgm:prSet phldrT="[Tekst]"/>
      <dgm:spPr/>
      <dgm:t>
        <a:bodyPr/>
        <a:lstStyle/>
        <a:p>
          <a:r>
            <a:rPr lang="pl-PL" dirty="0" err="1"/>
            <a:t>Permission</a:t>
          </a:r>
          <a:endParaRPr lang="pl-PL" dirty="0"/>
        </a:p>
      </dgm:t>
    </dgm:pt>
    <dgm:pt modelId="{515A3153-C589-4E18-82BA-A4FC130DDF89}" type="parTrans" cxnId="{56295675-9BCF-43C8-9F39-02D9461760EA}">
      <dgm:prSet/>
      <dgm:spPr/>
      <dgm:t>
        <a:bodyPr/>
        <a:lstStyle/>
        <a:p>
          <a:endParaRPr lang="pl-PL"/>
        </a:p>
      </dgm:t>
    </dgm:pt>
    <dgm:pt modelId="{88B72199-018B-4747-B01D-96782E3EEF09}" type="sibTrans" cxnId="{56295675-9BCF-43C8-9F39-02D9461760E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C94C7EF9-862B-4E25-A386-5EDE932C8EB2}" type="pres">
      <dgm:prSet presAssocID="{C6229210-6ED2-4853-ADC4-314E22515EBE}" presName="Name0" presStyleCnt="0">
        <dgm:presLayoutVars>
          <dgm:dir/>
          <dgm:resizeHandles val="exact"/>
        </dgm:presLayoutVars>
      </dgm:prSet>
      <dgm:spPr/>
    </dgm:pt>
    <dgm:pt modelId="{19B16FFA-3033-4636-B0EA-CDD20989518D}" type="pres">
      <dgm:prSet presAssocID="{3C347859-3557-4B75-9BAB-FB084F00F1D3}" presName="node" presStyleLbl="node1" presStyleIdx="0" presStyleCnt="3">
        <dgm:presLayoutVars>
          <dgm:bulletEnabled val="1"/>
        </dgm:presLayoutVars>
      </dgm:prSet>
      <dgm:spPr/>
    </dgm:pt>
    <dgm:pt modelId="{9B635C89-1DFB-4C67-B239-AF4229A65331}" type="pres">
      <dgm:prSet presAssocID="{C8487B41-411C-4A63-81B5-2B4F54730918}" presName="sibTrans" presStyleLbl="sibTrans2D1" presStyleIdx="0" presStyleCnt="3"/>
      <dgm:spPr/>
    </dgm:pt>
    <dgm:pt modelId="{8C4115FD-1CAC-4CE4-BC10-905DA78EE5CF}" type="pres">
      <dgm:prSet presAssocID="{C8487B41-411C-4A63-81B5-2B4F54730918}" presName="connectorText" presStyleLbl="sibTrans2D1" presStyleIdx="0" presStyleCnt="3"/>
      <dgm:spPr/>
    </dgm:pt>
    <dgm:pt modelId="{8B133853-1E1C-413F-8E2D-4CC61B084012}" type="pres">
      <dgm:prSet presAssocID="{25B7981A-0608-48C5-8162-7549A8EB17D3}" presName="node" presStyleLbl="node1" presStyleIdx="1" presStyleCnt="3">
        <dgm:presLayoutVars>
          <dgm:bulletEnabled val="1"/>
        </dgm:presLayoutVars>
      </dgm:prSet>
      <dgm:spPr/>
    </dgm:pt>
    <dgm:pt modelId="{4D67ED60-1A48-41D9-8795-4F36E6B5D2D8}" type="pres">
      <dgm:prSet presAssocID="{799D9A30-1EA8-4FFB-825E-3B5AA514BB63}" presName="sibTrans" presStyleLbl="sibTrans2D1" presStyleIdx="1" presStyleCnt="3"/>
      <dgm:spPr/>
    </dgm:pt>
    <dgm:pt modelId="{09FA5B37-9D2F-412B-BB34-B1CE14C5FA36}" type="pres">
      <dgm:prSet presAssocID="{799D9A30-1EA8-4FFB-825E-3B5AA514BB63}" presName="connectorText" presStyleLbl="sibTrans2D1" presStyleIdx="1" presStyleCnt="3"/>
      <dgm:spPr/>
    </dgm:pt>
    <dgm:pt modelId="{6CA7C51D-8952-4AC9-B881-692BC0883711}" type="pres">
      <dgm:prSet presAssocID="{2200BF64-8633-48AB-8C2E-72AC68775F7F}" presName="node" presStyleLbl="node1" presStyleIdx="2" presStyleCnt="3">
        <dgm:presLayoutVars>
          <dgm:bulletEnabled val="1"/>
        </dgm:presLayoutVars>
      </dgm:prSet>
      <dgm:spPr/>
    </dgm:pt>
    <dgm:pt modelId="{EF25EBF8-292E-49F1-A44E-144A28DB1401}" type="pres">
      <dgm:prSet presAssocID="{88B72199-018B-4747-B01D-96782E3EEF09}" presName="sibTrans" presStyleLbl="sibTrans2D1" presStyleIdx="2" presStyleCnt="3"/>
      <dgm:spPr/>
    </dgm:pt>
    <dgm:pt modelId="{F225388E-011D-4924-9B21-0E0D5D3ACAB3}" type="pres">
      <dgm:prSet presAssocID="{88B72199-018B-4747-B01D-96782E3EEF09}" presName="connectorText" presStyleLbl="sibTrans2D1" presStyleIdx="2" presStyleCnt="3"/>
      <dgm:spPr/>
    </dgm:pt>
  </dgm:ptLst>
  <dgm:cxnLst>
    <dgm:cxn modelId="{79A96A02-76E8-418A-BC11-ED4E12459F1C}" type="presOf" srcId="{3C347859-3557-4B75-9BAB-FB084F00F1D3}" destId="{19B16FFA-3033-4636-B0EA-CDD20989518D}" srcOrd="0" destOrd="0" presId="urn:microsoft.com/office/officeart/2005/8/layout/cycle7"/>
    <dgm:cxn modelId="{11909E72-DA4B-47E8-9CDC-9536140658AB}" type="presOf" srcId="{C8487B41-411C-4A63-81B5-2B4F54730918}" destId="{9B635C89-1DFB-4C67-B239-AF4229A65331}" srcOrd="0" destOrd="0" presId="urn:microsoft.com/office/officeart/2005/8/layout/cycle7"/>
    <dgm:cxn modelId="{56295675-9BCF-43C8-9F39-02D9461760EA}" srcId="{C6229210-6ED2-4853-ADC4-314E22515EBE}" destId="{2200BF64-8633-48AB-8C2E-72AC68775F7F}" srcOrd="2" destOrd="0" parTransId="{515A3153-C589-4E18-82BA-A4FC130DDF89}" sibTransId="{88B72199-018B-4747-B01D-96782E3EEF09}"/>
    <dgm:cxn modelId="{9BABCF8D-52E0-409D-AC0A-8249C163D982}" srcId="{C6229210-6ED2-4853-ADC4-314E22515EBE}" destId="{25B7981A-0608-48C5-8162-7549A8EB17D3}" srcOrd="1" destOrd="0" parTransId="{FC02167B-C659-4F95-B00E-DB5E873C4391}" sibTransId="{799D9A30-1EA8-4FFB-825E-3B5AA514BB63}"/>
    <dgm:cxn modelId="{C6DB24B0-91CE-4E02-AA94-CD034EFA47C3}" type="presOf" srcId="{C8487B41-411C-4A63-81B5-2B4F54730918}" destId="{8C4115FD-1CAC-4CE4-BC10-905DA78EE5CF}" srcOrd="1" destOrd="0" presId="urn:microsoft.com/office/officeart/2005/8/layout/cycle7"/>
    <dgm:cxn modelId="{F86A46BF-C38F-45FB-B10B-0B7C9B90254D}" srcId="{C6229210-6ED2-4853-ADC4-314E22515EBE}" destId="{3C347859-3557-4B75-9BAB-FB084F00F1D3}" srcOrd="0" destOrd="0" parTransId="{C6DCC4FF-3DCE-4254-891E-31FD99333DC1}" sibTransId="{C8487B41-411C-4A63-81B5-2B4F54730918}"/>
    <dgm:cxn modelId="{A72CB8C1-8831-4B87-953F-407DC155BC7B}" type="presOf" srcId="{799D9A30-1EA8-4FFB-825E-3B5AA514BB63}" destId="{4D67ED60-1A48-41D9-8795-4F36E6B5D2D8}" srcOrd="0" destOrd="0" presId="urn:microsoft.com/office/officeart/2005/8/layout/cycle7"/>
    <dgm:cxn modelId="{DCC909C8-78F0-4824-A254-0026D5A72A97}" type="presOf" srcId="{799D9A30-1EA8-4FFB-825E-3B5AA514BB63}" destId="{09FA5B37-9D2F-412B-BB34-B1CE14C5FA36}" srcOrd="1" destOrd="0" presId="urn:microsoft.com/office/officeart/2005/8/layout/cycle7"/>
    <dgm:cxn modelId="{41B8AED4-BD20-4301-9933-81C557F52CB6}" type="presOf" srcId="{C6229210-6ED2-4853-ADC4-314E22515EBE}" destId="{C94C7EF9-862B-4E25-A386-5EDE932C8EB2}" srcOrd="0" destOrd="0" presId="urn:microsoft.com/office/officeart/2005/8/layout/cycle7"/>
    <dgm:cxn modelId="{E26F0DD9-C24C-4100-AACA-CA3AB5FC0216}" type="presOf" srcId="{88B72199-018B-4747-B01D-96782E3EEF09}" destId="{EF25EBF8-292E-49F1-A44E-144A28DB1401}" srcOrd="0" destOrd="0" presId="urn:microsoft.com/office/officeart/2005/8/layout/cycle7"/>
    <dgm:cxn modelId="{0A8B7CE2-DC44-4660-9B5A-078AD61D698C}" type="presOf" srcId="{2200BF64-8633-48AB-8C2E-72AC68775F7F}" destId="{6CA7C51D-8952-4AC9-B881-692BC0883711}" srcOrd="0" destOrd="0" presId="urn:microsoft.com/office/officeart/2005/8/layout/cycle7"/>
    <dgm:cxn modelId="{30B656E7-D445-47BD-AAFD-E19110C6053E}" type="presOf" srcId="{88B72199-018B-4747-B01D-96782E3EEF09}" destId="{F225388E-011D-4924-9B21-0E0D5D3ACAB3}" srcOrd="1" destOrd="0" presId="urn:microsoft.com/office/officeart/2005/8/layout/cycle7"/>
    <dgm:cxn modelId="{D2D5CAF9-854F-4762-9F7A-D5DA3CCF599A}" type="presOf" srcId="{25B7981A-0608-48C5-8162-7549A8EB17D3}" destId="{8B133853-1E1C-413F-8E2D-4CC61B084012}" srcOrd="0" destOrd="0" presId="urn:microsoft.com/office/officeart/2005/8/layout/cycle7"/>
    <dgm:cxn modelId="{2062DCC7-052E-4D06-B4D5-DFC6F7504CEC}" type="presParOf" srcId="{C94C7EF9-862B-4E25-A386-5EDE932C8EB2}" destId="{19B16FFA-3033-4636-B0EA-CDD20989518D}" srcOrd="0" destOrd="0" presId="urn:microsoft.com/office/officeart/2005/8/layout/cycle7"/>
    <dgm:cxn modelId="{36FCAA94-0093-49DF-966B-387179346772}" type="presParOf" srcId="{C94C7EF9-862B-4E25-A386-5EDE932C8EB2}" destId="{9B635C89-1DFB-4C67-B239-AF4229A65331}" srcOrd="1" destOrd="0" presId="urn:microsoft.com/office/officeart/2005/8/layout/cycle7"/>
    <dgm:cxn modelId="{827CD76F-7A42-4626-BF31-08353D5C9E12}" type="presParOf" srcId="{9B635C89-1DFB-4C67-B239-AF4229A65331}" destId="{8C4115FD-1CAC-4CE4-BC10-905DA78EE5CF}" srcOrd="0" destOrd="0" presId="urn:microsoft.com/office/officeart/2005/8/layout/cycle7"/>
    <dgm:cxn modelId="{C045BE4F-98A8-44EE-A6B8-DBB0B83E3E44}" type="presParOf" srcId="{C94C7EF9-862B-4E25-A386-5EDE932C8EB2}" destId="{8B133853-1E1C-413F-8E2D-4CC61B084012}" srcOrd="2" destOrd="0" presId="urn:microsoft.com/office/officeart/2005/8/layout/cycle7"/>
    <dgm:cxn modelId="{40406016-4FF5-4912-BACC-A27E61B6A9DE}" type="presParOf" srcId="{C94C7EF9-862B-4E25-A386-5EDE932C8EB2}" destId="{4D67ED60-1A48-41D9-8795-4F36E6B5D2D8}" srcOrd="3" destOrd="0" presId="urn:microsoft.com/office/officeart/2005/8/layout/cycle7"/>
    <dgm:cxn modelId="{62F06EF9-840F-4AE8-83BA-99296641D89B}" type="presParOf" srcId="{4D67ED60-1A48-41D9-8795-4F36E6B5D2D8}" destId="{09FA5B37-9D2F-412B-BB34-B1CE14C5FA36}" srcOrd="0" destOrd="0" presId="urn:microsoft.com/office/officeart/2005/8/layout/cycle7"/>
    <dgm:cxn modelId="{0195051C-57FF-4411-98FF-2A8462BCFB92}" type="presParOf" srcId="{C94C7EF9-862B-4E25-A386-5EDE932C8EB2}" destId="{6CA7C51D-8952-4AC9-B881-692BC0883711}" srcOrd="4" destOrd="0" presId="urn:microsoft.com/office/officeart/2005/8/layout/cycle7"/>
    <dgm:cxn modelId="{8DA5170F-0691-487D-913D-5E6F381EC2C6}" type="presParOf" srcId="{C94C7EF9-862B-4E25-A386-5EDE932C8EB2}" destId="{EF25EBF8-292E-49F1-A44E-144A28DB1401}" srcOrd="5" destOrd="0" presId="urn:microsoft.com/office/officeart/2005/8/layout/cycle7"/>
    <dgm:cxn modelId="{715E2036-BD9A-43BC-845D-F55B1D2BF10B}" type="presParOf" srcId="{EF25EBF8-292E-49F1-A44E-144A28DB1401}" destId="{F225388E-011D-4924-9B21-0E0D5D3ACAB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16FFA-3033-4636-B0EA-CDD20989518D}">
      <dsp:nvSpPr>
        <dsp:cNvPr id="0" name=""/>
        <dsp:cNvSpPr/>
      </dsp:nvSpPr>
      <dsp:spPr>
        <a:xfrm>
          <a:off x="2943448" y="1570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Principal</a:t>
          </a:r>
        </a:p>
      </dsp:txBody>
      <dsp:txXfrm>
        <a:off x="2977756" y="35878"/>
        <a:ext cx="2274087" cy="1102735"/>
      </dsp:txXfrm>
    </dsp:sp>
    <dsp:sp modelId="{9B635C89-1DFB-4C67-B239-AF4229A65331}">
      <dsp:nvSpPr>
        <dsp:cNvPr id="0" name=""/>
        <dsp:cNvSpPr/>
      </dsp:nvSpPr>
      <dsp:spPr>
        <a:xfrm rot="3600000">
          <a:off x="4471334" y="2058153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594326" y="2140148"/>
        <a:ext cx="976101" cy="245983"/>
      </dsp:txXfrm>
    </dsp:sp>
    <dsp:sp modelId="{8B133853-1E1C-413F-8E2D-4CC61B084012}">
      <dsp:nvSpPr>
        <dsp:cNvPr id="0" name=""/>
        <dsp:cNvSpPr/>
      </dsp:nvSpPr>
      <dsp:spPr>
        <a:xfrm>
          <a:off x="4878603" y="3353357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Securable</a:t>
          </a:r>
          <a:endParaRPr lang="pl-PL" sz="3500" kern="1200" dirty="0"/>
        </a:p>
      </dsp:txBody>
      <dsp:txXfrm>
        <a:off x="4912911" y="3387665"/>
        <a:ext cx="2274087" cy="1102735"/>
      </dsp:txXfrm>
    </dsp:sp>
    <dsp:sp modelId="{4D67ED60-1A48-41D9-8795-4F36E6B5D2D8}">
      <dsp:nvSpPr>
        <dsp:cNvPr id="0" name=""/>
        <dsp:cNvSpPr/>
      </dsp:nvSpPr>
      <dsp:spPr>
        <a:xfrm rot="10800000">
          <a:off x="3503757" y="3734047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3626749" y="3816042"/>
        <a:ext cx="976101" cy="245983"/>
      </dsp:txXfrm>
    </dsp:sp>
    <dsp:sp modelId="{6CA7C51D-8952-4AC9-B881-692BC0883711}">
      <dsp:nvSpPr>
        <dsp:cNvPr id="0" name=""/>
        <dsp:cNvSpPr/>
      </dsp:nvSpPr>
      <dsp:spPr>
        <a:xfrm>
          <a:off x="1008292" y="3353357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Permission</a:t>
          </a:r>
          <a:endParaRPr lang="pl-PL" sz="3500" kern="1200" dirty="0"/>
        </a:p>
      </dsp:txBody>
      <dsp:txXfrm>
        <a:off x="1042600" y="3387665"/>
        <a:ext cx="2274087" cy="1102735"/>
      </dsp:txXfrm>
    </dsp:sp>
    <dsp:sp modelId="{EF25EBF8-292E-49F1-A44E-144A28DB1401}">
      <dsp:nvSpPr>
        <dsp:cNvPr id="0" name=""/>
        <dsp:cNvSpPr/>
      </dsp:nvSpPr>
      <dsp:spPr>
        <a:xfrm rot="18000000">
          <a:off x="2536179" y="2058153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2659171" y="2140148"/>
        <a:ext cx="976101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080C-77EA-438D-B7C2-2174B304EFF4}" type="datetimeFigureOut">
              <a:rPr lang="pl-PL" smtClean="0"/>
              <a:t>20.06.2023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083E3-4D6E-4195-9FA8-13F3904C3B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7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083E3-4D6E-4195-9FA8-13F3904C3B3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5810-24D5-48D3-AA2C-F2F9A50B9C2A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1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B07-0407-4C32-9CCF-DD9484CA4065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5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BDDF-903F-45B0-889A-E2E4E1DECCE9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BF2-4C4C-4B1F-A723-C06AF026D84C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2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6E9-8654-4327-880B-FD555EEAA18F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48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7E4-0877-40C7-8CBE-898E2E24EAF4}" type="datetime1">
              <a:rPr lang="pl-PL" smtClean="0"/>
              <a:t>20.06.2023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0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82DC-10F1-437F-8C28-0932D294B9ED}" type="datetime1">
              <a:rPr lang="pl-PL" smtClean="0"/>
              <a:t>20.06.2023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FCBA-EAE6-4961-BC9C-53B02A8D985D}" type="datetime1">
              <a:rPr lang="pl-PL" smtClean="0"/>
              <a:t>20.06.2023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0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65CE-A0F9-4065-8AAA-F936BAFD5017}" type="datetime1">
              <a:rPr lang="pl-PL" smtClean="0"/>
              <a:t>20.06.2023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51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13A-62CE-4BEE-9BCA-467564AABF74}" type="datetime1">
              <a:rPr lang="pl-PL" smtClean="0"/>
              <a:t>20.06.2023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5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E50-3CE1-4702-A044-ED0017F93E75}" type="datetime1">
              <a:rPr lang="pl-PL" smtClean="0"/>
              <a:t>20.06.2023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2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F28D-DF72-44BB-A389-924BEEE21344}" type="datetime1">
              <a:rPr lang="pl-PL" smtClean="0"/>
              <a:t>20.06.2023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3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ometer.org/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70331"/>
            <a:ext cx="7772400" cy="2994697"/>
          </a:xfrm>
        </p:spPr>
        <p:txBody>
          <a:bodyPr>
            <a:normAutofit/>
          </a:bodyPr>
          <a:lstStyle/>
          <a:p>
            <a:r>
              <a:rPr lang="pl-PL" b="1" dirty="0"/>
              <a:t>Microsoft SQL Server</a:t>
            </a:r>
            <a:br>
              <a:rPr lang="pl-PL" dirty="0"/>
            </a:br>
            <a:r>
              <a:rPr lang="pl-PL" dirty="0"/>
              <a:t>Administracja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5237659"/>
            <a:ext cx="6858000" cy="1655762"/>
          </a:xfrm>
        </p:spPr>
        <p:txBody>
          <a:bodyPr/>
          <a:lstStyle/>
          <a:p>
            <a:r>
              <a:rPr lang="pl-PL" dirty="0"/>
              <a:t>Grzegorz Stolecki</a:t>
            </a:r>
          </a:p>
          <a:p>
            <a:r>
              <a:rPr lang="pl-PL" dirty="0"/>
              <a:t>grzegorz.stolecki@comarch.pl</a:t>
            </a:r>
          </a:p>
        </p:txBody>
      </p:sp>
    </p:spTree>
    <p:extLst>
      <p:ext uri="{BB962C8B-B14F-4D97-AF65-F5344CB8AC3E}">
        <p14:creationId xmlns:p14="http://schemas.microsoft.com/office/powerpoint/2010/main" val="41833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Enterprise Edition - skalowalność</a:t>
            </a:r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Partycjonowanie</a:t>
            </a:r>
          </a:p>
          <a:p>
            <a:r>
              <a:rPr lang="pl-PL" dirty="0"/>
              <a:t>Kompresja danych</a:t>
            </a:r>
          </a:p>
          <a:p>
            <a:r>
              <a:rPr lang="pl-PL" dirty="0"/>
              <a:t>Resource </a:t>
            </a:r>
            <a:r>
              <a:rPr lang="pl-PL" dirty="0" err="1"/>
              <a:t>governor</a:t>
            </a:r>
            <a:endParaRPr lang="pl-PL" dirty="0"/>
          </a:p>
          <a:p>
            <a:r>
              <a:rPr lang="pl-PL" dirty="0"/>
              <a:t>Równoległe działanie na partycjach</a:t>
            </a:r>
          </a:p>
          <a:p>
            <a:r>
              <a:rPr lang="pl-PL" dirty="0"/>
              <a:t>Wiele instancji (max. 50)</a:t>
            </a:r>
          </a:p>
          <a:p>
            <a:r>
              <a:rPr lang="pl-PL" dirty="0"/>
              <a:t>Log </a:t>
            </a:r>
            <a:r>
              <a:rPr lang="pl-PL" dirty="0" err="1"/>
              <a:t>shipping</a:t>
            </a:r>
            <a:endParaRPr lang="pl-PL" dirty="0"/>
          </a:p>
          <a:p>
            <a:r>
              <a:rPr lang="pl-PL" dirty="0"/>
              <a:t>Replikacja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282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Wysoka dostępność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Pozostałe techniki wysokiej dostępności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6410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Kopiowanie danych z jednego serwera na wiele docelowych</a:t>
            </a:r>
          </a:p>
          <a:p>
            <a:pPr lvl="1"/>
            <a:r>
              <a:rPr lang="pl-PL"/>
              <a:t>Synchronizacja zmian w wielu bazach danych</a:t>
            </a:r>
          </a:p>
          <a:p>
            <a:pPr lvl="1"/>
            <a:r>
              <a:rPr lang="pl-PL"/>
              <a:t>Utworzenie wieli instancji bazy celem rozłożenia obciążenia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1361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Komponenty replikacji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Artykuł (article)</a:t>
            </a:r>
          </a:p>
          <a:p>
            <a:pPr lvl="1"/>
            <a:r>
              <a:rPr lang="pl-PL"/>
              <a:t>Zestaw danych opublikowany na potrzeby replikacji</a:t>
            </a:r>
          </a:p>
          <a:p>
            <a:pPr lvl="1"/>
            <a:r>
              <a:rPr lang="pl-PL"/>
              <a:t>Może zawierać tabelę, podzbiór tabeli (wybrane kolumny lub wiersze), procedury składowane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047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Komponenty replikacji</a:t>
            </a:r>
          </a:p>
        </p:txBody>
      </p:sp>
      <p:sp>
        <p:nvSpPr>
          <p:cNvPr id="61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Publikacje (publications)</a:t>
            </a:r>
          </a:p>
          <a:p>
            <a:pPr lvl="1"/>
            <a:r>
              <a:rPr lang="pl-PL"/>
              <a:t>Kolekcja artykułów stanowiąca przedmiot replikacji i przesyłana do subskrybentów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2592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Filtr</a:t>
            </a:r>
          </a:p>
        </p:txBody>
      </p:sp>
      <p:sp>
        <p:nvSpPr>
          <p:cNvPr id="71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Filtruje zestaw wierszy i/lub kolumn do opublikowania</a:t>
            </a:r>
          </a:p>
          <a:p>
            <a:pPr lvl="1"/>
            <a:r>
              <a:rPr lang="pl-PL"/>
              <a:t>Statyczny filtr wierszy (WHERE woj = ‘SL’)</a:t>
            </a:r>
          </a:p>
          <a:p>
            <a:pPr lvl="1"/>
            <a:r>
              <a:rPr lang="pl-PL"/>
              <a:t>Dynamiczny filtr wierszy (WHERE username = SUSER_SNAME())</a:t>
            </a:r>
          </a:p>
          <a:p>
            <a:pPr lvl="1"/>
            <a:r>
              <a:rPr lang="pl-PL"/>
              <a:t>Filtr JOIN (tylko w replikacji MERGE) – filtr na podstawie zawartości tabeli nadrzędnej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24546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Role w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 dirty="0"/>
              <a:t>Publisher</a:t>
            </a:r>
            <a:r>
              <a:rPr lang="pl-PL" dirty="0"/>
              <a:t> (wydawca) – serwer udostępniający dane do replikacji na inne serwery, śledzący zmiany w danych.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b="1" dirty="0" err="1"/>
              <a:t>Distributor</a:t>
            </a:r>
            <a:r>
              <a:rPr lang="pl-PL" dirty="0"/>
              <a:t> (dystrybutor) – serwer rozpowszechniający replikowane dane, przechowujący replikowaną bazę, </a:t>
            </a:r>
            <a:r>
              <a:rPr lang="pl-PL" dirty="0" err="1"/>
              <a:t>metadane</a:t>
            </a:r>
            <a:r>
              <a:rPr lang="pl-PL" dirty="0"/>
              <a:t>, dane historyczne i dane transakcji.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b="1" dirty="0" err="1"/>
              <a:t>Subscriber</a:t>
            </a:r>
            <a:r>
              <a:rPr lang="pl-PL" b="1" dirty="0"/>
              <a:t> </a:t>
            </a:r>
            <a:r>
              <a:rPr lang="pl-PL" dirty="0"/>
              <a:t>(subskrybent) – serwer docelowy replikacji, przechowuje skopiowane dane, odbiera uaktualnienia.</a:t>
            </a:r>
            <a:endParaRPr lang="pl-PL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3009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Agenci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Snapshot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migawek) – </a:t>
            </a:r>
            <a:r>
              <a:rPr lang="pl-PL" dirty="0" err="1"/>
              <a:t>snapshot.exe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Distribution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dystrybucji) – </a:t>
            </a:r>
            <a:r>
              <a:rPr lang="pl-PL" dirty="0" err="1"/>
              <a:t>distrib.exe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Merge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łączenia) – </a:t>
            </a:r>
            <a:r>
              <a:rPr lang="pl-PL" dirty="0" err="1"/>
              <a:t>replmerg.exe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Log </a:t>
            </a:r>
            <a:r>
              <a:rPr lang="pl-PL" dirty="0" err="1"/>
              <a:t>Reader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odczytu </a:t>
            </a:r>
            <a:r>
              <a:rPr lang="pl-PL" dirty="0" err="1"/>
              <a:t>log’a</a:t>
            </a:r>
            <a:r>
              <a:rPr lang="pl-PL" dirty="0"/>
              <a:t>) – </a:t>
            </a:r>
            <a:r>
              <a:rPr lang="pl-PL" dirty="0" err="1"/>
              <a:t>logread.exe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Queue</a:t>
            </a:r>
            <a:r>
              <a:rPr lang="pl-PL" dirty="0"/>
              <a:t> </a:t>
            </a:r>
            <a:r>
              <a:rPr lang="pl-PL" dirty="0" err="1"/>
              <a:t>Reader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odczytu kolejek) – </a:t>
            </a:r>
            <a:r>
              <a:rPr lang="pl-PL" dirty="0" err="1"/>
              <a:t>qrdrsvc.exe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0092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Warianty replikacji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Replikacja migawkowa (snapshot)</a:t>
            </a:r>
          </a:p>
          <a:p>
            <a:r>
              <a:rPr lang="pl-PL"/>
              <a:t>Replikacja transakcyjna</a:t>
            </a:r>
          </a:p>
          <a:p>
            <a:r>
              <a:rPr lang="pl-PL"/>
              <a:t>Replikacja łączna (merge)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018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migawkowa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Wykonanie migawki bieżących danych i zastąpienie nią wersji danych u subskrybenta.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Gwarancja idealnej zgodności danych.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Na starcie agent </a:t>
            </a:r>
            <a:r>
              <a:rPr lang="pl-PL" dirty="0" err="1"/>
              <a:t>snapshot</a:t>
            </a:r>
            <a:r>
              <a:rPr lang="pl-PL" dirty="0"/>
              <a:t> wykonuje kopię (BCP) do folderu migawki.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Następnie </a:t>
            </a:r>
            <a:r>
              <a:rPr lang="pl-PL" dirty="0" err="1"/>
              <a:t>distribution</a:t>
            </a:r>
            <a:r>
              <a:rPr lang="pl-PL" dirty="0"/>
              <a:t> agent aplikuje migawkę do każdego subskrybenta – istniejące tabele są usuwane i odtwarzane ze skryptów replikacji. Potem agent kopiuje (BCP) dane.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Dane są zastępowane w całości.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Transakcje wykonane po utworzeniu migawki zostaną przekazane w następnym cyklu.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770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transakcyjna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Replikacja zaczyna się wykonaniem wstępnej migawki (synchronizacja danych).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Kolejne transakcje na wydawcy są przenoszone przez replikację na subskrybentów.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Transakcje są rejestrowane do momentu utworzenia nowej migawki.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Dobry wybór dla kopiowania w celu raportowania lub rozłożenia obciążenia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28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Enterprise</a:t>
            </a:r>
            <a:r>
              <a:rPr lang="pl-PL" dirty="0"/>
              <a:t> </a:t>
            </a:r>
            <a:r>
              <a:rPr lang="pl-PL" dirty="0" err="1"/>
              <a:t>Edition</a:t>
            </a:r>
            <a:r>
              <a:rPr lang="pl-PL" dirty="0"/>
              <a:t> – wysoka dostępność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Migawki bazy danych (snapshots)</a:t>
            </a:r>
          </a:p>
          <a:p>
            <a:r>
              <a:rPr lang="pl-PL"/>
              <a:t>Fast recovery</a:t>
            </a:r>
          </a:p>
          <a:p>
            <a:r>
              <a:rPr lang="pl-PL"/>
              <a:t>Indeksowanie online</a:t>
            </a:r>
          </a:p>
          <a:p>
            <a:r>
              <a:rPr lang="pl-PL"/>
              <a:t>Odtwarzanie (Restore) online</a:t>
            </a:r>
          </a:p>
          <a:p>
            <a:r>
              <a:rPr lang="pl-PL"/>
              <a:t>Mirrored backup</a:t>
            </a:r>
          </a:p>
          <a:p>
            <a:r>
              <a:rPr lang="pl-PL"/>
              <a:t>Hot Add Memory, CPU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8561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łączona (MERGE)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Brak stałego połączenia pomiędzy wydawcą a subskrybentem.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Użyteczne dla synchronizacji z urządzeń mobilnych.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Przesyłane są transakcje.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Dane mogą być modyfikowane po obu stronach (u wydawcy i u subskrybentów).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Synchronizacja w trybie ciągłym lub wg harmonogramu.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Konflikty!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3364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2150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Peer-to-peer </a:t>
            </a:r>
          </a:p>
          <a:p>
            <a:pPr lvl="1"/>
            <a:r>
              <a:rPr lang="pl-PL"/>
              <a:t>Replikacja bezpośrednia pomiędzy równoważnymi partnerami.</a:t>
            </a:r>
          </a:p>
          <a:p>
            <a:pPr lvl="1"/>
            <a:r>
              <a:rPr lang="pl-PL"/>
              <a:t>Możliwe dynamiczne przenoszenie ról pomiędzy węzłami.</a:t>
            </a:r>
          </a:p>
          <a:p>
            <a:pPr lvl="1"/>
            <a:r>
              <a:rPr lang="pl-PL"/>
              <a:t>Więcej pracy przy administracji.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7689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Model centralnego wydawcy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Bazy wydawcy i dystrybutora na tym samym serwerze.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Najczęściej stosowany model.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Zwiększone obciążenie serwera.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Model centralnego wydawcy ze zdalnym dystrybutorem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Bazy na różnych serwerach.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Lepszy rozkład obciążenia.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7567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centralnego subskrybenta</a:t>
            </a:r>
          </a:p>
          <a:p>
            <a:pPr lvl="1"/>
            <a:r>
              <a:rPr lang="pl-PL"/>
              <a:t>Pojedyncza baza gromadząca dane od wielu wydawców.</a:t>
            </a:r>
          </a:p>
          <a:p>
            <a:pPr lvl="1"/>
            <a:r>
              <a:rPr lang="pl-PL"/>
              <a:t>Wszystkie tabele w replikacji muszą posiadać unikalny klucz główny (GUID).</a:t>
            </a:r>
          </a:p>
          <a:p>
            <a:r>
              <a:rPr lang="pl-PL"/>
              <a:t>Model publikującego subskrybenta</a:t>
            </a:r>
          </a:p>
          <a:p>
            <a:pPr lvl="1"/>
            <a:r>
              <a:rPr lang="pl-PL"/>
              <a:t>Subskrybent przekazuje otrzymane dane do innych serwerów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1136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Potencjalne problemy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Jeśli publikacja zawiera widoki wymagane jest włączenie tabel, do których się odwołują.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Analogicznie jak wyżej dla procedur składowanych.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Replikacja dodaje kolumny </a:t>
            </a:r>
            <a:r>
              <a:rPr lang="pl-PL" dirty="0" err="1"/>
              <a:t>uniqueidentifier</a:t>
            </a:r>
            <a:r>
              <a:rPr lang="pl-PL" dirty="0"/>
              <a:t>. Jeśli używasz INSERT bez listy kolumn – masz problem.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Kolumny IDENTITY wymagają </a:t>
            </a:r>
            <a:r>
              <a:rPr lang="pl-PL"/>
              <a:t>włączenia opcji NOT FOR REPLICATION.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9950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Windows Clustering</a:t>
            </a:r>
          </a:p>
        </p:txBody>
      </p:sp>
      <p:sp>
        <p:nvSpPr>
          <p:cNvPr id="30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Gdy wiele komponentów hardware działa razem jak pojedyncza platforma dla uruchamiania aplikacji.</a:t>
            </a:r>
          </a:p>
          <a:p>
            <a:r>
              <a:rPr lang="pl-PL"/>
              <a:t>Pojedynczy serwer w klastrze – węzeł. 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7136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Windows Clustering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928688" y="1714500"/>
          <a:ext cx="7258050" cy="310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Wersja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Edycja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Liczba węzłów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Standard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Enterprise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Datacenter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8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Standard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Enterprise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16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9120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Klaster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Klaster ma swoją nazwę i adres IP</a:t>
            </a:r>
            <a:endParaRPr lang="pl-PL" b="1"/>
          </a:p>
          <a:p>
            <a:r>
              <a:rPr lang="pl-PL" b="1"/>
              <a:t>Quorum database</a:t>
            </a:r>
            <a:r>
              <a:rPr lang="pl-PL"/>
              <a:t> – przechowuje informacje o konfiguracji</a:t>
            </a:r>
          </a:p>
          <a:p>
            <a:r>
              <a:rPr lang="pl-PL"/>
              <a:t>Węzły klastra muszą być składnikami domeny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92176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Typowy klaster – 2 węzły</a:t>
            </a:r>
          </a:p>
        </p:txBody>
      </p:sp>
      <p:sp>
        <p:nvSpPr>
          <p:cNvPr id="4" name="Puszka 3"/>
          <p:cNvSpPr/>
          <p:nvPr/>
        </p:nvSpPr>
        <p:spPr>
          <a:xfrm>
            <a:off x="4286250" y="4929188"/>
            <a:ext cx="1000125" cy="9286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6148" name="pole tekstowe 4"/>
          <p:cNvSpPr txBox="1">
            <a:spLocks noChangeArrowheads="1"/>
          </p:cNvSpPr>
          <p:nvPr/>
        </p:nvSpPr>
        <p:spPr bwMode="auto">
          <a:xfrm>
            <a:off x="3857625" y="5929313"/>
            <a:ext cx="178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Macierz dyskowa</a:t>
            </a:r>
          </a:p>
        </p:txBody>
      </p:sp>
      <p:pic>
        <p:nvPicPr>
          <p:cNvPr id="6149" name="Picture 2" descr="C:\Users\Grzegorz\AppData\Local\Microsoft\Windows\Temporary Internet Files\Content.IE5\IAQSY34S\MCj043484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35756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C:\Users\Grzegorz\AppData\Local\Microsoft\Windows\Temporary Internet Files\Content.IE5\IAQSY34S\MCj043484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429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pole tekstowe 7"/>
          <p:cNvSpPr txBox="1">
            <a:spLocks noChangeArrowheads="1"/>
          </p:cNvSpPr>
          <p:nvPr/>
        </p:nvSpPr>
        <p:spPr bwMode="auto">
          <a:xfrm>
            <a:off x="2214563" y="5143500"/>
            <a:ext cx="93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Węzeł A</a:t>
            </a:r>
          </a:p>
        </p:txBody>
      </p:sp>
      <p:sp>
        <p:nvSpPr>
          <p:cNvPr id="6152" name="pole tekstowe 8"/>
          <p:cNvSpPr txBox="1">
            <a:spLocks noChangeArrowheads="1"/>
          </p:cNvSpPr>
          <p:nvPr/>
        </p:nvSpPr>
        <p:spPr bwMode="auto">
          <a:xfrm>
            <a:off x="6572250" y="5500688"/>
            <a:ext cx="93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Węzeł B</a:t>
            </a:r>
          </a:p>
        </p:txBody>
      </p:sp>
      <p:sp>
        <p:nvSpPr>
          <p:cNvPr id="10" name="Prostokąt 9"/>
          <p:cNvSpPr/>
          <p:nvPr/>
        </p:nvSpPr>
        <p:spPr>
          <a:xfrm>
            <a:off x="2000250" y="2714625"/>
            <a:ext cx="142875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MSCS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6143625" y="2714625"/>
            <a:ext cx="142875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MSCS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000250" y="2143125"/>
            <a:ext cx="5572125" cy="500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SQL Server 2008</a:t>
            </a:r>
          </a:p>
        </p:txBody>
      </p:sp>
      <p:sp>
        <p:nvSpPr>
          <p:cNvPr id="6156" name="pole tekstowe 12"/>
          <p:cNvSpPr txBox="1">
            <a:spLocks noChangeArrowheads="1"/>
          </p:cNvSpPr>
          <p:nvPr/>
        </p:nvSpPr>
        <p:spPr bwMode="auto">
          <a:xfrm>
            <a:off x="4357688" y="1285875"/>
            <a:ext cx="58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SIEĆ</a:t>
            </a:r>
          </a:p>
        </p:txBody>
      </p:sp>
      <p:sp>
        <p:nvSpPr>
          <p:cNvPr id="14" name="Strzałka w dół 13"/>
          <p:cNvSpPr/>
          <p:nvPr/>
        </p:nvSpPr>
        <p:spPr>
          <a:xfrm flipV="1">
            <a:off x="4500563" y="1643063"/>
            <a:ext cx="28575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3571875" y="2928938"/>
            <a:ext cx="242887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pole tekstowe 16"/>
          <p:cNvSpPr txBox="1">
            <a:spLocks noChangeArrowheads="1"/>
          </p:cNvSpPr>
          <p:nvPr/>
        </p:nvSpPr>
        <p:spPr bwMode="auto">
          <a:xfrm>
            <a:off x="4222750" y="2928938"/>
            <a:ext cx="1135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Heartbeat</a:t>
            </a:r>
          </a:p>
        </p:txBody>
      </p:sp>
      <p:cxnSp>
        <p:nvCxnSpPr>
          <p:cNvPr id="19" name="Łącznik łamany 18"/>
          <p:cNvCxnSpPr>
            <a:endCxn id="4" idx="2"/>
          </p:cNvCxnSpPr>
          <p:nvPr/>
        </p:nvCxnSpPr>
        <p:spPr>
          <a:xfrm>
            <a:off x="2714625" y="4929188"/>
            <a:ext cx="1571625" cy="4651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ształt 20"/>
          <p:cNvCxnSpPr>
            <a:stCxn id="6150" idx="2"/>
            <a:endCxn id="4" idx="4"/>
          </p:cNvCxnSpPr>
          <p:nvPr/>
        </p:nvCxnSpPr>
        <p:spPr>
          <a:xfrm rot="5400000">
            <a:off x="5982494" y="4447381"/>
            <a:ext cx="250825" cy="1643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1351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Typy klastrów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Standard Windows </a:t>
            </a:r>
            <a:r>
              <a:rPr lang="pl-PL" dirty="0" err="1"/>
              <a:t>Cluster</a:t>
            </a:r>
            <a:endParaRPr lang="pl-PL" dirty="0"/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Pojedyncza baza kworum na macierzy współdzielonej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Tylko jeden węzeł uzyskuje dostęp do bazy kworum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Gdy węzeł przestaje funkcjonować – jego zadania przejmuje kolejny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Set </a:t>
            </a:r>
            <a:r>
              <a:rPr lang="pl-PL" dirty="0" err="1"/>
              <a:t>Cluster</a:t>
            </a:r>
            <a:endParaRPr lang="pl-PL" dirty="0"/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Wszystkie węzły posiadają kopię bazy kworum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Aby klaster był </a:t>
            </a:r>
            <a:r>
              <a:rPr lang="pl-PL" dirty="0" err="1"/>
              <a:t>online</a:t>
            </a:r>
            <a:r>
              <a:rPr lang="pl-PL" dirty="0"/>
              <a:t> – musi działać większość węzłów (</a:t>
            </a:r>
            <a:r>
              <a:rPr lang="pl-PL" dirty="0" err="1"/>
              <a:t>np</a:t>
            </a:r>
            <a:r>
              <a:rPr lang="pl-PL" dirty="0"/>
              <a:t>, przy 8 węzłach musi działać 5)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4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Enterprise</a:t>
            </a:r>
            <a:r>
              <a:rPr lang="pl-PL" dirty="0"/>
              <a:t> </a:t>
            </a:r>
            <a:r>
              <a:rPr lang="pl-PL" dirty="0" err="1"/>
              <a:t>Edition</a:t>
            </a:r>
            <a:r>
              <a:rPr lang="pl-PL" dirty="0"/>
              <a:t> - bezpieczeństwo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Database auditing</a:t>
            </a:r>
          </a:p>
          <a:p>
            <a:r>
              <a:rPr lang="pl-PL"/>
              <a:t>Transparent encryption</a:t>
            </a:r>
          </a:p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746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Rola bazy kworum</a:t>
            </a:r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Uszkodzenie nośnika bazy kworum unieruchamia klaster</a:t>
            </a:r>
          </a:p>
          <a:p>
            <a:r>
              <a:rPr lang="pl-PL"/>
              <a:t>Standard – uszkodzenie macierzy unieruchamia klaster</a:t>
            </a:r>
          </a:p>
          <a:p>
            <a:r>
              <a:rPr lang="pl-PL"/>
              <a:t>Majority node set – baza kworum przestaje być „single point of failure” – kopię bazy ma każdy węzeł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5000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Połączenia sieciowe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Węzeł wymaga dwóch kart sieciowych – jedna dla komunikacji publicznej (dla aplikacji), druga dla ruchu wewnątrz klastra.</a:t>
            </a:r>
          </a:p>
          <a:p>
            <a:r>
              <a:rPr lang="pl-PL"/>
              <a:t>LooksAlive – test ping sprawdzający czy węzeł funkcjonuje.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2212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- klaster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Active / Active – aplikacje działają na wszystkich węzłach klastra.</a:t>
            </a:r>
          </a:p>
          <a:p>
            <a:r>
              <a:rPr lang="pl-PL"/>
              <a:t>Active / Passive – aplikacje działają na jednym węźle klastra.</a:t>
            </a:r>
          </a:p>
          <a:p>
            <a:r>
              <a:rPr lang="pl-PL"/>
              <a:t>Dyski – jedna litera dysku dla jednej instancji.</a:t>
            </a:r>
          </a:p>
          <a:p>
            <a:r>
              <a:rPr lang="pl-PL"/>
              <a:t>Konta usług – wyłącznie domenowe (grupy).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8688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klaster</a:t>
            </a:r>
          </a:p>
        </p:txBody>
      </p:sp>
      <p:sp>
        <p:nvSpPr>
          <p:cNvPr id="112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Testy:</a:t>
            </a:r>
          </a:p>
          <a:p>
            <a:pPr lvl="1"/>
            <a:r>
              <a:rPr lang="pl-PL"/>
              <a:t>LooksAlive (ping) – co 5 sek.</a:t>
            </a:r>
          </a:p>
          <a:p>
            <a:pPr lvl="1"/>
            <a:r>
              <a:rPr lang="pl-PL"/>
              <a:t>IsAlive ( SELECT @@SERVERNAME ) – co 60 sek.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1951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Procedura Failover</a:t>
            </a:r>
          </a:p>
        </p:txBody>
      </p:sp>
      <p:sp>
        <p:nvSpPr>
          <p:cNvPr id="122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Próba restartu usługi na węźle</a:t>
            </a:r>
          </a:p>
          <a:p>
            <a:r>
              <a:rPr lang="pl-PL"/>
              <a:t>Przełączenie usługi na kolejny węzeł klastra</a:t>
            </a:r>
          </a:p>
          <a:p>
            <a:r>
              <a:rPr lang="pl-PL"/>
              <a:t>Przełączenie również oznacza restart usługi</a:t>
            </a:r>
          </a:p>
          <a:p>
            <a:r>
              <a:rPr lang="pl-PL"/>
              <a:t>Czas przełączenia: 10-15 sekund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7360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Database Mirroring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Alternatywa dla Failover Cluster</a:t>
            </a:r>
          </a:p>
          <a:p>
            <a:r>
              <a:rPr lang="pl-PL"/>
              <a:t>Pozwala zabezpieczyć wybrane bazy danych zamiast całej instancji</a:t>
            </a:r>
          </a:p>
          <a:p>
            <a:r>
              <a:rPr lang="pl-PL"/>
              <a:t>Database Mirroring jest niezgodny z FILESTREAM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8641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Database Mirroring</a:t>
            </a:r>
          </a:p>
        </p:txBody>
      </p:sp>
      <p:sp>
        <p:nvSpPr>
          <p:cNvPr id="1433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Serwer główny (Principal)</a:t>
            </a:r>
          </a:p>
          <a:p>
            <a:r>
              <a:rPr lang="pl-PL"/>
              <a:t>Serwer lustrzany (Mirror)</a:t>
            </a:r>
          </a:p>
          <a:p>
            <a:r>
              <a:rPr lang="pl-PL"/>
              <a:t>Świadek (Witness)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8119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 </a:t>
            </a:r>
            <a:r>
              <a:rPr lang="pl-PL" dirty="0" err="1"/>
              <a:t>shipping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Zautomatyzowane kopiowanie dziennika transakcyjnego z instancji źródłowej (</a:t>
            </a:r>
            <a:r>
              <a:rPr lang="pl-PL" dirty="0" err="1"/>
              <a:t>primary</a:t>
            </a:r>
            <a:r>
              <a:rPr lang="pl-PL" dirty="0"/>
              <a:t>) na jedną lub więcej docelowych (</a:t>
            </a:r>
            <a:r>
              <a:rPr lang="pl-PL" dirty="0" err="1"/>
              <a:t>secondary</a:t>
            </a:r>
            <a:r>
              <a:rPr lang="pl-PL" dirty="0"/>
              <a:t>)</a:t>
            </a:r>
          </a:p>
          <a:p>
            <a:r>
              <a:rPr lang="pl-PL" dirty="0"/>
              <a:t>Dziennik jest przenoszony poprzez operacje backup/</a:t>
            </a:r>
            <a:r>
              <a:rPr lang="pl-PL" dirty="0" err="1"/>
              <a:t>restore</a:t>
            </a:r>
            <a:r>
              <a:rPr lang="pl-PL" dirty="0"/>
              <a:t> wykonywane przez Agenta</a:t>
            </a:r>
          </a:p>
          <a:p>
            <a:r>
              <a:rPr lang="pl-PL" dirty="0"/>
              <a:t>Instancja </a:t>
            </a:r>
            <a:r>
              <a:rPr lang="pl-PL" dirty="0" err="1"/>
              <a:t>secondary</a:t>
            </a:r>
            <a:r>
              <a:rPr lang="pl-PL" dirty="0"/>
              <a:t> może być zablokowana (w trybie </a:t>
            </a:r>
            <a:r>
              <a:rPr lang="pl-PL" dirty="0" err="1"/>
              <a:t>Restoring</a:t>
            </a:r>
            <a:r>
              <a:rPr lang="pl-PL" dirty="0"/>
              <a:t>) lub dostępna tylko do odczytu – dobre rozwiązanie dla raportowania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6983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Automatyzacja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czynności administracyjnych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5885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Automatyzacja czynności</a:t>
            </a:r>
          </a:p>
        </p:txBody>
      </p:sp>
      <p:sp>
        <p:nvSpPr>
          <p:cNvPr id="593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Agent</a:t>
            </a:r>
          </a:p>
          <a:p>
            <a:pPr lvl="1"/>
            <a:r>
              <a:rPr lang="pl-PL" dirty="0"/>
              <a:t>usługa działająca na instancji SQL Server (z wyjątkiem Express)</a:t>
            </a:r>
          </a:p>
          <a:p>
            <a:pPr lvl="1"/>
            <a:r>
              <a:rPr lang="pl-PL" dirty="0"/>
              <a:t>wykonywanie zdefiniowanych zadań wg harmonogramów</a:t>
            </a:r>
          </a:p>
          <a:p>
            <a:pPr lvl="1"/>
            <a:r>
              <a:rPr lang="pl-PL" dirty="0"/>
              <a:t>automatyczne alerty i powiadomienia</a:t>
            </a:r>
          </a:p>
          <a:p>
            <a:r>
              <a:rPr lang="pl-PL" dirty="0" err="1"/>
              <a:t>Maintenance</a:t>
            </a:r>
            <a:r>
              <a:rPr lang="pl-PL" dirty="0"/>
              <a:t> Plan</a:t>
            </a:r>
          </a:p>
          <a:p>
            <a:pPr lvl="1"/>
            <a:r>
              <a:rPr lang="pl-PL" dirty="0"/>
              <a:t>złożone zadanie składające się ze standardowych czynności wykonywanych na bazie danych</a:t>
            </a:r>
          </a:p>
          <a:p>
            <a:pPr lvl="1"/>
            <a:r>
              <a:rPr lang="pl-PL" dirty="0"/>
              <a:t>w rzeczywistości pakiet SSIS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18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7.0</a:t>
            </a:r>
          </a:p>
          <a:p>
            <a:r>
              <a:rPr lang="pl-PL" dirty="0"/>
              <a:t>2000 (8.0)</a:t>
            </a:r>
          </a:p>
          <a:p>
            <a:r>
              <a:rPr lang="pl-PL" dirty="0"/>
              <a:t>2005 (9.0)</a:t>
            </a:r>
          </a:p>
          <a:p>
            <a:r>
              <a:rPr lang="pl-PL" dirty="0"/>
              <a:t>2008 (10.0)</a:t>
            </a:r>
          </a:p>
          <a:p>
            <a:r>
              <a:rPr lang="pl-PL" dirty="0"/>
              <a:t>2008 R2 (10.50)</a:t>
            </a:r>
          </a:p>
          <a:p>
            <a:r>
              <a:rPr lang="pl-PL" dirty="0"/>
              <a:t>2012 (11.0)</a:t>
            </a:r>
          </a:p>
          <a:p>
            <a:r>
              <a:rPr lang="pl-PL" dirty="0"/>
              <a:t>2014 (12.0)</a:t>
            </a:r>
          </a:p>
          <a:p>
            <a:r>
              <a:rPr lang="pl-PL" dirty="0"/>
              <a:t>2016 (13.0)</a:t>
            </a:r>
          </a:p>
          <a:p>
            <a:r>
              <a:rPr lang="pl-PL" dirty="0"/>
              <a:t>2017 (14.0)</a:t>
            </a:r>
          </a:p>
          <a:p>
            <a:r>
              <a:rPr lang="pl-PL" dirty="0"/>
              <a:t>2019 (15.0)</a:t>
            </a:r>
          </a:p>
          <a:p>
            <a:r>
              <a:rPr lang="pl-PL" dirty="0"/>
              <a:t>2022 (16.0)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5023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Zadanie - Job</a:t>
            </a:r>
          </a:p>
        </p:txBody>
      </p:sp>
      <p:sp>
        <p:nvSpPr>
          <p:cNvPr id="604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Określenie czynności, operacji wykonywanych przez SQL Server Agent</a:t>
            </a:r>
          </a:p>
          <a:p>
            <a:r>
              <a:rPr lang="pl-PL" dirty="0"/>
              <a:t>Zadanie może zawierać polecenia T-SQL, polecenia systemu operacyjnego, skrypty ActiveX i inne</a:t>
            </a:r>
          </a:p>
          <a:p>
            <a:r>
              <a:rPr lang="pl-PL" dirty="0"/>
              <a:t>Zadanie może być uruchamiane ręcznie, automatycznie, jednorazowo bądź cyklicznie – wg kilku harmonogramów</a:t>
            </a:r>
          </a:p>
          <a:p>
            <a:r>
              <a:rPr lang="pl-PL" dirty="0"/>
              <a:t>W ramach definicji można zdefiniować skoki do innych kroków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058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zadania (step)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Pojedynczy element składowy zadania</a:t>
            </a:r>
          </a:p>
          <a:p>
            <a:r>
              <a:rPr lang="pl-PL" dirty="0"/>
              <a:t>Dla kroku określa się co będzie się działo w przypadku zakończenia wykonywania z sukcesem lub porażką</a:t>
            </a:r>
          </a:p>
          <a:p>
            <a:r>
              <a:rPr lang="pl-PL" dirty="0"/>
              <a:t>Można zdefiniować ile prób wykonania zostanie podjętych i z jakim odstępem czasowym będą one podejmowane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33929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Operator</a:t>
            </a:r>
          </a:p>
        </p:txBody>
      </p:sp>
      <p:sp>
        <p:nvSpPr>
          <p:cNvPr id="614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Osoby lub grupy, które mogą otrzymywać powiadomienia z wykonania zadania, kroku zadania lub ustawionego alertu</a:t>
            </a:r>
          </a:p>
          <a:p>
            <a:r>
              <a:rPr lang="pl-PL"/>
              <a:t>Powiadomienie poprzez e-mail, pager, net send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5131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Server Agent</a:t>
            </a:r>
          </a:p>
        </p:txBody>
      </p:sp>
      <p:sp>
        <p:nvSpPr>
          <p:cNvPr id="624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Komponent SQL Server wykorzystywany do automatyzacji zadań</a:t>
            </a:r>
          </a:p>
          <a:p>
            <a:r>
              <a:rPr lang="pl-PL"/>
              <a:t>Działa jako usługa w systemie Windows</a:t>
            </a:r>
          </a:p>
          <a:p>
            <a:r>
              <a:rPr lang="pl-PL"/>
              <a:t>Musi być uruchomiony aby funkcjonowały zadania, alerty czy powiadomienia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5897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Alert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Działanie wykonywane przez SQL Server w przypadku zajścia określonego zdarzenia</a:t>
            </a:r>
          </a:p>
          <a:p>
            <a:r>
              <a:rPr lang="pl-PL" dirty="0"/>
              <a:t>Alerty opierają się na monitorowaniu </a:t>
            </a:r>
            <a:r>
              <a:rPr lang="pl-PL" dirty="0" err="1"/>
              <a:t>EventLog</a:t>
            </a:r>
            <a:r>
              <a:rPr lang="pl-PL" dirty="0"/>
              <a:t> (częstotliwość 20 sek.)</a:t>
            </a:r>
          </a:p>
          <a:p>
            <a:r>
              <a:rPr lang="pl-PL" dirty="0"/>
              <a:t>Alerty</a:t>
            </a:r>
          </a:p>
          <a:p>
            <a:pPr lvl="1"/>
            <a:r>
              <a:rPr lang="pl-PL" dirty="0"/>
              <a:t>Błąd SQL Server o określonym kodzie, poziomie lub komunikacie zawierającym określony tekst</a:t>
            </a:r>
          </a:p>
          <a:p>
            <a:pPr lvl="1"/>
            <a:r>
              <a:rPr lang="pl-PL" dirty="0"/>
              <a:t>Osiągnięcie przez wskaźnik wydajnościowy SQL Server określonego poziomu</a:t>
            </a:r>
          </a:p>
          <a:p>
            <a:pPr lvl="1"/>
            <a:r>
              <a:rPr lang="pl-PL" dirty="0"/>
              <a:t>Istnienie wyniku zapytania WQL w bibliotece WMI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890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Maintenance Plan</a:t>
            </a:r>
          </a:p>
        </p:txBody>
      </p:sp>
      <p:sp>
        <p:nvSpPr>
          <p:cNvPr id="634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/>
              <a:t>Specjalizowany pakiet zadań administracyjnych</a:t>
            </a:r>
          </a:p>
          <a:p>
            <a:r>
              <a:rPr lang="pl-PL" sz="2800"/>
              <a:t>Plan składa się z procedur, określanych jako Subplan</a:t>
            </a:r>
          </a:p>
          <a:p>
            <a:r>
              <a:rPr lang="pl-PL" sz="2800"/>
              <a:t>Każdy Subplan może posiadać własny harmonogram</a:t>
            </a:r>
          </a:p>
          <a:p>
            <a:r>
              <a:rPr lang="pl-PL" sz="2800"/>
              <a:t>Do uruchamiania automatycznego służy SQL Server Agent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tuning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5818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strojenia wydajnościowego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pytania</a:t>
            </a:r>
          </a:p>
          <a:p>
            <a:pPr lvl="2"/>
            <a:r>
              <a:rPr lang="pl-PL" dirty="0"/>
              <a:t>Czy na serwerze jest uruchomiona inna, zabierająca dużo zasobów aplikacja (usługa)?</a:t>
            </a:r>
          </a:p>
          <a:p>
            <a:pPr lvl="2"/>
            <a:r>
              <a:rPr lang="pl-PL" dirty="0"/>
              <a:t>Czy zasoby sprzętowe są wystarczające do obsługi maksymalnego obciążenia?</a:t>
            </a:r>
          </a:p>
          <a:p>
            <a:pPr lvl="2"/>
            <a:r>
              <a:rPr lang="pl-PL" dirty="0"/>
              <a:t>Czy SQL Server jest prawidłowo skonfigurowany?</a:t>
            </a:r>
          </a:p>
          <a:p>
            <a:pPr lvl="2"/>
            <a:r>
              <a:rPr lang="pl-PL" dirty="0"/>
              <a:t>Czy połączenie pomiędzy aplikacją a serwerem bazy danych jest odpowiednie?</a:t>
            </a:r>
          </a:p>
          <a:p>
            <a:pPr lvl="2"/>
            <a:r>
              <a:rPr lang="pl-PL" dirty="0"/>
              <a:t>Czy projekt bazy danych pozwala na wykonywanie szybkich odczytów i zapisów danych?</a:t>
            </a:r>
          </a:p>
          <a:p>
            <a:pPr lvl="2"/>
            <a:r>
              <a:rPr lang="pl-PL" dirty="0"/>
              <a:t>Które procesy powodują zwolnienie działania systemu?</a:t>
            </a:r>
          </a:p>
          <a:p>
            <a:pPr lvl="2"/>
            <a:r>
              <a:rPr lang="pl-PL" dirty="0"/>
              <a:t>Czy zapewniona jest odpowiednia współbieżność?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8551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 vs. Koszt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Jaka jest akceptowalna wydajność dla Twojej aplikacji?</a:t>
            </a:r>
          </a:p>
          <a:p>
            <a:r>
              <a:rPr lang="pl-PL" dirty="0"/>
              <a:t>Czy osiągnięty zysk wydajnościowy jest wart poniesionych inwestycji?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0655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 bazowy - </a:t>
            </a:r>
            <a:r>
              <a:rPr lang="pl-PL" dirty="0" err="1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Statystyki aktualnego wykorzystania, poziomu obciążenia serwera oraz baz danych</a:t>
            </a:r>
          </a:p>
          <a:p>
            <a:r>
              <a:rPr lang="pl-PL" dirty="0"/>
              <a:t>Punkt odniesienia do oceny efektów wprowadzanych zmian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34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Wersje, 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CTP – </a:t>
            </a:r>
            <a:r>
              <a:rPr lang="pl-PL" dirty="0" err="1"/>
              <a:t>Community</a:t>
            </a:r>
            <a:r>
              <a:rPr lang="pl-PL" dirty="0"/>
              <a:t> Technology Preview – niekompletna wersja do testowania, oznaczona kolejnym numerem</a:t>
            </a:r>
          </a:p>
          <a:p>
            <a:r>
              <a:rPr lang="pl-PL" dirty="0"/>
              <a:t>RC –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Candidate</a:t>
            </a:r>
            <a:r>
              <a:rPr lang="pl-PL" dirty="0"/>
              <a:t> – wersja kompletna, jeszcze testowana</a:t>
            </a:r>
          </a:p>
          <a:p>
            <a:r>
              <a:rPr lang="pl-PL" dirty="0"/>
              <a:t>RTM – </a:t>
            </a:r>
            <a:r>
              <a:rPr lang="pl-PL" dirty="0" err="1"/>
              <a:t>Ready</a:t>
            </a:r>
            <a:r>
              <a:rPr lang="pl-PL" dirty="0"/>
              <a:t> To Manufacturing – wersja kompletna, sprzedawana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8796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poziomu bazowego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Sporządź listę wskaźników wydajnościowych do monitorowania</a:t>
            </a:r>
          </a:p>
          <a:p>
            <a:r>
              <a:rPr lang="pl-PL" dirty="0"/>
              <a:t>Utwórz proces rejestracji tych wskaźników w </a:t>
            </a:r>
            <a:r>
              <a:rPr lang="pl-PL" dirty="0" err="1"/>
              <a:t>PerfMon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3839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Przyczyny utraty aktualności </a:t>
            </a:r>
            <a:r>
              <a:rPr lang="pl-PL" dirty="0" err="1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Zmiana wolumenu i dystrybucji danych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Zwiększenie liczny użytkowników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Zmiany w sposobie wykorzystywania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Nowe funkcje i zmiany w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Instalacja Service Pack, poprawek, nowych wersji oprogramowania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Zmiany sprzętowe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31146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wydajności systemu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Performance Monitor (perfmon.exe)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Liczniki, wskaźniki związane z wykorzystaniem zasobów sprzętowych, działaniem procesów i usług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Instancja: kolejne wystąpienie obiektu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Total: podsumowanie wartości wskaźników dla wszystkich instancji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Możliwość obserwacji online lub zapis do pliku logu (sposób preferowany)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6560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Zalecenia dla </a:t>
            </a:r>
            <a:r>
              <a:rPr lang="pl-PL" dirty="0" err="1"/>
              <a:t>PerfMon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Liczba rejestrowanych wskaźników powinna być jak najkrótsza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Oglądanie wykresów na żywo zwiększa obciążenie monitorowanego systemu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Oglądaj wykresy na żywo na zdalnym komputerze (opcja podglądu liczników z innego komputera)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Zbieraj pliki logów na lokalnym dysku (unikaj transmisji logów siecią)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Zwiększ interwał zbierania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0013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Management Objects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Widoki DMV, funkcje DMF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Zwracają aktualny stan SQL Server, statystyki zebrane od startu usługi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9711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Profiler / Extended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Monitorowanie zdarzeń zachodzących na serwerze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Profiler – interfejs dla SQL </a:t>
            </a:r>
            <a:r>
              <a:rPr lang="pl-PL" sz="2400" dirty="0" err="1"/>
              <a:t>Trace</a:t>
            </a:r>
            <a:endParaRPr lang="pl-PL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Możliwe jest załadowanie zapisu wskaźników </a:t>
            </a:r>
            <a:r>
              <a:rPr lang="pl-PL" sz="2400" dirty="0" err="1"/>
              <a:t>PerfMon</a:t>
            </a:r>
            <a:r>
              <a:rPr lang="pl-PL" sz="2400" dirty="0"/>
              <a:t> do </a:t>
            </a:r>
            <a:r>
              <a:rPr lang="pl-PL" sz="2400" dirty="0" err="1"/>
              <a:t>Profiler’a</a:t>
            </a:r>
            <a:r>
              <a:rPr lang="pl-PL" sz="2400" dirty="0"/>
              <a:t> i skorelowanie z zapisanym śladem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Extended </a:t>
            </a:r>
            <a:r>
              <a:rPr lang="pl-PL" sz="2400" dirty="0" err="1"/>
              <a:t>Events</a:t>
            </a:r>
            <a:r>
              <a:rPr lang="pl-PL" sz="2400" dirty="0"/>
              <a:t> – większa precyzja, mniejsze obciążenie serwera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400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Główne przyczyny problemów z wydajnością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 numCol="2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Niedopasowanie indeksów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Nieaktualne statystyki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projekt zapytania (wykluczenie indeksów)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plan zapytania (</a:t>
            </a:r>
            <a:r>
              <a:rPr lang="pl-PL" sz="2000" dirty="0" err="1"/>
              <a:t>parameter</a:t>
            </a:r>
            <a:r>
              <a:rPr lang="pl-PL" sz="2000" dirty="0"/>
              <a:t> </a:t>
            </a:r>
            <a:r>
              <a:rPr lang="pl-PL" sz="2000" dirty="0" err="1"/>
              <a:t>sniffing</a:t>
            </a:r>
            <a:r>
              <a:rPr lang="pl-PL" sz="20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Intensywne blokowanie zasobów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Operacje non-set-</a:t>
            </a:r>
            <a:r>
              <a:rPr lang="pl-PL" sz="2000" dirty="0" err="1"/>
              <a:t>based</a:t>
            </a:r>
            <a:r>
              <a:rPr lang="pl-PL" sz="2000" dirty="0"/>
              <a:t> (kursory)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projekt bazy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Duża fragmentacja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Niewykorzystywane ponownie plany zapytań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Zbyt częsta rekompilacja zapytań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Niewłaściwe użycie kursorów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Niewłaściwa konfiguracja dziennika transakcyjnego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Zbyt intensywne wykorzystanie (albo zła konfiguracja) </a:t>
            </a:r>
            <a:r>
              <a:rPr lang="pl-PL" sz="2000" dirty="0" err="1"/>
              <a:t>tempdb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45365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Niedopasowane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 indeksu mogącego przyspieszyć operacje na danych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Efekt: skanowanie wymagające dodatkowych operacji IO, zwiększone obciążenie dysków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Odpowiedzialność za indeksy: DBA + programiści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93080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Nieaktualne statystyki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Optymalizator błędnie szacuje liczbę wierszy zwracaną w operacji, co powoduje zły wybór sposobu odczytu (</a:t>
            </a:r>
            <a:r>
              <a:rPr lang="pl-PL" dirty="0" err="1"/>
              <a:t>scan</a:t>
            </a:r>
            <a:r>
              <a:rPr lang="pl-PL" dirty="0"/>
              <a:t>, </a:t>
            </a:r>
            <a:r>
              <a:rPr lang="pl-PL" dirty="0" err="1"/>
              <a:t>seek</a:t>
            </a:r>
            <a:r>
              <a:rPr lang="pl-PL" dirty="0"/>
              <a:t>), zły wybór indeksu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7923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Zły 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Problem występuje często przy nierównomiernych rozkładach danych w kolumnach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Plan odpowiedni dla jednej wartości parametru może być zabójczy przy innej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01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HF – </a:t>
            </a:r>
            <a:r>
              <a:rPr lang="pl-PL" dirty="0" err="1"/>
              <a:t>HotFix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rozwiązuje konkretny problem</a:t>
            </a:r>
          </a:p>
          <a:p>
            <a:pPr lvl="1"/>
            <a:r>
              <a:rPr lang="pl-PL" dirty="0"/>
              <a:t>dystrybucja rejestrowana</a:t>
            </a:r>
          </a:p>
          <a:p>
            <a:pPr lvl="1"/>
            <a:r>
              <a:rPr lang="pl-PL" dirty="0" err="1"/>
              <a:t>HotFix</a:t>
            </a:r>
            <a:r>
              <a:rPr lang="pl-PL" dirty="0"/>
              <a:t> powinien być instalowany tylko na systemach gdzie dany błąd blokuje normalną pracę</a:t>
            </a:r>
          </a:p>
          <a:p>
            <a:pPr lvl="1"/>
            <a:r>
              <a:rPr lang="pl-PL" dirty="0" err="1"/>
              <a:t>HotFix</a:t>
            </a:r>
            <a:r>
              <a:rPr lang="pl-PL" dirty="0"/>
              <a:t> nie przeszedł całej ścieżki testowania</a:t>
            </a:r>
          </a:p>
          <a:p>
            <a:pPr lvl="1"/>
            <a:r>
              <a:rPr lang="pl-PL" dirty="0"/>
              <a:t>Z </a:t>
            </a:r>
            <a:r>
              <a:rPr lang="pl-PL" dirty="0" err="1"/>
              <a:t>HotFix</a:t>
            </a:r>
            <a:r>
              <a:rPr lang="pl-PL" dirty="0"/>
              <a:t> zwykle jest stowarzyszony artykuł bazy wiedzy (Knowledge Base) opisujący problem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7362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Zły projekt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Normalizacja:</a:t>
            </a:r>
          </a:p>
          <a:p>
            <a:pPr lvl="1"/>
            <a:r>
              <a:rPr lang="pl-PL" dirty="0"/>
              <a:t>za wysoka – zbyt dużo koniecznych złączeń</a:t>
            </a:r>
          </a:p>
          <a:p>
            <a:pPr lvl="1"/>
            <a:r>
              <a:rPr lang="pl-PL" dirty="0"/>
              <a:t>za niska – duża redundancja danych zwiększa liczbę operacji IO potrzebną do ich odczytu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5438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Wąskie gardła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Wydajność SQL Server jest uzależniona od dostępności i obciążenia zasobów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Pamięć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Dyski I/O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Procesor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Sieć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Zwykle wąskim gardłem są operacje I/O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Możliwe rozwiązania: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zwiększenie ilości / pojemności zasobu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zmniejszenie liczby żądań wymagających danego zasobu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3736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 pamięci zwykle objawia się zwiększonym obciążeniem innych zasobów (np. dysków)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Buffer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 – obszar pamięci gdzie SQL Server przechowuje dane, plany zapytań i inne obiekty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Sterowanie pamięcią bufora</a:t>
            </a:r>
          </a:p>
          <a:p>
            <a:pPr marL="700476" lvl="1" indent="-285750">
              <a:buFont typeface="Arial" pitchFamily="34" charset="0"/>
              <a:buChar char="•"/>
            </a:pPr>
            <a:r>
              <a:rPr lang="pl-PL" sz="1600" b="1" dirty="0"/>
              <a:t>min </a:t>
            </a:r>
            <a:r>
              <a:rPr lang="pl-PL" sz="1600" b="1" dirty="0" err="1"/>
              <a:t>server</a:t>
            </a:r>
            <a:r>
              <a:rPr lang="pl-PL" sz="1600" b="1" dirty="0"/>
              <a:t> </a:t>
            </a:r>
            <a:r>
              <a:rPr lang="pl-PL" sz="1600" b="1" dirty="0" err="1"/>
              <a:t>memory</a:t>
            </a:r>
            <a:r>
              <a:rPr lang="pl-PL" sz="1600" b="1" dirty="0"/>
              <a:t> </a:t>
            </a:r>
            <a:r>
              <a:rPr lang="pl-PL" sz="1600" dirty="0"/>
              <a:t>(gdy serwer przekroczy tą wartość nie będzie już zwalniał pamięci poniżej tego poziomu)</a:t>
            </a:r>
            <a:endParaRPr lang="pl-PL" sz="1600" b="1" dirty="0"/>
          </a:p>
          <a:p>
            <a:pPr marL="700476" lvl="1" indent="-285750">
              <a:buFont typeface="Arial" pitchFamily="34" charset="0"/>
              <a:buChar char="•"/>
            </a:pPr>
            <a:r>
              <a:rPr lang="pl-PL" sz="1600" b="1" dirty="0"/>
              <a:t>max </a:t>
            </a:r>
            <a:r>
              <a:rPr lang="pl-PL" sz="1600" b="1" dirty="0" err="1"/>
              <a:t>server</a:t>
            </a:r>
            <a:r>
              <a:rPr lang="pl-PL" sz="1600" b="1" dirty="0"/>
              <a:t> </a:t>
            </a:r>
            <a:r>
              <a:rPr lang="pl-PL" sz="1600" b="1" dirty="0" err="1"/>
              <a:t>memory</a:t>
            </a:r>
            <a:r>
              <a:rPr lang="pl-PL" sz="1600" b="1" dirty="0"/>
              <a:t> </a:t>
            </a:r>
            <a:r>
              <a:rPr lang="pl-PL" sz="1600" dirty="0"/>
              <a:t>(górny limit wielkości pamięci bufora)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/>
              <a:t>Zmiana wartości max i min </a:t>
            </a:r>
            <a:r>
              <a:rPr lang="pl-PL" sz="2000" dirty="0" err="1"/>
              <a:t>server</a:t>
            </a:r>
            <a:r>
              <a:rPr lang="pl-PL" sz="2000" dirty="0"/>
              <a:t> </a:t>
            </a:r>
            <a:r>
              <a:rPr lang="pl-PL" sz="2000" dirty="0" err="1"/>
              <a:t>memory</a:t>
            </a:r>
            <a:r>
              <a:rPr lang="pl-PL" sz="2000" dirty="0"/>
              <a:t> wchodzi w użycie od razu, nie jest wymagany restart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0535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Zaleca się pozostawić na potrzeby systemu operacyjnego ok. </a:t>
            </a:r>
            <a:r>
              <a:rPr lang="pl-PL" b="1" dirty="0"/>
              <a:t>2 GB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Należy sprawdzić jakie jest zapotrzebowanie na pamięć aplikacji okresowo uruchamianych na serwerze (backup, antywirus)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5058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prywatna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Pamięć wykorzystywana przez SQL Server do innych celów niż buforowanie danych i obiektów (DLL, wątki, itd.)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Wskaźnik </a:t>
            </a:r>
            <a:r>
              <a:rPr lang="pl-PL" b="1" dirty="0" err="1"/>
              <a:t>Process</a:t>
            </a:r>
            <a:r>
              <a:rPr lang="pl-PL" b="1" dirty="0"/>
              <a:t>: </a:t>
            </a:r>
            <a:r>
              <a:rPr lang="pl-PL" b="1" dirty="0" err="1"/>
              <a:t>sqlserver</a:t>
            </a:r>
            <a:r>
              <a:rPr lang="pl-PL" b="1" dirty="0"/>
              <a:t>: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b="1" dirty="0" err="1"/>
              <a:t>Bytes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8340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Ustawienie pamięci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USE master;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sp_configure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’show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advanced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options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’, 1;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RECONFIGURE;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sp_configure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’max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server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memory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’, 1000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RECONFIGURE WITH OVERRIDE;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8127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Memory: </a:t>
            </a:r>
            <a:r>
              <a:rPr lang="pl-PL" b="1" dirty="0" err="1"/>
              <a:t>Available</a:t>
            </a:r>
            <a:r>
              <a:rPr lang="pl-PL" b="1" dirty="0"/>
              <a:t> </a:t>
            </a:r>
            <a:r>
              <a:rPr lang="pl-PL" b="1" dirty="0" err="1"/>
              <a:t>Bytes</a:t>
            </a:r>
            <a:endParaRPr lang="pl-PL" b="1" dirty="0"/>
          </a:p>
          <a:p>
            <a:pPr marL="457200" lvl="1" indent="0">
              <a:buNone/>
            </a:pPr>
            <a:r>
              <a:rPr lang="pl-PL" dirty="0"/>
              <a:t>wolna, fizyczna pamięć w systemie; wartość nie powinna pozostawać przez dłuższy czas na niskim poziomie</a:t>
            </a:r>
          </a:p>
          <a:p>
            <a:r>
              <a:rPr lang="pl-PL" b="1" dirty="0"/>
              <a:t>Memory: </a:t>
            </a:r>
            <a:r>
              <a:rPr lang="pl-PL" b="1" dirty="0" err="1"/>
              <a:t>Pages</a:t>
            </a:r>
            <a:r>
              <a:rPr lang="pl-PL" b="1" dirty="0"/>
              <a:t>/sec</a:t>
            </a:r>
          </a:p>
          <a:p>
            <a:pPr marL="457200" lvl="1" indent="0">
              <a:buNone/>
            </a:pPr>
            <a:r>
              <a:rPr lang="pl-PL" dirty="0"/>
              <a:t>liczba stron odczytywana lub zapisywana na dysk w ciągu sekundy aby rozwiązać </a:t>
            </a:r>
            <a:r>
              <a:rPr lang="pl-PL" i="1" dirty="0" err="1"/>
              <a:t>page</a:t>
            </a:r>
            <a:r>
              <a:rPr lang="pl-PL" i="1" dirty="0"/>
              <a:t> </a:t>
            </a:r>
            <a:r>
              <a:rPr lang="pl-PL" i="1" dirty="0" err="1"/>
              <a:t>fault</a:t>
            </a:r>
            <a:r>
              <a:rPr lang="pl-PL" i="1" dirty="0"/>
              <a:t> </a:t>
            </a:r>
            <a:r>
              <a:rPr lang="pl-PL" dirty="0"/>
              <a:t>(brak strony w pamięci fizycznej procesu (</a:t>
            </a:r>
            <a:r>
              <a:rPr lang="pl-PL" dirty="0" err="1"/>
              <a:t>working</a:t>
            </a:r>
            <a:r>
              <a:rPr lang="pl-PL" dirty="0"/>
              <a:t> set)</a:t>
            </a:r>
            <a:endParaRPr lang="pl-PL" i="1" dirty="0"/>
          </a:p>
          <a:p>
            <a:pPr lvl="1"/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87227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Process</a:t>
            </a:r>
            <a:r>
              <a:rPr lang="pl-PL" b="1" dirty="0"/>
              <a:t>: </a:t>
            </a: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Faults</a:t>
            </a:r>
            <a:r>
              <a:rPr lang="pl-PL" b="1" dirty="0"/>
              <a:t>/sec</a:t>
            </a:r>
          </a:p>
          <a:p>
            <a:pPr marL="457200" lvl="1" indent="0">
              <a:buNone/>
            </a:pPr>
            <a:r>
              <a:rPr lang="pl-PL" dirty="0"/>
              <a:t>Ilość nietrafionych stron na sekundę dla wybranego procesu</a:t>
            </a:r>
          </a:p>
          <a:p>
            <a:pPr marL="457200" lvl="1" indent="0">
              <a:buNone/>
            </a:pPr>
            <a:r>
              <a:rPr lang="pl-PL" dirty="0"/>
              <a:t>Pozwala zorientować się, który proces w systemie powoduje zwiększoną liczbę operacji dyskowych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3163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Buffer</a:t>
            </a:r>
            <a:r>
              <a:rPr lang="pl-PL" b="1" dirty="0"/>
              <a:t> Cache Hit Ratio</a:t>
            </a:r>
          </a:p>
          <a:p>
            <a:pPr lvl="1"/>
            <a:r>
              <a:rPr lang="pl-PL" dirty="0"/>
              <a:t>procent stron, które znajdowały się w buforze gdy były potrzebne</a:t>
            </a:r>
          </a:p>
          <a:p>
            <a:pPr lvl="1"/>
            <a:r>
              <a:rPr lang="pl-PL" dirty="0"/>
              <a:t>powinien przekraczać 96-98% przez większość czasu</a:t>
            </a:r>
          </a:p>
          <a:p>
            <a:pPr lvl="1"/>
            <a:r>
              <a:rPr lang="pl-PL" dirty="0"/>
              <a:t>dopuszczalne są krótkotrwałe spadki</a:t>
            </a:r>
          </a:p>
          <a:p>
            <a:r>
              <a:rPr lang="pl-PL" b="1" dirty="0" err="1"/>
              <a:t>Page</a:t>
            </a:r>
            <a:r>
              <a:rPr lang="pl-PL" b="1" dirty="0"/>
              <a:t> Life </a:t>
            </a:r>
            <a:r>
              <a:rPr lang="pl-PL" b="1" dirty="0" err="1"/>
              <a:t>Expectancy</a:t>
            </a:r>
            <a:r>
              <a:rPr lang="pl-PL" b="1" dirty="0"/>
              <a:t> (PLE)</a:t>
            </a:r>
          </a:p>
          <a:p>
            <a:pPr lvl="1"/>
            <a:r>
              <a:rPr lang="pl-PL" dirty="0"/>
              <a:t>średnia liczba sekund jaką strona pozostaje w buforze</a:t>
            </a:r>
          </a:p>
          <a:p>
            <a:pPr lvl="1"/>
            <a:r>
              <a:rPr lang="pl-PL" dirty="0"/>
              <a:t>musi być większy od 300 (wartość minimalna zależy od ilości pamięci w systemie)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29722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Checkpoint</a:t>
            </a:r>
            <a:r>
              <a:rPr lang="pl-PL" dirty="0"/>
              <a:t> </a:t>
            </a:r>
            <a:r>
              <a:rPr lang="pl-PL" dirty="0" err="1"/>
              <a:t>Pages</a:t>
            </a:r>
            <a:r>
              <a:rPr lang="pl-PL" dirty="0"/>
              <a:t>/sec</a:t>
            </a:r>
          </a:p>
          <a:p>
            <a:pPr lvl="1"/>
            <a:r>
              <a:rPr lang="pl-PL" dirty="0"/>
              <a:t>liczba stron na sekundę zapisywanych z bufora na dysk (strony zmodyfikowane)</a:t>
            </a:r>
          </a:p>
          <a:p>
            <a:pPr lvl="1"/>
            <a:r>
              <a:rPr lang="pl-PL" dirty="0"/>
              <a:t>nie powinien przekraczać 30</a:t>
            </a:r>
          </a:p>
          <a:p>
            <a:pPr lvl="1"/>
            <a:r>
              <a:rPr lang="pl-PL" dirty="0"/>
              <a:t>wysoka wartość oznacza dużą liczbę zapisów w bazie, które się kumulują</a:t>
            </a:r>
          </a:p>
          <a:p>
            <a:pPr lvl="1"/>
            <a:r>
              <a:rPr lang="pl-PL" dirty="0"/>
              <a:t>wartość zależy od ustawienia </a:t>
            </a:r>
            <a:r>
              <a:rPr lang="pl-PL" dirty="0" err="1"/>
              <a:t>Recovery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68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CU – </a:t>
            </a:r>
            <a:r>
              <a:rPr lang="pl-PL" dirty="0" err="1"/>
              <a:t>Cumulative</a:t>
            </a:r>
            <a:r>
              <a:rPr lang="pl-PL" dirty="0"/>
              <a:t> Update </a:t>
            </a:r>
          </a:p>
          <a:p>
            <a:pPr lvl="1"/>
            <a:r>
              <a:rPr lang="pl-PL" dirty="0"/>
              <a:t>skumulowany pakiet poprawek oznaczony kolejnym numerem</a:t>
            </a:r>
          </a:p>
          <a:p>
            <a:pPr lvl="1"/>
            <a:r>
              <a:rPr lang="pl-PL" dirty="0"/>
              <a:t>każdy kolejny CU zawiera wszystkie poprawki z poprzednich CU – wystarczy instalować ostatni</a:t>
            </a:r>
          </a:p>
          <a:p>
            <a:pPr lvl="1"/>
            <a:r>
              <a:rPr lang="pl-PL" dirty="0"/>
              <a:t>CU przeszedł więcej testów</a:t>
            </a:r>
          </a:p>
          <a:p>
            <a:pPr lvl="1"/>
            <a:r>
              <a:rPr lang="pl-PL" dirty="0"/>
              <a:t>nie zaleca się instalowania CU na instancjach produkcyjnych bez uprzednich testów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3679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writes</a:t>
            </a:r>
            <a:r>
              <a:rPr lang="pl-PL" dirty="0"/>
              <a:t>/sec</a:t>
            </a:r>
          </a:p>
          <a:p>
            <a:pPr lvl="1"/>
            <a:r>
              <a:rPr lang="pl-PL" dirty="0"/>
              <a:t>liczba stron bufora zapisywanych na dysk przez automatyczny proces oczyszczania bufora (</a:t>
            </a:r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writer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nie powinna przekraczać 20</a:t>
            </a:r>
          </a:p>
          <a:p>
            <a:r>
              <a:rPr lang="pl-PL" dirty="0"/>
              <a:t>Memory </a:t>
            </a:r>
            <a:r>
              <a:rPr lang="pl-PL" dirty="0" err="1"/>
              <a:t>Grants</a:t>
            </a:r>
            <a:r>
              <a:rPr lang="pl-PL" dirty="0"/>
              <a:t> </a:t>
            </a:r>
            <a:r>
              <a:rPr lang="pl-PL" dirty="0" err="1"/>
              <a:t>Pending</a:t>
            </a:r>
            <a:endParaRPr lang="pl-PL" dirty="0"/>
          </a:p>
          <a:p>
            <a:pPr lvl="1"/>
            <a:r>
              <a:rPr lang="pl-PL" dirty="0"/>
              <a:t>liczba procesów oczekujących na przyznanie pamięci niezbędnej do działania</a:t>
            </a:r>
          </a:p>
          <a:p>
            <a:pPr lvl="1"/>
            <a:r>
              <a:rPr lang="pl-PL" dirty="0"/>
              <a:t>wartość powinna trzymać się blisko 0</a:t>
            </a:r>
          </a:p>
          <a:p>
            <a:pPr lvl="1"/>
            <a:r>
              <a:rPr lang="pl-PL" dirty="0"/>
              <a:t>wysoka, utrzymująca się wartość oznacza brak pamięci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50328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Target Server Memory (KB)</a:t>
            </a:r>
          </a:p>
          <a:p>
            <a:pPr lvl="1"/>
            <a:r>
              <a:rPr lang="pl-PL" dirty="0"/>
              <a:t>ilość pamięci, która jest dostępna dla SQL Server w systemie</a:t>
            </a:r>
          </a:p>
          <a:p>
            <a:r>
              <a:rPr lang="pl-PL" dirty="0"/>
              <a:t>Total Server Memory (KB)</a:t>
            </a:r>
          </a:p>
          <a:p>
            <a:pPr lvl="1"/>
            <a:r>
              <a:rPr lang="pl-PL" dirty="0"/>
              <a:t>ilość pamięci aktualnie zajmowanej przez SQL Server</a:t>
            </a:r>
          </a:p>
          <a:p>
            <a:r>
              <a:rPr lang="pl-PL" dirty="0"/>
              <a:t>Jeśli obie wartości są sobie równe – oznacza to brak pamięci i potencjalne problemy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43420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DBCC MEMORYSTATUS</a:t>
            </a:r>
          </a:p>
          <a:p>
            <a:r>
              <a:rPr lang="pl-PL" dirty="0" err="1"/>
              <a:t>sys.dm_os_memory_brokers</a:t>
            </a:r>
            <a:endParaRPr lang="pl-PL" dirty="0"/>
          </a:p>
          <a:p>
            <a:r>
              <a:rPr lang="pl-PL" dirty="0" err="1"/>
              <a:t>sys.dm_os_memory_clerks</a:t>
            </a:r>
            <a:endParaRPr lang="pl-PL" dirty="0"/>
          </a:p>
          <a:p>
            <a:r>
              <a:rPr lang="pl-PL" dirty="0" err="1"/>
              <a:t>sys.dm_os_ring_buffers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857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 działania aplikacji/zapytań</a:t>
            </a:r>
          </a:p>
          <a:p>
            <a:pPr lvl="1"/>
            <a:r>
              <a:rPr lang="pl-PL" dirty="0"/>
              <a:t>zapytania wykonujące największą liczbę logicznych odczytów najbardziej obciążają bufor</a:t>
            </a:r>
          </a:p>
          <a:p>
            <a:r>
              <a:rPr lang="pl-PL" dirty="0"/>
              <a:t>Przydzielenie SQL Server większej ilości pamięci</a:t>
            </a:r>
          </a:p>
          <a:p>
            <a:r>
              <a:rPr lang="pl-PL" dirty="0"/>
              <a:t>Zwiększenie ilości pamięci w systemie</a:t>
            </a:r>
          </a:p>
          <a:p>
            <a:r>
              <a:rPr lang="pl-PL" dirty="0"/>
              <a:t>Zmiana architektury z 32 na 64-bitową</a:t>
            </a:r>
          </a:p>
          <a:p>
            <a:r>
              <a:rPr lang="pl-PL" dirty="0"/>
              <a:t>Kompresja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46379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Wskaźniki dla </a:t>
            </a:r>
            <a:r>
              <a:rPr lang="pl-PL" dirty="0" err="1"/>
              <a:t>PhysicalDisk</a:t>
            </a:r>
            <a:endParaRPr lang="pl-PL" dirty="0"/>
          </a:p>
          <a:p>
            <a:r>
              <a:rPr lang="pl-PL" b="1" dirty="0"/>
              <a:t>% Disk Time </a:t>
            </a:r>
            <a:r>
              <a:rPr lang="pl-PL" dirty="0"/>
              <a:t>– procent czasu, kiedy dysk był zajęty (średnia wartość &lt; 85%)</a:t>
            </a:r>
          </a:p>
          <a:p>
            <a:r>
              <a:rPr lang="pl-PL" b="1" dirty="0" err="1"/>
              <a:t>Current</a:t>
            </a:r>
            <a:r>
              <a:rPr lang="pl-PL" b="1" dirty="0"/>
              <a:t> Disk Queue </a:t>
            </a:r>
            <a:r>
              <a:rPr lang="pl-PL" b="1" dirty="0" err="1"/>
              <a:t>Length</a:t>
            </a:r>
            <a:r>
              <a:rPr lang="pl-PL" b="1" dirty="0"/>
              <a:t> </a:t>
            </a:r>
            <a:r>
              <a:rPr lang="pl-PL" dirty="0"/>
              <a:t>– liczba operacji czekających na wykonanie (średnia &lt; 2 dla każdego z dysków)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Queue </a:t>
            </a:r>
            <a:r>
              <a:rPr lang="pl-PL" b="1" dirty="0" err="1"/>
              <a:t>Length</a:t>
            </a:r>
            <a:r>
              <a:rPr lang="pl-PL" b="1" dirty="0"/>
              <a:t> </a:t>
            </a:r>
            <a:r>
              <a:rPr lang="pl-PL" dirty="0"/>
              <a:t>– średnia liczba operacji czekających na wykonanie (średnia &lt; 2 dla każdego z dysków)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60998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Disk </a:t>
            </a:r>
            <a:r>
              <a:rPr lang="pl-PL" b="1" dirty="0" err="1"/>
              <a:t>Transfers</a:t>
            </a:r>
            <a:r>
              <a:rPr lang="pl-PL" b="1" dirty="0"/>
              <a:t>/sec </a:t>
            </a:r>
            <a:r>
              <a:rPr lang="pl-PL" dirty="0"/>
              <a:t>– liczba operacji odczytu/zapisu na sekundę (maksimum &lt; 400 dla każdego dysku)</a:t>
            </a:r>
          </a:p>
          <a:p>
            <a:r>
              <a:rPr lang="pl-PL" b="1" dirty="0"/>
              <a:t>Disk </a:t>
            </a:r>
            <a:r>
              <a:rPr lang="pl-PL" b="1" dirty="0" err="1"/>
              <a:t>Bytes</a:t>
            </a:r>
            <a:r>
              <a:rPr lang="pl-PL" b="1" dirty="0"/>
              <a:t>/sec </a:t>
            </a:r>
            <a:r>
              <a:rPr lang="pl-PL" dirty="0"/>
              <a:t>– transfer dyskowy w bajtach na sekundę (maksimum &lt; 800MB/sec)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Sec/Read </a:t>
            </a:r>
            <a:r>
              <a:rPr lang="pl-PL" dirty="0"/>
              <a:t>– średni czas w ms odczytu z dysku ( &lt; 10 ms)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Sec/Write </a:t>
            </a:r>
            <a:r>
              <a:rPr lang="pl-PL" dirty="0"/>
              <a:t>– średni czas w ms zapisu na dysk ( &lt; 10 ms)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85516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Macierz RAID, SAN – są traktowane jako pojedynczy fizyczny dysk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Spada znaczenie wskaźników kolejek IO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Dyski SSD cechują się zupełnie odmiennymi wartościami wskaźników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Analiza wskaźników w odniesieniu do poziomu bazowego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2986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sys.dm_io_virtual_file_stats</a:t>
            </a:r>
            <a:endParaRPr lang="pl-PL" dirty="0"/>
          </a:p>
          <a:p>
            <a:pPr lvl="1"/>
            <a:r>
              <a:rPr lang="pl-PL" dirty="0" err="1"/>
              <a:t>io_stall_read_ms</a:t>
            </a:r>
            <a:r>
              <a:rPr lang="pl-PL" dirty="0"/>
              <a:t> – czas oczekiwania użytkowników na odczyty (ms)</a:t>
            </a:r>
          </a:p>
          <a:p>
            <a:pPr lvl="1"/>
            <a:r>
              <a:rPr lang="pl-PL" dirty="0" err="1"/>
              <a:t>io_stall_write_ms</a:t>
            </a:r>
            <a:r>
              <a:rPr lang="pl-PL" dirty="0"/>
              <a:t> – czas oczekiwania użytkowników na zapis do pliku (ms)</a:t>
            </a:r>
          </a:p>
          <a:p>
            <a:r>
              <a:rPr lang="pl-PL" dirty="0" err="1"/>
              <a:t>sys.dm_os_wait_stats</a:t>
            </a:r>
            <a:endParaRPr lang="pl-PL" dirty="0"/>
          </a:p>
          <a:p>
            <a:pPr lvl="1"/>
            <a:r>
              <a:rPr lang="pl-PL" dirty="0" err="1"/>
              <a:t>wait_type</a:t>
            </a:r>
            <a:r>
              <a:rPr lang="pl-PL" dirty="0"/>
              <a:t> LIKE ’PAGEIOLATCH%’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9293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Optymalizacja zapytań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szybszych komponentów (kontrolerów, sterowników, dysków)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macierzy RAID, SAN, dysków SSD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Wyrównanie partycji na dysku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Zwiększenie ilości pamięci w systemie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Podział bazy danych na pliki i grupy plikowe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Odpowiednie rozmieszczenie obiektów w grupach plikowych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Rozmieszczenie grup plikowych na osobnych napędach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Partycjonowanie tabel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55608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0 (</a:t>
            </a:r>
            <a:r>
              <a:rPr lang="pl-PL" dirty="0" err="1"/>
              <a:t>striping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dane rozłożone na większą liczbę dysków</a:t>
            </a:r>
          </a:p>
          <a:p>
            <a:pPr lvl="1"/>
            <a:r>
              <a:rPr lang="pl-PL" dirty="0"/>
              <a:t>przyspieszenie operacji IO</a:t>
            </a:r>
          </a:p>
          <a:p>
            <a:pPr lvl="1"/>
            <a:r>
              <a:rPr lang="pl-PL" dirty="0"/>
              <a:t>brak redundancji danych</a:t>
            </a:r>
          </a:p>
          <a:p>
            <a:pPr lvl="1"/>
            <a:r>
              <a:rPr lang="pl-PL" dirty="0"/>
              <a:t>niezalecany dla SQL Server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89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SP – Service Pack</a:t>
            </a:r>
          </a:p>
          <a:p>
            <a:pPr lvl="1"/>
            <a:r>
              <a:rPr lang="pl-PL" dirty="0"/>
              <a:t>duży pakiet poprawek oznaczony kolejnym numerem</a:t>
            </a:r>
          </a:p>
          <a:p>
            <a:pPr lvl="1"/>
            <a:r>
              <a:rPr lang="pl-PL" dirty="0"/>
              <a:t>SP może zawierać nowe funkcjonalności lub modyfikacje istniejących funkcji</a:t>
            </a:r>
          </a:p>
          <a:p>
            <a:pPr lvl="1"/>
            <a:r>
              <a:rPr lang="pl-PL" dirty="0"/>
              <a:t>każdy kolejny SP zawiera wszystkie poprawki i funkcje opublikowane w poprzednich SP</a:t>
            </a:r>
          </a:p>
          <a:p>
            <a:pPr lvl="1"/>
            <a:endParaRPr lang="pl-PL" dirty="0"/>
          </a:p>
          <a:p>
            <a:r>
              <a:rPr lang="pl-PL" dirty="0"/>
              <a:t>Każda poprawka, HF, CU i SP zmienia numer wersji SQL Server</a:t>
            </a:r>
          </a:p>
          <a:p>
            <a:r>
              <a:rPr lang="pl-PL" dirty="0"/>
              <a:t>Obecnie MS nie publikuje SP</a:t>
            </a:r>
          </a:p>
          <a:p>
            <a:r>
              <a:rPr lang="pl-PL" dirty="0"/>
              <a:t>Dostępne są tylko i wyłącznie CU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413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1 (mirroring)</a:t>
            </a:r>
          </a:p>
          <a:p>
            <a:pPr lvl="1"/>
            <a:r>
              <a:rPr lang="pl-PL" dirty="0"/>
              <a:t>zabezpieczenie danych poprzez równoległy zapis na drugi dysk</a:t>
            </a:r>
          </a:p>
          <a:p>
            <a:pPr lvl="1"/>
            <a:r>
              <a:rPr lang="pl-PL" dirty="0"/>
              <a:t>SQL Server – akceptowalny dla plików danych o małych wymaganiach, może być również użyty dla pojedynczego pliku dziennika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9663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RAID 5, RAID 6 (</a:t>
            </a:r>
            <a:r>
              <a:rPr lang="pl-PL" dirty="0" err="1"/>
              <a:t>striping</a:t>
            </a:r>
            <a:r>
              <a:rPr lang="pl-PL" dirty="0"/>
              <a:t> z parzystością)</a:t>
            </a:r>
          </a:p>
          <a:p>
            <a:pPr lvl="1"/>
            <a:r>
              <a:rPr lang="pl-PL" sz="2400" dirty="0"/>
              <a:t>dodatkowa informacja parzystości jest zapisywana na wszystkich dyskach razem z danymi</a:t>
            </a:r>
          </a:p>
          <a:p>
            <a:pPr lvl="1"/>
            <a:r>
              <a:rPr lang="pl-PL" sz="2400" dirty="0"/>
              <a:t>minimalna liczba dysków – 3</a:t>
            </a:r>
          </a:p>
          <a:p>
            <a:pPr lvl="1"/>
            <a:r>
              <a:rPr lang="pl-PL" sz="2400" dirty="0"/>
              <a:t>przyspiesza odczyt</a:t>
            </a:r>
          </a:p>
          <a:p>
            <a:pPr lvl="1"/>
            <a:r>
              <a:rPr lang="pl-PL" sz="2400" dirty="0"/>
              <a:t>zapis obarczony dodatkową operacją (obliczenie parzystości)</a:t>
            </a:r>
          </a:p>
          <a:p>
            <a:pPr lvl="1"/>
            <a:r>
              <a:rPr lang="pl-PL" sz="2400" dirty="0"/>
              <a:t>RAID 5: bit parzystości. RAID 6: bity parzystości na wielu dyskach – odporny na awarię więcej niż jednego dysku</a:t>
            </a:r>
          </a:p>
          <a:p>
            <a:pPr lvl="1"/>
            <a:r>
              <a:rPr lang="pl-PL" sz="2400" dirty="0"/>
              <a:t>zalecany dla intensywnie czytanych plików danych (np. hurtownie)</a:t>
            </a:r>
          </a:p>
          <a:p>
            <a:pPr lvl="1"/>
            <a:r>
              <a:rPr lang="pl-PL" sz="2400" dirty="0"/>
              <a:t>nie zalecany dla plików dziennika</a:t>
            </a:r>
          </a:p>
          <a:p>
            <a:pPr lvl="1"/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7518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10 (</a:t>
            </a:r>
            <a:r>
              <a:rPr lang="pl-PL" dirty="0" err="1"/>
              <a:t>striped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of </a:t>
            </a:r>
            <a:r>
              <a:rPr lang="pl-PL" dirty="0" err="1"/>
              <a:t>mirrors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najszybsza konfiguracja RAID dla zapisu</a:t>
            </a:r>
          </a:p>
          <a:p>
            <a:pPr lvl="1"/>
            <a:r>
              <a:rPr lang="pl-PL" dirty="0"/>
              <a:t>odporny na awarię większej liczby dysków</a:t>
            </a:r>
          </a:p>
          <a:p>
            <a:pPr lvl="1"/>
            <a:r>
              <a:rPr lang="pl-PL" dirty="0"/>
              <a:t>zalecany dla SQL Server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6412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Przykład: baza danych o rozmiarze 400GB</a:t>
            </a:r>
          </a:p>
          <a:p>
            <a:pPr lvl="1"/>
            <a:r>
              <a:rPr lang="pl-PL" dirty="0"/>
              <a:t>RAID 1, 2 x 600 GB</a:t>
            </a:r>
          </a:p>
          <a:p>
            <a:pPr lvl="1"/>
            <a:r>
              <a:rPr lang="pl-PL" dirty="0"/>
              <a:t>RAID 5, 3 x 300 GB</a:t>
            </a:r>
          </a:p>
          <a:p>
            <a:pPr lvl="1"/>
            <a:r>
              <a:rPr lang="pl-PL" dirty="0"/>
              <a:t>RAID 5, 5 x 146 GB</a:t>
            </a:r>
          </a:p>
          <a:p>
            <a:pPr lvl="1"/>
            <a:r>
              <a:rPr lang="pl-PL" dirty="0"/>
              <a:t>RAID 10, 8 x 146 GB</a:t>
            </a:r>
          </a:p>
          <a:p>
            <a:pPr lvl="1"/>
            <a:r>
              <a:rPr lang="pl-PL" dirty="0"/>
              <a:t>RAID 10, 14 x 73 GB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36040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czynniki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Bufor kontrolera RAID – rozmiar i konfiguracja</a:t>
            </a:r>
          </a:p>
          <a:p>
            <a:r>
              <a:rPr lang="pl-PL" dirty="0"/>
              <a:t>Rozmiar </a:t>
            </a:r>
            <a:r>
              <a:rPr lang="pl-PL" dirty="0" err="1"/>
              <a:t>stripe</a:t>
            </a:r>
            <a:endParaRPr lang="pl-PL" dirty="0"/>
          </a:p>
          <a:p>
            <a:r>
              <a:rPr lang="pl-PL" dirty="0"/>
              <a:t>Wyrównanie partycji</a:t>
            </a:r>
          </a:p>
          <a:p>
            <a:r>
              <a:rPr lang="pl-PL" dirty="0"/>
              <a:t>Rozmiar jednostki alokacji na dysku (dla OS lepsze 4K, ale dla bazy danych  - 64K)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50416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SQLIO</a:t>
            </a:r>
          </a:p>
          <a:p>
            <a:pPr lvl="1"/>
            <a:r>
              <a:rPr lang="pl-PL" dirty="0"/>
              <a:t>wbrew nazwie nie ma nic wspólnego z SQL Server</a:t>
            </a:r>
          </a:p>
          <a:p>
            <a:pPr lvl="1"/>
            <a:r>
              <a:rPr lang="pl-PL" dirty="0"/>
              <a:t>generuje obciążenie IO</a:t>
            </a:r>
          </a:p>
          <a:p>
            <a:pPr lvl="1"/>
            <a:r>
              <a:rPr lang="pl-PL" dirty="0"/>
              <a:t>dostępny na stronach Microsoft</a:t>
            </a:r>
          </a:p>
          <a:p>
            <a:r>
              <a:rPr lang="pl-PL" dirty="0" err="1"/>
              <a:t>Iometer</a:t>
            </a:r>
            <a:endParaRPr lang="pl-PL" dirty="0"/>
          </a:p>
          <a:p>
            <a:pPr lvl="1"/>
            <a:r>
              <a:rPr lang="pl-PL" dirty="0"/>
              <a:t>elastyczniejszy, posiada GUI</a:t>
            </a:r>
          </a:p>
          <a:p>
            <a:pPr lvl="1"/>
            <a:r>
              <a:rPr lang="pl-PL" dirty="0">
                <a:hlinkClick r:id="rId2"/>
              </a:rPr>
              <a:t>http://www.iometer.org</a:t>
            </a:r>
            <a:endParaRPr lang="pl-PL" dirty="0"/>
          </a:p>
          <a:p>
            <a:r>
              <a:rPr lang="pl-PL" dirty="0" err="1"/>
              <a:t>SQLIOSim</a:t>
            </a:r>
            <a:endParaRPr lang="pl-PL" dirty="0"/>
          </a:p>
          <a:p>
            <a:pPr lvl="1"/>
            <a:r>
              <a:rPr lang="pl-PL" dirty="0"/>
              <a:t>testuje IO stosując te same operacje co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0059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err="1"/>
              <a:t>sys.dm_io_virtual_stats</a:t>
            </a:r>
            <a:endParaRPr lang="pl-PL" sz="2400" dirty="0"/>
          </a:p>
          <a:p>
            <a:r>
              <a:rPr lang="pl-PL" sz="2400" dirty="0"/>
              <a:t>Pliki danych</a:t>
            </a:r>
          </a:p>
          <a:p>
            <a:pPr lvl="1"/>
            <a:r>
              <a:rPr lang="pl-PL" sz="2000" dirty="0"/>
              <a:t>baza głównie do odczytu: RAID 5</a:t>
            </a:r>
          </a:p>
          <a:p>
            <a:pPr lvl="1"/>
            <a:r>
              <a:rPr lang="pl-PL" sz="2000" dirty="0"/>
              <a:t>zapisy i odczyty w równej proporcji: RAID 5 może mieć problemy przy </a:t>
            </a:r>
            <a:r>
              <a:rPr lang="pl-PL" sz="2000" dirty="0" err="1"/>
              <a:t>checkpoint</a:t>
            </a:r>
            <a:endParaRPr lang="pl-PL" sz="2000" dirty="0"/>
          </a:p>
          <a:p>
            <a:pPr lvl="1"/>
            <a:r>
              <a:rPr lang="pl-PL" sz="2000" dirty="0"/>
              <a:t>baza głównie do zapisu: RAID 10</a:t>
            </a:r>
          </a:p>
          <a:p>
            <a:r>
              <a:rPr lang="pl-PL" sz="2400" dirty="0"/>
              <a:t>Dziennik</a:t>
            </a:r>
          </a:p>
          <a:p>
            <a:pPr lvl="1"/>
            <a:r>
              <a:rPr lang="pl-PL" sz="2000" dirty="0"/>
              <a:t>RAID 1 i umieszczenie na dedykowanym dysku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1363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tempdb</a:t>
            </a:r>
            <a:endParaRPr lang="pl-PL" dirty="0"/>
          </a:p>
          <a:p>
            <a:pPr lvl="1"/>
            <a:r>
              <a:rPr lang="pl-PL" dirty="0"/>
              <a:t>baza o dużej liczbie zapisów</a:t>
            </a:r>
          </a:p>
          <a:p>
            <a:pPr lvl="1"/>
            <a:r>
              <a:rPr lang="pl-PL" dirty="0"/>
              <a:t>RAID 1 lub 10</a:t>
            </a:r>
          </a:p>
          <a:p>
            <a:pPr lvl="1"/>
            <a:r>
              <a:rPr lang="pl-PL" dirty="0"/>
              <a:t>jeszcze lepiej: RAM dysk lub SSD</a:t>
            </a:r>
          </a:p>
          <a:p>
            <a:pPr lvl="1"/>
            <a:r>
              <a:rPr lang="pl-PL" dirty="0"/>
              <a:t>powinna być na dedykowanym dysku, oddzielona od innych baz</a:t>
            </a:r>
          </a:p>
          <a:p>
            <a:pPr lvl="1"/>
            <a:r>
              <a:rPr lang="pl-PL" dirty="0"/>
              <a:t>podział na pliki: </a:t>
            </a:r>
            <a:r>
              <a:rPr lang="pl-PL"/>
              <a:t>do sprawdzenia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41593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 err="1"/>
              <a:t>Processor</a:t>
            </a:r>
            <a:r>
              <a:rPr lang="pl-PL" sz="2400" b="1" dirty="0"/>
              <a:t> Time</a:t>
            </a:r>
            <a:r>
              <a:rPr lang="pl-PL" sz="2400" dirty="0"/>
              <a:t> – procent czasu, kiedy procesor był zajęty ( &lt; 80% )</a:t>
            </a:r>
          </a:p>
          <a:p>
            <a:r>
              <a:rPr lang="pl-PL" sz="2400" b="1" dirty="0"/>
              <a:t>% </a:t>
            </a:r>
            <a:r>
              <a:rPr lang="pl-PL" sz="2400" b="1" dirty="0" err="1"/>
              <a:t>Privileged</a:t>
            </a:r>
            <a:r>
              <a:rPr lang="pl-PL" sz="2400" b="1" dirty="0"/>
              <a:t> </a:t>
            </a:r>
            <a:r>
              <a:rPr lang="pl-PL" sz="2400" dirty="0"/>
              <a:t>– procent czasu procesora w trybie uprzywilejowanym ( &lt; 10% )</a:t>
            </a:r>
          </a:p>
          <a:p>
            <a:r>
              <a:rPr lang="pl-PL" sz="2400" b="1" dirty="0" err="1"/>
              <a:t>Processor</a:t>
            </a:r>
            <a:r>
              <a:rPr lang="pl-PL" sz="2400" b="1" dirty="0"/>
              <a:t> Queue </a:t>
            </a:r>
            <a:r>
              <a:rPr lang="pl-PL" sz="2400" b="1" dirty="0" err="1"/>
              <a:t>Length</a:t>
            </a:r>
            <a:r>
              <a:rPr lang="pl-PL" sz="2400" b="1" dirty="0"/>
              <a:t> </a:t>
            </a:r>
            <a:r>
              <a:rPr lang="pl-PL" sz="2400" dirty="0"/>
              <a:t>– liczba żądań oczekujących na realizację (&lt;2)</a:t>
            </a:r>
          </a:p>
          <a:p>
            <a:r>
              <a:rPr lang="pl-PL" sz="2400" b="1" dirty="0" err="1"/>
              <a:t>Context</a:t>
            </a:r>
            <a:r>
              <a:rPr lang="pl-PL" sz="2400" b="1" dirty="0"/>
              <a:t> </a:t>
            </a:r>
            <a:r>
              <a:rPr lang="pl-PL" sz="2400" b="1" dirty="0" err="1"/>
              <a:t>Switches</a:t>
            </a:r>
            <a:r>
              <a:rPr lang="pl-PL" sz="2400" b="1" dirty="0"/>
              <a:t>/sec </a:t>
            </a:r>
            <a:r>
              <a:rPr lang="pl-PL" sz="2400" dirty="0"/>
              <a:t>– liczba zmian wątków na sekundę (&lt;2000)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9739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Server:SQL</a:t>
            </a:r>
            <a:r>
              <a:rPr lang="pl-PL" dirty="0"/>
              <a:t> </a:t>
            </a:r>
            <a:r>
              <a:rPr lang="pl-PL" dirty="0" err="1"/>
              <a:t>Statistics</a:t>
            </a:r>
            <a:endParaRPr lang="pl-PL" dirty="0"/>
          </a:p>
          <a:p>
            <a:r>
              <a:rPr lang="pl-PL" b="1" dirty="0" err="1"/>
              <a:t>Batch</a:t>
            </a:r>
            <a:r>
              <a:rPr lang="pl-PL" b="1" dirty="0"/>
              <a:t> </a:t>
            </a:r>
            <a:r>
              <a:rPr lang="pl-PL" b="1" dirty="0" err="1"/>
              <a:t>Requests</a:t>
            </a:r>
            <a:r>
              <a:rPr lang="pl-PL" b="1" dirty="0"/>
              <a:t>/sec </a:t>
            </a:r>
            <a:r>
              <a:rPr lang="pl-PL" dirty="0"/>
              <a:t>– liczba wsadów poleceń SQL Server na sekundę</a:t>
            </a:r>
          </a:p>
          <a:p>
            <a:r>
              <a:rPr lang="pl-PL" b="1" dirty="0"/>
              <a:t>SQL </a:t>
            </a:r>
            <a:r>
              <a:rPr lang="pl-PL" b="1" dirty="0" err="1"/>
              <a:t>Compilations</a:t>
            </a:r>
            <a:r>
              <a:rPr lang="pl-PL" b="1" dirty="0"/>
              <a:t>/sec </a:t>
            </a:r>
            <a:r>
              <a:rPr lang="pl-PL" dirty="0"/>
              <a:t>– liczba kompilacji poleceń SQL na sekundę</a:t>
            </a:r>
          </a:p>
          <a:p>
            <a:r>
              <a:rPr lang="pl-PL" b="1" dirty="0"/>
              <a:t>SQL </a:t>
            </a:r>
            <a:r>
              <a:rPr lang="pl-PL" b="1" dirty="0" err="1"/>
              <a:t>Recompilations</a:t>
            </a:r>
            <a:r>
              <a:rPr lang="pl-PL" b="1" dirty="0"/>
              <a:t>/sec </a:t>
            </a:r>
            <a:r>
              <a:rPr lang="pl-PL" dirty="0"/>
              <a:t>– liczba rekompilacji poleceń SQL na sekundę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6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Protokoły</a:t>
            </a:r>
          </a:p>
          <a:p>
            <a:pPr lvl="1"/>
            <a:r>
              <a:rPr lang="pl-PL" dirty="0" err="1"/>
              <a:t>Shared</a:t>
            </a:r>
            <a:r>
              <a:rPr lang="pl-PL" dirty="0"/>
              <a:t> Memory – tylko połączenia lokalne</a:t>
            </a:r>
          </a:p>
          <a:p>
            <a:pPr lvl="1"/>
            <a:r>
              <a:rPr lang="pl-PL" dirty="0"/>
              <a:t>TCP\IP</a:t>
            </a:r>
          </a:p>
          <a:p>
            <a:pPr lvl="1"/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Pipes</a:t>
            </a:r>
            <a:endParaRPr lang="pl-PL" dirty="0"/>
          </a:p>
          <a:p>
            <a:pPr lvl="1"/>
            <a:r>
              <a:rPr lang="pl-PL" dirty="0"/>
              <a:t>VIA (niedostępny w nowszych wersjach)</a:t>
            </a:r>
          </a:p>
          <a:p>
            <a:r>
              <a:rPr lang="pl-PL" dirty="0" err="1"/>
              <a:t>Endpoint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84952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Wysoka wartość % </a:t>
            </a:r>
            <a:r>
              <a:rPr lang="pl-PL" dirty="0" err="1"/>
              <a:t>Privileged</a:t>
            </a:r>
            <a:r>
              <a:rPr lang="pl-PL" dirty="0"/>
              <a:t> może wskazywać na duże obciążenie dysków</a:t>
            </a:r>
          </a:p>
          <a:p>
            <a:r>
              <a:rPr lang="pl-PL" dirty="0"/>
              <a:t>W trybie uprzywilejowanym CPU wykonywane są wszystkie czynności systemowe – w tym operacje dyskowe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76664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sys.dm_os_wait_stats</a:t>
            </a:r>
            <a:endParaRPr lang="pl-PL" dirty="0"/>
          </a:p>
          <a:p>
            <a:r>
              <a:rPr lang="pl-PL" dirty="0" err="1"/>
              <a:t>sys.dm_os_workers</a:t>
            </a:r>
            <a:endParaRPr lang="pl-PL" dirty="0"/>
          </a:p>
          <a:p>
            <a:r>
              <a:rPr lang="pl-PL" dirty="0" err="1"/>
              <a:t>sys.dm_os_schedulers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478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sys.dm_os_wait_stats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wait_time_ms</a:t>
            </a:r>
            <a:r>
              <a:rPr lang="pl-PL" dirty="0"/>
              <a:t> – łączny czas jaki wątki oczekiwały w danym stanie (łącznie z czasem </a:t>
            </a:r>
            <a:r>
              <a:rPr lang="pl-PL" dirty="0" err="1"/>
              <a:t>signal_wait_time_ms</a:t>
            </a:r>
            <a:r>
              <a:rPr lang="pl-PL" dirty="0"/>
              <a:t>)</a:t>
            </a:r>
          </a:p>
          <a:p>
            <a:r>
              <a:rPr lang="pl-PL" b="1" dirty="0" err="1"/>
              <a:t>signal_wait_time_ms</a:t>
            </a:r>
            <a:r>
              <a:rPr lang="pl-PL" b="1" dirty="0"/>
              <a:t> </a:t>
            </a:r>
            <a:r>
              <a:rPr lang="pl-PL" dirty="0"/>
              <a:t>– czas jaki wątki oczekiwały na uruchomienie po sygnalizacji dostępności zasobu, czyste oczekiwanie na CPU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89690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sys.dm_exec_query_stats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*_</a:t>
            </a:r>
            <a:r>
              <a:rPr lang="pl-PL" b="1" dirty="0" err="1"/>
              <a:t>worker_time</a:t>
            </a:r>
            <a:r>
              <a:rPr lang="pl-PL" b="1" dirty="0"/>
              <a:t> </a:t>
            </a:r>
            <a:r>
              <a:rPr lang="pl-PL" dirty="0"/>
              <a:t>– czas użycia CPU przez zapytanie </a:t>
            </a:r>
          </a:p>
          <a:p>
            <a:r>
              <a:rPr lang="pl-PL" b="1" dirty="0"/>
              <a:t>*_</a:t>
            </a:r>
            <a:r>
              <a:rPr lang="pl-PL" b="1" dirty="0" err="1"/>
              <a:t>elapsed_time</a:t>
            </a:r>
            <a:r>
              <a:rPr lang="pl-PL" b="1" dirty="0"/>
              <a:t> </a:t>
            </a:r>
            <a:r>
              <a:rPr lang="pl-PL" dirty="0"/>
              <a:t>– łączny czas wykonywania zapytania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11050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Przyczyny nadmiernego użycia 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/>
              <a:t>Brakujące indeksy</a:t>
            </a:r>
            <a:r>
              <a:rPr lang="pl-PL" sz="2400" dirty="0"/>
              <a:t> – skanowanie tabel i indeksów zwiększa użycie CPU</a:t>
            </a:r>
          </a:p>
          <a:p>
            <a:r>
              <a:rPr lang="pl-PL" sz="2400" b="1" dirty="0"/>
              <a:t>Nieaktualne statystyki </a:t>
            </a:r>
            <a:r>
              <a:rPr lang="pl-PL" sz="2400" dirty="0"/>
              <a:t>– błędna ocena liczby wierszy i nieoptymalny plan zapytania</a:t>
            </a:r>
          </a:p>
          <a:p>
            <a:r>
              <a:rPr lang="pl-PL" sz="2400" b="1" dirty="0"/>
              <a:t>Predykaty Non-SARG w zapytaniu </a:t>
            </a:r>
            <a:r>
              <a:rPr lang="pl-PL" sz="2400" dirty="0"/>
              <a:t>– powodują skanowanie tabel i indeksów</a:t>
            </a:r>
          </a:p>
          <a:p>
            <a:r>
              <a:rPr lang="pl-PL" sz="2400" b="1" dirty="0"/>
              <a:t>Bezpośrednie konwersje typów</a:t>
            </a:r>
            <a:r>
              <a:rPr lang="pl-PL" sz="2400" dirty="0"/>
              <a:t> w zapytaniach</a:t>
            </a:r>
          </a:p>
          <a:p>
            <a:r>
              <a:rPr lang="pl-PL" sz="2400" b="1" dirty="0" err="1"/>
              <a:t>Parameter</a:t>
            </a:r>
            <a:r>
              <a:rPr lang="pl-PL" sz="2400" b="1" dirty="0"/>
              <a:t> </a:t>
            </a:r>
            <a:r>
              <a:rPr lang="pl-PL" sz="2400" b="1" dirty="0" err="1"/>
              <a:t>sniffing</a:t>
            </a:r>
            <a:endParaRPr lang="pl-PL" sz="24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85346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Wyłączenie poprzez </a:t>
            </a:r>
            <a:r>
              <a:rPr lang="pl-PL" dirty="0" err="1"/>
              <a:t>Trace</a:t>
            </a:r>
            <a:r>
              <a:rPr lang="pl-PL" dirty="0"/>
              <a:t> Flag 4136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Hint</a:t>
            </a:r>
            <a:r>
              <a:rPr lang="pl-PL" dirty="0"/>
              <a:t> OPTIMIZE FOR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Opcja WITH RECOMPILE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Hint</a:t>
            </a:r>
            <a:r>
              <a:rPr lang="pl-PL" dirty="0"/>
              <a:t> RECOMPILE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Zmiany w aplikacji (użycie parametryzowanych komend)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Wymuszenie </a:t>
            </a:r>
            <a:r>
              <a:rPr lang="pl-PL" dirty="0" err="1"/>
              <a:t>paramateryzacji</a:t>
            </a:r>
            <a:r>
              <a:rPr lang="pl-PL" dirty="0"/>
              <a:t> (SET PARAMETRIZATION FORCED)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Optymalizacja dla ad-hoc </a:t>
            </a:r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4920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Niewłaściwe zrównoleglenie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 konfiguracji:</a:t>
            </a:r>
          </a:p>
          <a:p>
            <a:pPr lvl="1"/>
            <a:r>
              <a:rPr lang="pl-PL" dirty="0"/>
              <a:t>max </a:t>
            </a:r>
            <a:r>
              <a:rPr lang="pl-PL" dirty="0" err="1"/>
              <a:t>degree</a:t>
            </a:r>
            <a:r>
              <a:rPr lang="pl-PL" dirty="0"/>
              <a:t> of </a:t>
            </a:r>
            <a:r>
              <a:rPr lang="pl-PL" dirty="0" err="1"/>
              <a:t>parallelism</a:t>
            </a:r>
            <a:endParaRPr lang="pl-PL" dirty="0"/>
          </a:p>
          <a:p>
            <a:pPr lvl="2"/>
            <a:r>
              <a:rPr lang="pl-PL" dirty="0"/>
              <a:t>0 – automat</a:t>
            </a:r>
          </a:p>
          <a:p>
            <a:pPr lvl="2"/>
            <a:r>
              <a:rPr lang="pl-PL" dirty="0"/>
              <a:t>1 – n liczba CPU na zapytanie</a:t>
            </a:r>
          </a:p>
          <a:p>
            <a:pPr lvl="1"/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 for </a:t>
            </a:r>
            <a:r>
              <a:rPr lang="pl-PL" dirty="0" err="1"/>
              <a:t>parallelism</a:t>
            </a:r>
            <a:endParaRPr lang="pl-PL" dirty="0"/>
          </a:p>
          <a:p>
            <a:r>
              <a:rPr lang="pl-PL" dirty="0" err="1"/>
              <a:t>Hint</a:t>
            </a:r>
            <a:r>
              <a:rPr lang="pl-PL" dirty="0"/>
              <a:t> MAXDOP w zapytaniach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27776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Power </a:t>
            </a:r>
            <a:r>
              <a:rPr lang="pl-PL" dirty="0" err="1"/>
              <a:t>saving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 oszczędzania energii mogą zmniejszyć prędkość CPU</a:t>
            </a:r>
          </a:p>
          <a:p>
            <a:r>
              <a:rPr lang="pl-PL" dirty="0"/>
              <a:t>W BIOS: ustawić </a:t>
            </a:r>
            <a:r>
              <a:rPr lang="pl-PL" b="1" dirty="0"/>
              <a:t>OS Control</a:t>
            </a:r>
            <a:endParaRPr lang="pl-PL" dirty="0"/>
          </a:p>
          <a:p>
            <a:r>
              <a:rPr lang="pl-PL" dirty="0"/>
              <a:t>W Windows: plan </a:t>
            </a:r>
            <a:r>
              <a:rPr lang="pl-PL" b="1" dirty="0"/>
              <a:t>High Performance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37347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 zapytań</a:t>
            </a:r>
          </a:p>
          <a:p>
            <a:pPr lvl="1"/>
            <a:r>
              <a:rPr lang="pl-PL" dirty="0"/>
              <a:t>używając widoku </a:t>
            </a:r>
            <a:r>
              <a:rPr lang="pl-PL" dirty="0" err="1"/>
              <a:t>sys.dm_exec_query_stats</a:t>
            </a:r>
            <a:r>
              <a:rPr lang="pl-PL" dirty="0"/>
              <a:t> należy wybrać zapytania z najwyższymi wartościami czasu CPU</a:t>
            </a:r>
          </a:p>
          <a:p>
            <a:pPr lvl="1"/>
            <a:r>
              <a:rPr lang="pl-PL" dirty="0"/>
              <a:t>analizując plany zapytań można zaprojektować zmiany w bazie mające na celu obniżenie czasu wykonania i liczby odczytów/zapisów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1098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Najlepszym narzędziem identyfikacji problemów z przepustowością są monitory sieci</a:t>
            </a:r>
          </a:p>
          <a:p>
            <a:r>
              <a:rPr lang="pl-PL" dirty="0"/>
              <a:t>Network Interface (Network Card) </a:t>
            </a:r>
          </a:p>
          <a:p>
            <a:pPr lvl="1"/>
            <a:r>
              <a:rPr lang="pl-PL" dirty="0" err="1"/>
              <a:t>Bytes</a:t>
            </a:r>
            <a:r>
              <a:rPr lang="pl-PL" dirty="0"/>
              <a:t> Total/sec – prędkość transferu danych poprzez interfejs ( &lt; 50% maksymalnej przepustowości)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42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MSSQLServer</a:t>
            </a:r>
            <a:r>
              <a:rPr lang="pl-PL" dirty="0"/>
              <a:t> –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engine</a:t>
            </a:r>
            <a:endParaRPr lang="pl-PL" dirty="0"/>
          </a:p>
          <a:p>
            <a:r>
              <a:rPr lang="pl-PL" dirty="0" err="1"/>
              <a:t>SQLServerAgent</a:t>
            </a:r>
            <a:endParaRPr lang="pl-PL" dirty="0"/>
          </a:p>
          <a:p>
            <a:r>
              <a:rPr lang="pl-PL" dirty="0" err="1"/>
              <a:t>MSSQLServerOLAPService</a:t>
            </a:r>
            <a:endParaRPr lang="pl-PL" dirty="0"/>
          </a:p>
          <a:p>
            <a:r>
              <a:rPr lang="pl-PL" dirty="0" err="1"/>
              <a:t>SQLBrowser</a:t>
            </a:r>
            <a:endParaRPr lang="pl-PL" dirty="0"/>
          </a:p>
          <a:p>
            <a:r>
              <a:rPr lang="pl-PL" dirty="0" err="1"/>
              <a:t>MSSQLFDLauncher</a:t>
            </a:r>
            <a:endParaRPr lang="pl-PL" dirty="0"/>
          </a:p>
          <a:p>
            <a:r>
              <a:rPr lang="pl-PL" dirty="0"/>
              <a:t>MSDTSServer100</a:t>
            </a:r>
          </a:p>
          <a:p>
            <a:r>
              <a:rPr lang="pl-PL" dirty="0" err="1"/>
              <a:t>ReportingServicesServer</a:t>
            </a:r>
            <a:endParaRPr lang="pl-PL" dirty="0"/>
          </a:p>
          <a:p>
            <a:r>
              <a:rPr lang="pl-PL" dirty="0" err="1"/>
              <a:t>SQLWriter</a:t>
            </a:r>
            <a:endParaRPr lang="pl-PL" dirty="0"/>
          </a:p>
          <a:p>
            <a:r>
              <a:rPr lang="pl-PL" dirty="0"/>
              <a:t>MSDTC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10063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Wykorzystanie procedur składowanych – przez sieć przesyłane są krótkie wywołania zamiast długich skryptów SQL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Żądanie małych wyników zapytań – pomijanie niepotrzebnych kolumn i wierszy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Przesunięcie intensywnej logiki biznesowej do procedur składowanych lub wyzwalaczy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 wolno zmieniających się danych – mechanizmy buforowania danych w aplikacji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946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obciążenia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  <a:p>
            <a:r>
              <a:rPr lang="pl-PL" dirty="0"/>
              <a:t>Blokady</a:t>
            </a:r>
          </a:p>
          <a:p>
            <a:r>
              <a:rPr lang="pl-PL" dirty="0"/>
              <a:t>Niewykorzystywane ponownie plany zapytań</a:t>
            </a:r>
          </a:p>
          <a:p>
            <a:r>
              <a:rPr lang="pl-PL" dirty="0"/>
              <a:t>Połączenia użytkowników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83075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Server:Access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Full </a:t>
            </a:r>
            <a:r>
              <a:rPr lang="pl-PL" dirty="0" err="1"/>
              <a:t>Scans</a:t>
            </a:r>
            <a:r>
              <a:rPr lang="pl-PL" dirty="0"/>
              <a:t>/sec </a:t>
            </a:r>
          </a:p>
          <a:p>
            <a:pPr lvl="2"/>
            <a:r>
              <a:rPr lang="pl-PL" dirty="0"/>
              <a:t>liczba nieograniczonych skanowań tabel i indeksów na sekundę</a:t>
            </a:r>
          </a:p>
          <a:p>
            <a:pPr lvl="2"/>
            <a:r>
              <a:rPr lang="pl-PL" dirty="0"/>
              <a:t>przyczyny: brak indeksów lub zapytania żądające dużych ilości danych</a:t>
            </a:r>
          </a:p>
          <a:p>
            <a:pPr lvl="2"/>
            <a:r>
              <a:rPr lang="pl-PL" dirty="0"/>
              <a:t>możliwe nadużywanie tabel tymczasowych, dla których zwykle nie tworzy się indeksów</a:t>
            </a:r>
          </a:p>
          <a:p>
            <a:pPr lvl="2"/>
            <a:r>
              <a:rPr lang="pl-PL" dirty="0"/>
              <a:t>konieczna jest analiza planów zapytań, przy których następuje wzrost tego wskaźnika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2920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Widoki DMV</a:t>
            </a:r>
          </a:p>
          <a:p>
            <a:pPr lvl="1"/>
            <a:r>
              <a:rPr lang="pl-PL" dirty="0" err="1"/>
              <a:t>sys.dm_db_missing_index_details</a:t>
            </a:r>
            <a:endParaRPr lang="pl-PL" dirty="0"/>
          </a:p>
          <a:p>
            <a:pPr lvl="1"/>
            <a:r>
              <a:rPr lang="pl-PL" dirty="0" err="1"/>
              <a:t>sys.dm_db_missing_index_columns</a:t>
            </a:r>
            <a:endParaRPr lang="pl-PL" dirty="0"/>
          </a:p>
          <a:p>
            <a:r>
              <a:rPr lang="pl-PL" dirty="0"/>
              <a:t>Informacja o brakujących indeksach może być również elementem planu zapytania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3426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Server:Latches</a:t>
            </a:r>
            <a:r>
              <a:rPr lang="pl-PL" dirty="0"/>
              <a:t> Total </a:t>
            </a:r>
            <a:r>
              <a:rPr lang="pl-PL" dirty="0" err="1"/>
              <a:t>Latch</a:t>
            </a:r>
            <a:r>
              <a:rPr lang="pl-PL" dirty="0"/>
              <a:t> </a:t>
            </a:r>
            <a:r>
              <a:rPr lang="pl-PL" dirty="0" err="1"/>
              <a:t>Wait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(ms)</a:t>
            </a:r>
          </a:p>
          <a:p>
            <a:pPr lvl="2"/>
            <a:r>
              <a:rPr lang="pl-PL" dirty="0"/>
              <a:t>łączny czas istnienia zatrzasków w ciągu ostatniej sekundy</a:t>
            </a:r>
          </a:p>
          <a:p>
            <a:pPr lvl="2"/>
            <a:r>
              <a:rPr lang="pl-PL" dirty="0"/>
              <a:t>zatrzask: wewnętrzna blokada SQL Server pozwalająca utrzymać integralność struktur danych</a:t>
            </a:r>
          </a:p>
          <a:p>
            <a:pPr lvl="2"/>
            <a:r>
              <a:rPr lang="pl-PL" dirty="0"/>
              <a:t>duża wartość oznacza zbyt wiele czasu poświęcanego na wewnętrzną synchronizację w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27726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Server:Locks</a:t>
            </a:r>
            <a:r>
              <a:rPr lang="pl-PL" dirty="0"/>
              <a:t>(_Total) Lock </a:t>
            </a:r>
            <a:r>
              <a:rPr lang="pl-PL" dirty="0" err="1"/>
              <a:t>Timeouts</a:t>
            </a:r>
            <a:r>
              <a:rPr lang="pl-PL" dirty="0"/>
              <a:t>/sec</a:t>
            </a:r>
          </a:p>
          <a:p>
            <a:r>
              <a:rPr lang="pl-PL" dirty="0"/>
              <a:t>SQL </a:t>
            </a:r>
            <a:r>
              <a:rPr lang="pl-PL" dirty="0" err="1"/>
              <a:t>Server:Locks</a:t>
            </a:r>
            <a:r>
              <a:rPr lang="pl-PL" dirty="0"/>
              <a:t>(_Total) Lock </a:t>
            </a:r>
            <a:r>
              <a:rPr lang="pl-PL" dirty="0" err="1"/>
              <a:t>Wait</a:t>
            </a:r>
            <a:r>
              <a:rPr lang="pl-PL" dirty="0"/>
              <a:t> Time (ms)</a:t>
            </a:r>
          </a:p>
          <a:p>
            <a:pPr lvl="2"/>
            <a:r>
              <a:rPr lang="pl-PL" dirty="0"/>
              <a:t>Lock </a:t>
            </a:r>
            <a:r>
              <a:rPr lang="pl-PL" dirty="0" err="1"/>
              <a:t>Timeouts</a:t>
            </a:r>
            <a:r>
              <a:rPr lang="pl-PL" dirty="0"/>
              <a:t>/sec powinien wynosić 0</a:t>
            </a:r>
          </a:p>
          <a:p>
            <a:pPr lvl="2"/>
            <a:r>
              <a:rPr lang="pl-PL" dirty="0"/>
              <a:t>Lock </a:t>
            </a:r>
            <a:r>
              <a:rPr lang="pl-PL" dirty="0" err="1"/>
              <a:t>Wait</a:t>
            </a:r>
            <a:r>
              <a:rPr lang="pl-PL" dirty="0"/>
              <a:t> Time powinien być jak najmniejszy</a:t>
            </a:r>
          </a:p>
          <a:p>
            <a:pPr lvl="2"/>
            <a:r>
              <a:rPr lang="pl-PL" dirty="0"/>
              <a:t>Niezerowa wartość Lock </a:t>
            </a:r>
            <a:r>
              <a:rPr lang="pl-PL" dirty="0" err="1"/>
              <a:t>Timeouts</a:t>
            </a:r>
            <a:r>
              <a:rPr lang="pl-PL" dirty="0"/>
              <a:t>/sec oraz wysoka, utrzymująca się Lock </a:t>
            </a:r>
            <a:r>
              <a:rPr lang="pl-PL" dirty="0" err="1"/>
              <a:t>Wait</a:t>
            </a:r>
            <a:r>
              <a:rPr lang="pl-PL" dirty="0"/>
              <a:t> Time oznacza intensywne blokowanie zasobów na serwerze</a:t>
            </a:r>
          </a:p>
          <a:p>
            <a:pPr lvl="2"/>
            <a:r>
              <a:rPr lang="pl-PL" dirty="0"/>
              <a:t>optymalizacja najkosztowniejszych zapytań zmniejszy liczbę blokad przez nie generowanych 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99197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Połączenia użytkowników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Server:General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>
                <a:sym typeface="Wingdings" pitchFamily="2" charset="2"/>
              </a:rPr>
              <a:t></a:t>
            </a:r>
            <a:r>
              <a:rPr lang="pl-PL" dirty="0"/>
              <a:t> User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/>
              <a:t>SQL </a:t>
            </a:r>
            <a:r>
              <a:rPr lang="pl-PL" dirty="0" err="1"/>
              <a:t>Server:SQL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>
                <a:sym typeface="Wingdings" pitchFamily="2" charset="2"/>
              </a:rPr>
              <a:t> </a:t>
            </a:r>
            <a:r>
              <a:rPr lang="pl-PL" dirty="0" err="1">
                <a:sym typeface="Wingdings" pitchFamily="2" charset="2"/>
              </a:rPr>
              <a:t>Batch</a:t>
            </a:r>
            <a:r>
              <a:rPr lang="pl-PL" dirty="0">
                <a:sym typeface="Wingdings" pitchFamily="2" charset="2"/>
              </a:rPr>
              <a:t> </a:t>
            </a:r>
            <a:r>
              <a:rPr lang="pl-PL" dirty="0" err="1">
                <a:sym typeface="Wingdings" pitchFamily="2" charset="2"/>
              </a:rPr>
              <a:t>Requests</a:t>
            </a:r>
            <a:r>
              <a:rPr lang="pl-PL" dirty="0">
                <a:sym typeface="Wingdings" pitchFamily="2" charset="2"/>
              </a:rPr>
              <a:t>/sec</a:t>
            </a:r>
          </a:p>
          <a:p>
            <a:pPr lvl="2"/>
            <a:r>
              <a:rPr lang="pl-PL" dirty="0">
                <a:sym typeface="Wingdings" pitchFamily="2" charset="2"/>
              </a:rPr>
              <a:t>pozwalają ocenić ogólne obciążenie instancji żądaniami użytkowników</a:t>
            </a:r>
          </a:p>
          <a:p>
            <a:pPr lvl="2"/>
            <a:r>
              <a:rPr lang="pl-PL" dirty="0">
                <a:sym typeface="Wingdings" pitchFamily="2" charset="2"/>
              </a:rPr>
              <a:t>należy obserwować korelację liczby żądań do baz danych z liczbą żądań dla IIS lub stron ASP – pozwala to prognozować obciążenie serwera w zależności od liczby użytkowników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73748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Maszyny wirtualne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Wartości wskaźników na maszynie wirtualnej mają niewiele wspólnego z prawdziwym obciążeniem </a:t>
            </a:r>
            <a:r>
              <a:rPr lang="pl-PL" dirty="0" err="1"/>
              <a:t>host’a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Wartości wskaźników na host mogą dotyczyć wielu uruchomionych na nim maszyn wirtualnych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Informacja dokładna: dyski, sieć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Informacja niedokładna: pamięć, CPU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Niektóre wskaźniki mogą sygnalizować problemy VM z zasobami – co przekłada się na wydajność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29387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Śledzenie zapytań w SQL Profiler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pl-PL" dirty="0"/>
          </a:p>
          <a:p>
            <a:pPr lvl="1"/>
            <a:r>
              <a:rPr lang="pl-PL" dirty="0" err="1"/>
              <a:t>RPC:Completed</a:t>
            </a:r>
            <a:r>
              <a:rPr lang="pl-PL" dirty="0"/>
              <a:t> – zakończenie procedury składowanej przez RPC (OLEDB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SP:Completed</a:t>
            </a:r>
            <a:r>
              <a:rPr lang="pl-PL" dirty="0"/>
              <a:t> – zakończenie procedury składowanej</a:t>
            </a:r>
          </a:p>
          <a:p>
            <a:pPr lvl="1"/>
            <a:r>
              <a:rPr lang="pl-PL" dirty="0" err="1"/>
              <a:t>SP:StmtCompleted</a:t>
            </a:r>
            <a:r>
              <a:rPr lang="pl-PL" dirty="0"/>
              <a:t> – zakończenie instrukcji wewnątrz procedury</a:t>
            </a:r>
          </a:p>
          <a:p>
            <a:r>
              <a:rPr lang="pl-PL" dirty="0"/>
              <a:t>TSQL</a:t>
            </a:r>
          </a:p>
          <a:p>
            <a:pPr lvl="1"/>
            <a:r>
              <a:rPr lang="pl-PL" dirty="0" err="1"/>
              <a:t>SQL:BatchCompleted</a:t>
            </a:r>
            <a:r>
              <a:rPr lang="pl-PL" dirty="0"/>
              <a:t> – zakończenie wsadu T-SQL</a:t>
            </a:r>
          </a:p>
          <a:p>
            <a:pPr lvl="1"/>
            <a:r>
              <a:rPr lang="pl-PL" dirty="0" err="1"/>
              <a:t>SQL:StmtCompleted</a:t>
            </a:r>
            <a:r>
              <a:rPr lang="pl-PL" dirty="0"/>
              <a:t> – zakończenie instrukcji T-SQL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83969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Security </a:t>
            </a:r>
            <a:r>
              <a:rPr lang="pl-PL" dirty="0" err="1"/>
              <a:t>Audit</a:t>
            </a:r>
            <a:endParaRPr lang="pl-PL" dirty="0"/>
          </a:p>
          <a:p>
            <a:pPr lvl="1"/>
            <a:r>
              <a:rPr lang="pl-PL" dirty="0" err="1"/>
              <a:t>Audit</a:t>
            </a:r>
            <a:r>
              <a:rPr lang="pl-PL" dirty="0"/>
              <a:t> Login – połączenie się użytkownika</a:t>
            </a:r>
          </a:p>
          <a:p>
            <a:pPr lvl="1"/>
            <a:r>
              <a:rPr lang="pl-PL" dirty="0" err="1"/>
              <a:t>Audit</a:t>
            </a:r>
            <a:r>
              <a:rPr lang="pl-PL" dirty="0"/>
              <a:t> </a:t>
            </a:r>
            <a:r>
              <a:rPr lang="pl-PL" dirty="0" err="1"/>
              <a:t>Logout</a:t>
            </a:r>
            <a:r>
              <a:rPr lang="pl-PL" dirty="0"/>
              <a:t> – rozłączenie się użytkownika</a:t>
            </a:r>
          </a:p>
          <a:p>
            <a:r>
              <a:rPr lang="pl-PL" dirty="0" err="1"/>
              <a:t>Session</a:t>
            </a:r>
            <a:endParaRPr lang="pl-PL" dirty="0"/>
          </a:p>
          <a:p>
            <a:pPr lvl="1"/>
            <a:r>
              <a:rPr lang="pl-PL" dirty="0" err="1"/>
              <a:t>ExistingConnection</a:t>
            </a:r>
            <a:r>
              <a:rPr lang="pl-PL" dirty="0"/>
              <a:t> – użytkownicy podłączeni do SQL Server w momencie wystartowania śledzenia</a:t>
            </a:r>
          </a:p>
          <a:p>
            <a:r>
              <a:rPr lang="pl-PL" dirty="0" err="1"/>
              <a:t>Cursors</a:t>
            </a:r>
            <a:endParaRPr lang="pl-PL" dirty="0"/>
          </a:p>
          <a:p>
            <a:pPr lvl="1"/>
            <a:r>
              <a:rPr lang="pl-PL" dirty="0" err="1"/>
              <a:t>CursorImplicitConversion</a:t>
            </a:r>
            <a:r>
              <a:rPr lang="pl-PL" dirty="0"/>
              <a:t> – </a:t>
            </a:r>
            <a:r>
              <a:rPr lang="pl-PL" dirty="0" err="1"/>
              <a:t>utowrzenie</a:t>
            </a:r>
            <a:r>
              <a:rPr lang="pl-PL" dirty="0"/>
              <a:t> kursora innego niż żądany typu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1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– podstawowe komponenty</a:t>
            </a:r>
          </a:p>
          <a:p>
            <a:r>
              <a:rPr lang="pl-PL" dirty="0"/>
              <a:t>Instalacja i konfiguracja</a:t>
            </a:r>
          </a:p>
          <a:p>
            <a:r>
              <a:rPr lang="pl-PL" dirty="0"/>
              <a:t>Zarządzanie bezpieczeństwem</a:t>
            </a:r>
          </a:p>
          <a:p>
            <a:r>
              <a:rPr lang="pl-PL" dirty="0"/>
              <a:t>Zabezpieczenie danych przed awarią</a:t>
            </a:r>
          </a:p>
          <a:p>
            <a:r>
              <a:rPr lang="pl-PL" dirty="0"/>
              <a:t>Automatyzacja czynności administracyjnych</a:t>
            </a:r>
          </a:p>
          <a:p>
            <a:r>
              <a:rPr lang="pl-PL" dirty="0"/>
              <a:t>Monitorowanie serwera</a:t>
            </a:r>
          </a:p>
          <a:p>
            <a:r>
              <a:rPr lang="pl-PL" dirty="0"/>
              <a:t>Optymalizacja wydajności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19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i konfiguracja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25406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Errors</a:t>
            </a:r>
            <a:r>
              <a:rPr lang="pl-PL" dirty="0"/>
              <a:t> and </a:t>
            </a:r>
            <a:r>
              <a:rPr lang="pl-PL" dirty="0" err="1"/>
              <a:t>Warnings</a:t>
            </a:r>
            <a:endParaRPr lang="pl-PL" dirty="0"/>
          </a:p>
          <a:p>
            <a:pPr lvl="1"/>
            <a:r>
              <a:rPr lang="pl-PL" dirty="0" err="1"/>
              <a:t>Attention</a:t>
            </a:r>
            <a:r>
              <a:rPr lang="pl-PL" dirty="0"/>
              <a:t> – przerwanie żądania w wyniku anulowania przez użytkownika lub utraty połączenia z bazą</a:t>
            </a:r>
          </a:p>
          <a:p>
            <a:pPr lvl="1"/>
            <a:r>
              <a:rPr lang="pl-PL" dirty="0" err="1"/>
              <a:t>Exception</a:t>
            </a:r>
            <a:r>
              <a:rPr lang="pl-PL" dirty="0"/>
              <a:t> – wyjątek</a:t>
            </a:r>
          </a:p>
          <a:p>
            <a:pPr lvl="1"/>
            <a:r>
              <a:rPr lang="pl-PL" dirty="0" err="1"/>
              <a:t>Execution</a:t>
            </a:r>
            <a:r>
              <a:rPr lang="pl-PL" dirty="0"/>
              <a:t> </a:t>
            </a:r>
            <a:r>
              <a:rPr lang="pl-PL" dirty="0" err="1"/>
              <a:t>Warnings</a:t>
            </a:r>
            <a:r>
              <a:rPr lang="pl-PL" dirty="0"/>
              <a:t> – dowolne ostrzeżenie w trakcie wykonywania zapytania lub procedury</a:t>
            </a:r>
          </a:p>
          <a:p>
            <a:pPr lvl="1"/>
            <a:r>
              <a:rPr lang="pl-PL" dirty="0" err="1"/>
              <a:t>Hash</a:t>
            </a:r>
            <a:r>
              <a:rPr lang="pl-PL" dirty="0"/>
              <a:t> </a:t>
            </a:r>
            <a:r>
              <a:rPr lang="pl-PL" dirty="0" err="1"/>
              <a:t>Warning</a:t>
            </a:r>
            <a:r>
              <a:rPr lang="pl-PL" dirty="0"/>
              <a:t> – błąd w trakcie operacji haszowania</a:t>
            </a:r>
          </a:p>
          <a:p>
            <a:pPr lvl="1"/>
            <a:r>
              <a:rPr lang="pl-PL" dirty="0"/>
              <a:t>Missing </a:t>
            </a:r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– brak statystyk</a:t>
            </a:r>
          </a:p>
          <a:p>
            <a:pPr lvl="1"/>
            <a:r>
              <a:rPr lang="pl-PL" dirty="0"/>
              <a:t>Missing </a:t>
            </a:r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Predicate</a:t>
            </a:r>
            <a:r>
              <a:rPr lang="pl-PL" dirty="0"/>
              <a:t> – brak predykatu złączenia</a:t>
            </a:r>
          </a:p>
          <a:p>
            <a:pPr lvl="1"/>
            <a:r>
              <a:rPr lang="pl-PL" dirty="0"/>
              <a:t>Sort </a:t>
            </a:r>
            <a:r>
              <a:rPr lang="pl-PL" dirty="0" err="1"/>
              <a:t>Warnings</a:t>
            </a:r>
            <a:r>
              <a:rPr lang="pl-PL" dirty="0"/>
              <a:t> – operacja sortowania nie zmieściła się w pamięci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02564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Locks</a:t>
            </a:r>
            <a:endParaRPr lang="pl-PL" dirty="0"/>
          </a:p>
          <a:p>
            <a:pPr lvl="1"/>
            <a:r>
              <a:rPr lang="pl-PL" dirty="0" err="1"/>
              <a:t>Lock:Deadlock</a:t>
            </a:r>
            <a:r>
              <a:rPr lang="pl-PL" dirty="0"/>
              <a:t> – wystąpienie zakleszczenia</a:t>
            </a:r>
          </a:p>
          <a:p>
            <a:pPr lvl="1"/>
            <a:r>
              <a:rPr lang="pl-PL" dirty="0" err="1"/>
              <a:t>Lock:Deadlock</a:t>
            </a:r>
            <a:r>
              <a:rPr lang="pl-PL" dirty="0"/>
              <a:t> Chain – łańcuch zapytań prowadzący do zakleszczenia</a:t>
            </a:r>
          </a:p>
          <a:p>
            <a:pPr lvl="1"/>
            <a:r>
              <a:rPr lang="pl-PL" dirty="0" err="1"/>
              <a:t>Lock:Timeout</a:t>
            </a:r>
            <a:r>
              <a:rPr lang="pl-PL" dirty="0"/>
              <a:t> – przekroczenie czasu przez blokadę</a:t>
            </a:r>
          </a:p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pl-PL" dirty="0"/>
          </a:p>
          <a:p>
            <a:pPr lvl="1"/>
            <a:r>
              <a:rPr lang="pl-PL" dirty="0" err="1"/>
              <a:t>SP:Recompile</a:t>
            </a:r>
            <a:r>
              <a:rPr lang="pl-PL" dirty="0"/>
              <a:t> – nastąpiła rekompilacja planu wykonania procedury</a:t>
            </a:r>
          </a:p>
          <a:p>
            <a:pPr lvl="1"/>
            <a:r>
              <a:rPr lang="pl-PL" dirty="0" err="1"/>
              <a:t>SP:Starting</a:t>
            </a:r>
            <a:r>
              <a:rPr lang="pl-PL" dirty="0"/>
              <a:t> – początek wykonywania procedury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58100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Transactions</a:t>
            </a:r>
            <a:endParaRPr lang="pl-PL" dirty="0"/>
          </a:p>
          <a:p>
            <a:pPr lvl="1"/>
            <a:r>
              <a:rPr lang="pl-PL" dirty="0" err="1"/>
              <a:t>SQLTransaction</a:t>
            </a:r>
            <a:r>
              <a:rPr lang="pl-PL" dirty="0"/>
              <a:t> – informacje dotyczące transakcji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22188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Kolumny danych w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EventClass</a:t>
            </a:r>
            <a:r>
              <a:rPr lang="pl-PL" dirty="0"/>
              <a:t> – typ zdarzenia</a:t>
            </a:r>
          </a:p>
          <a:p>
            <a:r>
              <a:rPr lang="pl-PL" dirty="0" err="1"/>
              <a:t>TextData</a:t>
            </a:r>
            <a:r>
              <a:rPr lang="pl-PL" dirty="0"/>
              <a:t> – treść zapytania, instrukcji</a:t>
            </a:r>
          </a:p>
          <a:p>
            <a:r>
              <a:rPr lang="pl-PL" dirty="0"/>
              <a:t>CPU – koszt procesora w milisekundach</a:t>
            </a:r>
          </a:p>
          <a:p>
            <a:r>
              <a:rPr lang="pl-PL" dirty="0" err="1"/>
              <a:t>Reads</a:t>
            </a:r>
            <a:r>
              <a:rPr lang="pl-PL" dirty="0"/>
              <a:t> – liczba odczytów</a:t>
            </a:r>
          </a:p>
          <a:p>
            <a:r>
              <a:rPr lang="pl-PL" dirty="0" err="1"/>
              <a:t>Writes</a:t>
            </a:r>
            <a:r>
              <a:rPr lang="pl-PL" dirty="0"/>
              <a:t> – liczba zapisów</a:t>
            </a:r>
          </a:p>
          <a:p>
            <a:r>
              <a:rPr lang="pl-PL" dirty="0" err="1"/>
              <a:t>Duration</a:t>
            </a:r>
            <a:r>
              <a:rPr lang="pl-PL" dirty="0"/>
              <a:t> – łączny czas trwania zdarzenia (ms)</a:t>
            </a:r>
          </a:p>
          <a:p>
            <a:r>
              <a:rPr lang="pl-PL" dirty="0"/>
              <a:t>SPID – identyfikator sesji SQL Server</a:t>
            </a:r>
          </a:p>
          <a:p>
            <a:r>
              <a:rPr lang="pl-PL" dirty="0" err="1"/>
              <a:t>StartTime</a:t>
            </a:r>
            <a:r>
              <a:rPr lang="pl-PL" dirty="0"/>
              <a:t> – początek zdarzenia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53369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Korelacja Profiler - </a:t>
            </a:r>
            <a:r>
              <a:rPr lang="pl-PL" dirty="0" err="1"/>
              <a:t>PerfMon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Profiler: otwórz zapisany plik śledzenia</a:t>
            </a:r>
          </a:p>
          <a:p>
            <a:r>
              <a:rPr lang="pl-PL" dirty="0"/>
              <a:t>File </a:t>
            </a:r>
            <a:r>
              <a:rPr lang="pl-PL" dirty="0">
                <a:sym typeface="Wingdings" pitchFamily="2" charset="2"/>
              </a:rPr>
              <a:t> Import Performance Data</a:t>
            </a:r>
          </a:p>
          <a:p>
            <a:r>
              <a:rPr lang="pl-PL" dirty="0">
                <a:sym typeface="Wingdings" pitchFamily="2" charset="2"/>
              </a:rPr>
              <a:t>wskaż plik z zapisanymi wartościami wskaźników</a:t>
            </a:r>
          </a:p>
          <a:p>
            <a:r>
              <a:rPr lang="pl-PL" dirty="0">
                <a:sym typeface="Wingdings" pitchFamily="2" charset="2"/>
              </a:rPr>
              <a:t>wybierz wskaźniki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34850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sys.dm_exec_query_stats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Plan_handle</a:t>
            </a:r>
            <a:r>
              <a:rPr lang="pl-PL" dirty="0"/>
              <a:t> – wskaźnik do planu zapytania</a:t>
            </a:r>
          </a:p>
          <a:p>
            <a:r>
              <a:rPr lang="pl-PL" dirty="0" err="1"/>
              <a:t>Creation_time</a:t>
            </a:r>
            <a:r>
              <a:rPr lang="pl-PL" dirty="0"/>
              <a:t> – kiedy został utworzony plan</a:t>
            </a:r>
          </a:p>
          <a:p>
            <a:r>
              <a:rPr lang="pl-PL" dirty="0" err="1"/>
              <a:t>Last_execution_time</a:t>
            </a:r>
            <a:r>
              <a:rPr lang="pl-PL" dirty="0"/>
              <a:t> – kiedy miało miejsce ostatnie użycie planu przez zapytanie</a:t>
            </a:r>
          </a:p>
          <a:p>
            <a:r>
              <a:rPr lang="pl-PL" dirty="0" err="1"/>
              <a:t>Execution_count</a:t>
            </a:r>
            <a:r>
              <a:rPr lang="pl-PL" dirty="0"/>
              <a:t> – liczba użyć planu</a:t>
            </a:r>
          </a:p>
          <a:p>
            <a:r>
              <a:rPr lang="pl-PL" dirty="0" err="1"/>
              <a:t>Total_worker_time</a:t>
            </a:r>
            <a:r>
              <a:rPr lang="pl-PL" dirty="0"/>
              <a:t> – suma czasu procesora wykorzystanego przez plan od momentu jego utworzenia</a:t>
            </a:r>
          </a:p>
          <a:p>
            <a:r>
              <a:rPr lang="pl-PL" dirty="0" err="1"/>
              <a:t>Total_logical_reads</a:t>
            </a:r>
            <a:r>
              <a:rPr lang="pl-PL" dirty="0"/>
              <a:t> – suma liczby odczytów</a:t>
            </a:r>
          </a:p>
          <a:p>
            <a:r>
              <a:rPr lang="pl-PL" dirty="0" err="1"/>
              <a:t>Total_logical_writes</a:t>
            </a:r>
            <a:r>
              <a:rPr lang="pl-PL" dirty="0"/>
              <a:t> – suma liczby zapisów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76607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Sposób realizacji zapytania przez SQL Server.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Graficzny plan zapytania należy czytać od prawej do lewej, od dołu do góry.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Dla wsadu z kilkoma zapytaniami zostanie wyświetlony plan dla każdego zapytania osobno wraz z relacją procentową kosztu zapytania do kosztu całego wsadu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8332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Ikona w planie reprezentuje operator</a:t>
            </a:r>
          </a:p>
          <a:p>
            <a:r>
              <a:rPr lang="pl-PL" sz="2800" dirty="0"/>
              <a:t>Plan podaje procentowy udział kosztu operatora w całym planie</a:t>
            </a:r>
          </a:p>
          <a:p>
            <a:r>
              <a:rPr lang="pl-PL" sz="2800" dirty="0"/>
              <a:t>Plan rozpoczyna się od operatorów odczytujących dane z tabel lub indeksów</a:t>
            </a:r>
          </a:p>
          <a:p>
            <a:r>
              <a:rPr lang="pl-PL" sz="2800" dirty="0"/>
              <a:t>Dostępne są dwa operatory odczytu</a:t>
            </a:r>
          </a:p>
          <a:p>
            <a:pPr lvl="1"/>
            <a:r>
              <a:rPr lang="pl-PL" sz="2400" dirty="0"/>
              <a:t>Scan (sterta lub indeks)</a:t>
            </a:r>
          </a:p>
          <a:p>
            <a:pPr lvl="1"/>
            <a:r>
              <a:rPr lang="pl-PL" sz="2400" dirty="0" err="1"/>
              <a:t>Seek</a:t>
            </a:r>
            <a:r>
              <a:rPr lang="pl-PL" sz="2400" dirty="0"/>
              <a:t> (tylko indeks)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90808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Strzałki łączące operatory oznaczają przepływ danych</a:t>
            </a:r>
          </a:p>
          <a:p>
            <a:r>
              <a:rPr lang="pl-PL" dirty="0"/>
              <a:t>Grubość strzałki reprezentuje liczbę wierszy w danym przepływie</a:t>
            </a:r>
          </a:p>
          <a:p>
            <a:r>
              <a:rPr lang="pl-PL" dirty="0"/>
              <a:t>Zatrzymanie myszki na operatorze lub strzałce wywoła etykietę z dodatkowymi informacjami</a:t>
            </a:r>
          </a:p>
          <a:p>
            <a:r>
              <a:rPr lang="pl-PL" dirty="0"/>
              <a:t>Komplet informacji znajduje się w oknie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8141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co zwracamy uwagę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Operatory z najwyższym, procentowym udziałem w koszcie zapytania</a:t>
            </a:r>
          </a:p>
          <a:p>
            <a:r>
              <a:rPr lang="pl-PL" dirty="0"/>
              <a:t>Grube strzałki oznaczające przepływ dużej liczby wierszy</a:t>
            </a:r>
          </a:p>
          <a:p>
            <a:r>
              <a:rPr lang="pl-PL" dirty="0"/>
              <a:t>Kosztowne operatory: </a:t>
            </a:r>
            <a:r>
              <a:rPr lang="pl-PL" dirty="0" err="1"/>
              <a:t>Hash</a:t>
            </a:r>
            <a:r>
              <a:rPr lang="pl-PL" dirty="0"/>
              <a:t> </a:t>
            </a:r>
            <a:r>
              <a:rPr lang="pl-PL" dirty="0" err="1"/>
              <a:t>Join</a:t>
            </a:r>
            <a:r>
              <a:rPr lang="pl-PL" dirty="0"/>
              <a:t>, </a:t>
            </a:r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</a:t>
            </a:r>
            <a:endParaRPr lang="pl-PL" dirty="0"/>
          </a:p>
          <a:p>
            <a:r>
              <a:rPr lang="pl-PL" dirty="0"/>
              <a:t>Sortowanie danych (operator Sort)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52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  <a:p>
            <a:pPr lvl="1"/>
            <a:r>
              <a:rPr lang="pl-PL" dirty="0"/>
              <a:t>procesory</a:t>
            </a:r>
          </a:p>
          <a:p>
            <a:pPr lvl="1"/>
            <a:r>
              <a:rPr lang="pl-PL" dirty="0"/>
              <a:t>pamięć  </a:t>
            </a:r>
          </a:p>
          <a:p>
            <a:pPr lvl="1"/>
            <a:r>
              <a:rPr lang="pl-PL" dirty="0" err="1"/>
              <a:t>storage</a:t>
            </a:r>
            <a:r>
              <a:rPr lang="pl-PL" dirty="0"/>
              <a:t> </a:t>
            </a:r>
            <a:r>
              <a:rPr lang="pl-PL" dirty="0" err="1"/>
              <a:t>subsystem</a:t>
            </a:r>
            <a:r>
              <a:rPr lang="pl-PL" dirty="0"/>
              <a:t> – dyski</a:t>
            </a:r>
          </a:p>
          <a:p>
            <a:pPr lvl="2"/>
            <a:r>
              <a:rPr lang="pl-PL" dirty="0"/>
              <a:t>RAID 0 – stripping, wyższa wydajność, brak zabezpieczenia</a:t>
            </a:r>
          </a:p>
          <a:p>
            <a:pPr lvl="2"/>
            <a:r>
              <a:rPr lang="pl-PL" dirty="0"/>
              <a:t>RAID 1 – mirroring, zabezpieczenie danych, lepsza wydajność odczytu, słabsza prędkość zapisu</a:t>
            </a:r>
          </a:p>
          <a:p>
            <a:pPr lvl="2"/>
            <a:r>
              <a:rPr lang="pl-PL" dirty="0"/>
              <a:t>RAID 5 – stripping with </a:t>
            </a:r>
            <a:r>
              <a:rPr lang="pl-PL" dirty="0" err="1"/>
              <a:t>parity</a:t>
            </a:r>
            <a:endParaRPr lang="pl-PL" dirty="0"/>
          </a:p>
          <a:p>
            <a:pPr lvl="2"/>
            <a:r>
              <a:rPr lang="pl-PL" dirty="0"/>
              <a:t>RAID 10 (1+0) – najlepszy wybór dla SQL Server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1273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Efektywność indeksów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Indeks kryjący (</a:t>
            </a:r>
            <a:r>
              <a:rPr lang="pl-PL" dirty="0" err="1"/>
              <a:t>covering</a:t>
            </a:r>
            <a:r>
              <a:rPr lang="pl-PL" dirty="0"/>
              <a:t> </a:t>
            </a:r>
            <a:r>
              <a:rPr lang="pl-PL" dirty="0" err="1"/>
              <a:t>index</a:t>
            </a:r>
            <a:r>
              <a:rPr lang="pl-PL" dirty="0"/>
              <a:t>) – indeks zawierający wszystkie kolumny potrzebne w wyniku zapytania</a:t>
            </a:r>
          </a:p>
          <a:p>
            <a:r>
              <a:rPr lang="pl-PL" dirty="0"/>
              <a:t>Optymalizator poszukuje indeksu kryjącego, w następnej kolejności indeksów mniej dopasowanych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58952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347075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1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Indeksy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Rozmiar</a:t>
                      </a:r>
                    </a:p>
                    <a:p>
                      <a:r>
                        <a:rPr lang="pl-PL" dirty="0"/>
                        <a:t>Tabel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Sortowanie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Klauzula złączenia</a:t>
                      </a:r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Hash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Brak lub opcja</a:t>
                      </a:r>
                    </a:p>
                    <a:p>
                      <a:r>
                        <a:rPr lang="pl-PL" dirty="0"/>
                        <a:t>Najlepiej mała tabela zewn</a:t>
                      </a:r>
                      <a:r>
                        <a:rPr lang="pl-PL" baseline="0" dirty="0"/>
                        <a:t>ętrzna, duża wewnętrzna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Dowolny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Equi-join</a:t>
                      </a:r>
                      <a:endParaRPr lang="pl-PL" dirty="0"/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Merge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Obowiązkowe</a:t>
                      </a:r>
                      <a:r>
                        <a:rPr lang="pl-PL" baseline="0" dirty="0"/>
                        <a:t> w obydwu tabelach.</a:t>
                      </a:r>
                    </a:p>
                    <a:p>
                      <a:r>
                        <a:rPr lang="pl-PL" baseline="0" dirty="0"/>
                        <a:t>Najlepiej indeksy zgrupowane lub kryjące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Duże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Equi-join</a:t>
                      </a:r>
                      <a:endParaRPr lang="pl-PL" dirty="0"/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Nested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loop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Obowiązkowe dla wewnętrznej tabeli</a:t>
                      </a:r>
                    </a:p>
                    <a:p>
                      <a:r>
                        <a:rPr lang="pl-PL" dirty="0"/>
                        <a:t>Zewnętrzna tabela: wskazane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Opcja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Każda</a:t>
                      </a:r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77022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Statystyki klienta</a:t>
            </a:r>
          </a:p>
          <a:p>
            <a:pPr lvl="2"/>
            <a:r>
              <a:rPr lang="pl-PL" dirty="0"/>
              <a:t>SSMS </a:t>
            </a:r>
            <a:r>
              <a:rPr lang="pl-PL" dirty="0">
                <a:sym typeface="Wingdings" pitchFamily="2" charset="2"/>
              </a:rPr>
              <a:t> Query  </a:t>
            </a:r>
            <a:r>
              <a:rPr lang="pl-PL" dirty="0" err="1">
                <a:sym typeface="Wingdings" pitchFamily="2" charset="2"/>
              </a:rPr>
              <a:t>Include</a:t>
            </a:r>
            <a:r>
              <a:rPr lang="pl-PL" dirty="0">
                <a:sym typeface="Wingdings" pitchFamily="2" charset="2"/>
              </a:rPr>
              <a:t> Client </a:t>
            </a:r>
            <a:r>
              <a:rPr lang="pl-PL" dirty="0" err="1">
                <a:sym typeface="Wingdings" pitchFamily="2" charset="2"/>
              </a:rPr>
              <a:t>Statistics</a:t>
            </a:r>
            <a:endParaRPr lang="pl-PL" dirty="0">
              <a:sym typeface="Wingdings" pitchFamily="2" charset="2"/>
            </a:endParaRPr>
          </a:p>
          <a:p>
            <a:r>
              <a:rPr lang="pl-PL" dirty="0">
                <a:sym typeface="Wingdings" pitchFamily="2" charset="2"/>
              </a:rPr>
              <a:t>Czas wykonania</a:t>
            </a:r>
          </a:p>
          <a:p>
            <a:pPr lvl="2"/>
            <a:r>
              <a:rPr lang="pl-PL" dirty="0">
                <a:sym typeface="Wingdings" pitchFamily="2" charset="2"/>
              </a:rPr>
              <a:t>SET STATISTICS TIME ON</a:t>
            </a:r>
          </a:p>
          <a:p>
            <a:pPr lvl="2"/>
            <a:r>
              <a:rPr lang="pl-PL" dirty="0" err="1">
                <a:sym typeface="Wingdings" pitchFamily="2" charset="2"/>
              </a:rPr>
              <a:t>Parse</a:t>
            </a:r>
            <a:r>
              <a:rPr lang="pl-PL" dirty="0">
                <a:sym typeface="Wingdings" pitchFamily="2" charset="2"/>
              </a:rPr>
              <a:t> and </a:t>
            </a:r>
            <a:r>
              <a:rPr lang="pl-PL" dirty="0" err="1">
                <a:sym typeface="Wingdings" pitchFamily="2" charset="2"/>
              </a:rPr>
              <a:t>compile</a:t>
            </a:r>
            <a:r>
              <a:rPr lang="pl-PL" dirty="0">
                <a:sym typeface="Wingdings" pitchFamily="2" charset="2"/>
              </a:rPr>
              <a:t> – przygotowanie planu</a:t>
            </a:r>
          </a:p>
          <a:p>
            <a:pPr lvl="2"/>
            <a:r>
              <a:rPr lang="pl-PL" dirty="0" err="1">
                <a:sym typeface="Wingdings" pitchFamily="2" charset="2"/>
              </a:rPr>
              <a:t>Parse</a:t>
            </a:r>
            <a:r>
              <a:rPr lang="pl-PL" dirty="0">
                <a:sym typeface="Wingdings" pitchFamily="2" charset="2"/>
              </a:rPr>
              <a:t> and </a:t>
            </a:r>
            <a:r>
              <a:rPr lang="pl-PL" dirty="0" err="1">
                <a:sym typeface="Wingdings" pitchFamily="2" charset="2"/>
              </a:rPr>
              <a:t>compile</a:t>
            </a:r>
            <a:r>
              <a:rPr lang="pl-PL" dirty="0">
                <a:sym typeface="Wingdings" pitchFamily="2" charset="2"/>
              </a:rPr>
              <a:t> = 0 ms – użyto planu z cache</a:t>
            </a:r>
          </a:p>
          <a:p>
            <a:pPr lvl="2"/>
            <a:r>
              <a:rPr lang="pl-PL" dirty="0">
                <a:sym typeface="Wingdings" pitchFamily="2" charset="2"/>
              </a:rPr>
              <a:t>CPU – czas procesora</a:t>
            </a:r>
          </a:p>
          <a:p>
            <a:pPr lvl="2"/>
            <a:r>
              <a:rPr lang="pl-PL" dirty="0" err="1">
                <a:sym typeface="Wingdings" pitchFamily="2" charset="2"/>
              </a:rPr>
              <a:t>Elapsed</a:t>
            </a:r>
            <a:r>
              <a:rPr lang="pl-PL" dirty="0">
                <a:sym typeface="Wingdings" pitchFamily="2" charset="2"/>
              </a:rPr>
              <a:t> – łączny czas wykonania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00825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Koszt IO</a:t>
            </a:r>
          </a:p>
          <a:p>
            <a:pPr lvl="2"/>
            <a:r>
              <a:rPr lang="pl-PL" dirty="0"/>
              <a:t>SET STATISTICS IO ON</a:t>
            </a:r>
          </a:p>
          <a:p>
            <a:pPr lvl="2"/>
            <a:r>
              <a:rPr lang="pl-PL" dirty="0" err="1"/>
              <a:t>logical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– odczyty z bufora</a:t>
            </a:r>
          </a:p>
          <a:p>
            <a:pPr lvl="2"/>
            <a:r>
              <a:rPr lang="pl-PL" dirty="0" err="1"/>
              <a:t>physical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, </a:t>
            </a:r>
            <a:r>
              <a:rPr lang="pl-PL" dirty="0" err="1"/>
              <a:t>read-ahead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– odczyty z dysku (danych nie było w buforze)</a:t>
            </a:r>
          </a:p>
          <a:p>
            <a:pPr lvl="2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24802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Fizyczna postać tabeli na dysku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Sterta (HEAP)</a:t>
            </a:r>
          </a:p>
          <a:p>
            <a:pPr lvl="1"/>
            <a:r>
              <a:rPr lang="pl-PL" dirty="0"/>
              <a:t>kolejność wierszy bez znaczenia</a:t>
            </a:r>
          </a:p>
          <a:p>
            <a:pPr lvl="1"/>
            <a:r>
              <a:rPr lang="pl-PL" dirty="0"/>
              <a:t>do wyszukania wiersza konieczne skanowanie</a:t>
            </a:r>
          </a:p>
          <a:p>
            <a:r>
              <a:rPr lang="pl-PL" dirty="0"/>
              <a:t>Indeks zgrupowany (CLUSTERED INDEX)</a:t>
            </a:r>
          </a:p>
          <a:p>
            <a:pPr lvl="1"/>
            <a:r>
              <a:rPr lang="pl-PL" dirty="0"/>
              <a:t>wiersze na dysku uporządkowane wg klucza</a:t>
            </a:r>
          </a:p>
          <a:p>
            <a:pPr lvl="1"/>
            <a:r>
              <a:rPr lang="pl-PL" dirty="0"/>
              <a:t>tylko jeden dla tabeli</a:t>
            </a:r>
          </a:p>
          <a:p>
            <a:pPr lvl="1"/>
            <a:r>
              <a:rPr lang="pl-PL" dirty="0"/>
              <a:t>zawsze kryjący (zawiera wszystkie kolumny i dane)</a:t>
            </a:r>
          </a:p>
          <a:p>
            <a:pPr lvl="1"/>
            <a:r>
              <a:rPr lang="pl-PL" dirty="0"/>
              <a:t>szybkie wyszukanie wiersza wg klucza (SEEK)</a:t>
            </a:r>
          </a:p>
          <a:p>
            <a:pPr lvl="1"/>
            <a:r>
              <a:rPr lang="pl-PL" dirty="0"/>
              <a:t>szybkie skanowanie zakresu wg klucza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1432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niezgrupowany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tworzony dla sterty lub indeksu zgrupowanego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ich więcej niż jeden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w innej grupie plikowej niż tabela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Oprócz kolumn kluczowych może zawierać kolumny włączone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57885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Bardzo szybkie wyszukanie wiersza wg klucza indeksu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Indeks zwykle zawiera podzbiór kolumn, jest mniejszy od samej tabeli – potrzeba mniej odczytów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009308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Każda modyfikacja danych tabeli wymaga modyfikacji indeksu (jeśli zawiera zmienianą kolumnę)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konieczne przemieszczenie wiersza w indeksie (przy modyfikacji wartości klucza)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konieczny podział strony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99315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wykorzystania indeksu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Raporty zarządcze lub </a:t>
            </a:r>
          </a:p>
          <a:p>
            <a:r>
              <a:rPr lang="pl-PL" dirty="0" err="1"/>
              <a:t>sys.dm_db_index_operational_stats</a:t>
            </a:r>
            <a:endParaRPr lang="pl-PL" dirty="0"/>
          </a:p>
          <a:p>
            <a:r>
              <a:rPr lang="pl-PL" dirty="0" err="1"/>
              <a:t>sys.dm_db_index_usage_stats</a:t>
            </a:r>
            <a:endParaRPr lang="pl-PL" dirty="0"/>
          </a:p>
          <a:p>
            <a:r>
              <a:rPr lang="pl-PL" dirty="0"/>
              <a:t>należy zwrócić uwagę na indeksy bez operacji SEEK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7177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Zalecenia dot. indeksów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Sprawdź warunki w WHERE i klauzulach złączeń</a:t>
            </a:r>
          </a:p>
          <a:p>
            <a:r>
              <a:rPr lang="pl-PL" dirty="0"/>
              <a:t>Indeks powinien być jak najwęższy (zawierać jak najmniej kolumn)</a:t>
            </a:r>
          </a:p>
          <a:p>
            <a:r>
              <a:rPr lang="pl-PL" dirty="0"/>
              <a:t>Sprawdź unikalność danych w kolumnie</a:t>
            </a:r>
          </a:p>
          <a:p>
            <a:r>
              <a:rPr lang="pl-PL" dirty="0"/>
              <a:t>Typ danych klucza (preferowany 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r>
              <a:rPr lang="pl-PL" dirty="0"/>
              <a:t>Jako pierwszy utwórz indeks zgrupowany (</a:t>
            </a:r>
            <a:r>
              <a:rPr lang="pl-PL" dirty="0" err="1"/>
              <a:t>clustered</a:t>
            </a:r>
            <a:r>
              <a:rPr lang="pl-PL" dirty="0"/>
              <a:t>)</a:t>
            </a:r>
          </a:p>
          <a:p>
            <a:r>
              <a:rPr lang="pl-PL" dirty="0"/>
              <a:t>Klucz indeksu nie powinien zawierać kolumn bardzo często aktualizowanych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3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 - dyski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ważne jest zabezpieczenie danych przed awarią?</a:t>
            </a:r>
          </a:p>
          <a:p>
            <a:r>
              <a:rPr lang="pl-PL" dirty="0"/>
              <a:t>Jak dużym budżetem dysponujemy?</a:t>
            </a:r>
          </a:p>
          <a:p>
            <a:r>
              <a:rPr lang="pl-PL" dirty="0"/>
              <a:t>Jak dużo miejsca na dysku będzie potrzebne?</a:t>
            </a:r>
          </a:p>
          <a:p>
            <a:r>
              <a:rPr lang="pl-PL" dirty="0"/>
              <a:t>Jakie jest przewidywane obciążenie?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47209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filtrowany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Indeks niezgrupowany, który został utworzony dla podzbioru wierszy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Przydatny np. w indeksowaniu kolumny w większości zawierającej wartość NULL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Przydatny w indeksowaniu tabeli, w której wykorzystywana jest tylko część wierszy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1048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Dodatkowa operacja odczytu danych z tabeli wykonywana przy korzystaniu z indeksu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RID </a:t>
            </a:r>
            <a:r>
              <a:rPr lang="pl-PL" sz="2400" dirty="0" err="1"/>
              <a:t>Lookup</a:t>
            </a:r>
            <a:r>
              <a:rPr lang="pl-PL" sz="2400" dirty="0"/>
              <a:t> – odwołanie do sterty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err="1"/>
              <a:t>Key</a:t>
            </a:r>
            <a:r>
              <a:rPr lang="pl-PL" sz="2400" dirty="0"/>
              <a:t> </a:t>
            </a:r>
            <a:r>
              <a:rPr lang="pl-PL" sz="2400" dirty="0" err="1"/>
              <a:t>Lookup</a:t>
            </a:r>
            <a:r>
              <a:rPr lang="pl-PL" sz="2400" dirty="0"/>
              <a:t> – odwołanie do indeksu </a:t>
            </a:r>
            <a:r>
              <a:rPr lang="pl-PL" sz="2400" dirty="0" err="1"/>
              <a:t>clustered</a:t>
            </a:r>
            <a:endParaRPr lang="pl-PL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Przyczyna: brak w indeksie wszystkich wymaganych przez zapytanie kolumn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Skutek: znaczny wzrost liczby odczytów podczas wykonywania zapytania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36688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Jeśli liczba </a:t>
            </a:r>
            <a:r>
              <a:rPr lang="pl-PL" dirty="0" err="1"/>
              <a:t>odwołań</a:t>
            </a:r>
            <a:r>
              <a:rPr lang="pl-PL" dirty="0"/>
              <a:t> do wykonania jest duża optymalizator może zmienić sposób odczytu danych z SEEK na SCAN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Decyduje łączny koszt operacji odczytu potrzebnych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15848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r>
              <a:rPr lang="pl-PL" dirty="0"/>
              <a:t>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Zastosowanie indeksu zgrupowanego</a:t>
            </a:r>
          </a:p>
          <a:p>
            <a:r>
              <a:rPr lang="pl-PL" dirty="0"/>
              <a:t>Zastosowanie indeksu kryjącego</a:t>
            </a:r>
          </a:p>
          <a:p>
            <a:r>
              <a:rPr lang="pl-PL" dirty="0"/>
              <a:t>Wykorzystanie złączenia dwóch indeksów</a:t>
            </a:r>
          </a:p>
          <a:p>
            <a:pPr lvl="2"/>
            <a:r>
              <a:rPr lang="pl-PL" dirty="0"/>
              <a:t>złączenia wąskich indeksów są korzystniejsze dla większej liczby zapytań niż szerokie indeksy kryjące</a:t>
            </a:r>
          </a:p>
          <a:p>
            <a:pPr lvl="2"/>
            <a:r>
              <a:rPr lang="pl-PL" dirty="0"/>
              <a:t>wąskie indeksy wymagają mniejszych nakładów w utrzymaniu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27428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Obiekt znajdujący się w bazie danych, przypisany do tabeli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Przechowują informacje na temat rozkładu danych w wybranej kolumnie (kolumnach)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Tworzone dla indeksów oraz dla kolumn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Tworzone automatycznie lub ręcznie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Używane przez optymalizator przy wyborze metody odczytu, wyborze indeksu, sposobu łączenia tabel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24636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- aktualizacja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dirty="0"/>
              <a:t>Przy włączonej opcji Auto Update </a:t>
            </a:r>
            <a:r>
              <a:rPr lang="pl-PL" dirty="0" err="1"/>
              <a:t>Statistics</a:t>
            </a:r>
            <a:r>
              <a:rPr lang="pl-PL" dirty="0"/>
              <a:t> aktualizacja następuje gdy: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pojawi się choć jeden wiersz w pustej tabeli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w tabeli z mniej niż 500 wierszy pojawi się 500 lub więcej wierszy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w tabeli z więcej niż 500 wierszy pojawi się 500+20% wierszy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76287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Statystyka - histogram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RANGE_HI_KEY </a:t>
            </a:r>
            <a:r>
              <a:rPr lang="pl-PL" dirty="0"/>
              <a:t>– górna wartość w przedziale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EQ_ROWS </a:t>
            </a:r>
            <a:r>
              <a:rPr lang="pl-PL" dirty="0"/>
              <a:t>– liczba wierszy zawierających wartość RANGE_HI_KEY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RANGE_ROWS </a:t>
            </a:r>
            <a:r>
              <a:rPr lang="pl-PL" dirty="0"/>
              <a:t>– liczba wierszy z wartościami mniejszymi od RANGE_HI_KEY i większymi od RANGE_HI_KEY poprzedniego przedziału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DISTINCT_RANGE_ROWS </a:t>
            </a:r>
            <a:r>
              <a:rPr lang="pl-PL" dirty="0"/>
              <a:t>– liczba unikalnych wartości w RANGE_ROWS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AVG_RANGE_ROWS </a:t>
            </a:r>
            <a:r>
              <a:rPr lang="pl-PL" dirty="0"/>
              <a:t>– średnia liczba wierszy w przedziale RANGE_ROWS przypadających na pojedynczą wartość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97342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- gęstość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Gęstość (</a:t>
            </a:r>
            <a:r>
              <a:rPr lang="pl-PL" dirty="0" err="1"/>
              <a:t>Density</a:t>
            </a:r>
            <a:r>
              <a:rPr lang="pl-PL" dirty="0"/>
              <a:t>) = 1 / Liczba unikalnych wartości</a:t>
            </a:r>
          </a:p>
          <a:p>
            <a:r>
              <a:rPr lang="pl-PL" dirty="0"/>
              <a:t>Mała gęstość = duża selektywność (pojedyncza wartość jest w małej licznie wierszy)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2466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Zewnętrzna – kolejne strony obiektu nie są ułożone obok siebie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Wewnętrzna – w ramach jednej strony </a:t>
            </a:r>
            <a:r>
              <a:rPr lang="pl-PL" sz="2400" dirty="0" err="1"/>
              <a:t>sloty</a:t>
            </a:r>
            <a:r>
              <a:rPr lang="pl-PL" sz="2400" dirty="0"/>
              <a:t> wolne przeplatają się z zajętymi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Analiza: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l-PL" sz="2000" dirty="0" err="1"/>
              <a:t>sys.dm_db_index_physical_stats</a:t>
            </a:r>
            <a:endParaRPr lang="pl-PL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err="1"/>
              <a:t>Fill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 – domyślne wypełnienie strony wierszami (0 = 100%)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56842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l-PL" dirty="0"/>
              <a:t>Przy zastosowaniu dysków elektronicznych (SSD, </a:t>
            </a:r>
            <a:r>
              <a:rPr lang="pl-PL" dirty="0" err="1"/>
              <a:t>nVME</a:t>
            </a:r>
            <a:r>
              <a:rPr lang="pl-PL" dirty="0"/>
              <a:t>) fragmentacja jest nieistotna.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Przy wolnych dyskach mechanicznych i jednoczesnej niewielkiej ilości pamięci RAM na bufor defragmentacja może na chwilę pomagać.</a:t>
            </a:r>
          </a:p>
          <a:p>
            <a:pPr marL="914400" lvl="2" indent="0">
              <a:buNone/>
            </a:pPr>
            <a:r>
              <a:rPr lang="pl-PL" dirty="0"/>
              <a:t>Należy zwracać uwagę na obiekty mające pow. 2000 stron.</a:t>
            </a:r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6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Dysk systemowy – rozmiar min. 100 GB, RAID 1</a:t>
            </a:r>
          </a:p>
          <a:p>
            <a:r>
              <a:rPr lang="pl-PL" dirty="0"/>
              <a:t>Więcej niż jedna karta sieciowa w serwerze</a:t>
            </a:r>
          </a:p>
          <a:p>
            <a:r>
              <a:rPr lang="pl-PL" dirty="0"/>
              <a:t>Zaktualizowane sterowniki kart sieciowych</a:t>
            </a:r>
          </a:p>
          <a:p>
            <a:r>
              <a:rPr lang="pl-PL" dirty="0"/>
              <a:t>Karty ILO/RIB (zdalne zarządzanie)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0669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Usunięcie i ponowne utworzenie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DROP + CREATE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Operacja blokuje dostęp do tabeli i innych indeksów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Jeśli usuwany i tworzony jest indeks zgrupowany (</a:t>
            </a:r>
            <a:r>
              <a:rPr lang="pl-PL" dirty="0" err="1"/>
              <a:t>clustered</a:t>
            </a:r>
            <a:r>
              <a:rPr lang="pl-PL" dirty="0"/>
              <a:t>) wszystkie indeksy niezgrupowane muszą być odbudowane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jeśli indeks definiuje klucz główny (PRIMARY) lub unikalność (UNIQUE) nie może zostać usunięty bez uprzedniego usunięcia więzów (</a:t>
            </a:r>
            <a:r>
              <a:rPr lang="pl-PL" dirty="0" err="1"/>
              <a:t>constraints</a:t>
            </a:r>
            <a:r>
              <a:rPr lang="pl-PL" dirty="0"/>
              <a:t>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analogicznie dla relacji z kluczami obcymi (FOREIGN KEY CONSTRAINT)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5062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Klauzula DROP_EXISTING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pozwala na odtworzenie indeksu w jednym kroku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CREATE INDEX…WITH (DROP_EXISTING = ON)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używane przede wszystkim w indeksach zgrupowanych (odbudowa powiązanych indeksów niezgrupowanych jest zbędna)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powoduje blokowanie zapytań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pozwala na odbudowę indeksów z więzami (</a:t>
            </a:r>
            <a:r>
              <a:rPr lang="pl-PL" dirty="0" err="1"/>
              <a:t>constraints</a:t>
            </a:r>
            <a:r>
              <a:rPr lang="pl-PL" dirty="0"/>
              <a:t>), ale nie w każdej sytuacji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134407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 INDEX REBUILD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fizyczna odbudowa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obsługuje indeksy z więzami 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najbardziej efektywna technika defragmentacji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powoduje blokowanie zapytań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wykonywana jako jedna niepodzielna operacja, przerwanie powoduje wycofanie wszystkich dokonanych zmian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opcja ONLINE: mniej blokad, więcej czasu koniecznego do wykonania operacji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86338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 INDEX REORGANIZE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zmienia ułożenie stron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nie ma potrzeby odbudowywania indeksu oraz alokacji nowych stron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wykonywana małymi krokami, z niewielką liczbą blokad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jeśli brak dostępu do danej strony – jest ona omijana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przerwanie operacji zachowuje dotychczas wykonane zmiany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brak blokowania dostępu do obiektu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znacznie mniejsza efektywność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164066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Shared</a:t>
            </a:r>
            <a:r>
              <a:rPr lang="pl-PL" dirty="0"/>
              <a:t> – S – zakładana przez zapytanie czytające dane, zgodna z innymi blokadami 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Update – U – zakładana podczas aktualizacji danych poprzez UPDATE.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Exclusive</a:t>
            </a:r>
            <a:r>
              <a:rPr lang="pl-PL" dirty="0"/>
              <a:t> – X – zakładana podczas modyfikacji danych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Intent</a:t>
            </a:r>
            <a:r>
              <a:rPr lang="pl-PL" dirty="0"/>
              <a:t> – I – odmiana blokad S, U, X, zakładana na obiekcie nadrzędnym celem zmniejszenia nakładu pracy przy blokowaniu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70144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tabele (OBJECT)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strony (PAGE)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wiersze (RID, KEY)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SQL Server zakłada blokady na obiektach najbardziej detalicznych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baza danych (wszystkie sesje zakładają blokadę S na poziomie używanej bazy danych)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647151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Eskalacja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Automatyczne zablokowanie obiektu na wyższym poziomie (np. blokada wiersza jest eskalowana do blokady tabeli)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646021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READ UNCOMMITTED</a:t>
            </a:r>
            <a:r>
              <a:rPr lang="pl-PL" dirty="0"/>
              <a:t> 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brak zakładania blokad </a:t>
            </a:r>
            <a:r>
              <a:rPr lang="pl-PL" sz="2400" dirty="0" err="1"/>
              <a:t>Shared</a:t>
            </a:r>
            <a:endParaRPr lang="pl-PL" sz="2400" dirty="0"/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nie będzie blokowania sesji przez blokady </a:t>
            </a:r>
            <a:r>
              <a:rPr lang="pl-PL" sz="2400" dirty="0" err="1"/>
              <a:t>Exclusive</a:t>
            </a:r>
            <a:r>
              <a:rPr lang="pl-PL" sz="2400" dirty="0"/>
              <a:t> i Update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na czas modyfikacji danych zakładane są blokady X i U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mogą wystąpić „brudne” odczyty danych nie zatwierdzonych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44821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READ COMMITTED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tryb domyślny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zapobiega brudnym odczytom przez zakładanie blokad </a:t>
            </a:r>
            <a:r>
              <a:rPr lang="pl-PL" dirty="0" err="1"/>
              <a:t>Shared</a:t>
            </a:r>
            <a:endParaRPr lang="pl-PL" dirty="0"/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blokada S jest zakładana tylko na czas odczytu, więc mogą wystąpić odczyty „non-</a:t>
            </a:r>
            <a:r>
              <a:rPr lang="pl-PL" dirty="0" err="1"/>
              <a:t>repeatable</a:t>
            </a:r>
            <a:r>
              <a:rPr lang="pl-PL" dirty="0"/>
              <a:t>”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94308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REPEATABLE READ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Blokady </a:t>
            </a:r>
            <a:r>
              <a:rPr lang="pl-PL" dirty="0" err="1"/>
              <a:t>Shared</a:t>
            </a:r>
            <a:r>
              <a:rPr lang="pl-PL" dirty="0"/>
              <a:t> są zakładane na cały czas trwania transakcji, co zapobiega „non-</a:t>
            </a:r>
            <a:r>
              <a:rPr lang="pl-PL" dirty="0" err="1"/>
              <a:t>repeatable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”.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Pozwala na pojawienie się nowych wierszy w wynikach zapytania (tzw. wiersze fantomy).</a:t>
            </a:r>
          </a:p>
          <a:p>
            <a:r>
              <a:rPr lang="pl-PL" b="1" dirty="0"/>
              <a:t>SERIALIZABLE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Transakcje nie widzą wzajemnie żadnych modyfikacji danych, dopóki nie zostaną zakończone.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Tryb bez anomalii ale ogranicza współbieżność.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6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programowe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 operacyjny</a:t>
            </a:r>
          </a:p>
          <a:p>
            <a:r>
              <a:rPr lang="pl-PL" dirty="0"/>
              <a:t>Inne komponenty programowe</a:t>
            </a:r>
          </a:p>
          <a:p>
            <a:pPr lvl="1"/>
            <a:r>
              <a:rPr lang="pl-PL" dirty="0"/>
              <a:t>NET Framework</a:t>
            </a:r>
          </a:p>
          <a:p>
            <a:pPr lvl="1"/>
            <a:r>
              <a:rPr lang="pl-PL" dirty="0"/>
              <a:t>XML</a:t>
            </a:r>
          </a:p>
          <a:p>
            <a:pPr lvl="1"/>
            <a:r>
              <a:rPr lang="pl-PL" dirty="0"/>
              <a:t>zwykle są instalowane z innymi aplikacjami</a:t>
            </a:r>
          </a:p>
          <a:p>
            <a:pPr lvl="1"/>
            <a:r>
              <a:rPr lang="pl-PL" dirty="0"/>
              <a:t>mogą być instalowane przy instalacji SQL Server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71233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Dodatkowe tryby optymistyczne READ_COMMITTED_SNAPSHOT i SNAPSHOT wykorzystujące wersjonowanie wierszy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56909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Zatrzaski - LATCHES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dirty="0"/>
              <a:t>Krótkoterminowa blokada zabezpieczająca struktury pamięciowe – strony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Latch</a:t>
            </a:r>
            <a:r>
              <a:rPr lang="pl-PL" dirty="0"/>
              <a:t> – blokada na czas modyfikacji struktury strony 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 err="1"/>
              <a:t>Page</a:t>
            </a:r>
            <a:r>
              <a:rPr lang="pl-PL" dirty="0"/>
              <a:t> I/O </a:t>
            </a:r>
            <a:r>
              <a:rPr lang="pl-PL" dirty="0" err="1"/>
              <a:t>Latch</a:t>
            </a:r>
            <a:r>
              <a:rPr lang="pl-PL" dirty="0"/>
              <a:t> – blokada na czas przenoszenia strony z dysku do bufora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498431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Monitorowanie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sp_lock</a:t>
            </a:r>
            <a:endParaRPr lang="pl-PL" dirty="0"/>
          </a:p>
          <a:p>
            <a:r>
              <a:rPr lang="pl-PL" dirty="0" err="1"/>
              <a:t>sys.dm_exec_requests</a:t>
            </a:r>
            <a:endParaRPr lang="pl-PL" dirty="0"/>
          </a:p>
          <a:p>
            <a:r>
              <a:rPr lang="pl-PL" dirty="0" err="1"/>
              <a:t>sys.dm_exec_sessions</a:t>
            </a:r>
            <a:endParaRPr lang="pl-PL" dirty="0"/>
          </a:p>
          <a:p>
            <a:r>
              <a:rPr lang="pl-PL" dirty="0" err="1"/>
              <a:t>sys.dm_os_waiting_tasks</a:t>
            </a:r>
            <a:endParaRPr lang="pl-PL" dirty="0"/>
          </a:p>
          <a:p>
            <a:r>
              <a:rPr lang="pl-PL" dirty="0" err="1"/>
              <a:t>sys.dm_tran_locks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932019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Właściwa normalizacja danych – zapobieganie długotrwałym transakcjom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Dobór właściwego trybu izolacji transakcji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w zapytaniach konstrukcji wydłużających ich trwanie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Brakujące indeksy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Zła budowa aplikacji (np. wprowadzanie danych przez użytkownika w trakcie transakcji, odczyt zbyt wielu danych, częste zapytania).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39390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Hinty</a:t>
            </a:r>
            <a:r>
              <a:rPr lang="pl-PL" dirty="0"/>
              <a:t> w zapytaniach</a:t>
            </a:r>
          </a:p>
          <a:p>
            <a:pPr lvl="1"/>
            <a:r>
              <a:rPr lang="pl-PL" dirty="0"/>
              <a:t>poziomy izolacji</a:t>
            </a:r>
          </a:p>
          <a:p>
            <a:pPr lvl="1"/>
            <a:r>
              <a:rPr lang="pl-PL" dirty="0"/>
              <a:t>tryb blokady UPDLOCK, XLOCK</a:t>
            </a:r>
          </a:p>
          <a:p>
            <a:pPr lvl="1"/>
            <a:r>
              <a:rPr lang="pl-PL" dirty="0"/>
              <a:t>poziom blokady ROWLOCK, PAGLOCK, TABLOCK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449027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Dziękujemy za spotkanie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1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1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Centrum Szkoleniowe Comarch SA</a:t>
            </a: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6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tel. 012 687 78 11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szkolenia@comarch.pl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trenerzy@comarch.pl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http://www.comarch.pl/szkolenia</a:t>
            </a: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40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zobaczenia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57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Określenie lokalizacji</a:t>
            </a:r>
          </a:p>
          <a:p>
            <a:pPr lvl="1"/>
            <a:r>
              <a:rPr lang="pl-PL" dirty="0"/>
              <a:t>plików binarnych usług</a:t>
            </a:r>
          </a:p>
          <a:p>
            <a:pPr lvl="1"/>
            <a:r>
              <a:rPr lang="pl-PL" dirty="0"/>
              <a:t>baz systemowych</a:t>
            </a:r>
          </a:p>
          <a:p>
            <a:pPr lvl="1"/>
            <a:r>
              <a:rPr lang="pl-PL" dirty="0"/>
              <a:t>bazy tymczasowej </a:t>
            </a:r>
            <a:r>
              <a:rPr lang="pl-PL" dirty="0" err="1"/>
              <a:t>tempdb</a:t>
            </a:r>
            <a:endParaRPr lang="pl-PL" dirty="0"/>
          </a:p>
          <a:p>
            <a:pPr lvl="1"/>
            <a:r>
              <a:rPr lang="pl-PL" dirty="0"/>
              <a:t>baz danych użytkownika (odrębnie pliki danych, dzienniki transakcyjne, odrębny zestaw lokalizacji dla każdej bazy danych)</a:t>
            </a:r>
          </a:p>
          <a:p>
            <a:pPr lvl="1"/>
            <a:r>
              <a:rPr lang="pl-PL" dirty="0"/>
              <a:t>docelowej dla kopii zapasowych</a:t>
            </a:r>
          </a:p>
          <a:p>
            <a:pPr lvl="1"/>
            <a:r>
              <a:rPr lang="pl-PL" dirty="0"/>
              <a:t>ewentualnych danych FILESTREAM</a:t>
            </a:r>
          </a:p>
          <a:p>
            <a:r>
              <a:rPr lang="pl-PL" dirty="0"/>
              <a:t>Zdefiniowanie kont domenowych dla usług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9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 podziału napędów</a:t>
            </a:r>
          </a:p>
          <a:p>
            <a:pPr lvl="1"/>
            <a:r>
              <a:rPr lang="pl-PL" dirty="0"/>
              <a:t>Pliki binarne usługi – D: </a:t>
            </a:r>
          </a:p>
          <a:p>
            <a:pPr lvl="1"/>
            <a:r>
              <a:rPr lang="pl-PL" dirty="0"/>
              <a:t>Pliki danych baz – G:</a:t>
            </a:r>
          </a:p>
          <a:p>
            <a:pPr lvl="1"/>
            <a:r>
              <a:rPr lang="pl-PL" dirty="0"/>
              <a:t>Pliki dzienników baz (wraz z </a:t>
            </a:r>
            <a:r>
              <a:rPr lang="pl-PL" dirty="0" err="1"/>
              <a:t>tempdb</a:t>
            </a:r>
            <a:r>
              <a:rPr lang="pl-PL" dirty="0"/>
              <a:t>) – L:</a:t>
            </a:r>
          </a:p>
          <a:p>
            <a:pPr lvl="1"/>
            <a:r>
              <a:rPr lang="pl-PL" dirty="0"/>
              <a:t>Pliki danych bazy </a:t>
            </a:r>
            <a:r>
              <a:rPr lang="pl-PL" dirty="0" err="1"/>
              <a:t>tempdb</a:t>
            </a:r>
            <a:r>
              <a:rPr lang="pl-PL" dirty="0"/>
              <a:t> – T:</a:t>
            </a:r>
          </a:p>
          <a:p>
            <a:pPr lvl="1"/>
            <a:r>
              <a:rPr lang="pl-PL" dirty="0"/>
              <a:t>Kopie zapasowe – H:</a:t>
            </a:r>
          </a:p>
          <a:p>
            <a:pPr marL="0" indent="0">
              <a:buNone/>
            </a:pPr>
            <a:r>
              <a:rPr lang="pl-PL" sz="1800" dirty="0"/>
              <a:t>Litery dysków przykładowe!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97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87238-FF0F-4AE5-B2A3-748AEFAD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kopii zapasowych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2C2B12-F7D7-419E-8312-CC2C8AB3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Konieczne miejsce na przechowywanie dwóch niezależnych zestawów kopii zapasowych</a:t>
            </a:r>
          </a:p>
          <a:p>
            <a:r>
              <a:rPr lang="pl-PL" dirty="0"/>
              <a:t>Okres czasu przechowywanych kopii – do ustalenia wg wymagań biznesowych</a:t>
            </a:r>
          </a:p>
          <a:p>
            <a:r>
              <a:rPr lang="pl-PL" dirty="0"/>
              <a:t>Każdy zestaw przechowywany na odrębnym </a:t>
            </a:r>
            <a:r>
              <a:rPr lang="pl-PL" dirty="0" err="1"/>
              <a:t>storage</a:t>
            </a:r>
            <a:endParaRPr lang="pl-PL" dirty="0"/>
          </a:p>
          <a:p>
            <a:r>
              <a:rPr lang="pl-PL" dirty="0"/>
              <a:t>Strategia odtwarzania</a:t>
            </a:r>
          </a:p>
          <a:p>
            <a:pPr lvl="1"/>
            <a:r>
              <a:rPr lang="pl-PL" dirty="0" err="1"/>
              <a:t>Recovery</a:t>
            </a:r>
            <a:r>
              <a:rPr lang="pl-PL" dirty="0"/>
              <a:t> Point </a:t>
            </a:r>
            <a:r>
              <a:rPr lang="pl-PL" dirty="0" err="1"/>
              <a:t>Objective</a:t>
            </a:r>
            <a:r>
              <a:rPr lang="pl-PL" dirty="0"/>
              <a:t> (RPO)</a:t>
            </a:r>
          </a:p>
          <a:p>
            <a:pPr lvl="1"/>
            <a:r>
              <a:rPr lang="pl-PL" dirty="0" err="1"/>
              <a:t>Recovery</a:t>
            </a:r>
            <a:r>
              <a:rPr lang="pl-PL" dirty="0"/>
              <a:t> Time </a:t>
            </a:r>
            <a:r>
              <a:rPr lang="pl-PL" dirty="0" err="1"/>
              <a:t>Objective</a:t>
            </a:r>
            <a:r>
              <a:rPr lang="pl-PL" dirty="0"/>
              <a:t> (RTO)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C9A98D-DC86-452E-BCAD-B12B0D5E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44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5A6F6-92C6-4FFB-BF90-E4FB7D7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Windows / Linux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4347AF-9ACF-4360-A324-1F867262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wersji OS</a:t>
            </a:r>
          </a:p>
          <a:p>
            <a:r>
              <a:rPr lang="pl-PL" dirty="0"/>
              <a:t>Zaaplikowanie poprawek i uaktualnień</a:t>
            </a:r>
          </a:p>
          <a:p>
            <a:r>
              <a:rPr lang="pl-PL" dirty="0"/>
              <a:t>Windows – plik wymiany (</a:t>
            </a:r>
            <a:r>
              <a:rPr lang="pl-PL" dirty="0" err="1"/>
              <a:t>page</a:t>
            </a:r>
            <a:r>
              <a:rPr lang="pl-PL" dirty="0"/>
              <a:t> file) </a:t>
            </a:r>
          </a:p>
          <a:p>
            <a:pPr lvl="1"/>
            <a:r>
              <a:rPr lang="pl-PL" dirty="0"/>
              <a:t>SQL Server nie wymaga dużego pliku wymiany (wystarczy 2 GB)</a:t>
            </a:r>
          </a:p>
          <a:p>
            <a:pPr lvl="1"/>
            <a:r>
              <a:rPr lang="pl-PL" dirty="0"/>
              <a:t>Inne usługi lub aplikacje mogą wymagać więcej</a:t>
            </a:r>
          </a:p>
          <a:p>
            <a:r>
              <a:rPr lang="pl-PL" dirty="0"/>
              <a:t>Wyłączenie skanowania folderów przez programy antywirusowe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A693C4-3DAE-409C-B9E8-C40342FD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3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BD544-014F-46C3-9609-C84EEDE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</a:t>
            </a:r>
            <a:r>
              <a:rPr lang="pl-PL" dirty="0" err="1"/>
              <a:t>storage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F5DE0-8065-4BCE-9277-DA50CD55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Bloki alokacji 64K dla dysków na dane i dzienniki</a:t>
            </a:r>
          </a:p>
          <a:p>
            <a:r>
              <a:rPr lang="pl-PL" dirty="0"/>
              <a:t>Wyrównanie partycji (wykonywane domyślnie, ale trzeba sprawdzić)</a:t>
            </a:r>
          </a:p>
          <a:p>
            <a:r>
              <a:rPr lang="pl-PL" dirty="0"/>
              <a:t>SAN: uaktualnienie oprogramowania firmowego dla Host Bus Adapter (HBA)</a:t>
            </a:r>
          </a:p>
          <a:p>
            <a:r>
              <a:rPr lang="pl-PL" dirty="0" err="1"/>
              <a:t>Multipathing</a:t>
            </a:r>
            <a:endParaRPr lang="pl-PL" dirty="0"/>
          </a:p>
          <a:p>
            <a:r>
              <a:rPr lang="pl-PL" dirty="0"/>
              <a:t>Test i benchmark (</a:t>
            </a:r>
            <a:r>
              <a:rPr lang="pl-PL" dirty="0" err="1"/>
              <a:t>Crystal</a:t>
            </a:r>
            <a:r>
              <a:rPr lang="pl-PL" dirty="0"/>
              <a:t> Disk Mark, </a:t>
            </a:r>
            <a:r>
              <a:rPr lang="pl-PL" dirty="0" err="1"/>
              <a:t>dskspd</a:t>
            </a:r>
            <a:r>
              <a:rPr lang="pl-PL" dirty="0"/>
              <a:t>)</a:t>
            </a:r>
          </a:p>
          <a:p>
            <a:r>
              <a:rPr lang="pl-PL" dirty="0"/>
              <a:t>Test kopiowania plików poprzez sieć</a:t>
            </a:r>
          </a:p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12E961-ABAD-48E4-8E70-7C46141F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8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3527661"/>
            <a:ext cx="7886700" cy="1500187"/>
          </a:xfrm>
        </p:spPr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09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Instalacja musi być wykonywana przez użytkownika z uprawnieniami administratora</a:t>
            </a:r>
          </a:p>
          <a:p>
            <a:r>
              <a:rPr lang="pl-PL" dirty="0"/>
              <a:t>SQL Server Installation Center – program instalacyjny + katalog użytecznych dokumentów + zestaw narzędzi</a:t>
            </a:r>
          </a:p>
          <a:p>
            <a:r>
              <a:rPr lang="pl-PL" dirty="0"/>
              <a:t>Setup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– sprawdzenie czy można zainstalować pliki wspomagające proces instalacji</a:t>
            </a:r>
          </a:p>
          <a:p>
            <a:r>
              <a:rPr lang="pl-PL" dirty="0"/>
              <a:t>Reguły są sprawdzane kilkakrotnie podczas instalacji (przed instalacją oraz po wyborze komponentów)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14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0F2C-58B1-B3F2-095E-20ECA1CE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– ważne punkty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4BF4-FAB5-E25A-8FED-B56D6895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Installation </a:t>
            </a:r>
            <a:r>
              <a:rPr lang="pl-PL" i="1" dirty="0" err="1"/>
              <a:t>Type</a:t>
            </a:r>
            <a:endParaRPr lang="pl-PL" i="1" dirty="0"/>
          </a:p>
          <a:p>
            <a:pPr lvl="1"/>
            <a:r>
              <a:rPr lang="pl-PL" i="1" dirty="0" err="1"/>
              <a:t>Perform</a:t>
            </a:r>
            <a:r>
              <a:rPr lang="pl-PL" i="1" dirty="0"/>
              <a:t> a </a:t>
            </a:r>
            <a:r>
              <a:rPr lang="pl-PL" i="1" dirty="0" err="1"/>
              <a:t>new</a:t>
            </a:r>
            <a:r>
              <a:rPr lang="pl-PL" i="1" dirty="0"/>
              <a:t> </a:t>
            </a:r>
            <a:r>
              <a:rPr lang="pl-PL" i="1" dirty="0" err="1"/>
              <a:t>installation</a:t>
            </a:r>
            <a:r>
              <a:rPr lang="pl-PL" i="1" dirty="0"/>
              <a:t>… </a:t>
            </a:r>
            <a:r>
              <a:rPr lang="pl-PL" dirty="0"/>
              <a:t>- nowa instancja SQL Server</a:t>
            </a:r>
          </a:p>
          <a:p>
            <a:pPr lvl="1"/>
            <a:r>
              <a:rPr lang="pl-PL" i="1" dirty="0" err="1"/>
              <a:t>Add</a:t>
            </a:r>
            <a:r>
              <a:rPr lang="pl-PL" i="1" dirty="0"/>
              <a:t> </a:t>
            </a:r>
            <a:r>
              <a:rPr lang="pl-PL" i="1" dirty="0" err="1"/>
              <a:t>features</a:t>
            </a:r>
            <a:r>
              <a:rPr lang="pl-PL" i="1" dirty="0"/>
              <a:t>… </a:t>
            </a:r>
            <a:r>
              <a:rPr lang="pl-PL" dirty="0"/>
              <a:t>- dodanie komponentów do istniejącej instancji</a:t>
            </a:r>
          </a:p>
          <a:p>
            <a:pPr lvl="1"/>
            <a:endParaRPr lang="pl-PL" i="1" dirty="0"/>
          </a:p>
          <a:p>
            <a:r>
              <a:rPr lang="pl-PL" i="1" dirty="0"/>
              <a:t>Edition</a:t>
            </a:r>
          </a:p>
          <a:p>
            <a:pPr lvl="1"/>
            <a:r>
              <a:rPr lang="pl-PL" dirty="0"/>
              <a:t>Edycja Developer jest darmowa do testów, nauki czy tworzenia rozwiązań.</a:t>
            </a:r>
          </a:p>
          <a:p>
            <a:pPr lvl="1"/>
            <a:r>
              <a:rPr lang="pl-PL" dirty="0"/>
              <a:t>Jest dostępna w opcji </a:t>
            </a:r>
            <a:r>
              <a:rPr lang="pl-PL" i="1" dirty="0" err="1"/>
              <a:t>Specify</a:t>
            </a:r>
            <a:r>
              <a:rPr lang="pl-PL" i="1" dirty="0"/>
              <a:t> a </a:t>
            </a:r>
            <a:r>
              <a:rPr lang="pl-PL" i="1" dirty="0" err="1"/>
              <a:t>free</a:t>
            </a:r>
            <a:r>
              <a:rPr lang="pl-PL" i="1" dirty="0"/>
              <a:t> </a:t>
            </a:r>
            <a:r>
              <a:rPr lang="pl-PL" i="1" dirty="0" err="1"/>
              <a:t>edition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Dla edycji płatnych należy wpisać klucz licencyjny.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1B53-024C-1E80-3126-2356F7A1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782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0F2C-58B1-B3F2-095E-20ECA1CE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–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4BF4-FAB5-E25A-8FED-B56D6895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Engine Services – jedyny wymagany element.</a:t>
            </a:r>
          </a:p>
          <a:p>
            <a:r>
              <a:rPr lang="pl-PL" dirty="0"/>
              <a:t>Użyteczne komponenty dodatkowe:</a:t>
            </a:r>
          </a:p>
          <a:p>
            <a:pPr lvl="1"/>
            <a:r>
              <a:rPr lang="pl-PL" dirty="0"/>
              <a:t>Full-</a:t>
            </a:r>
            <a:r>
              <a:rPr lang="pl-PL" dirty="0" err="1"/>
              <a:t>Text</a:t>
            </a:r>
            <a:r>
              <a:rPr lang="pl-PL" dirty="0"/>
              <a:t> and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Extraction</a:t>
            </a:r>
            <a:r>
              <a:rPr lang="pl-PL" dirty="0"/>
              <a:t> for </a:t>
            </a:r>
            <a:r>
              <a:rPr lang="pl-PL" dirty="0" err="1"/>
              <a:t>Search</a:t>
            </a:r>
            <a:endParaRPr lang="pl-PL" dirty="0"/>
          </a:p>
          <a:p>
            <a:pPr lvl="1"/>
            <a:r>
              <a:rPr lang="pl-PL" dirty="0"/>
              <a:t>SQL Server Replication – jeśli planujesz tworzenie procesów replikacji</a:t>
            </a:r>
          </a:p>
          <a:p>
            <a:pPr lvl="1"/>
            <a:r>
              <a:rPr lang="pl-PL" dirty="0"/>
              <a:t>Analysis Services – serwer analityczny</a:t>
            </a:r>
          </a:p>
          <a:p>
            <a:pPr lvl="1"/>
            <a:r>
              <a:rPr lang="pl-PL" dirty="0"/>
              <a:t>Integration Services – procesy ETL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1B53-024C-1E80-3126-2356F7A1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011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Instancja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Instancja domyślna</a:t>
            </a:r>
          </a:p>
          <a:p>
            <a:pPr lvl="1" eaLnBrk="1" hangingPunct="1"/>
            <a:r>
              <a:rPr lang="pl-PL" sz="2400"/>
              <a:t>Nazwa sieciowa komputera, na którym działa usługa</a:t>
            </a:r>
          </a:p>
          <a:p>
            <a:pPr eaLnBrk="1" hangingPunct="1"/>
            <a:r>
              <a:rPr lang="pl-PL" sz="2800"/>
              <a:t>Instancja nazwana</a:t>
            </a:r>
          </a:p>
          <a:p>
            <a:pPr lvl="1" eaLnBrk="1" hangingPunct="1"/>
            <a:r>
              <a:rPr lang="pl-PL" sz="2400"/>
              <a:t>Nazwa sieciowa komputera plus nazwa instancji</a:t>
            </a:r>
          </a:p>
          <a:p>
            <a:pPr eaLnBrk="1" hangingPunct="1"/>
            <a:r>
              <a:rPr lang="pl-PL" sz="2800"/>
              <a:t>SQL Server Browser</a:t>
            </a:r>
          </a:p>
          <a:p>
            <a:pPr lvl="1" eaLnBrk="1" hangingPunct="1"/>
            <a:r>
              <a:rPr lang="pl-PL" sz="2400"/>
              <a:t>nasłuchuje nadchodzących żądań </a:t>
            </a:r>
          </a:p>
          <a:p>
            <a:pPr lvl="1" eaLnBrk="1" hangingPunct="1"/>
            <a:r>
              <a:rPr lang="pl-PL" sz="2400"/>
              <a:t>zapewnia informacje o instancjach SQL Server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07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instancji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Oddzielenie od siebie użytkowników i baz danych z odrębnych obszarów (np. różnych działów lub firm)</a:t>
            </a:r>
          </a:p>
          <a:p>
            <a:r>
              <a:rPr lang="pl-PL" dirty="0"/>
              <a:t>Testowanie pakietów poprawek, funkcjonalności z nowych wersji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39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C291-84AE-428B-1BCA-808336E5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Server </a:t>
            </a:r>
            <a:r>
              <a:rPr lang="pl-PL" dirty="0" err="1"/>
              <a:t>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A6D8-101F-EC1A-AF1E-F7BA7994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Startup </a:t>
            </a:r>
            <a:r>
              <a:rPr lang="pl-PL" dirty="0" err="1"/>
              <a:t>Type</a:t>
            </a:r>
            <a:r>
              <a:rPr lang="pl-PL" dirty="0"/>
              <a:t> dla usługi Agenta – domyślnie jest ręczny, warto ustawić na automatyczny.</a:t>
            </a:r>
          </a:p>
          <a:p>
            <a:r>
              <a:rPr lang="pl-PL" dirty="0"/>
              <a:t>Zaznacz </a:t>
            </a:r>
            <a:r>
              <a:rPr lang="pl-PL" b="1" dirty="0"/>
              <a:t>Grant </a:t>
            </a:r>
            <a:r>
              <a:rPr lang="pl-PL" b="1" dirty="0" err="1"/>
              <a:t>Perform</a:t>
            </a:r>
            <a:r>
              <a:rPr lang="pl-PL" b="1" dirty="0"/>
              <a:t> Volume </a:t>
            </a:r>
            <a:r>
              <a:rPr lang="pl-PL" b="1" dirty="0" err="1"/>
              <a:t>Maintenance</a:t>
            </a:r>
            <a:r>
              <a:rPr lang="pl-PL" b="1" dirty="0"/>
              <a:t> </a:t>
            </a:r>
            <a:r>
              <a:rPr lang="pl-PL" b="1" dirty="0" err="1"/>
              <a:t>Task</a:t>
            </a:r>
            <a:r>
              <a:rPr lang="pl-PL" b="1" dirty="0"/>
              <a:t> </a:t>
            </a:r>
            <a:r>
              <a:rPr lang="pl-PL" b="1" dirty="0" err="1"/>
              <a:t>privilege</a:t>
            </a:r>
            <a:r>
              <a:rPr lang="pl-PL" b="1" dirty="0"/>
              <a:t> (…)</a:t>
            </a:r>
            <a:r>
              <a:rPr lang="pl-PL" dirty="0"/>
              <a:t> – szybkie tworzenie plików na dysku.</a:t>
            </a:r>
          </a:p>
          <a:p>
            <a:r>
              <a:rPr lang="pl-PL" dirty="0"/>
              <a:t>Zakładka </a:t>
            </a:r>
            <a:r>
              <a:rPr lang="pl-PL" b="1" dirty="0" err="1"/>
              <a:t>Collation</a:t>
            </a:r>
            <a:r>
              <a:rPr lang="pl-PL" dirty="0"/>
              <a:t> – typowe ustawienie to </a:t>
            </a:r>
            <a:r>
              <a:rPr lang="pl-PL" b="1" dirty="0" err="1"/>
              <a:t>Polish_CI_AS</a:t>
            </a:r>
            <a:r>
              <a:rPr lang="pl-PL" dirty="0"/>
              <a:t> (nie rozróżnia wielkości znaków, rozróżnia litery z akcentami, np. o z ó).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FE9C9-32B2-54DA-5FBC-7887122D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085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3024-9ADF-D5C4-152C-12F904A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 Engine </a:t>
            </a:r>
            <a:r>
              <a:rPr lang="pl-PL" dirty="0" err="1"/>
              <a:t>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788-DFAB-7E63-8A5B-B33F9765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KONIECZNIE: dodaj bieżącego użytkownika do roli administratorów – przycisk </a:t>
            </a:r>
            <a:r>
              <a:rPr lang="pl-PL" b="1" dirty="0" err="1"/>
              <a:t>Add</a:t>
            </a:r>
            <a:r>
              <a:rPr lang="pl-PL" b="1" dirty="0"/>
              <a:t> </a:t>
            </a:r>
            <a:r>
              <a:rPr lang="pl-PL" b="1" dirty="0" err="1"/>
              <a:t>Current</a:t>
            </a:r>
            <a:r>
              <a:rPr lang="pl-PL" b="1" dirty="0"/>
              <a:t> User</a:t>
            </a:r>
            <a:r>
              <a:rPr lang="pl-PL" dirty="0"/>
              <a:t> pod listą </a:t>
            </a:r>
            <a:r>
              <a:rPr lang="pl-PL" b="1" dirty="0" err="1"/>
              <a:t>Specify</a:t>
            </a:r>
            <a:r>
              <a:rPr lang="pl-PL" b="1" dirty="0"/>
              <a:t> SQL Server </a:t>
            </a:r>
            <a:r>
              <a:rPr lang="pl-PL" b="1" dirty="0" err="1"/>
              <a:t>administrators</a:t>
            </a:r>
            <a:r>
              <a:rPr lang="pl-PL" dirty="0"/>
              <a:t>.</a:t>
            </a:r>
          </a:p>
          <a:p>
            <a:r>
              <a:rPr lang="pl-PL" dirty="0"/>
              <a:t>Sprawdź ustawienia katalogów na zakładce </a:t>
            </a:r>
            <a:r>
              <a:rPr lang="pl-PL" b="1" dirty="0"/>
              <a:t>Data </a:t>
            </a:r>
            <a:r>
              <a:rPr lang="pl-PL" b="1" dirty="0" err="1"/>
              <a:t>Directories</a:t>
            </a:r>
            <a:r>
              <a:rPr lang="pl-PL" dirty="0"/>
              <a:t>.</a:t>
            </a:r>
          </a:p>
          <a:p>
            <a:r>
              <a:rPr lang="pl-PL" dirty="0"/>
              <a:t>Sprawdź liczbę plików </a:t>
            </a:r>
            <a:r>
              <a:rPr lang="pl-PL" dirty="0" err="1"/>
              <a:t>tempdb</a:t>
            </a:r>
            <a:r>
              <a:rPr lang="pl-PL" dirty="0"/>
              <a:t> (zakładka </a:t>
            </a:r>
            <a:r>
              <a:rPr lang="pl-PL" b="1" dirty="0" err="1"/>
              <a:t>TempDB</a:t>
            </a:r>
            <a:r>
              <a:rPr lang="pl-PL" dirty="0"/>
              <a:t>) – powinno być maks. 8.</a:t>
            </a:r>
          </a:p>
          <a:p>
            <a:r>
              <a:rPr lang="pl-PL" b="1" dirty="0" err="1"/>
              <a:t>MaxDOP</a:t>
            </a:r>
            <a:r>
              <a:rPr lang="pl-PL" dirty="0"/>
              <a:t> – ustaw na połowę posiadanych CPU.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F4275-01BC-2EFC-1630-8C7F1D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80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Uwierzytelnienie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Windows – do SQL Server przekazywane są poświadczenia (nazwa użytkownika) z aktualnej sesji terminala Windows</a:t>
            </a:r>
          </a:p>
          <a:p>
            <a:r>
              <a:rPr lang="pl-PL" dirty="0"/>
              <a:t>Windows and SQL Server – można się uwierzytelnić podając nazwę użytkownika zarejestrowanego na instancji (login); inaczej określane jako mieszane (</a:t>
            </a:r>
            <a:r>
              <a:rPr lang="pl-PL" dirty="0" err="1"/>
              <a:t>mixed</a:t>
            </a:r>
            <a:r>
              <a:rPr lang="pl-PL" dirty="0"/>
              <a:t>)</a:t>
            </a:r>
          </a:p>
          <a:p>
            <a:r>
              <a:rPr lang="pl-PL" dirty="0"/>
              <a:t>zmiana trybu uwierzytelnienia jest możliwa we właściwościach instancji – konieczny jest restart serwera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05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komponentów</a:t>
            </a:r>
          </a:p>
          <a:p>
            <a:r>
              <a:rPr lang="pl-PL" dirty="0"/>
              <a:t>Konfiguracja instancji</a:t>
            </a:r>
          </a:p>
          <a:p>
            <a:pPr lvl="1"/>
            <a:r>
              <a:rPr lang="pl-PL" dirty="0"/>
              <a:t>określenie kont usług</a:t>
            </a:r>
          </a:p>
          <a:p>
            <a:pPr lvl="1"/>
            <a:r>
              <a:rPr lang="pl-PL" dirty="0"/>
              <a:t>określenie </a:t>
            </a:r>
            <a:r>
              <a:rPr lang="pl-PL" dirty="0" err="1"/>
              <a:t>collation</a:t>
            </a:r>
            <a:r>
              <a:rPr lang="pl-PL" dirty="0"/>
              <a:t> serwera (dla Polski i języka polskiego </a:t>
            </a:r>
            <a:r>
              <a:rPr lang="pl-PL" dirty="0" err="1"/>
              <a:t>Polish_CI_AS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insensitive</a:t>
            </a:r>
            <a:r>
              <a:rPr lang="pl-PL" dirty="0"/>
              <a:t> – brak rozróżniania wielkości znaków</a:t>
            </a:r>
          </a:p>
          <a:p>
            <a:pPr lvl="1"/>
            <a:r>
              <a:rPr lang="pl-PL" dirty="0" err="1"/>
              <a:t>accent</a:t>
            </a:r>
            <a:r>
              <a:rPr lang="pl-PL" dirty="0"/>
              <a:t> </a:t>
            </a:r>
            <a:r>
              <a:rPr lang="pl-PL" dirty="0" err="1"/>
              <a:t>sensitive</a:t>
            </a:r>
            <a:r>
              <a:rPr lang="pl-PL" dirty="0"/>
              <a:t> – rozróżnianie znaków z akcentami (np. ą, ę itd.)</a:t>
            </a:r>
          </a:p>
          <a:p>
            <a:r>
              <a:rPr lang="pl-PL" dirty="0"/>
              <a:t>Konfiguracja Database Engine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59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Collation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Porządek sortowania i reguły porównywania tekstów</a:t>
            </a:r>
          </a:p>
          <a:p>
            <a:pPr eaLnBrk="1" hangingPunct="1"/>
            <a:r>
              <a:rPr lang="pl-PL" sz="2800"/>
              <a:t>Windows collation – oparta na systemie operacyjnym</a:t>
            </a:r>
          </a:p>
          <a:p>
            <a:pPr eaLnBrk="1" hangingPunct="1"/>
            <a:r>
              <a:rPr lang="pl-PL" sz="2800"/>
              <a:t>SQL Server collation – dla zachowania zgodności</a:t>
            </a:r>
          </a:p>
          <a:p>
            <a:pPr eaLnBrk="1" hangingPunct="1"/>
            <a:r>
              <a:rPr lang="pl-PL" sz="2800"/>
              <a:t>Hierarchia collation</a:t>
            </a:r>
          </a:p>
          <a:p>
            <a:pPr lvl="1" eaLnBrk="1" hangingPunct="1"/>
            <a:r>
              <a:rPr lang="pl-PL" sz="2400"/>
              <a:t>server </a:t>
            </a:r>
            <a:r>
              <a:rPr lang="pl-PL" sz="2400">
                <a:sym typeface="Wingdings" panose="05000000000000000000" pitchFamily="2" charset="2"/>
              </a:rPr>
              <a:t> database  column</a:t>
            </a:r>
          </a:p>
          <a:p>
            <a:pPr eaLnBrk="1" hangingPunct="1"/>
            <a:r>
              <a:rPr lang="pl-PL" sz="2800">
                <a:sym typeface="Wingdings" panose="05000000000000000000" pitchFamily="2" charset="2"/>
              </a:rPr>
              <a:t>Collation serwera – zmiana wymaga odbudowania wszystkich baz danych</a:t>
            </a:r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SQL Server?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Enterprise Data Platform</a:t>
            </a:r>
          </a:p>
          <a:p>
            <a:r>
              <a:rPr lang="pl-PL" dirty="0"/>
              <a:t>Platforma przetwarzania i zarządzania różnorodnymi danymi dla organizacji każdej wielkości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068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D4D9-5A7D-4DC5-B2E2-E31D65E5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Niezbędna konfiguracja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67030-390C-4BB9-A829-596BD1A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 for </a:t>
            </a:r>
            <a:r>
              <a:rPr lang="pl-PL" dirty="0" err="1"/>
              <a:t>Parallelism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50</a:t>
            </a:r>
          </a:p>
          <a:p>
            <a:r>
              <a:rPr lang="pl-PL" dirty="0">
                <a:sym typeface="Wingdings" panose="05000000000000000000" pitchFamily="2" charset="2"/>
              </a:rPr>
              <a:t>SQL Server Max Memory – pozostaw 10% pamięci lub 4GB (co większe) + 4GB dla OS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Należy monitorować zużycie pamięci przez procesy i ewentualnie uaktualnić konfigurację</a:t>
            </a:r>
          </a:p>
          <a:p>
            <a:r>
              <a:rPr lang="pl-PL" dirty="0">
                <a:sym typeface="Wingdings" panose="05000000000000000000" pitchFamily="2" charset="2"/>
              </a:rPr>
              <a:t>Ustawienie domyślnych ścieżek dla nowych baz</a:t>
            </a:r>
          </a:p>
          <a:p>
            <a:r>
              <a:rPr lang="pl-PL" dirty="0">
                <a:sym typeface="Wingdings" panose="05000000000000000000" pitchFamily="2" charset="2"/>
              </a:rPr>
              <a:t>Ustawienie zadań utrzymania bazy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Kopie zapasowe</a:t>
            </a: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CheckDB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>
                <a:sym typeface="Wingdings" panose="05000000000000000000" pitchFamily="2" charset="2"/>
              </a:rPr>
              <a:t>Utrzymanie indeksów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CA9095-D1FD-4828-95D3-E166D52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82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D4D9-5A7D-4DC5-B2E2-E31D65E5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Niezbędna konfiguracja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67030-390C-4BB9-A829-596BD1A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ym typeface="Wingdings" panose="05000000000000000000" pitchFamily="2" charset="2"/>
              </a:rPr>
              <a:t>Zdalny dostęp do DAC (</a:t>
            </a:r>
            <a:r>
              <a:rPr lang="pl-PL" dirty="0" err="1">
                <a:sym typeface="Wingdings" panose="05000000000000000000" pitchFamily="2" charset="2"/>
              </a:rPr>
              <a:t>Dedicated</a:t>
            </a:r>
            <a:r>
              <a:rPr lang="pl-PL" dirty="0">
                <a:sym typeface="Wingdings" panose="05000000000000000000" pitchFamily="2" charset="2"/>
              </a:rPr>
              <a:t> Admin Connection)</a:t>
            </a:r>
          </a:p>
          <a:p>
            <a:r>
              <a:rPr lang="pl-PL" dirty="0">
                <a:sym typeface="Wingdings" panose="05000000000000000000" pitchFamily="2" charset="2"/>
              </a:rPr>
              <a:t>Alerty dla SQL Agent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Konfiguracja Database Mail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Konfiguracja operatorów w SQL Agent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Ustawienie alertów dla błędów o ważności 19 w górę</a:t>
            </a:r>
          </a:p>
          <a:p>
            <a:r>
              <a:rPr lang="pl-PL" dirty="0">
                <a:sym typeface="Wingdings" panose="05000000000000000000" pitchFamily="2" charset="2"/>
              </a:rPr>
              <a:t>Monitoring baz i serwera</a:t>
            </a: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QueryStore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sp_WhoIsActive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sp_Blitz</a:t>
            </a:r>
            <a:endParaRPr lang="pl-PL" dirty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CA9095-D1FD-4828-95D3-E166D52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706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Budowa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639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SQL Server Management Studio (SSMS)</a:t>
            </a:r>
          </a:p>
          <a:p>
            <a:pPr lvl="1"/>
            <a:r>
              <a:rPr lang="pl-PL" dirty="0"/>
              <a:t>zarządzanie usługami</a:t>
            </a:r>
          </a:p>
          <a:p>
            <a:pPr lvl="1"/>
            <a:r>
              <a:rPr lang="pl-PL" dirty="0"/>
              <a:t>monitoring, podgląd logów</a:t>
            </a:r>
          </a:p>
          <a:p>
            <a:pPr lvl="1"/>
            <a:r>
              <a:rPr lang="pl-PL" dirty="0"/>
              <a:t>wykonywanie zapytań ad-hoc</a:t>
            </a:r>
          </a:p>
          <a:p>
            <a:pPr lvl="1"/>
            <a:r>
              <a:rPr lang="pl-PL" dirty="0"/>
              <a:t>tworzenie skryptów, procedur składowanych, funkcji</a:t>
            </a:r>
          </a:p>
          <a:p>
            <a:r>
              <a:rPr lang="pl-PL" dirty="0"/>
              <a:t>Narzędzia linii poleceń</a:t>
            </a:r>
          </a:p>
          <a:p>
            <a:pPr lvl="1"/>
            <a:r>
              <a:rPr lang="pl-PL" dirty="0" err="1"/>
              <a:t>sqlcmd</a:t>
            </a:r>
            <a:endParaRPr lang="pl-PL" dirty="0"/>
          </a:p>
          <a:p>
            <a:pPr lvl="1"/>
            <a:r>
              <a:rPr lang="pl-PL" dirty="0" err="1"/>
              <a:t>bcp</a:t>
            </a:r>
            <a:endParaRPr lang="pl-PL" dirty="0"/>
          </a:p>
          <a:p>
            <a:pPr lvl="1"/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Business </a:t>
            </a:r>
            <a:r>
              <a:rPr lang="pl-PL" dirty="0" err="1"/>
              <a:t>Intelligence</a:t>
            </a:r>
            <a:r>
              <a:rPr lang="pl-PL" dirty="0"/>
              <a:t> Development Studio (BIDS)</a:t>
            </a:r>
          </a:p>
          <a:p>
            <a:r>
              <a:rPr lang="pl-PL" dirty="0"/>
              <a:t>SQL Server </a:t>
            </a:r>
            <a:r>
              <a:rPr lang="pl-PL" dirty="0" err="1"/>
              <a:t>Configuration</a:t>
            </a:r>
            <a:r>
              <a:rPr lang="pl-PL" dirty="0"/>
              <a:t> Manager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934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baz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Systemowe – przechowują metadane instancji oraz dane poszczególnych komponentów SQL Server (np. agenta, pakietów SSIS umieszczonych na serwerze)</a:t>
            </a:r>
          </a:p>
          <a:p>
            <a:pPr lvl="1"/>
            <a:r>
              <a:rPr lang="pl-PL" dirty="0"/>
              <a:t>master – dane obiektów serwerowych (loginy, definicje serwerów połączonych, </a:t>
            </a:r>
            <a:r>
              <a:rPr lang="pl-PL" dirty="0" err="1"/>
              <a:t>endpoint</a:t>
            </a:r>
            <a:r>
              <a:rPr lang="pl-PL" dirty="0"/>
              <a:t>), informacje o lokalizacji plików wszystkich baz danych</a:t>
            </a:r>
          </a:p>
          <a:p>
            <a:pPr lvl="1"/>
            <a:r>
              <a:rPr lang="pl-PL" dirty="0"/>
              <a:t>model – szablon do tworzenia nowych baz danych</a:t>
            </a:r>
          </a:p>
          <a:p>
            <a:pPr lvl="1"/>
            <a:r>
              <a:rPr lang="pl-PL" dirty="0" err="1"/>
              <a:t>msdb</a:t>
            </a:r>
            <a:r>
              <a:rPr lang="pl-PL" dirty="0"/>
              <a:t> – dane komponentów SQL Server (agent i inne)</a:t>
            </a:r>
          </a:p>
          <a:p>
            <a:pPr lvl="1"/>
            <a:r>
              <a:rPr lang="pl-PL" dirty="0" err="1"/>
              <a:t>tempdb</a:t>
            </a:r>
            <a:r>
              <a:rPr lang="pl-PL" dirty="0"/>
              <a:t> – tymczasowe obiekty tworzone przez serwer lub użytkowników</a:t>
            </a:r>
          </a:p>
          <a:p>
            <a:pPr lvl="1"/>
            <a:r>
              <a:rPr lang="pl-PL" dirty="0" err="1"/>
              <a:t>resource</a:t>
            </a:r>
            <a:r>
              <a:rPr lang="pl-PL" dirty="0"/>
              <a:t> – ukryta baza zasobowa</a:t>
            </a:r>
          </a:p>
          <a:p>
            <a:pPr lvl="1"/>
            <a:r>
              <a:rPr lang="pl-PL" dirty="0" err="1"/>
              <a:t>distribution</a:t>
            </a:r>
            <a:r>
              <a:rPr lang="pl-PL" dirty="0"/>
              <a:t> – baza z danymi o procesie replikacji</a:t>
            </a:r>
          </a:p>
          <a:p>
            <a:r>
              <a:rPr lang="pl-PL" dirty="0"/>
              <a:t>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412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na dysku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 składa się z plików</a:t>
            </a:r>
          </a:p>
          <a:p>
            <a:r>
              <a:rPr lang="pl-PL" dirty="0"/>
              <a:t>Minimum: dwa pliki</a:t>
            </a:r>
          </a:p>
          <a:p>
            <a:pPr lvl="1"/>
            <a:r>
              <a:rPr lang="pl-PL" dirty="0"/>
              <a:t>plik danych (</a:t>
            </a:r>
            <a:r>
              <a:rPr lang="pl-PL" dirty="0" err="1"/>
              <a:t>mdf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plik dziennika transakcyjnego (</a:t>
            </a:r>
            <a:r>
              <a:rPr lang="pl-PL" dirty="0" err="1"/>
              <a:t>ldf</a:t>
            </a:r>
            <a:r>
              <a:rPr lang="pl-PL" dirty="0"/>
              <a:t>)</a:t>
            </a:r>
          </a:p>
          <a:p>
            <a:r>
              <a:rPr lang="pl-PL" dirty="0"/>
              <a:t>Rozmiar pliku – najlepiej ustawić odpowiednio duży aby uniknąć operacji </a:t>
            </a:r>
            <a:r>
              <a:rPr lang="pl-PL" dirty="0" err="1"/>
              <a:t>Autogrowth</a:t>
            </a:r>
            <a:endParaRPr lang="pl-PL" dirty="0"/>
          </a:p>
          <a:p>
            <a:r>
              <a:rPr lang="pl-PL" dirty="0"/>
              <a:t>Parametry automatycznej zmiany rozmiaru</a:t>
            </a:r>
          </a:p>
          <a:p>
            <a:pPr lvl="1"/>
            <a:r>
              <a:rPr lang="pl-PL" dirty="0"/>
              <a:t>wybór procent/megabajty (optymalnie: megabajty)</a:t>
            </a:r>
          </a:p>
          <a:p>
            <a:pPr lvl="1"/>
            <a:r>
              <a:rPr lang="pl-PL" dirty="0"/>
              <a:t>ilość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866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Baza danych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Główne pliki danych (mdf)</a:t>
            </a:r>
          </a:p>
          <a:p>
            <a:pPr lvl="2" eaLnBrk="1" hangingPunct="1"/>
            <a:r>
              <a:rPr lang="pl-PL"/>
              <a:t>zawiera dane oraz informację startową dla bazy danych i wskaźniki do pozostałych plików</a:t>
            </a:r>
          </a:p>
          <a:p>
            <a:pPr eaLnBrk="1" hangingPunct="1"/>
            <a:r>
              <a:rPr lang="pl-PL"/>
              <a:t>Dodatkowe pliki danych (ndf)</a:t>
            </a:r>
          </a:p>
          <a:p>
            <a:pPr lvl="2" eaLnBrk="1" hangingPunct="1"/>
            <a:r>
              <a:rPr lang="pl-PL"/>
              <a:t>używane do podziału danych w bazie na różne woluminy dyskowe</a:t>
            </a:r>
          </a:p>
          <a:p>
            <a:pPr eaLnBrk="1" hangingPunct="1"/>
            <a:r>
              <a:rPr lang="pl-PL"/>
              <a:t>log (dziennik) transakcyjny (ldf)</a:t>
            </a:r>
          </a:p>
          <a:p>
            <a:pPr lvl="2" eaLnBrk="1" hangingPunct="1"/>
            <a:r>
              <a:rPr lang="pl-PL"/>
              <a:t>zapisuje informacje niezbędne do odtworzenia bazy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Grupy plików (filegroups)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tabele i indeksy mogą być przypisane do grup plików</a:t>
            </a:r>
          </a:p>
          <a:p>
            <a:pPr eaLnBrk="1" hangingPunct="1"/>
            <a:r>
              <a:rPr lang="pl-PL"/>
              <a:t>grupa plików może mieć własny storage</a:t>
            </a:r>
          </a:p>
          <a:p>
            <a:pPr eaLnBrk="1" hangingPunct="1"/>
            <a:r>
              <a:rPr lang="pl-PL"/>
              <a:t>typy grup: primary, user-defined</a:t>
            </a:r>
          </a:p>
          <a:p>
            <a:pPr eaLnBrk="1" hangingPunct="1"/>
            <a:r>
              <a:rPr lang="pl-PL"/>
              <a:t>zapis odbywa się proporcjonalnie do wszystkich plików w grupie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72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Grupy plików</a:t>
            </a:r>
          </a:p>
        </p:txBody>
      </p:sp>
      <p:sp>
        <p:nvSpPr>
          <p:cNvPr id="1638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Nie można przenosić plików pomiędzy grupami</a:t>
            </a:r>
          </a:p>
          <a:p>
            <a:pPr eaLnBrk="1" hangingPunct="1"/>
            <a:r>
              <a:rPr lang="pl-PL" sz="2800"/>
              <a:t>Plik może należeć tylko do jednej grupy</a:t>
            </a:r>
          </a:p>
          <a:p>
            <a:pPr eaLnBrk="1" hangingPunct="1"/>
            <a:r>
              <a:rPr lang="pl-PL" sz="2800"/>
              <a:t>Grupy mogą zawierać tylko pliki z danymi</a:t>
            </a:r>
          </a:p>
          <a:p>
            <a:pPr eaLnBrk="1" hangingPunct="1"/>
            <a:r>
              <a:rPr lang="pl-PL" sz="2800"/>
              <a:t>Grupy należy tworzyć na osobnych dyskach fizycznych</a:t>
            </a:r>
          </a:p>
          <a:p>
            <a:pPr eaLnBrk="1" hangingPunct="1"/>
            <a:r>
              <a:rPr lang="pl-PL" sz="2800"/>
              <a:t>Tabele często łączone w zapytaniach warto umieścić w osobnych grupach</a:t>
            </a:r>
          </a:p>
          <a:p>
            <a:pPr eaLnBrk="1" hangingPunct="1"/>
            <a:r>
              <a:rPr lang="pl-PL" sz="2800"/>
              <a:t>Tabele często używane warto umieścić w osobnych grupach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159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pliku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Podstawowa jednostka: strona</a:t>
            </a:r>
          </a:p>
          <a:p>
            <a:r>
              <a:rPr lang="pl-PL" dirty="0"/>
              <a:t>Strona ma 8 KB</a:t>
            </a:r>
          </a:p>
          <a:p>
            <a:r>
              <a:rPr lang="pl-PL" dirty="0"/>
              <a:t>Na stronie znajdują się wiersze pochodzące tylko z jednego obiektu (sterty, indeksu)</a:t>
            </a:r>
          </a:p>
          <a:p>
            <a:r>
              <a:rPr lang="pl-PL" dirty="0"/>
              <a:t>Wiersz nie jest dzielony na strony</a:t>
            </a:r>
          </a:p>
          <a:p>
            <a:r>
              <a:rPr lang="pl-PL" dirty="0" err="1"/>
              <a:t>Extent</a:t>
            </a:r>
            <a:r>
              <a:rPr lang="pl-PL" dirty="0"/>
              <a:t> – 8 stron, 64 KB</a:t>
            </a:r>
          </a:p>
          <a:p>
            <a:pPr lvl="1"/>
            <a:r>
              <a:rPr lang="pl-PL" dirty="0"/>
              <a:t>uniform – wszystkie strony należą do tego samego obiektu</a:t>
            </a:r>
          </a:p>
          <a:p>
            <a:pPr lvl="1"/>
            <a:r>
              <a:rPr lang="pl-PL" dirty="0" err="1"/>
              <a:t>mixed</a:t>
            </a:r>
            <a:r>
              <a:rPr lang="pl-PL" dirty="0"/>
              <a:t> – zawiera strony należące do różnych obiektów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3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Engine</a:t>
            </a:r>
          </a:p>
          <a:p>
            <a:pPr lvl="1"/>
            <a:r>
              <a:rPr lang="pl-PL" dirty="0"/>
              <a:t>wysoko wydajny, efektywny system zarządzania przechowywaniem, zabezpieczaniem oraz udostępnianiem danych</a:t>
            </a:r>
          </a:p>
          <a:p>
            <a:r>
              <a:rPr lang="pl-PL" dirty="0"/>
              <a:t>Integration Services</a:t>
            </a:r>
          </a:p>
          <a:p>
            <a:pPr lvl="1"/>
            <a:r>
              <a:rPr lang="pl-PL" dirty="0"/>
              <a:t>Bogate środowisko do transferu danych pomiędzy różnego rodzaju formatami i systemami bazodanowymi. Możliwość wykonywania wielu transformacji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004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rodzaje stron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Index</a:t>
            </a:r>
          </a:p>
          <a:p>
            <a:r>
              <a:rPr lang="pl-PL" dirty="0" err="1"/>
              <a:t>Text</a:t>
            </a:r>
            <a:r>
              <a:rPr lang="pl-PL" dirty="0"/>
              <a:t>/Image</a:t>
            </a:r>
          </a:p>
          <a:p>
            <a:r>
              <a:rPr lang="pl-PL" dirty="0"/>
              <a:t>Global </a:t>
            </a:r>
            <a:r>
              <a:rPr lang="pl-PL" dirty="0" err="1"/>
              <a:t>Allocation</a:t>
            </a:r>
            <a:r>
              <a:rPr lang="pl-PL" dirty="0"/>
              <a:t> Map (GAM)</a:t>
            </a:r>
          </a:p>
          <a:p>
            <a:r>
              <a:rPr lang="pl-PL" dirty="0" err="1"/>
              <a:t>Secondary</a:t>
            </a:r>
            <a:r>
              <a:rPr lang="pl-PL" dirty="0"/>
              <a:t> Global </a:t>
            </a:r>
            <a:r>
              <a:rPr lang="pl-PL" dirty="0" err="1"/>
              <a:t>Allocation</a:t>
            </a:r>
            <a:r>
              <a:rPr lang="pl-PL" dirty="0"/>
              <a:t> Map (SGAM)</a:t>
            </a:r>
          </a:p>
          <a:p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Space (PFS)</a:t>
            </a:r>
          </a:p>
          <a:p>
            <a:r>
              <a:rPr lang="pl-PL" dirty="0"/>
              <a:t>Index </a:t>
            </a:r>
            <a:r>
              <a:rPr lang="pl-PL" dirty="0" err="1"/>
              <a:t>Allocation</a:t>
            </a:r>
            <a:r>
              <a:rPr lang="pl-PL" dirty="0"/>
              <a:t> Map (IAM)</a:t>
            </a:r>
          </a:p>
          <a:p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Map (BCM)</a:t>
            </a:r>
          </a:p>
          <a:p>
            <a:r>
              <a:rPr lang="pl-PL" dirty="0" err="1"/>
              <a:t>Differential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Map (DCM)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677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Dziennik transakcyjny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Zapisuje informację o każdej transakcji</a:t>
            </a:r>
          </a:p>
          <a:p>
            <a:r>
              <a:rPr lang="pl-PL" dirty="0"/>
              <a:t>Transakcja – pojedyncza jednostka realizacji operacji bazodanowych</a:t>
            </a:r>
          </a:p>
          <a:p>
            <a:r>
              <a:rPr lang="pl-PL" dirty="0"/>
              <a:t>Tryby pracy SQL Server</a:t>
            </a:r>
          </a:p>
          <a:p>
            <a:pPr lvl="1"/>
            <a:r>
              <a:rPr lang="pl-PL" dirty="0"/>
              <a:t>Auto-</a:t>
            </a:r>
            <a:r>
              <a:rPr lang="pl-PL" dirty="0" err="1"/>
              <a:t>Commit</a:t>
            </a:r>
            <a:r>
              <a:rPr lang="pl-PL" dirty="0"/>
              <a:t> – domyślny, serwer sam otwiera i zamyka transakcję</a:t>
            </a:r>
          </a:p>
          <a:p>
            <a:pPr lvl="1"/>
            <a:r>
              <a:rPr lang="pl-PL" dirty="0" err="1"/>
              <a:t>Implicit</a:t>
            </a:r>
            <a:r>
              <a:rPr lang="pl-PL" dirty="0"/>
              <a:t> – modyfikacja danych rozpoczyna automatycznie transakcję, konieczne jest jej zamknięcie lub wycofanie przez użytkownika</a:t>
            </a:r>
          </a:p>
          <a:p>
            <a:pPr lvl="1"/>
            <a:r>
              <a:rPr lang="pl-PL" dirty="0" err="1"/>
              <a:t>Explicit</a:t>
            </a:r>
            <a:r>
              <a:rPr lang="pl-PL" dirty="0"/>
              <a:t> – transakcja jest otwierana i zamykana przez wydanie odpowiednich poleceń przez 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60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dziennika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wydaje polecenie modyfikujące dane.</a:t>
            </a:r>
          </a:p>
          <a:p>
            <a:r>
              <a:rPr lang="pl-PL" dirty="0"/>
              <a:t>Serwer sprawdza, czy strona do modyfikacji znajduje się w buforze. Jeśli nie – strona zostaje wczytana do bufora.</a:t>
            </a:r>
          </a:p>
          <a:p>
            <a:r>
              <a:rPr lang="pl-PL" dirty="0"/>
              <a:t>Serwer modyfikuje stronę w buforze. Strona zyskuje status „</a:t>
            </a:r>
            <a:r>
              <a:rPr lang="pl-PL" dirty="0" err="1"/>
              <a:t>dirty</a:t>
            </a:r>
            <a:r>
              <a:rPr lang="pl-PL" dirty="0"/>
              <a:t>”</a:t>
            </a:r>
          </a:p>
          <a:p>
            <a:r>
              <a:rPr lang="pl-PL" dirty="0"/>
              <a:t>Zapis o modyfikacji jest wstawiany do dziennika transakcyjnego</a:t>
            </a:r>
          </a:p>
          <a:p>
            <a:r>
              <a:rPr lang="pl-PL" dirty="0"/>
              <a:t>Wykonywanie polecenia jest zakończone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49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Przycięcie dziennika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Truncation</a:t>
            </a:r>
            <a:endParaRPr lang="pl-PL" dirty="0"/>
          </a:p>
          <a:p>
            <a:r>
              <a:rPr lang="pl-PL" dirty="0"/>
              <a:t>Zwalnia miejsce w dzienniku transakcyjnym</a:t>
            </a:r>
          </a:p>
          <a:p>
            <a:r>
              <a:rPr lang="pl-PL" dirty="0"/>
              <a:t>Nie zmienia fizycznego rozmiaru pliku dziennika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95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Checkpoint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Wywoływany okresowo proces zapisujący wszystkie zmodyfikowane (brudne) strony z bufora na dysk.</a:t>
            </a:r>
          </a:p>
          <a:p>
            <a:r>
              <a:rPr lang="pl-PL" dirty="0"/>
              <a:t>Może być wywołany przez polecenie CHECKPOINT.</a:t>
            </a:r>
          </a:p>
          <a:p>
            <a:r>
              <a:rPr lang="pl-PL" dirty="0"/>
              <a:t>Wywoływany przy:</a:t>
            </a:r>
          </a:p>
          <a:p>
            <a:pPr lvl="1"/>
            <a:r>
              <a:rPr lang="pl-PL" dirty="0"/>
              <a:t>wykonywaniu kopii zapasowej</a:t>
            </a:r>
          </a:p>
          <a:p>
            <a:pPr lvl="1"/>
            <a:r>
              <a:rPr lang="pl-PL" dirty="0"/>
              <a:t>instrukcji minimalnie logowane w trybie odtwarzania </a:t>
            </a:r>
            <a:r>
              <a:rPr lang="pl-PL" dirty="0" err="1"/>
              <a:t>bulk-logged</a:t>
            </a:r>
            <a:endParaRPr lang="pl-PL" dirty="0"/>
          </a:p>
          <a:p>
            <a:pPr lvl="1"/>
            <a:r>
              <a:rPr lang="pl-PL" dirty="0"/>
              <a:t>dodaniu pliku do bazy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398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Collation</a:t>
            </a:r>
            <a:r>
              <a:rPr lang="pl-PL" dirty="0"/>
              <a:t> – reguły porównywania tekstów, można ustawić odrębne dla każdej bazy lub skorzystać z ustawienia domyślnego dla serwera</a:t>
            </a:r>
          </a:p>
          <a:p>
            <a:r>
              <a:rPr lang="pl-PL" dirty="0" err="1"/>
              <a:t>Recovery</a:t>
            </a:r>
            <a:r>
              <a:rPr lang="pl-PL" dirty="0"/>
              <a:t> Model – model odtwarzania</a:t>
            </a:r>
          </a:p>
          <a:p>
            <a:pPr lvl="1"/>
            <a:r>
              <a:rPr lang="pl-PL" dirty="0"/>
              <a:t>Simple – prosty, zapis transakcji po zatwierdzeniu jest usuwany z dziennika (dziennik jest przycinany automatycznie)</a:t>
            </a:r>
          </a:p>
          <a:p>
            <a:pPr lvl="1"/>
            <a:r>
              <a:rPr lang="pl-PL" dirty="0"/>
              <a:t>Full – pełny, zapis transakcji pozostaje w dzienniku do wykonania kopii zapasowej dziennika</a:t>
            </a:r>
          </a:p>
          <a:p>
            <a:pPr lvl="1"/>
            <a:r>
              <a:rPr lang="pl-PL" dirty="0" err="1"/>
              <a:t>Bulk-logged</a:t>
            </a:r>
            <a:r>
              <a:rPr lang="pl-PL" dirty="0"/>
              <a:t> – minimalne logowanie operacji masowych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95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Auto Close – automatyczne zamknięcie bazy danych gdy rozłączy się ostatnia sesja z niej korzystająca. (Powinno być ustawione na </a:t>
            </a:r>
            <a:r>
              <a:rPr lang="pl-PL" b="1" dirty="0" err="1"/>
              <a:t>False</a:t>
            </a:r>
            <a:r>
              <a:rPr lang="pl-PL" dirty="0"/>
              <a:t>.)</a:t>
            </a:r>
          </a:p>
          <a:p>
            <a:r>
              <a:rPr lang="pl-PL" dirty="0"/>
              <a:t>Auto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– automatyczne tworzenie przez optymalizator potrzebnych statystyk (True).</a:t>
            </a:r>
          </a:p>
          <a:p>
            <a:r>
              <a:rPr lang="pl-PL" dirty="0"/>
              <a:t>Auto </a:t>
            </a:r>
            <a:r>
              <a:rPr lang="pl-PL" dirty="0" err="1"/>
              <a:t>Shrink</a:t>
            </a:r>
            <a:r>
              <a:rPr lang="pl-PL" dirty="0"/>
              <a:t> – automatyczne zmniejszanie plików bazy danych (</a:t>
            </a:r>
            <a:r>
              <a:rPr lang="pl-PL" dirty="0" err="1"/>
              <a:t>False</a:t>
            </a:r>
            <a:r>
              <a:rPr lang="pl-PL" dirty="0"/>
              <a:t>).</a:t>
            </a:r>
          </a:p>
          <a:p>
            <a:r>
              <a:rPr lang="pl-PL" dirty="0"/>
              <a:t>Auto Update </a:t>
            </a:r>
            <a:r>
              <a:rPr lang="pl-PL" dirty="0" err="1"/>
              <a:t>Statistics</a:t>
            </a:r>
            <a:r>
              <a:rPr lang="pl-PL" dirty="0"/>
              <a:t> – automatyczna aktualizacja statystyk dla optymalizatora (True).</a:t>
            </a:r>
          </a:p>
          <a:p>
            <a:r>
              <a:rPr lang="pl-PL" dirty="0"/>
              <a:t>Auto Update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Asynchronously</a:t>
            </a:r>
            <a:r>
              <a:rPr lang="pl-PL" dirty="0"/>
              <a:t> –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wykonywanie zapytania zaczeka na aktualizację statystyk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13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Read-</a:t>
            </a:r>
            <a:r>
              <a:rPr lang="pl-PL" dirty="0" err="1"/>
              <a:t>Only</a:t>
            </a:r>
            <a:r>
              <a:rPr lang="pl-PL" dirty="0"/>
              <a:t> – czy baza danych jest w trybie tylko do odczytu?</a:t>
            </a:r>
          </a:p>
          <a:p>
            <a:pPr lvl="1"/>
            <a:r>
              <a:rPr lang="pl-PL" dirty="0"/>
              <a:t>ALTER DATABASE baza SET READ_ONLY</a:t>
            </a:r>
          </a:p>
          <a:p>
            <a:pPr lvl="1"/>
            <a:r>
              <a:rPr lang="pl-PL" dirty="0"/>
              <a:t>ALTER DATABASE baza SET READ_WRITE</a:t>
            </a:r>
          </a:p>
          <a:p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Verify</a:t>
            </a:r>
            <a:r>
              <a:rPr lang="pl-PL" dirty="0"/>
              <a:t> – sposób weryfikacji odczytu/zapisu strony</a:t>
            </a:r>
          </a:p>
          <a:p>
            <a:pPr lvl="1"/>
            <a:r>
              <a:rPr lang="pl-PL" dirty="0" err="1"/>
              <a:t>Checksum</a:t>
            </a:r>
            <a:r>
              <a:rPr lang="pl-PL" dirty="0"/>
              <a:t> – suma kontrolna (zalecana)</a:t>
            </a:r>
          </a:p>
          <a:p>
            <a:pPr lvl="1"/>
            <a:r>
              <a:rPr lang="pl-PL" dirty="0" err="1"/>
              <a:t>Torn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– starszy mechanizm</a:t>
            </a:r>
          </a:p>
          <a:p>
            <a:pPr lvl="1"/>
            <a:r>
              <a:rPr lang="pl-PL" dirty="0" err="1"/>
              <a:t>None</a:t>
            </a:r>
            <a:r>
              <a:rPr lang="pl-PL" dirty="0"/>
              <a:t> – brak weryfikacji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657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ONLINE – baza dostępna (status pokazany jako NORMAL)</a:t>
            </a:r>
          </a:p>
          <a:p>
            <a:r>
              <a:rPr lang="pl-PL" dirty="0"/>
              <a:t>OFFLINE – baza niedostępna</a:t>
            </a:r>
          </a:p>
          <a:p>
            <a:r>
              <a:rPr lang="pl-PL" dirty="0"/>
              <a:t>RESTORING – baza w trakcie odtwarzania z kopii zapasowej</a:t>
            </a:r>
          </a:p>
          <a:p>
            <a:r>
              <a:rPr lang="pl-PL" dirty="0"/>
              <a:t>RECOVERING – baza w trakcie odtwarzania</a:t>
            </a:r>
          </a:p>
          <a:p>
            <a:r>
              <a:rPr lang="pl-PL" dirty="0"/>
              <a:t>RECOVERY PENDING – w trakcie odtwarzania nastąpił błąd, baza będzie niedostępna, administrator musi usunąć przyczynę błędu</a:t>
            </a:r>
          </a:p>
          <a:p>
            <a:r>
              <a:rPr lang="pl-PL" dirty="0"/>
              <a:t>SUSPECT – w trakcie operacji dyskowej wystąpił błąd</a:t>
            </a:r>
          </a:p>
          <a:p>
            <a:r>
              <a:rPr lang="pl-PL" dirty="0"/>
              <a:t>EMERGENCY – status ustawiony przez administratora, przełącza bazę na dostęp pojedynczego 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526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Kontener zawierający obiekty bazy danych</a:t>
            </a:r>
          </a:p>
          <a:p>
            <a:r>
              <a:rPr lang="pl-PL" dirty="0"/>
              <a:t>Schemat służy do logicznego grupowania obiektów</a:t>
            </a:r>
          </a:p>
          <a:p>
            <a:r>
              <a:rPr lang="pl-PL" dirty="0"/>
              <a:t>Schemat ułatwia zarządzanie zabezpieczeniami</a:t>
            </a:r>
          </a:p>
          <a:p>
            <a:r>
              <a:rPr lang="pl-PL" dirty="0"/>
              <a:t>Schemat posiada swojego właściciela</a:t>
            </a:r>
          </a:p>
          <a:p>
            <a:r>
              <a:rPr lang="pl-PL" dirty="0"/>
              <a:t>Każdy użytkownik posiada schemat domyślny</a:t>
            </a:r>
          </a:p>
          <a:p>
            <a:r>
              <a:rPr lang="pl-PL" dirty="0"/>
              <a:t>SQL Server zawsze poszukuje obiektu najpierw w domyślnym schemacie użytkownika a następnie w schemacie </a:t>
            </a:r>
            <a:r>
              <a:rPr lang="pl-PL" dirty="0" err="1"/>
              <a:t>dbo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13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Analysis Services</a:t>
            </a:r>
          </a:p>
          <a:p>
            <a:pPr lvl="1"/>
            <a:r>
              <a:rPr lang="pl-PL" dirty="0"/>
              <a:t>usługi analityczne zapewniające funkcjonalność OLAP, komponent służący do eksploracji danych (data </a:t>
            </a:r>
            <a:r>
              <a:rPr lang="pl-PL" dirty="0" err="1"/>
              <a:t>mining</a:t>
            </a:r>
            <a:r>
              <a:rPr lang="pl-PL" dirty="0"/>
              <a:t>)</a:t>
            </a:r>
          </a:p>
          <a:p>
            <a:r>
              <a:rPr lang="pl-PL" dirty="0"/>
              <a:t>Reporting Services</a:t>
            </a:r>
          </a:p>
          <a:p>
            <a:pPr lvl="1"/>
            <a:r>
              <a:rPr lang="pl-PL" dirty="0"/>
              <a:t>rozwiązanie służące do projektowania, wdrażania oraz zarządzania elastycznymi raportami dostępne przez przeglądarki web</a:t>
            </a:r>
          </a:p>
          <a:p>
            <a:pPr lvl="1"/>
            <a:r>
              <a:rPr lang="pl-PL" dirty="0"/>
              <a:t>instalowany odrębnie, poza głównym instalatorem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548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Kompresja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Kompresja obejmuje dane zawarte w tabelach i indeksach</a:t>
            </a:r>
          </a:p>
          <a:p>
            <a:r>
              <a:rPr lang="pl-PL" dirty="0"/>
              <a:t>Kompresja zmniejsza liczbę operacji wejścia/wyjścia (dane skompresowane zajmują mniej stron)</a:t>
            </a:r>
          </a:p>
          <a:p>
            <a:r>
              <a:rPr lang="pl-PL" dirty="0"/>
              <a:t>Zwiększa się zużycie procesora</a:t>
            </a:r>
          </a:p>
          <a:p>
            <a:r>
              <a:rPr lang="pl-PL" dirty="0"/>
              <a:t>Kompresja jest dostępna w trybie ROW lub PAGE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303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- Indeks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 w obiekcie mogą być składowane w dwóch fizycznych formach:</a:t>
            </a:r>
          </a:p>
          <a:p>
            <a:pPr lvl="1"/>
            <a:r>
              <a:rPr lang="pl-PL" dirty="0"/>
              <a:t>sterta (</a:t>
            </a:r>
            <a:r>
              <a:rPr lang="pl-PL" dirty="0" err="1"/>
              <a:t>heap</a:t>
            </a:r>
            <a:r>
              <a:rPr lang="pl-PL" dirty="0"/>
              <a:t>) – wiersze nie są ułożone w jakimkolwiek porządku</a:t>
            </a:r>
          </a:p>
          <a:p>
            <a:pPr lvl="1"/>
            <a:r>
              <a:rPr lang="pl-PL" dirty="0"/>
              <a:t>indeks zgrupowany (</a:t>
            </a:r>
            <a:r>
              <a:rPr lang="pl-PL" dirty="0" err="1"/>
              <a:t>clustered</a:t>
            </a:r>
            <a:r>
              <a:rPr lang="pl-PL" dirty="0"/>
              <a:t>) – wiersze są uporządkowane wg kolejności klucza indeksu</a:t>
            </a:r>
          </a:p>
          <a:p>
            <a:r>
              <a:rPr lang="pl-PL" dirty="0"/>
              <a:t>Indeks niezgrupowany (</a:t>
            </a:r>
            <a:r>
              <a:rPr lang="pl-PL" dirty="0" err="1"/>
              <a:t>nonclustered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wiersze ułożone w kolejności klucza</a:t>
            </a:r>
          </a:p>
          <a:p>
            <a:pPr lvl="1"/>
            <a:r>
              <a:rPr lang="pl-PL" dirty="0"/>
              <a:t>można dołączyć do indeksu dodatkowe kolumny poza kluczem</a:t>
            </a:r>
          </a:p>
          <a:p>
            <a:pPr lvl="1"/>
            <a:r>
              <a:rPr lang="pl-PL" dirty="0"/>
              <a:t>dla sterty zawiera RID, dla indeksu </a:t>
            </a:r>
            <a:r>
              <a:rPr lang="pl-PL" dirty="0" err="1"/>
              <a:t>clustered</a:t>
            </a:r>
            <a:r>
              <a:rPr lang="pl-PL" dirty="0"/>
              <a:t> – jego klucz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355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Indeksy filtrowane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Indeks niezgrupowany zdefiniowany na części danych tabeli</a:t>
            </a:r>
          </a:p>
          <a:p>
            <a:r>
              <a:rPr lang="pl-PL" dirty="0"/>
              <a:t>Tworzy statystyki filtrowane</a:t>
            </a:r>
          </a:p>
          <a:p>
            <a:r>
              <a:rPr lang="pl-PL" dirty="0"/>
              <a:t>Optymalizacja dostępu do danych o silnie skośnym rozkładzie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77358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bezpieczeństwem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776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Zasada zabezpieczeń</a:t>
            </a:r>
          </a:p>
        </p:txBody>
      </p:sp>
      <p:sp>
        <p:nvSpPr>
          <p:cNvPr id="225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No access by default!</a:t>
            </a:r>
          </a:p>
          <a:p>
            <a:pPr eaLnBrk="1" hangingPunct="1"/>
            <a:r>
              <a:rPr lang="pl-PL"/>
              <a:t>Nie ma uprawnienia do operacji, dopóki nie zostanie jawnie przyznane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173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Server - zabezpieczenia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4577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Principal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Sposób w jaki użytkownik przedstawia się do autoryzacji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Osoba posługująca się uprawnieniem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Principal – uzyskuje dostęp do zasobów SQL Server – wg swojego zakresu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Windows-level</a:t>
            </a:r>
            <a:r>
              <a:rPr lang="pl-PL" dirty="0"/>
              <a:t> </a:t>
            </a:r>
            <a:r>
              <a:rPr lang="pl-PL" dirty="0" err="1"/>
              <a:t>principals</a:t>
            </a:r>
            <a:r>
              <a:rPr lang="pl-PL" dirty="0"/>
              <a:t> –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,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, group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SQL </a:t>
            </a:r>
            <a:r>
              <a:rPr lang="pl-PL" dirty="0" err="1"/>
              <a:t>Server-level</a:t>
            </a:r>
            <a:r>
              <a:rPr lang="pl-PL" dirty="0"/>
              <a:t> </a:t>
            </a:r>
            <a:r>
              <a:rPr lang="pl-PL" dirty="0" err="1"/>
              <a:t>principals</a:t>
            </a:r>
            <a:r>
              <a:rPr lang="pl-PL" dirty="0"/>
              <a:t> – SQL Server login, SQL login mapowany do login Windows...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sys.server_principals</a:t>
            </a:r>
            <a:endParaRPr lang="pl-PL" dirty="0"/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05512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Permission</a:t>
            </a:r>
          </a:p>
        </p:txBody>
      </p:sp>
      <p:sp>
        <p:nvSpPr>
          <p:cNvPr id="256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Uprawnienie</a:t>
            </a:r>
          </a:p>
          <a:p>
            <a:pPr eaLnBrk="1" hangingPunct="1"/>
            <a:r>
              <a:rPr lang="pl-PL"/>
              <a:t>Akcja, którą </a:t>
            </a:r>
            <a:r>
              <a:rPr lang="pl-PL" b="1"/>
              <a:t>principal</a:t>
            </a:r>
            <a:r>
              <a:rPr lang="pl-PL"/>
              <a:t> może wykonać na </a:t>
            </a:r>
            <a:r>
              <a:rPr lang="pl-PL" b="1"/>
              <a:t>securable</a:t>
            </a:r>
            <a:endParaRPr lang="pl-PL"/>
          </a:p>
          <a:p>
            <a:pPr eaLnBrk="1" hangingPunct="1"/>
            <a:r>
              <a:rPr lang="pl-PL"/>
              <a:t>sys.server_permissions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254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Obiekt chroniony przez uprawnienia</a:t>
            </a:r>
          </a:p>
          <a:p>
            <a:pPr eaLnBrk="1" hangingPunct="1"/>
            <a:r>
              <a:rPr lang="pl-PL"/>
              <a:t>sys.securable_classes</a:t>
            </a:r>
          </a:p>
          <a:p>
            <a:pPr eaLnBrk="1" hangingPunct="1"/>
            <a:r>
              <a:rPr lang="pl-PL"/>
              <a:t>Server</a:t>
            </a:r>
          </a:p>
          <a:p>
            <a:pPr lvl="1" eaLnBrk="1" hangingPunct="1"/>
            <a:r>
              <a:rPr lang="pl-PL"/>
              <a:t>Database</a:t>
            </a:r>
          </a:p>
          <a:p>
            <a:pPr lvl="1" eaLnBrk="1" hangingPunct="1"/>
            <a:r>
              <a:rPr lang="pl-PL"/>
              <a:t>Endpoint</a:t>
            </a:r>
          </a:p>
          <a:p>
            <a:pPr lvl="1" eaLnBrk="1" hangingPunct="1"/>
            <a:r>
              <a:rPr lang="pl-PL"/>
              <a:t>Remote Binding</a:t>
            </a:r>
          </a:p>
          <a:p>
            <a:pPr lvl="1" eaLnBrk="1" hangingPunct="1"/>
            <a:r>
              <a:rPr lang="pl-PL"/>
              <a:t>Route</a:t>
            </a:r>
          </a:p>
          <a:p>
            <a:pPr lvl="1" eaLnBrk="1" hangingPunct="1"/>
            <a:r>
              <a:rPr lang="pl-PL"/>
              <a:t>SQL Server Login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0167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Database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Application</a:t>
            </a:r>
            <a:r>
              <a:rPr lang="pl-PL" dirty="0"/>
              <a:t> Role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Assembly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Asymmetric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Certificate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User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Role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Full-Text</a:t>
            </a:r>
            <a:r>
              <a:rPr lang="pl-PL" dirty="0"/>
              <a:t> </a:t>
            </a:r>
            <a:r>
              <a:rPr lang="pl-PL" dirty="0" err="1"/>
              <a:t>Catalog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Service </a:t>
            </a:r>
            <a:r>
              <a:rPr lang="pl-PL" dirty="0" err="1"/>
              <a:t>Contact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Symmetric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3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Service Broker</a:t>
            </a:r>
          </a:p>
          <a:p>
            <a:r>
              <a:rPr lang="pl-PL" dirty="0"/>
              <a:t>Data </a:t>
            </a:r>
            <a:r>
              <a:rPr lang="pl-PL" dirty="0" err="1"/>
              <a:t>Tier</a:t>
            </a:r>
            <a:r>
              <a:rPr lang="pl-PL" dirty="0"/>
              <a:t> Web Services</a:t>
            </a:r>
          </a:p>
          <a:p>
            <a:r>
              <a:rPr lang="pl-PL" dirty="0"/>
              <a:t>Replication Services</a:t>
            </a:r>
          </a:p>
          <a:p>
            <a:r>
              <a:rPr lang="pl-PL" dirty="0"/>
              <a:t>Database Mail</a:t>
            </a:r>
          </a:p>
          <a:p>
            <a:endParaRPr lang="pl-PL" dirty="0"/>
          </a:p>
          <a:p>
            <a:r>
              <a:rPr lang="pl-PL" dirty="0"/>
              <a:t>Master Data Services</a:t>
            </a:r>
          </a:p>
          <a:p>
            <a:r>
              <a:rPr lang="pl-PL" dirty="0"/>
              <a:t>Data </a:t>
            </a:r>
            <a:r>
              <a:rPr lang="pl-PL" dirty="0" err="1"/>
              <a:t>Quality</a:t>
            </a:r>
            <a:r>
              <a:rPr lang="pl-PL" dirty="0"/>
              <a:t> Services (2012)</a:t>
            </a:r>
          </a:p>
          <a:p>
            <a:r>
              <a:rPr lang="pl-PL" dirty="0" err="1"/>
              <a:t>StreamInsight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922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Schema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Default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Function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Procedure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Query</a:t>
            </a:r>
            <a:r>
              <a:rPr lang="pl-PL" dirty="0"/>
              <a:t> </a:t>
            </a:r>
            <a:r>
              <a:rPr lang="pl-PL" dirty="0" err="1"/>
              <a:t>Stats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Queue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Rule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Synonym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Table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Trigger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Type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View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XML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Collection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334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Role – poziom serwera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sysadmin</a:t>
            </a:r>
            <a:r>
              <a:rPr lang="pl-PL" dirty="0"/>
              <a:t> – wszystkie działania na serwerze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serveradmin</a:t>
            </a:r>
            <a:r>
              <a:rPr lang="pl-PL" dirty="0"/>
              <a:t> – konfiguracja serwera, zamknięcie serwera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securityadmin</a:t>
            </a:r>
            <a:r>
              <a:rPr lang="pl-PL" dirty="0"/>
              <a:t> – zarządzanie </a:t>
            </a:r>
            <a:r>
              <a:rPr lang="pl-PL" dirty="0" err="1"/>
              <a:t>login’ami</a:t>
            </a:r>
            <a:r>
              <a:rPr lang="pl-PL" dirty="0"/>
              <a:t>, zerowanie haseł, GRANT, DENY, REVOKE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processadmin</a:t>
            </a:r>
            <a:r>
              <a:rPr lang="pl-PL" dirty="0"/>
              <a:t> – możliwość zakończenia procesu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setupadmin</a:t>
            </a:r>
            <a:r>
              <a:rPr lang="pl-PL" dirty="0"/>
              <a:t> – dodawanie, usuwanie </a:t>
            </a:r>
            <a:r>
              <a:rPr lang="pl-PL" dirty="0" err="1"/>
              <a:t>linkowanych</a:t>
            </a:r>
            <a:r>
              <a:rPr lang="pl-PL" dirty="0"/>
              <a:t> serwerów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bulkadmin</a:t>
            </a:r>
            <a:r>
              <a:rPr lang="pl-PL" dirty="0"/>
              <a:t> – uruchamianie BULK INSERT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diskadmin</a:t>
            </a:r>
            <a:r>
              <a:rPr lang="pl-PL" dirty="0"/>
              <a:t> – zarządzanie plikami na dysku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dbcreator</a:t>
            </a:r>
            <a:r>
              <a:rPr lang="pl-PL" dirty="0"/>
              <a:t> – bazy danych: CREATE, ALTER, DROP, RESTORE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03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Role – poziom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db_owner</a:t>
            </a:r>
            <a:r>
              <a:rPr lang="pl-PL" dirty="0"/>
              <a:t> – może usunąć bazę, konfiguracja, utrzymanie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db_security_admin</a:t>
            </a:r>
            <a:r>
              <a:rPr lang="pl-PL" dirty="0"/>
              <a:t> – zarządzanie członkostwem ról, zarządzanie uprawnieniami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db_accessadmin</a:t>
            </a:r>
            <a:r>
              <a:rPr lang="pl-PL" dirty="0"/>
              <a:t> – zarządza dostępem loginów Windows, SQL do baz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db_backupoperator</a:t>
            </a:r>
            <a:r>
              <a:rPr lang="pl-PL" dirty="0"/>
              <a:t> – tworzenie kopii zapasowych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db_ddladmin</a:t>
            </a:r>
            <a:r>
              <a:rPr lang="pl-PL" dirty="0"/>
              <a:t> – uruchomienie dowolnej komendy DDL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db_datawriter</a:t>
            </a:r>
            <a:r>
              <a:rPr lang="pl-PL" dirty="0"/>
              <a:t> – dodawanie, usuwanie, modyfikowanie danych w tabelach użytkownika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db_datareader</a:t>
            </a:r>
            <a:r>
              <a:rPr lang="pl-PL" dirty="0"/>
              <a:t> – odczyt danych z tabel użytkownika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db_denydatawriter</a:t>
            </a:r>
            <a:endParaRPr lang="pl-PL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db_denydatareader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828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Schemat polecenia DCL</a:t>
            </a:r>
          </a:p>
        </p:txBody>
      </p:sp>
      <p:sp>
        <p:nvSpPr>
          <p:cNvPr id="317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GRANT / REVOKE / DENY  &lt;permission&gt; ON  &lt;securable&gt;   TO  &lt;principal&gt;</a:t>
            </a:r>
          </a:p>
          <a:p>
            <a:pPr eaLnBrk="1" hangingPunct="1"/>
            <a:r>
              <a:rPr lang="pl-PL"/>
              <a:t>DENY  nadpisuje  GRANT</a:t>
            </a:r>
          </a:p>
          <a:p>
            <a:pPr eaLnBrk="1" hangingPunct="1"/>
            <a:r>
              <a:rPr lang="pl-PL"/>
              <a:t>GRANT generuje wpis do zabezpieczeń</a:t>
            </a:r>
          </a:p>
          <a:p>
            <a:pPr eaLnBrk="1" hangingPunct="1"/>
            <a:r>
              <a:rPr lang="pl-PL"/>
              <a:t>DENY generuje wpis do zabezpieczeń</a:t>
            </a:r>
          </a:p>
          <a:p>
            <a:pPr eaLnBrk="1" hangingPunct="1"/>
            <a:r>
              <a:rPr lang="pl-PL"/>
              <a:t>REVOKE usuwa wpis (GRANT lub DENY)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712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Schemat</a:t>
            </a:r>
          </a:p>
        </p:txBody>
      </p:sp>
      <p:sp>
        <p:nvSpPr>
          <p:cNvPr id="327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Kontener, który jest właścicielem grupy obiektów</a:t>
            </a:r>
          </a:p>
          <a:p>
            <a:pPr eaLnBrk="1" hangingPunct="1"/>
            <a:r>
              <a:rPr lang="pl-PL"/>
              <a:t>Kolekcja obiektów – ułatwia zarządzanie obiektami</a:t>
            </a:r>
          </a:p>
          <a:p>
            <a:pPr eaLnBrk="1" hangingPunct="1"/>
            <a:r>
              <a:rPr lang="pl-PL"/>
              <a:t>Właścicielem schematu jest użytkownik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0960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Ownership chain</a:t>
            </a:r>
          </a:p>
        </p:txBody>
      </p:sp>
      <p:sp>
        <p:nvSpPr>
          <p:cNvPr id="337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serwer nie sprawdza uprawnień do obiektu zależnego, jeśli ma on tego samego właściciela co obiekt nadrzędny</a:t>
            </a:r>
          </a:p>
          <a:p>
            <a:pPr eaLnBrk="1" hangingPunct="1"/>
            <a:r>
              <a:rPr lang="pl-PL"/>
              <a:t>np. tabela i widok</a:t>
            </a:r>
          </a:p>
          <a:p>
            <a:pPr eaLnBrk="1" hangingPunct="1"/>
            <a:r>
              <a:rPr lang="pl-PL"/>
              <a:t>np. tabele i procedury składowane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374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Impersonation</a:t>
            </a:r>
          </a:p>
        </p:txBody>
      </p:sp>
      <p:sp>
        <p:nvSpPr>
          <p:cNvPr id="348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EXECUTE AS LOGIN | USER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48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Proxy dla SQL Server Agent</a:t>
            </a:r>
          </a:p>
        </p:txBody>
      </p:sp>
      <p:sp>
        <p:nvSpPr>
          <p:cNvPr id="358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Poświadczenia, których może użyć agent do wykonania określonych operacji (np. CmdExec)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6366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Klucze</a:t>
            </a:r>
          </a:p>
        </p:txBody>
      </p:sp>
      <p:sp>
        <p:nvSpPr>
          <p:cNvPr id="368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Symetryczny</a:t>
            </a:r>
          </a:p>
          <a:p>
            <a:pPr lvl="1" eaLnBrk="1" hangingPunct="1"/>
            <a:r>
              <a:rPr lang="pl-PL"/>
              <a:t>Ten sam klucz jest używany do szyfrowania i deszyfrowania dancyh</a:t>
            </a:r>
          </a:p>
          <a:p>
            <a:pPr eaLnBrk="1" hangingPunct="1"/>
            <a:r>
              <a:rPr lang="pl-PL"/>
              <a:t>Asymetryczny</a:t>
            </a:r>
          </a:p>
          <a:p>
            <a:pPr lvl="1" eaLnBrk="1" hangingPunct="1"/>
            <a:r>
              <a:rPr lang="pl-PL"/>
              <a:t>Para kluczy: publiczny i prywatny</a:t>
            </a:r>
          </a:p>
          <a:p>
            <a:pPr lvl="1" eaLnBrk="1" hangingPunct="1"/>
            <a:r>
              <a:rPr lang="pl-PL"/>
              <a:t>jeden służy do szyfrowania, drugi do deszyfrowania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9329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Certyfikat</a:t>
            </a:r>
          </a:p>
        </p:txBody>
      </p:sp>
      <p:sp>
        <p:nvSpPr>
          <p:cNvPr id="378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Łączy klucz publiczny z jego posiadaczem</a:t>
            </a:r>
          </a:p>
          <a:p>
            <a:pPr eaLnBrk="1" hangingPunct="1"/>
            <a:r>
              <a:rPr lang="pl-PL"/>
              <a:t>Zawiera:</a:t>
            </a:r>
          </a:p>
          <a:p>
            <a:pPr lvl="2" eaLnBrk="1" hangingPunct="1"/>
            <a:r>
              <a:rPr lang="pl-PL"/>
              <a:t>Klucz publiczny</a:t>
            </a:r>
          </a:p>
          <a:p>
            <a:pPr lvl="2" eaLnBrk="1" hangingPunct="1"/>
            <a:r>
              <a:rPr lang="pl-PL"/>
              <a:t>Informacje identyfikujące posiadacza</a:t>
            </a:r>
          </a:p>
          <a:p>
            <a:pPr lvl="2" eaLnBrk="1" hangingPunct="1"/>
            <a:r>
              <a:rPr lang="pl-PL"/>
              <a:t>Okres ważności</a:t>
            </a:r>
          </a:p>
          <a:p>
            <a:pPr lvl="2" eaLnBrk="1" hangingPunct="1"/>
            <a:r>
              <a:rPr lang="pl-PL"/>
              <a:t>Informacje o wydawcy certyfikatu</a:t>
            </a:r>
          </a:p>
          <a:p>
            <a:pPr lvl="2" eaLnBrk="1" hangingPunct="1"/>
            <a:r>
              <a:rPr lang="pl-PL"/>
              <a:t>Cyfrowa sygnatura wydawcy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16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Edycje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Edycje zawierają różną funkcjonalność, są przeznaczone do określonych grup użytkowników, różne są zasady licencjonowania i …ceny</a:t>
            </a:r>
          </a:p>
          <a:p>
            <a:r>
              <a:rPr lang="pl-PL" b="1" dirty="0"/>
              <a:t>Enterprise</a:t>
            </a:r>
          </a:p>
          <a:p>
            <a:pPr lvl="1"/>
            <a:r>
              <a:rPr lang="pl-PL" dirty="0"/>
              <a:t>najbardziej rozbudowana edycja</a:t>
            </a:r>
          </a:p>
          <a:p>
            <a:pPr lvl="1"/>
            <a:r>
              <a:rPr lang="pl-PL" dirty="0"/>
              <a:t>zawiera wszystkie komponenty wysokiej dostępności</a:t>
            </a:r>
          </a:p>
          <a:p>
            <a:pPr lvl="1"/>
            <a:r>
              <a:rPr lang="pl-PL" dirty="0"/>
              <a:t>najbardziej rozbudowane możliwości modelowania danych w Analysis Services</a:t>
            </a:r>
          </a:p>
          <a:p>
            <a:pPr lvl="1"/>
            <a:r>
              <a:rPr lang="pl-PL" dirty="0"/>
              <a:t>funkcje dostępne również w edycjach pokrewnych: Developer, Evaluation (180 dni)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06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Architektura</a:t>
            </a:r>
          </a:p>
        </p:txBody>
      </p:sp>
      <p:sp>
        <p:nvSpPr>
          <p:cNvPr id="389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Poziom Windows</a:t>
            </a:r>
          </a:p>
          <a:p>
            <a:pPr eaLnBrk="1" hangingPunct="1"/>
            <a:r>
              <a:rPr lang="pl-PL"/>
              <a:t>Poziom SQL Server</a:t>
            </a:r>
          </a:p>
          <a:p>
            <a:pPr lvl="2" eaLnBrk="1" hangingPunct="1"/>
            <a:r>
              <a:rPr lang="pl-PL"/>
              <a:t>Service Master Key – zaszyfrowany przez DPAPI</a:t>
            </a:r>
          </a:p>
          <a:p>
            <a:pPr eaLnBrk="1" hangingPunct="1"/>
            <a:r>
              <a:rPr lang="pl-PL"/>
              <a:t>Poziom bazy danych</a:t>
            </a:r>
          </a:p>
          <a:p>
            <a:pPr lvl="2" eaLnBrk="1" hangingPunct="1"/>
            <a:r>
              <a:rPr lang="pl-PL"/>
              <a:t>Database Master Key</a:t>
            </a:r>
          </a:p>
          <a:p>
            <a:pPr lvl="2" eaLnBrk="1" hangingPunct="1"/>
            <a:r>
              <a:rPr lang="pl-PL"/>
              <a:t>Certyfikaty</a:t>
            </a:r>
          </a:p>
          <a:p>
            <a:pPr lvl="2" eaLnBrk="1" hangingPunct="1"/>
            <a:r>
              <a:rPr lang="pl-PL"/>
              <a:t>Klucze asymetryczne</a:t>
            </a:r>
          </a:p>
          <a:p>
            <a:pPr lvl="2" eaLnBrk="1" hangingPunct="1"/>
            <a:r>
              <a:rPr lang="pl-PL"/>
              <a:t>Klucze symetryczne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1825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Wykorzystanie</a:t>
            </a:r>
          </a:p>
        </p:txBody>
      </p:sp>
      <p:sp>
        <p:nvSpPr>
          <p:cNvPr id="3993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Certyfikaty</a:t>
            </a:r>
          </a:p>
          <a:p>
            <a:pPr lvl="1" eaLnBrk="1" hangingPunct="1"/>
            <a:r>
              <a:rPr lang="pl-PL"/>
              <a:t>zabezpieczenie połączeń w mirroring’u baz</a:t>
            </a:r>
          </a:p>
          <a:p>
            <a:pPr lvl="1" eaLnBrk="1" hangingPunct="1"/>
            <a:r>
              <a:rPr lang="pl-PL"/>
              <a:t>podpisanie pakietów, kodu</a:t>
            </a:r>
          </a:p>
          <a:p>
            <a:pPr lvl="1" eaLnBrk="1" hangingPunct="1"/>
            <a:r>
              <a:rPr lang="pl-PL"/>
              <a:t>szyfrowanie danych lub połączeń</a:t>
            </a:r>
          </a:p>
          <a:p>
            <a:pPr eaLnBrk="1" hangingPunct="1"/>
            <a:r>
              <a:rPr lang="pl-PL"/>
              <a:t>Klucze</a:t>
            </a:r>
          </a:p>
          <a:p>
            <a:pPr lvl="1" eaLnBrk="1" hangingPunct="1"/>
            <a:r>
              <a:rPr lang="pl-PL"/>
              <a:t>pomoc w zabezpieczeniu danych</a:t>
            </a:r>
          </a:p>
          <a:p>
            <a:pPr lvl="1" eaLnBrk="1" hangingPunct="1"/>
            <a:r>
              <a:rPr lang="pl-PL"/>
              <a:t>zabezpieczenie kluczy symetrycznych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3026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Transparent Data Encryption</a:t>
            </a:r>
          </a:p>
        </p:txBody>
      </p:sp>
      <p:sp>
        <p:nvSpPr>
          <p:cNvPr id="409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Szyfrowanie informacji w bazie danych podczas działania</a:t>
            </a:r>
          </a:p>
          <a:p>
            <a:pPr eaLnBrk="1" hangingPunct="1"/>
            <a:r>
              <a:rPr lang="pl-PL" sz="2800"/>
              <a:t>Procedura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Master Key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albo uzyskaj certyfikat chroniony kluczem Master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klucz szyfrowania bazy danych i zabezpiecz go certyfikatem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Ustaw szyfrowanie bazy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620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Audyt zabezpieczeń</a:t>
            </a:r>
          </a:p>
        </p:txBody>
      </p:sp>
      <p:sp>
        <p:nvSpPr>
          <p:cNvPr id="4198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Wykorzystanie SQL Server Profiler</a:t>
            </a:r>
          </a:p>
          <a:p>
            <a:pPr lvl="1" eaLnBrk="1" hangingPunct="1"/>
            <a:r>
              <a:rPr lang="pl-PL"/>
              <a:t>tworzenie zapisu (trace) zdarzeń zachodzących na instancji SQL Server</a:t>
            </a:r>
          </a:p>
          <a:p>
            <a:pPr lvl="1" eaLnBrk="1" hangingPunct="1"/>
            <a:r>
              <a:rPr lang="pl-PL"/>
              <a:t>możliwość obserwacji śladu w trakcie zapisu</a:t>
            </a:r>
          </a:p>
          <a:p>
            <a:pPr lvl="1" eaLnBrk="1" hangingPunct="1"/>
            <a:r>
              <a:rPr lang="pl-PL"/>
              <a:t>zapis śladu do tabeli w bazie danych</a:t>
            </a:r>
          </a:p>
          <a:p>
            <a:pPr lvl="1" eaLnBrk="1" hangingPunct="1"/>
            <a:r>
              <a:rPr lang="pl-PL"/>
              <a:t>ponowne odtworzenie zapisu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80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Audyt zabezpieczeń</a:t>
            </a:r>
          </a:p>
        </p:txBody>
      </p:sp>
      <p:sp>
        <p:nvSpPr>
          <p:cNvPr id="4301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Triggery DDL</a:t>
            </a:r>
          </a:p>
          <a:p>
            <a:pPr lvl="1" eaLnBrk="1" hangingPunct="1"/>
            <a:r>
              <a:rPr lang="pl-PL"/>
              <a:t>zapobieganie wybranym zmianom w strukturze bazy danych</a:t>
            </a:r>
          </a:p>
          <a:p>
            <a:pPr lvl="1" eaLnBrk="1" hangingPunct="1"/>
            <a:r>
              <a:rPr lang="pl-PL"/>
              <a:t>wykonanie określonych operacji w odpowiedzi na dokonaną zmianę w strukturze bazy</a:t>
            </a:r>
          </a:p>
          <a:p>
            <a:pPr lvl="1" eaLnBrk="1" hangingPunct="1"/>
            <a:r>
              <a:rPr lang="pl-PL"/>
              <a:t>zapis dokonanych zmian</a:t>
            </a:r>
          </a:p>
          <a:p>
            <a:pPr lvl="1"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8854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SQL Server Audit</a:t>
            </a:r>
          </a:p>
        </p:txBody>
      </p:sp>
      <p:sp>
        <p:nvSpPr>
          <p:cNvPr id="4403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Śledzi i rejestruje zdarzenia zachodzące w systemie</a:t>
            </a:r>
          </a:p>
          <a:p>
            <a:pPr eaLnBrk="1" hangingPunct="1"/>
            <a:r>
              <a:rPr lang="pl-PL"/>
              <a:t>Śledzi zmiany na poziomie serwera lub bazy danych</a:t>
            </a:r>
          </a:p>
          <a:p>
            <a:pPr eaLnBrk="1" hangingPunct="1"/>
            <a:r>
              <a:rPr lang="pl-PL"/>
              <a:t>Może być zarządzany poleceniami T-SQL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4163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Zabezpieczenie przed awarią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Kopie zapasowe i ich odtwarzanie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9941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Recovery Models</a:t>
            </a:r>
          </a:p>
        </p:txBody>
      </p:sp>
      <p:sp>
        <p:nvSpPr>
          <p:cNvPr id="4505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dirty="0"/>
              <a:t>Simple</a:t>
            </a:r>
          </a:p>
          <a:p>
            <a:pPr lvl="2" eaLnBrk="1" hangingPunct="1"/>
            <a:r>
              <a:rPr lang="pl-PL" dirty="0"/>
              <a:t>brak kopii zapasowych dziennika</a:t>
            </a:r>
          </a:p>
          <a:p>
            <a:pPr lvl="2" eaLnBrk="1" hangingPunct="1"/>
            <a:r>
              <a:rPr lang="pl-PL" dirty="0"/>
              <a:t>miejsce w dzienniku jest odzyskiwane automatycznie</a:t>
            </a:r>
          </a:p>
          <a:p>
            <a:pPr eaLnBrk="1" hangingPunct="1"/>
            <a:r>
              <a:rPr lang="pl-PL" dirty="0"/>
              <a:t>Full</a:t>
            </a:r>
          </a:p>
          <a:p>
            <a:pPr lvl="2" eaLnBrk="1" hangingPunct="1"/>
            <a:r>
              <a:rPr lang="pl-PL" dirty="0"/>
              <a:t>wymaga kopii zapasowych dziennika</a:t>
            </a:r>
          </a:p>
          <a:p>
            <a:pPr lvl="2" eaLnBrk="1" hangingPunct="1"/>
            <a:r>
              <a:rPr lang="pl-PL" dirty="0"/>
              <a:t>w przypadku uszkodzenia pliku z danymi nie traci się nic</a:t>
            </a:r>
          </a:p>
          <a:p>
            <a:pPr lvl="2" eaLnBrk="1" hangingPunct="1"/>
            <a:r>
              <a:rPr lang="pl-PL" dirty="0"/>
              <a:t>możliwość odtworzenia bazy do żądanego punktu w czasie</a:t>
            </a:r>
          </a:p>
          <a:p>
            <a:pPr eaLnBrk="1" hangingPunct="1"/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Logged</a:t>
            </a:r>
            <a:endParaRPr lang="pl-PL" dirty="0"/>
          </a:p>
          <a:p>
            <a:pPr lvl="2" eaLnBrk="1" hangingPunct="1"/>
            <a:r>
              <a:rPr lang="pl-PL" dirty="0"/>
              <a:t>Full ale z ograniczonym logowaniem operacji masowych</a:t>
            </a:r>
          </a:p>
          <a:p>
            <a:pPr eaLnBrk="1" hangingPunct="1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0038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Typy kopii zapasowych</a:t>
            </a:r>
          </a:p>
        </p:txBody>
      </p:sp>
      <p:sp>
        <p:nvSpPr>
          <p:cNvPr id="4608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000" b="1"/>
              <a:t>Full</a:t>
            </a:r>
            <a:r>
              <a:rPr lang="pl-PL" sz="2000"/>
              <a:t> – wszystkie pliki danych i część dziennika </a:t>
            </a:r>
          </a:p>
          <a:p>
            <a:pPr eaLnBrk="1" hangingPunct="1"/>
            <a:r>
              <a:rPr lang="pl-PL" sz="2000" b="1"/>
              <a:t>Differential </a:t>
            </a:r>
            <a:r>
              <a:rPr lang="pl-PL" sz="2000"/>
              <a:t>– część bazy danych, która uległa zmianie od ostatniej kopii Full</a:t>
            </a:r>
          </a:p>
          <a:p>
            <a:pPr eaLnBrk="1" hangingPunct="1"/>
            <a:r>
              <a:rPr lang="pl-PL" sz="2000" b="1"/>
              <a:t>Partial </a:t>
            </a:r>
            <a:r>
              <a:rPr lang="pl-PL" sz="2000"/>
              <a:t>– grupa PRIMARY, każda lub określona grupa tylko do odczytu</a:t>
            </a:r>
          </a:p>
          <a:p>
            <a:pPr eaLnBrk="1" hangingPunct="1"/>
            <a:r>
              <a:rPr lang="pl-PL" sz="2000" b="1"/>
              <a:t>File or Filegroup </a:t>
            </a:r>
            <a:r>
              <a:rPr lang="pl-PL" sz="2000"/>
              <a:t>– wybrane pliki lub grupy</a:t>
            </a:r>
          </a:p>
          <a:p>
            <a:pPr eaLnBrk="1" hangingPunct="1"/>
            <a:r>
              <a:rPr lang="pl-PL" sz="2000" b="1"/>
              <a:t>Copy Only </a:t>
            </a:r>
            <a:r>
              <a:rPr lang="pl-PL" sz="2000"/>
              <a:t>– baza danych lub dziennik, bez wprowadzania wpisu do sekwencji kopii</a:t>
            </a:r>
          </a:p>
          <a:p>
            <a:pPr eaLnBrk="1" hangingPunct="1"/>
            <a:r>
              <a:rPr lang="pl-PL" sz="2000" b="1"/>
              <a:t>Transaction Log </a:t>
            </a:r>
            <a:r>
              <a:rPr lang="pl-PL" sz="2000"/>
              <a:t>– zmiany w bazie danych zapisane w dzienniku</a:t>
            </a:r>
          </a:p>
          <a:p>
            <a:pPr eaLnBrk="1" hangingPunct="1"/>
            <a:r>
              <a:rPr lang="pl-PL" sz="2000" b="1"/>
              <a:t>Tail-Log </a:t>
            </a:r>
            <a:r>
              <a:rPr lang="pl-PL" sz="2000"/>
              <a:t>– kopia końcówki dziennika (wykonywana tuż przed odtworzeniem bazy)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6233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Łańcuch kopii zapasowych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Sekwencja kopii zapasowych</a:t>
            </a:r>
          </a:p>
          <a:p>
            <a:r>
              <a:rPr lang="pl-PL" dirty="0"/>
              <a:t>Rozpoczyna się zawsze od kopii pełnej</a:t>
            </a:r>
          </a:p>
          <a:p>
            <a:r>
              <a:rPr lang="pl-PL" dirty="0"/>
              <a:t>Łańcuch jest zapisywany w bazie </a:t>
            </a:r>
            <a:r>
              <a:rPr lang="pl-PL" dirty="0" err="1"/>
              <a:t>msdb</a:t>
            </a:r>
            <a:r>
              <a:rPr lang="pl-PL" dirty="0"/>
              <a:t> jako historia backup dla każdej bazy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46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Edycje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Enterprise</a:t>
            </a:r>
          </a:p>
          <a:p>
            <a:r>
              <a:rPr lang="pl-PL" dirty="0"/>
              <a:t>Standard</a:t>
            </a:r>
          </a:p>
          <a:p>
            <a:r>
              <a:rPr lang="pl-PL" dirty="0"/>
              <a:t>Web</a:t>
            </a:r>
          </a:p>
          <a:p>
            <a:r>
              <a:rPr lang="pl-PL" dirty="0"/>
              <a:t>Express</a:t>
            </a:r>
          </a:p>
          <a:p>
            <a:r>
              <a:rPr lang="pl-PL" dirty="0"/>
              <a:t>Evaluation</a:t>
            </a:r>
          </a:p>
          <a:p>
            <a:r>
              <a:rPr lang="pl-PL"/>
              <a:t>Developer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541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Jak się robi BACKUP 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Blokada bazy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Umieszczenie znacznika w logu transakcji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Odblokowanie bazy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Zapis stron bazy danych na urządzenie kopii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Blokada bazy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Umieszczenie znacznika w logu transakcji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Odblokowanie bazy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Zapis części logu pomiędzy znacznikami do kopii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2810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Strategia</a:t>
            </a:r>
          </a:p>
        </p:txBody>
      </p:sp>
      <p:sp>
        <p:nvSpPr>
          <p:cNvPr id="481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Data Loss Tolerance</a:t>
            </a:r>
          </a:p>
          <a:p>
            <a:pPr eaLnBrk="1" hangingPunct="1"/>
            <a:r>
              <a:rPr lang="pl-PL"/>
              <a:t>Małe bazy: Full</a:t>
            </a:r>
          </a:p>
          <a:p>
            <a:pPr eaLnBrk="1" hangingPunct="1"/>
            <a:r>
              <a:rPr lang="pl-PL"/>
              <a:t>Większe bazy: Full + transaction log</a:t>
            </a:r>
          </a:p>
          <a:p>
            <a:pPr eaLnBrk="1" hangingPunct="1"/>
            <a:r>
              <a:rPr lang="pl-PL"/>
              <a:t>Bardzo duże bazy: Full + differential</a:t>
            </a:r>
          </a:p>
          <a:p>
            <a:pPr eaLnBrk="1" hangingPunct="1"/>
            <a:endParaRPr lang="pl-PL"/>
          </a:p>
          <a:p>
            <a:pPr eaLnBrk="1" hangingPunct="1"/>
            <a:r>
              <a:rPr lang="pl-PL"/>
              <a:t>WERYFIKACJA !!!</a:t>
            </a:r>
          </a:p>
          <a:p>
            <a:pPr lvl="1" eaLnBrk="1" hangingPunct="1"/>
            <a:r>
              <a:rPr lang="pl-PL"/>
              <a:t>RESTORE VERIFYONLY FROM &lt;backup dev&gt;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567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Integralność bazy danych</a:t>
            </a:r>
          </a:p>
        </p:txBody>
      </p:sp>
      <p:sp>
        <p:nvSpPr>
          <p:cNvPr id="491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DBCC CHECKDB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9217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Kompresja kopii zapasowych</a:t>
            </a:r>
          </a:p>
        </p:txBody>
      </p:sp>
      <p:sp>
        <p:nvSpPr>
          <p:cNvPr id="5017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Wprowadzona w SQL Server 2008</a:t>
            </a:r>
          </a:p>
          <a:p>
            <a:pPr eaLnBrk="1" hangingPunct="1"/>
            <a:r>
              <a:rPr lang="pl-PL" sz="2800"/>
              <a:t>Zmniejszenie rozmiaru kopii zapasowej na urządzeniu</a:t>
            </a:r>
          </a:p>
          <a:p>
            <a:pPr eaLnBrk="1" hangingPunct="1"/>
            <a:r>
              <a:rPr lang="pl-PL" sz="2800"/>
              <a:t>Zwiększa wydajność operacji I/O oraz użycie CPU</a:t>
            </a:r>
          </a:p>
          <a:p>
            <a:pPr eaLnBrk="1" hangingPunct="1"/>
            <a:r>
              <a:rPr lang="pl-PL" sz="2800"/>
              <a:t>Kopia skompresowana nie może być odczytana we wcześniejszych wersjach SQL Server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5279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Kopie zapasowe – dodatkowe zabezpieczenia</a:t>
            </a:r>
          </a:p>
        </p:txBody>
      </p:sp>
      <p:sp>
        <p:nvSpPr>
          <p:cNvPr id="512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Mirroring kopii zapasowych</a:t>
            </a:r>
          </a:p>
          <a:p>
            <a:pPr eaLnBrk="1" hangingPunct="1"/>
            <a:r>
              <a:rPr lang="pl-PL"/>
              <a:t>Weryfikacja kopii zapasowych</a:t>
            </a:r>
          </a:p>
          <a:p>
            <a:pPr eaLnBrk="1" hangingPunct="1"/>
            <a:r>
              <a:rPr lang="pl-PL"/>
              <a:t>Sumy kontrolne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3597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RESTORE</a:t>
            </a:r>
          </a:p>
        </p:txBody>
      </p:sp>
      <p:sp>
        <p:nvSpPr>
          <p:cNvPr id="52227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eaLnBrk="1" hangingPunct="1"/>
            <a:r>
              <a:rPr lang="pl-PL" sz="2800"/>
              <a:t>Online</a:t>
            </a:r>
          </a:p>
          <a:p>
            <a:pPr eaLnBrk="1" hangingPunct="1"/>
            <a:r>
              <a:rPr lang="pl-PL" sz="2800"/>
              <a:t>Odtwarzanie określonych stron</a:t>
            </a:r>
          </a:p>
          <a:p>
            <a:pPr eaLnBrk="1" hangingPunct="1"/>
            <a:r>
              <a:rPr lang="pl-PL" sz="2800"/>
              <a:t>Przebieg procesu odtwarzania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kopiowania danych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REDO (roll forward) – aplikowanie zalogowanych transakcji do stron danych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UNDO (roll back) – wycofanie transakcji niezatwierdzonych, udostępnienie bazy użytkownikom</a:t>
            </a:r>
          </a:p>
          <a:p>
            <a:pPr eaLnBrk="1" hangingPunct="1"/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1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Odtwarzanie bazy</a:t>
            </a:r>
          </a:p>
        </p:txBody>
      </p:sp>
      <p:sp>
        <p:nvSpPr>
          <p:cNvPr id="5325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Zawsze należy rozpocząć od wykonania kopii zapasowej Tail-Log !</a:t>
            </a:r>
          </a:p>
          <a:p>
            <a:pPr eaLnBrk="1" hangingPunct="1"/>
            <a:r>
              <a:rPr lang="pl-PL"/>
              <a:t>Określenie punktu w czasie, na który zostanie odtworzona baza</a:t>
            </a:r>
          </a:p>
          <a:p>
            <a:pPr eaLnBrk="1" hangingPunct="1"/>
            <a:r>
              <a:rPr lang="pl-PL"/>
              <a:t>Identyfikacja trybu odtwarzania i potrzebnych kopii zapasowych</a:t>
            </a:r>
          </a:p>
          <a:p>
            <a:pPr eaLnBrk="1" hangingPunct="1"/>
            <a:r>
              <a:rPr lang="pl-PL"/>
              <a:t>Odtwarzanie kopii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6179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Odtwarzanie dziennika</a:t>
            </a:r>
          </a:p>
        </p:txBody>
      </p:sp>
      <p:sp>
        <p:nvSpPr>
          <p:cNvPr id="542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Odtworzenie pełnej albo różnicowej kopii zapasowej</a:t>
            </a:r>
          </a:p>
          <a:p>
            <a:pPr eaLnBrk="1" hangingPunct="1"/>
            <a:r>
              <a:rPr lang="pl-PL"/>
              <a:t>Odtworzenie kopii dziennika wg sekwencji z opcją NORECOVERY</a:t>
            </a:r>
          </a:p>
          <a:p>
            <a:pPr eaLnBrk="1" hangingPunct="1"/>
            <a:r>
              <a:rPr lang="pl-PL"/>
              <a:t>Odtworzenie ostatniej kopii dziennika z opcją WITH RECOVERY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643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Bazy systemowe</a:t>
            </a:r>
          </a:p>
        </p:txBody>
      </p:sp>
      <p:sp>
        <p:nvSpPr>
          <p:cNvPr id="552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master</a:t>
            </a:r>
          </a:p>
          <a:p>
            <a:pPr lvl="1" eaLnBrk="1" hangingPunct="1"/>
            <a:r>
              <a:rPr lang="pl-PL"/>
              <a:t>przełącz SQL Server do single-user-mode</a:t>
            </a:r>
          </a:p>
          <a:p>
            <a:pPr lvl="1" eaLnBrk="1" hangingPunct="1"/>
            <a:r>
              <a:rPr lang="pl-PL"/>
              <a:t>odtwórz bazę master z kopii</a:t>
            </a:r>
          </a:p>
          <a:p>
            <a:pPr lvl="1" eaLnBrk="1" hangingPunct="1"/>
            <a:r>
              <a:rPr lang="pl-PL"/>
              <a:t>SQL Server po odtworzeniu zamknie połączenie</a:t>
            </a:r>
          </a:p>
          <a:p>
            <a:pPr lvl="1" eaLnBrk="1" hangingPunct="1"/>
            <a:r>
              <a:rPr lang="pl-PL"/>
              <a:t>przełącz SQL Server do multi-user-mode i zrestartuj usługę</a:t>
            </a:r>
          </a:p>
          <a:p>
            <a:pPr lvl="1"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6875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Migawki bazy danych</a:t>
            </a:r>
          </a:p>
        </p:txBody>
      </p:sp>
      <p:sp>
        <p:nvSpPr>
          <p:cNvPr id="563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Nie można wykonać Backup, Restore, Detach</a:t>
            </a:r>
          </a:p>
          <a:p>
            <a:pPr eaLnBrk="1" hangingPunct="1"/>
            <a:r>
              <a:rPr lang="pl-PL" sz="2800"/>
              <a:t>Migawka musi być umieszczona na tej samej instancji co baza źródłowa</a:t>
            </a:r>
          </a:p>
          <a:p>
            <a:pPr eaLnBrk="1" hangingPunct="1"/>
            <a:r>
              <a:rPr lang="pl-PL" sz="2800"/>
              <a:t>Migawka nie wspiera indeksów full-text</a:t>
            </a:r>
          </a:p>
          <a:p>
            <a:pPr eaLnBrk="1" hangingPunct="1"/>
            <a:r>
              <a:rPr lang="pl-PL" sz="2800"/>
              <a:t>Migawka nie wspiera FILESTREAM</a:t>
            </a:r>
          </a:p>
          <a:p>
            <a:pPr eaLnBrk="1" hangingPunct="1"/>
            <a:r>
              <a:rPr lang="pl-PL" sz="2800"/>
              <a:t>Nie można zrobić migawki bazy systemowej</a:t>
            </a:r>
          </a:p>
          <a:p>
            <a:pPr eaLnBrk="1" hangingPunct="1"/>
            <a:r>
              <a:rPr lang="pl-PL" sz="2800"/>
              <a:t>Nie można usunąć, odtworzyć, odłączyć bazy, dla której stworzono migawkę</a:t>
            </a:r>
          </a:p>
          <a:p>
            <a:pPr eaLnBrk="1" hangingPunct="1"/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09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9457</Words>
  <Application>Microsoft Office PowerPoint</Application>
  <PresentationFormat>On-screen Show (4:3)</PresentationFormat>
  <Paragraphs>1714</Paragraphs>
  <Slides>245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245</vt:i4>
      </vt:variant>
    </vt:vector>
  </HeadingPairs>
  <TitlesOfParts>
    <vt:vector size="250" baseType="lpstr">
      <vt:lpstr>Arial</vt:lpstr>
      <vt:lpstr>Calibri</vt:lpstr>
      <vt:lpstr>Calibri Light</vt:lpstr>
      <vt:lpstr>Courier New</vt:lpstr>
      <vt:lpstr>Motyw pakietu Office</vt:lpstr>
      <vt:lpstr>Microsoft SQL Server Administracja</vt:lpstr>
      <vt:lpstr>Agenda</vt:lpstr>
      <vt:lpstr>SQL Server</vt:lpstr>
      <vt:lpstr>Czym jest SQL Server?</vt:lpstr>
      <vt:lpstr>Podstawowe komponenty</vt:lpstr>
      <vt:lpstr>Podstawowe komponenty</vt:lpstr>
      <vt:lpstr>Podstawowe komponenty</vt:lpstr>
      <vt:lpstr>Edycje SQL Server</vt:lpstr>
      <vt:lpstr>Edycje SQL Server</vt:lpstr>
      <vt:lpstr>Enterprise Edition - skalowalność</vt:lpstr>
      <vt:lpstr>Enterprise Edition – wysoka dostępność</vt:lpstr>
      <vt:lpstr>Enterprise Edition - bezpieczeństwo</vt:lpstr>
      <vt:lpstr>Wersje SQL Server</vt:lpstr>
      <vt:lpstr>Wersje, poprawki</vt:lpstr>
      <vt:lpstr>Poprawki</vt:lpstr>
      <vt:lpstr>Poprawki</vt:lpstr>
      <vt:lpstr>Poprawki</vt:lpstr>
      <vt:lpstr>Komunikacja</vt:lpstr>
      <vt:lpstr>Usługi</vt:lpstr>
      <vt:lpstr>Instalacja i konfiguracja</vt:lpstr>
      <vt:lpstr>Planowanie instalacji</vt:lpstr>
      <vt:lpstr>Planowanie instalacji - dyski</vt:lpstr>
      <vt:lpstr>Planowanie instalacji</vt:lpstr>
      <vt:lpstr>Wymagania programowe</vt:lpstr>
      <vt:lpstr>Przygotowanie instalacji</vt:lpstr>
      <vt:lpstr>Przygotowanie instalacji</vt:lpstr>
      <vt:lpstr>Przechowywanie kopii zapasowych</vt:lpstr>
      <vt:lpstr>Windows / Linux</vt:lpstr>
      <vt:lpstr>Konfiguracja storage</vt:lpstr>
      <vt:lpstr>Instalacja</vt:lpstr>
      <vt:lpstr>Instalacja – ważne punkty</vt:lpstr>
      <vt:lpstr>Instalacja – Feature Selection</vt:lpstr>
      <vt:lpstr>Instancja</vt:lpstr>
      <vt:lpstr>Zastosowanie instancji</vt:lpstr>
      <vt:lpstr>Server Configuration</vt:lpstr>
      <vt:lpstr>Database Engine Configuration</vt:lpstr>
      <vt:lpstr>Uwierzytelnienie</vt:lpstr>
      <vt:lpstr>Instalacja</vt:lpstr>
      <vt:lpstr>Collation</vt:lpstr>
      <vt:lpstr>Niezbędna konfiguracja</vt:lpstr>
      <vt:lpstr>Niezbędna konfiguracja</vt:lpstr>
      <vt:lpstr>Baza danych</vt:lpstr>
      <vt:lpstr>Narzędzia</vt:lpstr>
      <vt:lpstr>Rodzaje baz danych</vt:lpstr>
      <vt:lpstr>Baza danych na dysku</vt:lpstr>
      <vt:lpstr>Baza danych</vt:lpstr>
      <vt:lpstr>Grupy plików (filegroups)</vt:lpstr>
      <vt:lpstr>Grupy plików</vt:lpstr>
      <vt:lpstr>Struktura pliku danych</vt:lpstr>
      <vt:lpstr>Inne rodzaje stron</vt:lpstr>
      <vt:lpstr>Dziennik transakcyjny</vt:lpstr>
      <vt:lpstr>Zasada działania dziennika</vt:lpstr>
      <vt:lpstr>Przycięcie dziennika</vt:lpstr>
      <vt:lpstr>Checkpoint</vt:lpstr>
      <vt:lpstr>Opcje bazy danych</vt:lpstr>
      <vt:lpstr>Opcje bazy danych</vt:lpstr>
      <vt:lpstr>Opcje baz danych</vt:lpstr>
      <vt:lpstr>Database State</vt:lpstr>
      <vt:lpstr>Schemat</vt:lpstr>
      <vt:lpstr>Kompresja danych</vt:lpstr>
      <vt:lpstr>Tabela - Indeks</vt:lpstr>
      <vt:lpstr>Indeksy filtrowane</vt:lpstr>
      <vt:lpstr>Zarządzanie bezpieczeństwem</vt:lpstr>
      <vt:lpstr>Zasada zabezpieczeń</vt:lpstr>
      <vt:lpstr>SQL Server - zabezpieczenia</vt:lpstr>
      <vt:lpstr>Principal</vt:lpstr>
      <vt:lpstr>Permission</vt:lpstr>
      <vt:lpstr>Securables</vt:lpstr>
      <vt:lpstr>Securables</vt:lpstr>
      <vt:lpstr>Securables</vt:lpstr>
      <vt:lpstr>Role – poziom serwera</vt:lpstr>
      <vt:lpstr>Role – poziom bazy danych</vt:lpstr>
      <vt:lpstr>Schemat polecenia DCL</vt:lpstr>
      <vt:lpstr>Schemat</vt:lpstr>
      <vt:lpstr>Ownership chain</vt:lpstr>
      <vt:lpstr>Impersonation</vt:lpstr>
      <vt:lpstr>Proxy dla SQL Server Agent</vt:lpstr>
      <vt:lpstr>Klucze</vt:lpstr>
      <vt:lpstr>Certyfikat</vt:lpstr>
      <vt:lpstr>Architektura</vt:lpstr>
      <vt:lpstr>Wykorzystanie</vt:lpstr>
      <vt:lpstr>Transparent Data Encryption</vt:lpstr>
      <vt:lpstr>Audyt zabezpieczeń</vt:lpstr>
      <vt:lpstr>Audyt zabezpieczeń</vt:lpstr>
      <vt:lpstr>SQL Server Audit</vt:lpstr>
      <vt:lpstr>Zabezpieczenie przed awarią</vt:lpstr>
      <vt:lpstr>Recovery Models</vt:lpstr>
      <vt:lpstr>Typy kopii zapasowych</vt:lpstr>
      <vt:lpstr>Łańcuch kopii zapasowych</vt:lpstr>
      <vt:lpstr>Jak się robi BACKUP ?</vt:lpstr>
      <vt:lpstr>Strategia</vt:lpstr>
      <vt:lpstr>Integralność bazy danych</vt:lpstr>
      <vt:lpstr>Kompresja kopii zapasowych</vt:lpstr>
      <vt:lpstr>Kopie zapasowe – dodatkowe zabezpieczenia</vt:lpstr>
      <vt:lpstr>RESTORE</vt:lpstr>
      <vt:lpstr>Odtwarzanie bazy</vt:lpstr>
      <vt:lpstr>Odtwarzanie dziennika</vt:lpstr>
      <vt:lpstr>Bazy systemowe</vt:lpstr>
      <vt:lpstr>Migawki bazy danych</vt:lpstr>
      <vt:lpstr>Wysoka dostępność</vt:lpstr>
      <vt:lpstr>Replikacja</vt:lpstr>
      <vt:lpstr>Komponenty replikacji</vt:lpstr>
      <vt:lpstr>Komponenty replikacji</vt:lpstr>
      <vt:lpstr>Filtr</vt:lpstr>
      <vt:lpstr>Role w replikacji</vt:lpstr>
      <vt:lpstr>Agenci replikacji</vt:lpstr>
      <vt:lpstr>Warianty replikacji</vt:lpstr>
      <vt:lpstr>Replikacja migawkowa</vt:lpstr>
      <vt:lpstr>Replikacja transakcyjna</vt:lpstr>
      <vt:lpstr>Replikacja łączona (MERGE)</vt:lpstr>
      <vt:lpstr>Modele replikacji</vt:lpstr>
      <vt:lpstr>Modele replikacji</vt:lpstr>
      <vt:lpstr>Modele replikacji</vt:lpstr>
      <vt:lpstr>Potencjalne problemy</vt:lpstr>
      <vt:lpstr>Windows Clustering</vt:lpstr>
      <vt:lpstr>Windows Clustering</vt:lpstr>
      <vt:lpstr>Klaster</vt:lpstr>
      <vt:lpstr>Typowy klaster – 2 węzły</vt:lpstr>
      <vt:lpstr>Typy klastrów</vt:lpstr>
      <vt:lpstr>Rola bazy kworum</vt:lpstr>
      <vt:lpstr>Połączenia sieciowe</vt:lpstr>
      <vt:lpstr>SQL Server - klaster</vt:lpstr>
      <vt:lpstr>SQL Server klaster</vt:lpstr>
      <vt:lpstr>Procedura Failover</vt:lpstr>
      <vt:lpstr>Database Mirroring</vt:lpstr>
      <vt:lpstr>Database Mirroring</vt:lpstr>
      <vt:lpstr>Log shipping</vt:lpstr>
      <vt:lpstr>Automatyzacja</vt:lpstr>
      <vt:lpstr>Automatyzacja czynności</vt:lpstr>
      <vt:lpstr>Zadanie - Job</vt:lpstr>
      <vt:lpstr>Krok zadania (step)</vt:lpstr>
      <vt:lpstr>Operator</vt:lpstr>
      <vt:lpstr>SQL Server Agent</vt:lpstr>
      <vt:lpstr>Alert</vt:lpstr>
      <vt:lpstr>Maintenance Plan</vt:lpstr>
      <vt:lpstr>Wydajność</vt:lpstr>
      <vt:lpstr>Proces strojenia wydajnościowego</vt:lpstr>
      <vt:lpstr>Wydajność vs. Koszt</vt:lpstr>
      <vt:lpstr>Poziom bazowy - baseline</vt:lpstr>
      <vt:lpstr>Tworzenie poziomu bazowego</vt:lpstr>
      <vt:lpstr>Przyczyny utraty aktualności Baseline</vt:lpstr>
      <vt:lpstr>Analiza wydajności systemu</vt:lpstr>
      <vt:lpstr>Zalecenia dla PerfMon</vt:lpstr>
      <vt:lpstr>Dynamic Management Objects</vt:lpstr>
      <vt:lpstr>Profiler / Extended Events</vt:lpstr>
      <vt:lpstr>Główne przyczyny problemów z wydajnością</vt:lpstr>
      <vt:lpstr>Niedopasowane indeksy</vt:lpstr>
      <vt:lpstr>Nieaktualne statystyki</vt:lpstr>
      <vt:lpstr>Zły plan zapytania</vt:lpstr>
      <vt:lpstr>Zły projekt bazy danych</vt:lpstr>
      <vt:lpstr>Wąskie gardła</vt:lpstr>
      <vt:lpstr>Zarządzanie pamięcią</vt:lpstr>
      <vt:lpstr>Zarządzanie pamięcią</vt:lpstr>
      <vt:lpstr>Pamięć prywatna SQL Server</vt:lpstr>
      <vt:lpstr>Ustawienie pamięci</vt:lpstr>
      <vt:lpstr>Pamięć - wskaźniki</vt:lpstr>
      <vt:lpstr>Pamięć - wskaźniki</vt:lpstr>
      <vt:lpstr>Pamięć - wskaźniki</vt:lpstr>
      <vt:lpstr>Pamięć - wskaźniki</vt:lpstr>
      <vt:lpstr>Pamięć - wskaźniki</vt:lpstr>
      <vt:lpstr>Pamięć - wskaźniki</vt:lpstr>
      <vt:lpstr>Pamięć - monitoring</vt:lpstr>
      <vt:lpstr>Pamięć - rozwiązania</vt:lpstr>
      <vt:lpstr>Dyski - wskaźniki</vt:lpstr>
      <vt:lpstr>Dyski - wskaźniki</vt:lpstr>
      <vt:lpstr>Dyski - wskaźniki</vt:lpstr>
      <vt:lpstr>Dyski - monitoring</vt:lpstr>
      <vt:lpstr>Dyski - rozwiązania</vt:lpstr>
      <vt:lpstr>RAID</vt:lpstr>
      <vt:lpstr>RAID</vt:lpstr>
      <vt:lpstr>RAID</vt:lpstr>
      <vt:lpstr>RAID</vt:lpstr>
      <vt:lpstr>RAID</vt:lpstr>
      <vt:lpstr>Inne czynniki</vt:lpstr>
      <vt:lpstr>Narzędzia</vt:lpstr>
      <vt:lpstr>Workload</vt:lpstr>
      <vt:lpstr>Workload</vt:lpstr>
      <vt:lpstr>CPU - wskaźniki</vt:lpstr>
      <vt:lpstr>CPU - wskaźniki</vt:lpstr>
      <vt:lpstr>CPU - wskaźniki</vt:lpstr>
      <vt:lpstr>CPU - monitoring</vt:lpstr>
      <vt:lpstr>sys.dm_os_wait_stats</vt:lpstr>
      <vt:lpstr>sys.dm_exec_query_stats</vt:lpstr>
      <vt:lpstr>Przyczyny nadmiernego użycia CPU</vt:lpstr>
      <vt:lpstr>Parameter sniffing</vt:lpstr>
      <vt:lpstr>Niewłaściwe zrównoleglenie</vt:lpstr>
      <vt:lpstr>Power saving</vt:lpstr>
      <vt:lpstr>CPU - rozwiązania</vt:lpstr>
      <vt:lpstr>Sieć</vt:lpstr>
      <vt:lpstr>Sieć - rozwiązania</vt:lpstr>
      <vt:lpstr>Inne obciążenia SQL Server</vt:lpstr>
      <vt:lpstr>Brakujące indeksy</vt:lpstr>
      <vt:lpstr>Brakujące indeksy</vt:lpstr>
      <vt:lpstr>Blokady</vt:lpstr>
      <vt:lpstr>Blokady</vt:lpstr>
      <vt:lpstr>Połączenia użytkowników</vt:lpstr>
      <vt:lpstr>Maszyny wirtualne</vt:lpstr>
      <vt:lpstr>Śledzenie zapytań w SQL Profiler</vt:lpstr>
      <vt:lpstr>Zdarzenia SQL Trace</vt:lpstr>
      <vt:lpstr>Zdarzenia SQL Trace</vt:lpstr>
      <vt:lpstr>Zdarzenia SQL Trace</vt:lpstr>
      <vt:lpstr>Zdarzenia SQL Trace</vt:lpstr>
      <vt:lpstr>Kolumny danych w SQL trace</vt:lpstr>
      <vt:lpstr>Korelacja Profiler - PerfMon</vt:lpstr>
      <vt:lpstr>sys.dm_exec_query_stats</vt:lpstr>
      <vt:lpstr>Plan zapytania</vt:lpstr>
      <vt:lpstr>Plan zapytania</vt:lpstr>
      <vt:lpstr>Plan zapytania</vt:lpstr>
      <vt:lpstr>Na co zwracamy uwagę</vt:lpstr>
      <vt:lpstr>Efektywność indeksów</vt:lpstr>
      <vt:lpstr>Złączenia</vt:lpstr>
      <vt:lpstr>Koszt zapytania</vt:lpstr>
      <vt:lpstr>Koszt zapytania</vt:lpstr>
      <vt:lpstr>Fizyczna postać tabeli na dysku</vt:lpstr>
      <vt:lpstr>Indeks niezgrupowany</vt:lpstr>
      <vt:lpstr>Korzyści</vt:lpstr>
      <vt:lpstr>Koszty</vt:lpstr>
      <vt:lpstr>Statystyki wykorzystania indeksu</vt:lpstr>
      <vt:lpstr>Zalecenia dot. indeksów</vt:lpstr>
      <vt:lpstr>Indeks filtrowany</vt:lpstr>
      <vt:lpstr>Bookmark Lookups</vt:lpstr>
      <vt:lpstr>Bookmark Lookups</vt:lpstr>
      <vt:lpstr>Bookmark Lookups - rozwiązania</vt:lpstr>
      <vt:lpstr>Statystyki</vt:lpstr>
      <vt:lpstr>Statystyki - aktualizacja</vt:lpstr>
      <vt:lpstr>Statystyka - histogram</vt:lpstr>
      <vt:lpstr>Statystyki - gęstość</vt:lpstr>
      <vt:lpstr>Fragmentacja</vt:lpstr>
      <vt:lpstr>Fragmentacja</vt:lpstr>
      <vt:lpstr>Fragmentacja - rozwiązania</vt:lpstr>
      <vt:lpstr>Fragmentacja - rozwiązania</vt:lpstr>
      <vt:lpstr>Fragmentacja - rozwiązania</vt:lpstr>
      <vt:lpstr>Fragmentacja - rozwiązania</vt:lpstr>
      <vt:lpstr>Blokady</vt:lpstr>
      <vt:lpstr>Typy blokad</vt:lpstr>
      <vt:lpstr>Eskalacja blokad</vt:lpstr>
      <vt:lpstr>Izolacja transakcji</vt:lpstr>
      <vt:lpstr>Izolacja transakcji</vt:lpstr>
      <vt:lpstr>Izolacja transakcji</vt:lpstr>
      <vt:lpstr>Izolacja transakcji</vt:lpstr>
      <vt:lpstr>Zatrzaski - LATCHES</vt:lpstr>
      <vt:lpstr>Monitorowanie blokad</vt:lpstr>
      <vt:lpstr>Rozwiązywanie problemów blokad</vt:lpstr>
      <vt:lpstr>Rozwiązywanie problemów blokad</vt:lpstr>
      <vt:lpstr>Dziękujemy za spotkanie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SQL Server Administracja</dc:title>
  <dc:creator>grzegorz.stolecki@mvp.pl</dc:creator>
  <cp:lastModifiedBy>Grzegorz Stolecki</cp:lastModifiedBy>
  <cp:revision>31</cp:revision>
  <dcterms:created xsi:type="dcterms:W3CDTF">2013-09-01T10:09:29Z</dcterms:created>
  <dcterms:modified xsi:type="dcterms:W3CDTF">2023-06-20T13:37:51Z</dcterms:modified>
</cp:coreProperties>
</file>