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7" r:id="rId4"/>
    <p:sldId id="264" r:id="rId5"/>
    <p:sldId id="295" r:id="rId6"/>
    <p:sldId id="258" r:id="rId7"/>
    <p:sldId id="266" r:id="rId8"/>
    <p:sldId id="259" r:id="rId9"/>
    <p:sldId id="271" r:id="rId10"/>
    <p:sldId id="281" r:id="rId11"/>
    <p:sldId id="261" r:id="rId12"/>
    <p:sldId id="284" r:id="rId13"/>
    <p:sldId id="283" r:id="rId14"/>
    <p:sldId id="286" r:id="rId15"/>
    <p:sldId id="285" r:id="rId16"/>
    <p:sldId id="291" r:id="rId17"/>
    <p:sldId id="260" r:id="rId18"/>
    <p:sldId id="268" r:id="rId19"/>
    <p:sldId id="270" r:id="rId20"/>
    <p:sldId id="292" r:id="rId21"/>
    <p:sldId id="277" r:id="rId22"/>
    <p:sldId id="278" r:id="rId23"/>
    <p:sldId id="279" r:id="rId24"/>
    <p:sldId id="280" r:id="rId25"/>
    <p:sldId id="287" r:id="rId26"/>
    <p:sldId id="293" r:id="rId27"/>
    <p:sldId id="269" r:id="rId28"/>
    <p:sldId id="294" r:id="rId29"/>
    <p:sldId id="290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191F9-F76D-48ED-8CE2-2E2E5F99BC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8AF3CE-5076-4C6A-9B9C-E3536834433F}">
      <dgm:prSet/>
      <dgm:spPr/>
      <dgm:t>
        <a:bodyPr/>
        <a:lstStyle/>
        <a:p>
          <a:r>
            <a:rPr lang="en-US"/>
            <a:t>What I learned:</a:t>
          </a:r>
        </a:p>
      </dgm:t>
    </dgm:pt>
    <dgm:pt modelId="{33D5FAF2-0468-44B8-93E8-00F4D8872C76}" type="parTrans" cxnId="{512D5850-0187-4927-B9DB-ECF8984BCF71}">
      <dgm:prSet/>
      <dgm:spPr/>
      <dgm:t>
        <a:bodyPr/>
        <a:lstStyle/>
        <a:p>
          <a:endParaRPr lang="en-US"/>
        </a:p>
      </dgm:t>
    </dgm:pt>
    <dgm:pt modelId="{11B95B52-BC6C-4BB6-8036-B68D4C77C46C}" type="sibTrans" cxnId="{512D5850-0187-4927-B9DB-ECF8984BCF71}">
      <dgm:prSet/>
      <dgm:spPr/>
      <dgm:t>
        <a:bodyPr/>
        <a:lstStyle/>
        <a:p>
          <a:endParaRPr lang="en-US"/>
        </a:p>
      </dgm:t>
    </dgm:pt>
    <dgm:pt modelId="{5C49D644-0E50-46FB-BE10-9082C1669829}">
      <dgm:prSet/>
      <dgm:spPr/>
      <dgm:t>
        <a:bodyPr/>
        <a:lstStyle/>
        <a:p>
          <a:r>
            <a:rPr lang="en-US" dirty="0"/>
            <a:t>Many-body quantum system</a:t>
          </a:r>
        </a:p>
      </dgm:t>
    </dgm:pt>
    <dgm:pt modelId="{7ACF092D-1463-43AB-9DBC-C772987A0C87}" type="parTrans" cxnId="{A222CB14-4E90-4EEC-9E11-4C177C078FFF}">
      <dgm:prSet/>
      <dgm:spPr/>
      <dgm:t>
        <a:bodyPr/>
        <a:lstStyle/>
        <a:p>
          <a:endParaRPr lang="en-US"/>
        </a:p>
      </dgm:t>
    </dgm:pt>
    <dgm:pt modelId="{9FACB1CD-FB28-4994-BB0C-D1B584D5765D}" type="sibTrans" cxnId="{A222CB14-4E90-4EEC-9E11-4C177C078FFF}">
      <dgm:prSet/>
      <dgm:spPr/>
      <dgm:t>
        <a:bodyPr/>
        <a:lstStyle/>
        <a:p>
          <a:endParaRPr lang="en-US"/>
        </a:p>
      </dgm:t>
    </dgm:pt>
    <dgm:pt modelId="{E9358E82-D1D1-491F-9D31-BE7B316604BB}">
      <dgm:prSet/>
      <dgm:spPr/>
      <dgm:t>
        <a:bodyPr/>
        <a:lstStyle/>
        <a:p>
          <a:r>
            <a:rPr lang="en-US"/>
            <a:t>Time evolution (e</a:t>
          </a:r>
          <a:r>
            <a:rPr lang="en-US" baseline="30000"/>
            <a:t>-iHτ</a:t>
          </a:r>
          <a:r>
            <a:rPr lang="en-US"/>
            <a:t>)</a:t>
          </a:r>
        </a:p>
      </dgm:t>
    </dgm:pt>
    <dgm:pt modelId="{2BCBA14C-D189-41FC-A12D-FB88C18C03E3}" type="parTrans" cxnId="{C02C2698-75C8-498F-AF66-F1C2A76367FF}">
      <dgm:prSet/>
      <dgm:spPr/>
      <dgm:t>
        <a:bodyPr/>
        <a:lstStyle/>
        <a:p>
          <a:endParaRPr lang="en-US"/>
        </a:p>
      </dgm:t>
    </dgm:pt>
    <dgm:pt modelId="{FBE934B8-2FA4-4640-A021-7A7E6EFB77DD}" type="sibTrans" cxnId="{C02C2698-75C8-498F-AF66-F1C2A76367FF}">
      <dgm:prSet/>
      <dgm:spPr/>
      <dgm:t>
        <a:bodyPr/>
        <a:lstStyle/>
        <a:p>
          <a:endParaRPr lang="en-US"/>
        </a:p>
      </dgm:t>
    </dgm:pt>
    <dgm:pt modelId="{B3DE2F0F-09F6-4C6B-A3F1-E11AD647FBBB}">
      <dgm:prSet/>
      <dgm:spPr/>
      <dgm:t>
        <a:bodyPr/>
        <a:lstStyle/>
        <a:p>
          <a:r>
            <a:rPr lang="en-US"/>
            <a:t>Skills used:</a:t>
          </a:r>
        </a:p>
      </dgm:t>
    </dgm:pt>
    <dgm:pt modelId="{5EBF0ED7-2AE5-4E6F-AC1B-74686AAD6C8B}" type="parTrans" cxnId="{457D36D7-A4BC-4C03-BEED-E14D830E49F6}">
      <dgm:prSet/>
      <dgm:spPr/>
      <dgm:t>
        <a:bodyPr/>
        <a:lstStyle/>
        <a:p>
          <a:endParaRPr lang="en-US"/>
        </a:p>
      </dgm:t>
    </dgm:pt>
    <dgm:pt modelId="{7F086EF8-8558-45BE-AD25-4124E274F085}" type="sibTrans" cxnId="{457D36D7-A4BC-4C03-BEED-E14D830E49F6}">
      <dgm:prSet/>
      <dgm:spPr/>
      <dgm:t>
        <a:bodyPr/>
        <a:lstStyle/>
        <a:p>
          <a:endParaRPr lang="en-US"/>
        </a:p>
      </dgm:t>
    </dgm:pt>
    <dgm:pt modelId="{D41F4CF8-5270-4538-927C-19BA8F4E0577}">
      <dgm:prSet/>
      <dgm:spPr/>
      <dgm:t>
        <a:bodyPr/>
        <a:lstStyle/>
        <a:p>
          <a:r>
            <a:rPr lang="en-US"/>
            <a:t>Python</a:t>
          </a:r>
        </a:p>
      </dgm:t>
    </dgm:pt>
    <dgm:pt modelId="{09D7A7CE-6BBA-48DD-99D8-71CFDFBA670C}" type="parTrans" cxnId="{FA0E9E12-B2A9-47EB-8874-C1EE9941C138}">
      <dgm:prSet/>
      <dgm:spPr/>
      <dgm:t>
        <a:bodyPr/>
        <a:lstStyle/>
        <a:p>
          <a:endParaRPr lang="en-US"/>
        </a:p>
      </dgm:t>
    </dgm:pt>
    <dgm:pt modelId="{213020AB-D70B-48A3-992C-32E7889FE34B}" type="sibTrans" cxnId="{FA0E9E12-B2A9-47EB-8874-C1EE9941C138}">
      <dgm:prSet/>
      <dgm:spPr/>
      <dgm:t>
        <a:bodyPr/>
        <a:lstStyle/>
        <a:p>
          <a:endParaRPr lang="en-US"/>
        </a:p>
      </dgm:t>
    </dgm:pt>
    <dgm:pt modelId="{35EF9418-8D7F-4CC2-94CD-D107AB108632}">
      <dgm:prSet/>
      <dgm:spPr/>
      <dgm:t>
        <a:bodyPr/>
        <a:lstStyle/>
        <a:p>
          <a:r>
            <a:rPr lang="en-US"/>
            <a:t>Linear algebra</a:t>
          </a:r>
        </a:p>
      </dgm:t>
    </dgm:pt>
    <dgm:pt modelId="{E171FB55-2DD0-4F0B-92FE-F8F52EF88283}" type="parTrans" cxnId="{4B8272B8-D708-4F1F-AB3D-D659F4E33501}">
      <dgm:prSet/>
      <dgm:spPr/>
      <dgm:t>
        <a:bodyPr/>
        <a:lstStyle/>
        <a:p>
          <a:endParaRPr lang="en-US"/>
        </a:p>
      </dgm:t>
    </dgm:pt>
    <dgm:pt modelId="{036AB0F6-2968-435B-9EE2-5BB087388639}" type="sibTrans" cxnId="{4B8272B8-D708-4F1F-AB3D-D659F4E33501}">
      <dgm:prSet/>
      <dgm:spPr/>
      <dgm:t>
        <a:bodyPr/>
        <a:lstStyle/>
        <a:p>
          <a:endParaRPr lang="en-US"/>
        </a:p>
      </dgm:t>
    </dgm:pt>
    <dgm:pt modelId="{7E41328F-0E57-484F-AF2D-D2467BB8725E}">
      <dgm:prSet/>
      <dgm:spPr/>
      <dgm:t>
        <a:bodyPr/>
        <a:lstStyle/>
        <a:p>
          <a:r>
            <a:rPr lang="en-US" dirty="0"/>
            <a:t>Parallel Computing</a:t>
          </a:r>
        </a:p>
      </dgm:t>
    </dgm:pt>
    <dgm:pt modelId="{17EC1FFF-5CE3-4A9C-9DE5-2565FE0B3B5E}" type="parTrans" cxnId="{D405EC81-090F-4010-AE1F-71F5B4BC8B0C}">
      <dgm:prSet/>
      <dgm:spPr/>
      <dgm:t>
        <a:bodyPr/>
        <a:lstStyle/>
        <a:p>
          <a:endParaRPr lang="en-US"/>
        </a:p>
      </dgm:t>
    </dgm:pt>
    <dgm:pt modelId="{D1ADD6C2-977A-4C9D-9CF7-BCBBE5349B40}" type="sibTrans" cxnId="{D405EC81-090F-4010-AE1F-71F5B4BC8B0C}">
      <dgm:prSet/>
      <dgm:spPr/>
      <dgm:t>
        <a:bodyPr/>
        <a:lstStyle/>
        <a:p>
          <a:endParaRPr lang="en-US"/>
        </a:p>
      </dgm:t>
    </dgm:pt>
    <dgm:pt modelId="{BD036815-EBCA-4216-931D-0610BA53E7EA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44F6BCE6-7F20-466E-83AC-3CC9D7A1CE69}" type="parTrans" cxnId="{E8FF09EB-9754-42FD-88BB-85F5A7794CF4}">
      <dgm:prSet/>
      <dgm:spPr/>
      <dgm:t>
        <a:bodyPr/>
        <a:lstStyle/>
        <a:p>
          <a:endParaRPr lang="en-US"/>
        </a:p>
      </dgm:t>
    </dgm:pt>
    <dgm:pt modelId="{1CBE97BB-9E3E-42F2-BD36-31B931DB736A}" type="sibTrans" cxnId="{E8FF09EB-9754-42FD-88BB-85F5A7794CF4}">
      <dgm:prSet/>
      <dgm:spPr/>
      <dgm:t>
        <a:bodyPr/>
        <a:lstStyle/>
        <a:p>
          <a:endParaRPr lang="en-US"/>
        </a:p>
      </dgm:t>
    </dgm:pt>
    <dgm:pt modelId="{54F67692-75FD-4AAC-99F7-C612B1D91656}" type="pres">
      <dgm:prSet presAssocID="{131191F9-F76D-48ED-8CE2-2E2E5F99BC15}" presName="linear" presStyleCnt="0">
        <dgm:presLayoutVars>
          <dgm:animLvl val="lvl"/>
          <dgm:resizeHandles val="exact"/>
        </dgm:presLayoutVars>
      </dgm:prSet>
      <dgm:spPr/>
    </dgm:pt>
    <dgm:pt modelId="{3FCB4D5B-F2E4-4EF6-A84F-06143D896D7A}" type="pres">
      <dgm:prSet presAssocID="{088AF3CE-5076-4C6A-9B9C-E353683443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E80ED8-504F-4E53-9C2E-9CA0AFF992F3}" type="pres">
      <dgm:prSet presAssocID="{088AF3CE-5076-4C6A-9B9C-E3536834433F}" presName="childText" presStyleLbl="revTx" presStyleIdx="0" presStyleCnt="2">
        <dgm:presLayoutVars>
          <dgm:bulletEnabled val="1"/>
        </dgm:presLayoutVars>
      </dgm:prSet>
      <dgm:spPr/>
    </dgm:pt>
    <dgm:pt modelId="{9CE4CFF6-EEBE-4BDB-A514-C03F9BD8DBA9}" type="pres">
      <dgm:prSet presAssocID="{B3DE2F0F-09F6-4C6B-A3F1-E11AD647FB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78CD6F-9603-4E8C-9E94-011B79A653C6}" type="pres">
      <dgm:prSet presAssocID="{B3DE2F0F-09F6-4C6B-A3F1-E11AD647FB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A0E9E12-B2A9-47EB-8874-C1EE9941C138}" srcId="{B3DE2F0F-09F6-4C6B-A3F1-E11AD647FBBB}" destId="{D41F4CF8-5270-4538-927C-19BA8F4E0577}" srcOrd="0" destOrd="0" parTransId="{09D7A7CE-6BBA-48DD-99D8-71CFDFBA670C}" sibTransId="{213020AB-D70B-48A3-992C-32E7889FE34B}"/>
    <dgm:cxn modelId="{A222CB14-4E90-4EEC-9E11-4C177C078FFF}" srcId="{088AF3CE-5076-4C6A-9B9C-E3536834433F}" destId="{5C49D644-0E50-46FB-BE10-9082C1669829}" srcOrd="0" destOrd="0" parTransId="{7ACF092D-1463-43AB-9DBC-C772987A0C87}" sibTransId="{9FACB1CD-FB28-4994-BB0C-D1B584D5765D}"/>
    <dgm:cxn modelId="{2B1B0F18-B6B0-4F66-8626-6F5AB24DAA2B}" type="presOf" srcId="{5C49D644-0E50-46FB-BE10-9082C1669829}" destId="{CBE80ED8-504F-4E53-9C2E-9CA0AFF992F3}" srcOrd="0" destOrd="0" presId="urn:microsoft.com/office/officeart/2005/8/layout/vList2"/>
    <dgm:cxn modelId="{B454F842-6D97-4F91-BD3D-82D6CF393601}" type="presOf" srcId="{D41F4CF8-5270-4538-927C-19BA8F4E0577}" destId="{B778CD6F-9603-4E8C-9E94-011B79A653C6}" srcOrd="0" destOrd="0" presId="urn:microsoft.com/office/officeart/2005/8/layout/vList2"/>
    <dgm:cxn modelId="{512D5850-0187-4927-B9DB-ECF8984BCF71}" srcId="{131191F9-F76D-48ED-8CE2-2E2E5F99BC15}" destId="{088AF3CE-5076-4C6A-9B9C-E3536834433F}" srcOrd="0" destOrd="0" parTransId="{33D5FAF2-0468-44B8-93E8-00F4D8872C76}" sibTransId="{11B95B52-BC6C-4BB6-8036-B68D4C77C46C}"/>
    <dgm:cxn modelId="{D405EC81-090F-4010-AE1F-71F5B4BC8B0C}" srcId="{B3DE2F0F-09F6-4C6B-A3F1-E11AD647FBBB}" destId="{7E41328F-0E57-484F-AF2D-D2467BB8725E}" srcOrd="2" destOrd="0" parTransId="{17EC1FFF-5CE3-4A9C-9DE5-2565FE0B3B5E}" sibTransId="{D1ADD6C2-977A-4C9D-9CF7-BCBBE5349B40}"/>
    <dgm:cxn modelId="{C02C2698-75C8-498F-AF66-F1C2A76367FF}" srcId="{088AF3CE-5076-4C6A-9B9C-E3536834433F}" destId="{E9358E82-D1D1-491F-9D31-BE7B316604BB}" srcOrd="1" destOrd="0" parTransId="{2BCBA14C-D189-41FC-A12D-FB88C18C03E3}" sibTransId="{FBE934B8-2FA4-4640-A021-7A7E6EFB77DD}"/>
    <dgm:cxn modelId="{25ADAF98-4BC1-4F38-99A1-3F652C783DE9}" type="presOf" srcId="{131191F9-F76D-48ED-8CE2-2E2E5F99BC15}" destId="{54F67692-75FD-4AAC-99F7-C612B1D91656}" srcOrd="0" destOrd="0" presId="urn:microsoft.com/office/officeart/2005/8/layout/vList2"/>
    <dgm:cxn modelId="{3EF0A1A6-6785-43E1-B5EE-22D1E4FDF9BE}" type="presOf" srcId="{7E41328F-0E57-484F-AF2D-D2467BB8725E}" destId="{B778CD6F-9603-4E8C-9E94-011B79A653C6}" srcOrd="0" destOrd="2" presId="urn:microsoft.com/office/officeart/2005/8/layout/vList2"/>
    <dgm:cxn modelId="{51C13DA7-9B93-4928-BAE5-557AE6FCEC5B}" type="presOf" srcId="{088AF3CE-5076-4C6A-9B9C-E3536834433F}" destId="{3FCB4D5B-F2E4-4EF6-A84F-06143D896D7A}" srcOrd="0" destOrd="0" presId="urn:microsoft.com/office/officeart/2005/8/layout/vList2"/>
    <dgm:cxn modelId="{C35FC7B0-76C2-4DA4-AB97-8422227645BE}" type="presOf" srcId="{E9358E82-D1D1-491F-9D31-BE7B316604BB}" destId="{CBE80ED8-504F-4E53-9C2E-9CA0AFF992F3}" srcOrd="0" destOrd="1" presId="urn:microsoft.com/office/officeart/2005/8/layout/vList2"/>
    <dgm:cxn modelId="{4B8272B8-D708-4F1F-AB3D-D659F4E33501}" srcId="{B3DE2F0F-09F6-4C6B-A3F1-E11AD647FBBB}" destId="{35EF9418-8D7F-4CC2-94CD-D107AB108632}" srcOrd="1" destOrd="0" parTransId="{E171FB55-2DD0-4F0B-92FE-F8F52EF88283}" sibTransId="{036AB0F6-2968-435B-9EE2-5BB087388639}"/>
    <dgm:cxn modelId="{122875C7-CA39-4157-83A9-E6FF4BC5B29F}" type="presOf" srcId="{BD036815-EBCA-4216-931D-0610BA53E7EA}" destId="{B778CD6F-9603-4E8C-9E94-011B79A653C6}" srcOrd="0" destOrd="3" presId="urn:microsoft.com/office/officeart/2005/8/layout/vList2"/>
    <dgm:cxn modelId="{FAF8CECF-8A60-4B4A-9C8F-778ED5269436}" type="presOf" srcId="{B3DE2F0F-09F6-4C6B-A3F1-E11AD647FBBB}" destId="{9CE4CFF6-EEBE-4BDB-A514-C03F9BD8DBA9}" srcOrd="0" destOrd="0" presId="urn:microsoft.com/office/officeart/2005/8/layout/vList2"/>
    <dgm:cxn modelId="{457D36D7-A4BC-4C03-BEED-E14D830E49F6}" srcId="{131191F9-F76D-48ED-8CE2-2E2E5F99BC15}" destId="{B3DE2F0F-09F6-4C6B-A3F1-E11AD647FBBB}" srcOrd="1" destOrd="0" parTransId="{5EBF0ED7-2AE5-4E6F-AC1B-74686AAD6C8B}" sibTransId="{7F086EF8-8558-45BE-AD25-4124E274F085}"/>
    <dgm:cxn modelId="{E3F4C5E3-86CF-4BA2-96DC-1F7ECF6EE894}" type="presOf" srcId="{35EF9418-8D7F-4CC2-94CD-D107AB108632}" destId="{B778CD6F-9603-4E8C-9E94-011B79A653C6}" srcOrd="0" destOrd="1" presId="urn:microsoft.com/office/officeart/2005/8/layout/vList2"/>
    <dgm:cxn modelId="{E8FF09EB-9754-42FD-88BB-85F5A7794CF4}" srcId="{B3DE2F0F-09F6-4C6B-A3F1-E11AD647FBBB}" destId="{BD036815-EBCA-4216-931D-0610BA53E7EA}" srcOrd="3" destOrd="0" parTransId="{44F6BCE6-7F20-466E-83AC-3CC9D7A1CE69}" sibTransId="{1CBE97BB-9E3E-42F2-BD36-31B931DB736A}"/>
    <dgm:cxn modelId="{7D4DA736-F845-4349-A6CB-36DE9C3A8E03}" type="presParOf" srcId="{54F67692-75FD-4AAC-99F7-C612B1D91656}" destId="{3FCB4D5B-F2E4-4EF6-A84F-06143D896D7A}" srcOrd="0" destOrd="0" presId="urn:microsoft.com/office/officeart/2005/8/layout/vList2"/>
    <dgm:cxn modelId="{697DB50D-310E-4940-8ECC-5DB8405579A0}" type="presParOf" srcId="{54F67692-75FD-4AAC-99F7-C612B1D91656}" destId="{CBE80ED8-504F-4E53-9C2E-9CA0AFF992F3}" srcOrd="1" destOrd="0" presId="urn:microsoft.com/office/officeart/2005/8/layout/vList2"/>
    <dgm:cxn modelId="{A4AC4C40-1638-4EED-B9C4-65B6CBB5B2DA}" type="presParOf" srcId="{54F67692-75FD-4AAC-99F7-C612B1D91656}" destId="{9CE4CFF6-EEBE-4BDB-A514-C03F9BD8DBA9}" srcOrd="2" destOrd="0" presId="urn:microsoft.com/office/officeart/2005/8/layout/vList2"/>
    <dgm:cxn modelId="{E2AF34D8-1911-4E14-827C-950EFEBE86E6}" type="presParOf" srcId="{54F67692-75FD-4AAC-99F7-C612B1D91656}" destId="{B778CD6F-9603-4E8C-9E94-011B79A653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4D5B-F2E4-4EF6-A84F-06143D896D7A}">
      <dsp:nvSpPr>
        <dsp:cNvPr id="0" name=""/>
        <dsp:cNvSpPr/>
      </dsp:nvSpPr>
      <dsp:spPr>
        <a:xfrm>
          <a:off x="0" y="28314"/>
          <a:ext cx="531454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 learned:</a:t>
          </a:r>
        </a:p>
      </dsp:txBody>
      <dsp:txXfrm>
        <a:off x="30442" y="58756"/>
        <a:ext cx="5253659" cy="562726"/>
      </dsp:txXfrm>
    </dsp:sp>
    <dsp:sp modelId="{CBE80ED8-504F-4E53-9C2E-9CA0AFF992F3}">
      <dsp:nvSpPr>
        <dsp:cNvPr id="0" name=""/>
        <dsp:cNvSpPr/>
      </dsp:nvSpPr>
      <dsp:spPr>
        <a:xfrm>
          <a:off x="0" y="651924"/>
          <a:ext cx="5314543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Many-body quantum 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Time evolution (e</a:t>
          </a:r>
          <a:r>
            <a:rPr lang="en-US" sz="2000" kern="1200" baseline="30000"/>
            <a:t>-iHτ</a:t>
          </a:r>
          <a:r>
            <a:rPr lang="en-US" sz="2000" kern="1200"/>
            <a:t>)</a:t>
          </a:r>
        </a:p>
      </dsp:txBody>
      <dsp:txXfrm>
        <a:off x="0" y="651924"/>
        <a:ext cx="5314543" cy="699660"/>
      </dsp:txXfrm>
    </dsp:sp>
    <dsp:sp modelId="{9CE4CFF6-EEBE-4BDB-A514-C03F9BD8DBA9}">
      <dsp:nvSpPr>
        <dsp:cNvPr id="0" name=""/>
        <dsp:cNvSpPr/>
      </dsp:nvSpPr>
      <dsp:spPr>
        <a:xfrm>
          <a:off x="0" y="1351585"/>
          <a:ext cx="5314543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Skills used:</a:t>
          </a:r>
        </a:p>
      </dsp:txBody>
      <dsp:txXfrm>
        <a:off x="30442" y="1382027"/>
        <a:ext cx="5253659" cy="562726"/>
      </dsp:txXfrm>
    </dsp:sp>
    <dsp:sp modelId="{B778CD6F-9603-4E8C-9E94-011B79A653C6}">
      <dsp:nvSpPr>
        <dsp:cNvPr id="0" name=""/>
        <dsp:cNvSpPr/>
      </dsp:nvSpPr>
      <dsp:spPr>
        <a:xfrm>
          <a:off x="0" y="1975195"/>
          <a:ext cx="5314543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Python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Linear algebra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Parallel Computing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Visualization</a:t>
          </a:r>
        </a:p>
      </dsp:txBody>
      <dsp:txXfrm>
        <a:off x="0" y="1975195"/>
        <a:ext cx="5314543" cy="137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09D-FD47-4DCF-B39B-1AF2E73DB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6B379-34B5-43AC-A59F-48ED4894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72E0-5769-4E52-8D89-CF2D997A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9A4C-1CDA-4ADF-9CF8-BA063A9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33FC-D06E-4120-B7A7-6E80E257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9903-956D-4911-91E5-A00FC00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FD55A-A411-4EB4-ADB4-CF555E676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0C2E7-3F40-4AE1-9D02-8BE16650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3279-A579-4B97-B704-D5D1A94D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1855-D6E0-4E4D-953C-24A31628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496CE-1A91-4BAB-89ED-EAE27466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D00E-21DD-46E9-A5BB-2B8E9558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0BEE-E861-4423-ACA6-EF6899A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0C59-1719-40B2-A7E1-A967FC87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A8F1-C0CE-4217-A11E-DC975D12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B4DF-7597-4066-92B3-61632C6F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1A5C-D3D0-446C-A682-6E40085F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85335-1988-498C-9FAD-99477D16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7E49-04BA-4831-B48C-12403A2C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F382-0C4D-45CC-B9B7-761B5050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D8D3-E477-4014-B6F7-2B7613D8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40D6-7E00-448D-BBF8-A1759357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07C5-ACE3-428A-9B7A-4520F64C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AB52-39CB-4469-93D6-D6B49DAA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F668-81A9-4246-9E4A-2EBC00E2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CC45-1F19-46D9-9018-FA0C5D73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4ECB-0CD7-47B1-B264-43263BE3E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A2B63-7C0D-447D-B256-3A643A43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BCD89-1864-44AB-9E6C-373BD24E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08B6F-0CF2-4DDC-BDFE-8F771DB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8491-5462-4583-9763-1F43158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7639-515F-4ADF-B156-BF215A04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1ED4-4E1D-4F9D-B069-53847DAC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81E95-C0DA-4581-8006-FD325C26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C1FC7-0670-429A-9005-216727BA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44D46-812E-4268-9ABC-3EA9917B2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7E3C-29DB-4E02-9E2A-0CC8108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56C4F-4D54-4EBA-9251-FC62C0F3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774B4-AE09-4670-9F94-AB765E92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3942-348B-4B77-830A-38332E1D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D07B1-EC35-4A85-AE73-062997C5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26527-AF9C-4EDF-808A-7BD2CC48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0FE25-61B0-43FE-81D4-E2888701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8FE40-A03D-40C2-9B61-F7296C1F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128E5-74A6-47E3-BAFE-9B6CA1E8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71926-C9DF-4ED4-9E0F-A1E23B2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4844-56D9-4709-A60F-EC3E38A0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AC41-8516-4BDC-B2F7-716FEFCE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B514-862C-417D-B59A-1AECEA32F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98A0D-D0B6-434A-9514-3FD2663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1C5B-8702-4B7A-9509-6BFE73A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CAED-14E4-44FC-94B5-19A0DFB8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593D-12DC-49B8-A42E-9F8709F2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15DEA-D09E-4348-9877-4219B3FF7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1C28-2900-42F1-87F6-E0565395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425B-F753-4754-AA8E-4881F66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A8392-CCCD-4EE2-86BB-A26ABFC6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C97EA-E4C1-4A1E-A119-42B8EFB8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486F4-FD49-40AB-9979-06C5EE67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E2A5-6070-45C1-8FF2-B9C21A36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5814-80CC-41C0-82BE-56923A19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C6BA-48A2-4F13-B179-3163507D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82D8-712B-40E9-9AF7-70F411E7C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BD0C-C635-46B9-A485-00908D66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10C7-CA77-432C-820E-00512030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nualreviews.org/doi/abs/10.1146/annurev-conmatphys-070909-10405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B178-EF7D-4292-81CC-9479E219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913"/>
            <a:ext cx="9144000" cy="23876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Dynamically Implementing the </a:t>
            </a:r>
            <a:r>
              <a:rPr lang="en-US" dirty="0" err="1">
                <a:solidFill>
                  <a:schemeClr val="bg1"/>
                </a:solidFill>
              </a:rPr>
              <a:t>Gutzwiller</a:t>
            </a:r>
            <a:r>
              <a:rPr lang="en-US" dirty="0">
                <a:solidFill>
                  <a:schemeClr val="bg1"/>
                </a:solidFill>
              </a:rPr>
              <a:t>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7E29F-6904-409B-BEB7-868E6DC4A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Garrett Stoll, Dr. Vito </a:t>
            </a:r>
            <a:r>
              <a:rPr lang="en-US" dirty="0" err="1"/>
              <a:t>Scarola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57428-7A74-4B06-9D86-DC53DD12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3-sites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1F503-7776-41C7-9918-43E15C89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2398"/>
            <a:ext cx="5657850" cy="413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AEFF79-D9A4-40AB-9964-CEE8C912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2706"/>
            <a:ext cx="57816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6214E-5D3D-41B6-A615-85B4E803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Probability Map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84ECF2A-E603-404A-80C6-22167031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41" y="3429000"/>
            <a:ext cx="10036717" cy="13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2FEB5-9CCB-44FD-BB3A-14A79D37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2-site		U(τ)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130CA-3B13-4ACE-81E4-DBF788FC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467641"/>
            <a:ext cx="6958634" cy="60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F0E68-771D-4B17-B01A-AAB7ABA6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2-site		t(τ)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199CE-A0CC-4202-AB74-3AA03223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659205"/>
            <a:ext cx="6732105" cy="59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1037A-DAC7-4550-8B7E-6DD2AA3F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3-site		t(τ)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079EC-FF30-4C8E-933F-6B1215C7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09" y="520776"/>
            <a:ext cx="6830750" cy="59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4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92D8-20C3-4888-9DCF-CF17777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3-site		U(τ)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35BB6-B950-4FBA-8C5A-77F14616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54" y="478712"/>
            <a:ext cx="6852806" cy="59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7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92D8-20C3-4888-9DCF-CF17777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3-site		U(τ)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C9977-B483-4A24-8720-F85BD285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78" y="711464"/>
            <a:ext cx="7481215" cy="54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0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B2E6D-B564-45B8-9283-1D0D5CC7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chemeClr val="bg1"/>
                </a:solidFill>
              </a:rPr>
              <a:t>get_basis</a:t>
            </a:r>
            <a:r>
              <a:rPr lang="en-US" sz="3400" dirty="0">
                <a:solidFill>
                  <a:schemeClr val="bg1"/>
                </a:solidFill>
              </a:rPr>
              <a:t>(model)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8B36-1BDC-4D4D-A250-3C7CC58E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List of all possible states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[1,1,0]		[i,0,0]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/>
              <a:t>Permutate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 [1,1,0],[1,0,1],[0,1,1] ]    [ [i,0,0],[0,i,0],[0,0,i] ]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 [ 1+i, 1, 0 ], [ 1, 1+i, 0 ], [ 1, </a:t>
            </a:r>
            <a:r>
              <a:rPr lang="en-US" sz="2400" dirty="0" err="1"/>
              <a:t>i</a:t>
            </a:r>
            <a:r>
              <a:rPr lang="en-US" sz="2400" dirty="0"/>
              <a:t>, 1 ], … ]</a:t>
            </a:r>
          </a:p>
        </p:txBody>
      </p:sp>
    </p:spTree>
    <p:extLst>
      <p:ext uri="{BB962C8B-B14F-4D97-AF65-F5344CB8AC3E}">
        <p14:creationId xmlns:p14="http://schemas.microsoft.com/office/powerpoint/2010/main" val="176465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004EF-BA13-4691-9ED5-A4DF6D97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" y="328346"/>
            <a:ext cx="8425401" cy="5644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223A0-745C-4264-AC62-EFC719E6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492" y="4215482"/>
            <a:ext cx="2308543" cy="1095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4F992-7929-4E9B-91B8-345EC1D3C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594" y="2643490"/>
            <a:ext cx="3798888" cy="7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76943-2EBE-452D-A82A-D051E399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26" y="1809856"/>
            <a:ext cx="4502425" cy="3569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get_stateindexes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E1C4-F46C-42D3-85C4-A2FE9091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571500"/>
            <a:ext cx="2926080" cy="520483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900" dirty="0"/>
              <a:t>Vector of 0s and a 1, indicating the index of the state in the basis</a:t>
            </a:r>
          </a:p>
          <a:p>
            <a:pPr lvl="1"/>
            <a:r>
              <a:rPr lang="en-US" sz="1900" dirty="0"/>
              <a:t>State #2 for two-site: [0, 1, 0, 0]</a:t>
            </a:r>
            <a:r>
              <a:rPr lang="en-US" sz="1900" baseline="30000" dirty="0"/>
              <a:t>T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cat (int)</a:t>
            </a:r>
          </a:p>
          <a:p>
            <a:pPr lvl="1"/>
            <a:r>
              <a:rPr lang="en-US" sz="1900" dirty="0"/>
              <a:t>0 -&gt; antiferromagnetic states</a:t>
            </a:r>
          </a:p>
          <a:p>
            <a:pPr lvl="1"/>
            <a:r>
              <a:rPr lang="en-US" sz="1900" dirty="0"/>
              <a:t>1 -&gt; singly occupied states</a:t>
            </a:r>
          </a:p>
          <a:p>
            <a:pPr lvl="1"/>
            <a:r>
              <a:rPr lang="en-US" sz="1900" dirty="0"/>
              <a:t>2 -&gt; doubly occupied states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r>
              <a:rPr lang="en-US" sz="1900" dirty="0"/>
              <a:t>Return list of state vectors</a:t>
            </a:r>
          </a:p>
          <a:p>
            <a:endParaRPr 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27C4-7751-4941-BB30-B585815A3857}"/>
              </a:ext>
            </a:extLst>
          </p:cNvPr>
          <p:cNvSpPr txBox="1"/>
          <p:nvPr/>
        </p:nvSpPr>
        <p:spPr>
          <a:xfrm>
            <a:off x="9265919" y="1969081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0" dirty="0"/>
              <a:t>ψ</a:t>
            </a:r>
          </a:p>
        </p:txBody>
      </p:sp>
    </p:spTree>
    <p:extLst>
      <p:ext uri="{BB962C8B-B14F-4D97-AF65-F5344CB8AC3E}">
        <p14:creationId xmlns:p14="http://schemas.microsoft.com/office/powerpoint/2010/main" val="347001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reflection in a lens">
            <a:extLst>
              <a:ext uri="{FF2B5EF4-FFF2-40B4-BE49-F238E27FC236}">
                <a16:creationId xmlns:a16="http://schemas.microsoft.com/office/drawing/2014/main" id="{295C4E90-CA09-4D3A-BFF0-129E5643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6" r="23298" b="56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2C6F1-4253-4462-8855-07D722AF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the Gutzwiller Projection?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84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7B88-A77E-49B4-8FDA-40456068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timeEvol(H,psi,tau,cat)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A8D2-A464-46B4-9E3D-E2E5801F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Scipy.linalg.expm()</a:t>
            </a:r>
          </a:p>
          <a:p>
            <a:pPr lvl="1"/>
            <a:r>
              <a:rPr lang="en-US"/>
              <a:t>Pade</a:t>
            </a:r>
            <a:r>
              <a:rPr lang="en-US" dirty="0"/>
              <a:t> </a:t>
            </a:r>
            <a:r>
              <a:rPr lang="en-US"/>
              <a:t>approximmation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6177E-5602-4F57-82A6-9B7A0B63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41" y="4452730"/>
            <a:ext cx="10036717" cy="13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4991-3C55-42EC-97B9-A0EC3308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Parallelize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A3A4-F8BA-4B67-9426-C72B0804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Used skills from CMDA 3634</a:t>
            </a:r>
          </a:p>
          <a:p>
            <a:endParaRPr lang="en-US" sz="2400" dirty="0"/>
          </a:p>
          <a:p>
            <a:r>
              <a:rPr lang="en-US" sz="2400" dirty="0"/>
              <a:t>multiprocessing</a:t>
            </a:r>
          </a:p>
          <a:p>
            <a:endParaRPr lang="en-US" sz="2400" dirty="0"/>
          </a:p>
          <a:p>
            <a:r>
              <a:rPr lang="en-US" sz="2400" dirty="0"/>
              <a:t>MPI4Py</a:t>
            </a:r>
          </a:p>
        </p:txBody>
      </p:sp>
    </p:spTree>
    <p:extLst>
      <p:ext uri="{BB962C8B-B14F-4D97-AF65-F5344CB8AC3E}">
        <p14:creationId xmlns:p14="http://schemas.microsoft.com/office/powerpoint/2010/main" val="336624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DC6B-EB81-4BDA-B01E-9A084EC1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4-sites		U(τ)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AD1F4-25E7-4E80-BC18-F33F6630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74" y="888724"/>
            <a:ext cx="6961794" cy="50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5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51B-8576-4DAD-871E-621ED20A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5-sites		U(τ)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C3AF4-08CF-4BBE-B02F-BC327DC1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74" y="905807"/>
            <a:ext cx="6904319" cy="50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53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1C06E-1D51-4419-A1B5-0449CD1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6-sites		U(τ)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1646C-E565-4EE5-A1F4-85A5A29A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74" y="989979"/>
            <a:ext cx="7006498" cy="50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6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D8DCE-3F03-4216-B620-AD55CBA4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6" y="1569453"/>
            <a:ext cx="5129784" cy="3719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36372-64E2-4718-B5C1-5A5F95C6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492507"/>
            <a:ext cx="5129784" cy="38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2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F3B9-DAF2-43D1-B59E-07870451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6" y="1563040"/>
            <a:ext cx="5129784" cy="3731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BA8C8-C839-4EED-8D15-9F5810787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460445"/>
            <a:ext cx="5129784" cy="39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92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20BBA-BFB2-4E20-8504-03AC6272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2962275"/>
            <a:ext cx="9929813" cy="1370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03D85-DC08-45BF-BB80-04522E33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4398963"/>
            <a:ext cx="9929813" cy="138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AE549-F8A5-464B-A7D0-EB59EEBF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New Work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5DD6BD7C-1BB7-4632-99F4-C997AE6B56FE}"/>
              </a:ext>
            </a:extLst>
          </p:cNvPr>
          <p:cNvSpPr/>
          <p:nvPr/>
        </p:nvSpPr>
        <p:spPr>
          <a:xfrm>
            <a:off x="2376487" y="2742200"/>
            <a:ext cx="7439025" cy="14366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7A2CB-F0B4-4BC5-A04B-44D7B621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Actual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0A75A-30A5-418A-9E9B-4FED0138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7096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A1B2-E876-4061-8268-58A527D1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Probability Map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A3E30E-CEE6-4621-9FA7-D7952CFBF296}"/>
              </a:ext>
            </a:extLst>
          </p:cNvPr>
          <p:cNvCxnSpPr/>
          <p:nvPr/>
        </p:nvCxnSpPr>
        <p:spPr>
          <a:xfrm flipV="1">
            <a:off x="3343275" y="2209800"/>
            <a:ext cx="0" cy="315277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63EF6-9CAD-4014-B527-206929C99DCA}"/>
              </a:ext>
            </a:extLst>
          </p:cNvPr>
          <p:cNvCxnSpPr>
            <a:cxnSpLocks/>
          </p:cNvCxnSpPr>
          <p:nvPr/>
        </p:nvCxnSpPr>
        <p:spPr>
          <a:xfrm flipV="1">
            <a:off x="3343275" y="5362575"/>
            <a:ext cx="37719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C274F6-B5A3-411D-83D1-46A834AC8087}"/>
              </a:ext>
            </a:extLst>
          </p:cNvPr>
          <p:cNvCxnSpPr>
            <a:cxnSpLocks/>
          </p:cNvCxnSpPr>
          <p:nvPr/>
        </p:nvCxnSpPr>
        <p:spPr>
          <a:xfrm flipV="1">
            <a:off x="3343275" y="2667000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C9A28A-7FBF-4380-827E-10F309144144}"/>
              </a:ext>
            </a:extLst>
          </p:cNvPr>
          <p:cNvCxnSpPr>
            <a:cxnSpLocks/>
          </p:cNvCxnSpPr>
          <p:nvPr/>
        </p:nvCxnSpPr>
        <p:spPr>
          <a:xfrm>
            <a:off x="3343275" y="3009902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9CDDDB-9A85-4583-9DA0-C091B75DE31E}"/>
              </a:ext>
            </a:extLst>
          </p:cNvPr>
          <p:cNvCxnSpPr>
            <a:cxnSpLocks/>
          </p:cNvCxnSpPr>
          <p:nvPr/>
        </p:nvCxnSpPr>
        <p:spPr>
          <a:xfrm>
            <a:off x="3343275" y="3009901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85A8A-BC6E-4090-83DE-50E84941BAC2}"/>
              </a:ext>
            </a:extLst>
          </p:cNvPr>
          <p:cNvCxnSpPr>
            <a:cxnSpLocks/>
          </p:cNvCxnSpPr>
          <p:nvPr/>
        </p:nvCxnSpPr>
        <p:spPr>
          <a:xfrm flipV="1">
            <a:off x="3800475" y="3009903"/>
            <a:ext cx="457200" cy="342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10EA32-EF01-4DFC-BA5B-A853DCBB350E}"/>
              </a:ext>
            </a:extLst>
          </p:cNvPr>
          <p:cNvCxnSpPr>
            <a:cxnSpLocks/>
          </p:cNvCxnSpPr>
          <p:nvPr/>
        </p:nvCxnSpPr>
        <p:spPr>
          <a:xfrm>
            <a:off x="3800475" y="335280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EC4155-DEC5-4BF9-ADFF-4AB4A5CFE59C}"/>
              </a:ext>
            </a:extLst>
          </p:cNvPr>
          <p:cNvCxnSpPr>
            <a:cxnSpLocks/>
          </p:cNvCxnSpPr>
          <p:nvPr/>
        </p:nvCxnSpPr>
        <p:spPr>
          <a:xfrm>
            <a:off x="3800475" y="3352804"/>
            <a:ext cx="457200" cy="342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5FE95D-719D-4A03-8417-C3630866CBCB}"/>
              </a:ext>
            </a:extLst>
          </p:cNvPr>
          <p:cNvCxnSpPr>
            <a:cxnSpLocks/>
          </p:cNvCxnSpPr>
          <p:nvPr/>
        </p:nvCxnSpPr>
        <p:spPr>
          <a:xfrm flipV="1">
            <a:off x="3800475" y="3009902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1C13F7-9F4C-4C8B-B236-E27D20955B6D}"/>
              </a:ext>
            </a:extLst>
          </p:cNvPr>
          <p:cNvCxnSpPr>
            <a:cxnSpLocks/>
          </p:cNvCxnSpPr>
          <p:nvPr/>
        </p:nvCxnSpPr>
        <p:spPr>
          <a:xfrm>
            <a:off x="3800475" y="3352804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08D7E7-1C50-4163-B058-5D9CE7B94C51}"/>
              </a:ext>
            </a:extLst>
          </p:cNvPr>
          <p:cNvCxnSpPr>
            <a:cxnSpLocks/>
          </p:cNvCxnSpPr>
          <p:nvPr/>
        </p:nvCxnSpPr>
        <p:spPr>
          <a:xfrm>
            <a:off x="3800475" y="3352803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EFFB66-4C94-4E33-8E49-66BF17F6AB83}"/>
              </a:ext>
            </a:extLst>
          </p:cNvPr>
          <p:cNvCxnSpPr>
            <a:cxnSpLocks/>
          </p:cNvCxnSpPr>
          <p:nvPr/>
        </p:nvCxnSpPr>
        <p:spPr>
          <a:xfrm flipV="1">
            <a:off x="4257674" y="2676523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59E4C2-0267-47A7-A3B8-9DDCB2BE4650}"/>
              </a:ext>
            </a:extLst>
          </p:cNvPr>
          <p:cNvCxnSpPr>
            <a:cxnSpLocks/>
          </p:cNvCxnSpPr>
          <p:nvPr/>
        </p:nvCxnSpPr>
        <p:spPr>
          <a:xfrm>
            <a:off x="4257674" y="3019425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139B4-8DAA-480D-A7F1-703A32201FE7}"/>
              </a:ext>
            </a:extLst>
          </p:cNvPr>
          <p:cNvCxnSpPr>
            <a:cxnSpLocks/>
          </p:cNvCxnSpPr>
          <p:nvPr/>
        </p:nvCxnSpPr>
        <p:spPr>
          <a:xfrm>
            <a:off x="4257674" y="3019424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2D2811-B6BE-4211-8CB9-27A45C11BFA1}"/>
              </a:ext>
            </a:extLst>
          </p:cNvPr>
          <p:cNvCxnSpPr>
            <a:cxnSpLocks/>
          </p:cNvCxnSpPr>
          <p:nvPr/>
        </p:nvCxnSpPr>
        <p:spPr>
          <a:xfrm flipV="1">
            <a:off x="4695826" y="3009902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F9C8AD-04F3-4C77-9DF9-E1B177A6C800}"/>
              </a:ext>
            </a:extLst>
          </p:cNvPr>
          <p:cNvCxnSpPr>
            <a:cxnSpLocks/>
          </p:cNvCxnSpPr>
          <p:nvPr/>
        </p:nvCxnSpPr>
        <p:spPr>
          <a:xfrm>
            <a:off x="4695826" y="3352804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102797-AE59-4867-8508-6901ACE0A9EA}"/>
              </a:ext>
            </a:extLst>
          </p:cNvPr>
          <p:cNvCxnSpPr>
            <a:cxnSpLocks/>
          </p:cNvCxnSpPr>
          <p:nvPr/>
        </p:nvCxnSpPr>
        <p:spPr>
          <a:xfrm>
            <a:off x="4695826" y="3352803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E97DD5-AA3C-42C3-8BE2-B8DC2F0EFC4A}"/>
              </a:ext>
            </a:extLst>
          </p:cNvPr>
          <p:cNvCxnSpPr>
            <a:cxnSpLocks/>
          </p:cNvCxnSpPr>
          <p:nvPr/>
        </p:nvCxnSpPr>
        <p:spPr>
          <a:xfrm flipV="1">
            <a:off x="5153025" y="3352803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63DFA6-E45E-4D3C-B5FD-684B8EBC9D70}"/>
              </a:ext>
            </a:extLst>
          </p:cNvPr>
          <p:cNvCxnSpPr>
            <a:cxnSpLocks/>
          </p:cNvCxnSpPr>
          <p:nvPr/>
        </p:nvCxnSpPr>
        <p:spPr>
          <a:xfrm>
            <a:off x="5153025" y="3695705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77E1AE-D16A-41BB-874E-0C26A987F0C4}"/>
              </a:ext>
            </a:extLst>
          </p:cNvPr>
          <p:cNvCxnSpPr>
            <a:cxnSpLocks/>
          </p:cNvCxnSpPr>
          <p:nvPr/>
        </p:nvCxnSpPr>
        <p:spPr>
          <a:xfrm>
            <a:off x="5153025" y="3695704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7877D2-A1AA-4058-B823-3255CC092BF6}"/>
              </a:ext>
            </a:extLst>
          </p:cNvPr>
          <p:cNvCxnSpPr>
            <a:cxnSpLocks/>
          </p:cNvCxnSpPr>
          <p:nvPr/>
        </p:nvCxnSpPr>
        <p:spPr>
          <a:xfrm flipV="1">
            <a:off x="4257675" y="3328984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E2258B8-9234-472E-AD99-AC0E29ADBA92}"/>
              </a:ext>
            </a:extLst>
          </p:cNvPr>
          <p:cNvCxnSpPr>
            <a:cxnSpLocks/>
          </p:cNvCxnSpPr>
          <p:nvPr/>
        </p:nvCxnSpPr>
        <p:spPr>
          <a:xfrm>
            <a:off x="4257675" y="36718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923553-78AE-4204-9AD2-340F5FFD62F2}"/>
              </a:ext>
            </a:extLst>
          </p:cNvPr>
          <p:cNvCxnSpPr>
            <a:cxnSpLocks/>
          </p:cNvCxnSpPr>
          <p:nvPr/>
        </p:nvCxnSpPr>
        <p:spPr>
          <a:xfrm>
            <a:off x="4257675" y="3671885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DCBA184-9491-4F9D-8871-62CBEB113480}"/>
              </a:ext>
            </a:extLst>
          </p:cNvPr>
          <p:cNvCxnSpPr>
            <a:cxnSpLocks/>
          </p:cNvCxnSpPr>
          <p:nvPr/>
        </p:nvCxnSpPr>
        <p:spPr>
          <a:xfrm flipV="1">
            <a:off x="5610225" y="3709988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AAE974-810F-4780-A350-B8BD27BC26A4}"/>
              </a:ext>
            </a:extLst>
          </p:cNvPr>
          <p:cNvCxnSpPr>
            <a:cxnSpLocks/>
          </p:cNvCxnSpPr>
          <p:nvPr/>
        </p:nvCxnSpPr>
        <p:spPr>
          <a:xfrm>
            <a:off x="5610225" y="4052890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4A6E5-ED99-4A98-90FB-2C0281FACB71}"/>
              </a:ext>
            </a:extLst>
          </p:cNvPr>
          <p:cNvCxnSpPr>
            <a:cxnSpLocks/>
          </p:cNvCxnSpPr>
          <p:nvPr/>
        </p:nvCxnSpPr>
        <p:spPr>
          <a:xfrm>
            <a:off x="5610225" y="4052889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9501CD-6D78-4E42-A0CD-AA5203FD19EF}"/>
              </a:ext>
            </a:extLst>
          </p:cNvPr>
          <p:cNvCxnSpPr>
            <a:cxnSpLocks/>
          </p:cNvCxnSpPr>
          <p:nvPr/>
        </p:nvCxnSpPr>
        <p:spPr>
          <a:xfrm flipV="1">
            <a:off x="6067424" y="3371848"/>
            <a:ext cx="457200" cy="3429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50A2BD3-1C33-4233-9A24-67D87558C4E5}"/>
              </a:ext>
            </a:extLst>
          </p:cNvPr>
          <p:cNvCxnSpPr>
            <a:cxnSpLocks/>
          </p:cNvCxnSpPr>
          <p:nvPr/>
        </p:nvCxnSpPr>
        <p:spPr>
          <a:xfrm>
            <a:off x="6067424" y="3714750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9F11B0-6E92-4D67-AA61-F475E8E2B8C1}"/>
              </a:ext>
            </a:extLst>
          </p:cNvPr>
          <p:cNvCxnSpPr>
            <a:cxnSpLocks/>
          </p:cNvCxnSpPr>
          <p:nvPr/>
        </p:nvCxnSpPr>
        <p:spPr>
          <a:xfrm>
            <a:off x="6067424" y="3714749"/>
            <a:ext cx="457200" cy="342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5CE764-3C8E-46D4-877B-25D018AE8373}"/>
              </a:ext>
            </a:extLst>
          </p:cNvPr>
          <p:cNvSpPr txBox="1"/>
          <p:nvPr/>
        </p:nvSpPr>
        <p:spPr>
          <a:xfrm>
            <a:off x="2867024" y="3543299"/>
            <a:ext cx="6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9EE5BC-9BB2-469B-9C6A-CCB9CDA5ABDD}"/>
              </a:ext>
            </a:extLst>
          </p:cNvPr>
          <p:cNvSpPr txBox="1"/>
          <p:nvPr/>
        </p:nvSpPr>
        <p:spPr>
          <a:xfrm>
            <a:off x="5153024" y="5455598"/>
            <a:ext cx="6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endParaRPr lang="en-US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F10181-7D0E-47F4-A59F-8A2A10FD163D}"/>
              </a:ext>
            </a:extLst>
          </p:cNvPr>
          <p:cNvSpPr txBox="1"/>
          <p:nvPr/>
        </p:nvSpPr>
        <p:spPr>
          <a:xfrm>
            <a:off x="7962900" y="2009775"/>
            <a:ext cx="37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Recursive function that returns a tree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Probability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Looking to constrain U </a:t>
            </a:r>
          </a:p>
        </p:txBody>
      </p:sp>
    </p:spTree>
    <p:extLst>
      <p:ext uri="{BB962C8B-B14F-4D97-AF65-F5344CB8AC3E}">
        <p14:creationId xmlns:p14="http://schemas.microsoft.com/office/powerpoint/2010/main" val="34341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CED72-FDF0-41E1-8E1A-53932AFA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Hubbard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7EFF0-D9CC-4ECB-9C1B-8CFBDDE34445}"/>
              </a:ext>
            </a:extLst>
          </p:cNvPr>
          <p:cNvSpPr txBox="1"/>
          <p:nvPr/>
        </p:nvSpPr>
        <p:spPr>
          <a:xfrm>
            <a:off x="625252" y="1491253"/>
            <a:ext cx="4008384" cy="76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approximate model of quantum particles in a lattice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19E8B6A-F820-45D4-AD3C-EEF0D8E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636" y="2153278"/>
            <a:ext cx="7208889" cy="1027266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E0AC9DE-84A2-4BDC-B8AF-320688AC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72" y="4749695"/>
            <a:ext cx="10058461" cy="1135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50E6C8-1CCE-4DE3-8878-E34E0B643E42}"/>
              </a:ext>
            </a:extLst>
          </p:cNvPr>
          <p:cNvSpPr txBox="1"/>
          <p:nvPr/>
        </p:nvSpPr>
        <p:spPr>
          <a:xfrm>
            <a:off x="625253" y="2695575"/>
            <a:ext cx="40083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 	(kinetic/hopping term)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 	(potential/double 		  occupancy penalty)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μ	(chemical potential)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6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8476-33B7-462F-A081-AE182CE6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A5E2-D99D-44E5-A9D1-9881DB5B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Esslinger</a:t>
            </a:r>
            <a:r>
              <a:rPr lang="en-US" dirty="0"/>
              <a:t>, Tilman. </a:t>
            </a:r>
            <a:r>
              <a:rPr lang="en-US" dirty="0">
                <a:hlinkClick r:id="rId2"/>
              </a:rPr>
              <a:t>Fermi-Hubbard Physics with Atoms in an Optical Lattice</a:t>
            </a:r>
            <a:r>
              <a:rPr lang="en-US" dirty="0"/>
              <a:t>. Annual Review of Condensed Matter Physics 2010 1:1, 129-152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Bloch, I., </a:t>
            </a:r>
            <a:r>
              <a:rPr lang="en-US" dirty="0" err="1"/>
              <a:t>Dalibard</a:t>
            </a:r>
            <a:r>
              <a:rPr lang="en-US" dirty="0"/>
              <a:t>, J. &amp; </a:t>
            </a:r>
            <a:r>
              <a:rPr lang="en-US" dirty="0" err="1"/>
              <a:t>Nascimbène</a:t>
            </a:r>
            <a:r>
              <a:rPr lang="en-US" dirty="0"/>
              <a:t>, S. Quantum simulations with ultracold quantum gases. </a:t>
            </a:r>
            <a:r>
              <a:rPr lang="en-US" i="1" dirty="0"/>
              <a:t>Nature Phys</a:t>
            </a:r>
            <a:r>
              <a:rPr lang="en-US" dirty="0"/>
              <a:t> </a:t>
            </a:r>
            <a:r>
              <a:rPr lang="en-US" b="1" dirty="0"/>
              <a:t>8, </a:t>
            </a:r>
            <a:r>
              <a:rPr lang="en-US" dirty="0"/>
              <a:t>267–276 (2012). https://doi.org/10.1038/nphys2259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Miller, Lance and Vito </a:t>
            </a:r>
            <a:r>
              <a:rPr lang="en-US" dirty="0" err="1"/>
              <a:t>Scarola</a:t>
            </a:r>
            <a:r>
              <a:rPr lang="en-US" dirty="0"/>
              <a:t>. Dynamically Engineering </a:t>
            </a:r>
            <a:r>
              <a:rPr lang="en-US" dirty="0" err="1"/>
              <a:t>Gutzwiller</a:t>
            </a:r>
            <a:r>
              <a:rPr lang="en-US" dirty="0"/>
              <a:t> Projection. Poster presented at: Name of Conference; Date of Conference; Location of Conference.</a:t>
            </a:r>
          </a:p>
        </p:txBody>
      </p:sp>
    </p:spTree>
    <p:extLst>
      <p:ext uri="{BB962C8B-B14F-4D97-AF65-F5344CB8AC3E}">
        <p14:creationId xmlns:p14="http://schemas.microsoft.com/office/powerpoint/2010/main" val="95245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15EE2-E5F2-44E8-8148-F9DB03ED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66" y="415130"/>
            <a:ext cx="9255024" cy="973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2FD0D-B2B9-4853-AE34-9E719CE9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63" y="2212972"/>
            <a:ext cx="7990139" cy="3378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FA851-3BF2-444D-B2DA-E6550B3C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Form</a:t>
            </a:r>
          </a:p>
        </p:txBody>
      </p:sp>
    </p:spTree>
    <p:extLst>
      <p:ext uri="{BB962C8B-B14F-4D97-AF65-F5344CB8AC3E}">
        <p14:creationId xmlns:p14="http://schemas.microsoft.com/office/powerpoint/2010/main" val="121071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A861-37DE-475A-ABFA-AE038888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Hubbard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7E38-F091-4771-8671-756212A1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ultra cold fermionic gases in optical lattices can help us understand many-body quantum systems (</a:t>
            </a:r>
            <a:r>
              <a:rPr lang="en-US" dirty="0" err="1"/>
              <a:t>Esslinger</a:t>
            </a:r>
            <a:r>
              <a:rPr lang="en-US" dirty="0"/>
              <a:t> 2010)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effectLst/>
                <a:latin typeface="Arial" panose="020B0604020202020204" pitchFamily="34" charset="0"/>
              </a:rPr>
              <a:t>“high degree of controllability, the novel detection possibilities and the extreme physical parameter regimes” </a:t>
            </a:r>
            <a:r>
              <a:rPr lang="en-US" dirty="0">
                <a:effectLst/>
                <a:latin typeface="Arial" panose="020B0604020202020204" pitchFamily="34" charset="0"/>
              </a:rPr>
              <a:t>(Bloch 2012)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0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F1B9-A4B1-4A1E-A7C6-8E3BCAD7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93800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BC9E8-E652-4601-B504-625B475E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5" r="21940" b="-1"/>
          <a:stretch/>
        </p:blipFill>
        <p:spPr>
          <a:xfrm>
            <a:off x="6750141" y="-13676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50049D-5DE2-419B-BAFA-FB96B8FCE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913825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CB0E35-884F-47F1-96FD-73D9F7B051E2}"/>
              </a:ext>
            </a:extLst>
          </p:cNvPr>
          <p:cNvSpPr txBox="1"/>
          <p:nvPr/>
        </p:nvSpPr>
        <p:spPr>
          <a:xfrm>
            <a:off x="8134350" y="1333500"/>
            <a:ext cx="33718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Computationally simulate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Collect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Visualize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Analyze the data</a:t>
            </a:r>
          </a:p>
        </p:txBody>
      </p:sp>
    </p:spTree>
    <p:extLst>
      <p:ext uri="{BB962C8B-B14F-4D97-AF65-F5344CB8AC3E}">
        <p14:creationId xmlns:p14="http://schemas.microsoft.com/office/powerpoint/2010/main" val="409834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041A-524F-42DA-A3DC-B4385131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532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Rundown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EE7AC-7670-4C98-8BA7-22DF63432571}"/>
              </a:ext>
            </a:extLst>
          </p:cNvPr>
          <p:cNvSpPr txBox="1"/>
          <p:nvPr/>
        </p:nvSpPr>
        <p:spPr>
          <a:xfrm>
            <a:off x="4769125" y="1321241"/>
            <a:ext cx="2653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UUU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88ED45-1B11-4E47-9077-4314E701A6A6}"/>
              </a:ext>
            </a:extLst>
          </p:cNvPr>
          <p:cNvCxnSpPr/>
          <p:nvPr/>
        </p:nvCxnSpPr>
        <p:spPr>
          <a:xfrm flipV="1">
            <a:off x="5267739" y="1690688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E801A7-3434-46C2-A920-87C441AFA280}"/>
              </a:ext>
            </a:extLst>
          </p:cNvPr>
          <p:cNvCxnSpPr/>
          <p:nvPr/>
        </p:nvCxnSpPr>
        <p:spPr>
          <a:xfrm flipV="1">
            <a:off x="6891130" y="1690688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CF5349-D928-4375-8771-6447387B22E5}"/>
              </a:ext>
            </a:extLst>
          </p:cNvPr>
          <p:cNvCxnSpPr>
            <a:cxnSpLocks/>
          </p:cNvCxnSpPr>
          <p:nvPr/>
        </p:nvCxnSpPr>
        <p:spPr>
          <a:xfrm>
            <a:off x="6095998" y="1690688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435785-1158-44BF-9480-10694AE2CBB8}"/>
              </a:ext>
            </a:extLst>
          </p:cNvPr>
          <p:cNvSpPr txBox="1"/>
          <p:nvPr/>
        </p:nvSpPr>
        <p:spPr>
          <a:xfrm>
            <a:off x="838200" y="4522304"/>
            <a:ext cx="2653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UUU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00924-24FE-4426-8C0D-56CB02EFD933}"/>
              </a:ext>
            </a:extLst>
          </p:cNvPr>
          <p:cNvCxnSpPr/>
          <p:nvPr/>
        </p:nvCxnSpPr>
        <p:spPr>
          <a:xfrm flipV="1">
            <a:off x="1336814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2B6402-7196-4C10-A47A-F69960202C72}"/>
              </a:ext>
            </a:extLst>
          </p:cNvPr>
          <p:cNvCxnSpPr/>
          <p:nvPr/>
        </p:nvCxnSpPr>
        <p:spPr>
          <a:xfrm flipV="1">
            <a:off x="2960205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917164-1A02-4A1B-8635-3FA79D0433A9}"/>
              </a:ext>
            </a:extLst>
          </p:cNvPr>
          <p:cNvCxnSpPr>
            <a:cxnSpLocks/>
          </p:cNvCxnSpPr>
          <p:nvPr/>
        </p:nvCxnSpPr>
        <p:spPr>
          <a:xfrm>
            <a:off x="2165073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0E64DF-C9C3-4555-AFE0-CFAFBDFE92DB}"/>
              </a:ext>
            </a:extLst>
          </p:cNvPr>
          <p:cNvSpPr txBox="1"/>
          <p:nvPr/>
        </p:nvSpPr>
        <p:spPr>
          <a:xfrm>
            <a:off x="4818824" y="4522304"/>
            <a:ext cx="2653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UUU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E77C5E-2888-47D7-8148-4A2637EAEFF3}"/>
              </a:ext>
            </a:extLst>
          </p:cNvPr>
          <p:cNvCxnSpPr/>
          <p:nvPr/>
        </p:nvCxnSpPr>
        <p:spPr>
          <a:xfrm flipV="1">
            <a:off x="6095998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05D672-BAA6-4D16-BA50-42A9EDF53F29}"/>
              </a:ext>
            </a:extLst>
          </p:cNvPr>
          <p:cNvCxnSpPr/>
          <p:nvPr/>
        </p:nvCxnSpPr>
        <p:spPr>
          <a:xfrm flipV="1">
            <a:off x="6940829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7D1B90-6560-4E0C-8F61-0DACC22AAD05}"/>
              </a:ext>
            </a:extLst>
          </p:cNvPr>
          <p:cNvCxnSpPr>
            <a:cxnSpLocks/>
          </p:cNvCxnSpPr>
          <p:nvPr/>
        </p:nvCxnSpPr>
        <p:spPr>
          <a:xfrm>
            <a:off x="5340627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125C3-91AB-4155-961E-49D791D4B8D7}"/>
              </a:ext>
            </a:extLst>
          </p:cNvPr>
          <p:cNvSpPr txBox="1"/>
          <p:nvPr/>
        </p:nvSpPr>
        <p:spPr>
          <a:xfrm>
            <a:off x="8698396" y="4522304"/>
            <a:ext cx="2653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UUU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3C853-6E19-4A3F-AC33-1C2BEA8FFEAD}"/>
              </a:ext>
            </a:extLst>
          </p:cNvPr>
          <p:cNvCxnSpPr/>
          <p:nvPr/>
        </p:nvCxnSpPr>
        <p:spPr>
          <a:xfrm flipV="1">
            <a:off x="9137376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0823BF-6EE9-4B79-B92F-390DA793DFA9}"/>
              </a:ext>
            </a:extLst>
          </p:cNvPr>
          <p:cNvCxnSpPr/>
          <p:nvPr/>
        </p:nvCxnSpPr>
        <p:spPr>
          <a:xfrm flipV="1">
            <a:off x="10820401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52DD82-D9D7-4D52-A04A-289EA9B5AC9A}"/>
              </a:ext>
            </a:extLst>
          </p:cNvPr>
          <p:cNvCxnSpPr>
            <a:cxnSpLocks/>
          </p:cNvCxnSpPr>
          <p:nvPr/>
        </p:nvCxnSpPr>
        <p:spPr>
          <a:xfrm>
            <a:off x="9259956" y="4891751"/>
            <a:ext cx="0" cy="64500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3054EA-9C06-48A3-B594-60C7FFB6A960}"/>
              </a:ext>
            </a:extLst>
          </p:cNvPr>
          <p:cNvSpPr txBox="1"/>
          <p:nvPr/>
        </p:nvSpPr>
        <p:spPr>
          <a:xfrm>
            <a:off x="1009647" y="4337638"/>
            <a:ext cx="230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Antiferromagnetic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FB1CB-087E-4A76-AAA2-685CABD9742E}"/>
              </a:ext>
            </a:extLst>
          </p:cNvPr>
          <p:cNvSpPr txBox="1"/>
          <p:nvPr/>
        </p:nvSpPr>
        <p:spPr>
          <a:xfrm>
            <a:off x="4892537" y="4273826"/>
            <a:ext cx="230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Singly Occupied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4A572-0F51-4D02-BE4A-43C6A63D4857}"/>
              </a:ext>
            </a:extLst>
          </p:cNvPr>
          <p:cNvSpPr txBox="1"/>
          <p:nvPr/>
        </p:nvSpPr>
        <p:spPr>
          <a:xfrm>
            <a:off x="8876477" y="4337638"/>
            <a:ext cx="230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Doubly Occupied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F98090-A6A3-4D17-9822-18F83447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27" y="2982716"/>
            <a:ext cx="7407740" cy="10010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915D85-0DD3-4592-B043-396E9871C8A3}"/>
              </a:ext>
            </a:extLst>
          </p:cNvPr>
          <p:cNvSpPr txBox="1"/>
          <p:nvPr/>
        </p:nvSpPr>
        <p:spPr>
          <a:xfrm>
            <a:off x="3272657" y="1836282"/>
            <a:ext cx="73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ψ</a:t>
            </a:r>
            <a:r>
              <a:rPr lang="en-US" sz="3200" baseline="-25000" dirty="0"/>
              <a:t>j</a:t>
            </a:r>
            <a:endParaRPr 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708AAC-529D-452B-83DE-7159CDC66F9A}"/>
              </a:ext>
            </a:extLst>
          </p:cNvPr>
          <p:cNvSpPr txBox="1"/>
          <p:nvPr/>
        </p:nvSpPr>
        <p:spPr>
          <a:xfrm>
            <a:off x="3799642" y="5014746"/>
            <a:ext cx="73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ψ</a:t>
            </a:r>
            <a:r>
              <a:rPr lang="en-US" sz="3200" baseline="-25000" dirty="0"/>
              <a:t>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058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2C53-FA16-4D67-9F14-864B24E0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Lance Miller’s Solutions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2DECC-E9A4-406B-A6F7-74C9DC7C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4" y="1295390"/>
            <a:ext cx="8708617" cy="2133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E0F6E-5140-47FB-9CA6-96AF69E8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44" y="211358"/>
            <a:ext cx="7492712" cy="845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6A6E4-B842-4751-9851-80685151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630" y="3017997"/>
            <a:ext cx="2580894" cy="101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D6794-F7B5-4518-8607-AD6D32CE5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247" y="2965311"/>
            <a:ext cx="2580895" cy="10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16769-BA27-406C-A680-CD960479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Lance’s 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DB933-69FE-4BE7-B057-5DAA506D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94" y="2081923"/>
            <a:ext cx="5753100" cy="412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1B28D8-807F-4391-A52E-57769F7F3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081923"/>
            <a:ext cx="5905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11995</TotalTime>
  <Words>503</Words>
  <Application>Microsoft Office PowerPoint</Application>
  <PresentationFormat>Widescreen</PresentationFormat>
  <Paragraphs>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Dynamically Implementing the Gutzwiller Projection</vt:lpstr>
      <vt:lpstr>What is the Gutzwiller Projection?</vt:lpstr>
      <vt:lpstr>Hubbard Model</vt:lpstr>
      <vt:lpstr>Matrix Form</vt:lpstr>
      <vt:lpstr>Why the Hubbard Model?</vt:lpstr>
      <vt:lpstr>Overview</vt:lpstr>
      <vt:lpstr> Rundown</vt:lpstr>
      <vt:lpstr>Lance Miller’s Solutions</vt:lpstr>
      <vt:lpstr>Testing Lance’s Solution</vt:lpstr>
      <vt:lpstr>Testing 3-sites</vt:lpstr>
      <vt:lpstr>Probability Map</vt:lpstr>
      <vt:lpstr>2-site  U(τ)</vt:lpstr>
      <vt:lpstr>2-site  t(τ)</vt:lpstr>
      <vt:lpstr>3-site  t(τ)</vt:lpstr>
      <vt:lpstr>3-site  U(τ)</vt:lpstr>
      <vt:lpstr>3-site  U(τ)  log plot</vt:lpstr>
      <vt:lpstr>get_basis(model)</vt:lpstr>
      <vt:lpstr>PowerPoint Presentation</vt:lpstr>
      <vt:lpstr>get_stateindexes(cat)</vt:lpstr>
      <vt:lpstr>timeEvol(H,psi,tau,cat)</vt:lpstr>
      <vt:lpstr>Parallelize</vt:lpstr>
      <vt:lpstr>4-sites  U(τ) </vt:lpstr>
      <vt:lpstr>5-sites  U(τ) </vt:lpstr>
      <vt:lpstr>6-sites  U(τ) </vt:lpstr>
      <vt:lpstr>PowerPoint Presentation</vt:lpstr>
      <vt:lpstr>PowerPoint Presentation</vt:lpstr>
      <vt:lpstr>New Work</vt:lpstr>
      <vt:lpstr>Actual Results</vt:lpstr>
      <vt:lpstr>New Probability Map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Dynamically Implementing Gutzwiller Projection</dc:title>
  <dc:creator>Stoll, Garrett</dc:creator>
  <cp:lastModifiedBy>Stoll, Garrett</cp:lastModifiedBy>
  <cp:revision>7</cp:revision>
  <dcterms:created xsi:type="dcterms:W3CDTF">2021-09-09T04:05:19Z</dcterms:created>
  <dcterms:modified xsi:type="dcterms:W3CDTF">2021-09-25T06:20:12Z</dcterms:modified>
</cp:coreProperties>
</file>