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340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C0BFAA-5881-4614-BF0D-938D28A0DF7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B210302-CDD4-497C-BD3E-2CBCBB7ED3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ernetworks.de/imac_g4_usb2_overclocking.html" TargetMode="External"/><Relationship Id="rId2" Type="http://schemas.openxmlformats.org/officeDocument/2006/relationships/hyperlink" Target="http://www.ocinside.de/html/workshop/amd_socketa_overcloc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rdparadise.com/tech/hardware/overclockinghistory/" TargetMode="External"/><Relationship Id="rId5" Type="http://schemas.openxmlformats.org/officeDocument/2006/relationships/hyperlink" Target="http://www.pcworld.com/article/2044751/how-to-overclock-your-new-haswell-cpu-like-a-pro.html" TargetMode="External"/><Relationship Id="rId4" Type="http://schemas.openxmlformats.org/officeDocument/2006/relationships/hyperlink" Target="https://hwbot.org/benchmark/cpu_frequency/halloffa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Overclocking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Gabriel Stroe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6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Another method of overclocking a CPU is to actually increase that base clock frequency. This is much less stable.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 result for cl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133600"/>
            <a:ext cx="14795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9611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241935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 MHz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689350" y="2044700"/>
            <a:ext cx="35496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/>
              <a:t>35=</a:t>
            </a:r>
            <a:endParaRPr lang="en-US" sz="15000" b="1" dirty="0"/>
          </a:p>
        </p:txBody>
      </p:sp>
      <p:pic>
        <p:nvPicPr>
          <p:cNvPr id="9" name="Picture 8" descr="Image result for fi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48053"/>
            <a:ext cx="2133600" cy="17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lo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59075"/>
            <a:ext cx="170815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00" y="31308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3.5 </a:t>
            </a:r>
            <a:r>
              <a:rPr lang="en-US" dirty="0"/>
              <a:t>G</a:t>
            </a:r>
            <a:r>
              <a:rPr lang="en-US" dirty="0" smtClean="0"/>
              <a:t>Hz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1"/>
          <a:stretch/>
        </p:blipFill>
        <p:spPr bwMode="auto">
          <a:xfrm>
            <a:off x="146050" y="4572000"/>
            <a:ext cx="2362200" cy="223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Image result for cl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495800"/>
            <a:ext cx="14795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 result for 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505831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1850" y="478155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105 MHz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6800" y="4406900"/>
            <a:ext cx="35496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/>
              <a:t>35=</a:t>
            </a:r>
            <a:endParaRPr lang="en-US" sz="15000" b="1" dirty="0"/>
          </a:p>
        </p:txBody>
      </p:sp>
      <p:pic>
        <p:nvPicPr>
          <p:cNvPr id="17" name="Picture 16" descr="Image result for fi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4610253"/>
            <a:ext cx="2133600" cy="17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clo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5121275"/>
            <a:ext cx="170815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1400" y="5493004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3.675 </a:t>
            </a:r>
            <a:r>
              <a:rPr lang="en-US" dirty="0"/>
              <a:t>G</a:t>
            </a:r>
            <a:r>
              <a:rPr lang="en-US" dirty="0" smtClean="0"/>
              <a:t>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5" grpId="0"/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historical </a:t>
            </a:r>
            <a:r>
              <a:rPr lang="en-US" dirty="0" err="1" smtClean="0"/>
              <a:t>tid</a:t>
            </a:r>
            <a:r>
              <a:rPr lang="en-US" dirty="0" smtClean="0"/>
              <a:t>-bits.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oldest method of overclocking is changing the clock crystals in early electronics</a:t>
            </a:r>
          </a:p>
          <a:p>
            <a:r>
              <a:rPr lang="en-US" dirty="0" smtClean="0"/>
              <a:t>Overclocking has generally being a consumer trend. </a:t>
            </a:r>
          </a:p>
          <a:p>
            <a:r>
              <a:rPr lang="en-US" dirty="0" smtClean="0"/>
              <a:t>Business applications have existed before but the reduced stability makes this more unfavorable.</a:t>
            </a:r>
          </a:p>
          <a:p>
            <a:r>
              <a:rPr lang="en-US" dirty="0" smtClean="0"/>
              <a:t>Most CPUs and GPUs now have passive overclocking method today. Usually know as “turbo boosting”.</a:t>
            </a:r>
          </a:p>
          <a:p>
            <a:r>
              <a:rPr lang="en-US" dirty="0" smtClean="0"/>
              <a:t>The trend really started gaining traction in the consumer base when intel released the Celeron 300A. It frequently saw a 50% or greater increase in clock speed.</a:t>
            </a:r>
          </a:p>
        </p:txBody>
      </p:sp>
    </p:spTree>
    <p:extLst>
      <p:ext uri="{BB962C8B-B14F-4D97-AF65-F5344CB8AC3E}">
        <p14:creationId xmlns:p14="http://schemas.microsoft.com/office/powerpoint/2010/main" val="34818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historical </a:t>
            </a:r>
            <a:r>
              <a:rPr lang="en-US" dirty="0" err="1" smtClean="0"/>
              <a:t>tid</a:t>
            </a:r>
            <a:r>
              <a:rPr lang="en-US" dirty="0" smtClean="0"/>
              <a:t>-bits.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Today intel and many other manufactures lock the multiplier on their CPUs and only allow “special” processors to be overclocked.</a:t>
            </a:r>
          </a:p>
          <a:p>
            <a:r>
              <a:rPr lang="en-US" dirty="0" smtClean="0"/>
              <a:t>Due to better manufacturing processes the amount products can be overclocked has seen a downward trend.</a:t>
            </a:r>
          </a:p>
          <a:p>
            <a:r>
              <a:rPr lang="en-US" dirty="0" smtClean="0"/>
              <a:t>Multicore processors today are also able overclock individual cores. This can be a larger performance increase for single threaded applications.</a:t>
            </a:r>
          </a:p>
          <a:p>
            <a:r>
              <a:rPr lang="en-US" dirty="0" smtClean="0"/>
              <a:t>The current world record for overclocking is by a Finish team called The Stilt. They brought a AMD FX-8370 (base speed of 4.0 GHz) to 8.722 GHz. That’s a 118% increase!</a:t>
            </a:r>
          </a:p>
        </p:txBody>
      </p:sp>
    </p:spTree>
    <p:extLst>
      <p:ext uri="{BB962C8B-B14F-4D97-AF65-F5344CB8AC3E}">
        <p14:creationId xmlns:p14="http://schemas.microsoft.com/office/powerpoint/2010/main" val="150880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9218" name="Picture 2" descr="Image result for question 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7" t="7243" r="21767" b="16152"/>
          <a:stretch/>
        </p:blipFill>
        <p:spPr bwMode="auto">
          <a:xfrm>
            <a:off x="2438400" y="1828800"/>
            <a:ext cx="4114800" cy="41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0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www.ocinside.de/html/workshop/amd_socketa_overclock.html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www.ethernetworks.de/imac_g4_usb2_overclocking.html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hwbot.org/benchmark/cpu_frequency/halloffame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www.pcworld.com/article/2044751/how-to-overclock-your-new-haswell-cpu-like-a-pro.html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http://www.nerdparadise.com/tech/hardware/overclockinghistory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0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 is Overclocking?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7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Overclocking is increase the clock speed of hardware components for the purpose of increase the performance of said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3505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61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overclocked?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Almost anything that uses a timer (clock) match its operations with the rest of the systems.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CPUs - Server, desktop, laptop and mobile.</a:t>
            </a:r>
          </a:p>
          <a:p>
            <a:r>
              <a:rPr lang="en-US" dirty="0" smtClean="0"/>
              <a:t>GPUs</a:t>
            </a:r>
          </a:p>
          <a:p>
            <a:r>
              <a:rPr lang="en-US" dirty="0" smtClean="0"/>
              <a:t>RAM</a:t>
            </a:r>
          </a:p>
          <a:p>
            <a:r>
              <a:rPr lang="en-US" dirty="0" smtClean="0"/>
              <a:t>Motherboard Chipsets</a:t>
            </a:r>
          </a:p>
          <a:p>
            <a:r>
              <a:rPr lang="en-US" dirty="0" smtClean="0"/>
              <a:t>Raspberry </a:t>
            </a:r>
            <a:r>
              <a:rPr lang="en-US" dirty="0" err="1" smtClean="0"/>
              <a:t>Pis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</a:t>
            </a:r>
            <a:r>
              <a:rPr lang="en-US" dirty="0" smtClean="0"/>
              <a:t>onitors </a:t>
            </a:r>
            <a:r>
              <a:rPr lang="en-US" dirty="0"/>
              <a:t>r</a:t>
            </a:r>
            <a:r>
              <a:rPr lang="en-US" dirty="0" smtClean="0"/>
              <a:t>efresh rate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9" y="48768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5368" y1="42380" x2="59559" y2="14405"/>
                        <a14:foregroundMark x1="64706" y1="18163" x2="39154" y2="34447"/>
                        <a14:foregroundMark x1="22978" y1="26722" x2="49816" y2="55115"/>
                        <a14:foregroundMark x1="72243" y1="66597" x2="32169" y2="22756"/>
                        <a14:foregroundMark x1="84191" y1="54697" x2="45588" y2="28184"/>
                        <a14:foregroundMark x1="35478" y1="87683" x2="54228" y2="95198"/>
                        <a14:foregroundMark x1="56801" y1="96033" x2="90074" y2="72025"/>
                        <a14:foregroundMark x1="84375" y1="83507" x2="61581" y2="93319"/>
                        <a14:foregroundMark x1="86397" y1="80793" x2="96507" y2="49687"/>
                        <a14:foregroundMark x1="96691" y1="53236" x2="84191" y2="16284"/>
                        <a14:foregroundMark x1="86765" y1="18998" x2="52941" y2="3758"/>
                        <a14:foregroundMark x1="72610" y1="8351" x2="64522" y2="6263"/>
                        <a14:foregroundMark x1="51103" y1="5428" x2="33088" y2="5010"/>
                        <a14:foregroundMark x1="30147" y1="7516" x2="5515" y2="31733"/>
                        <a14:foregroundMark x1="5882" y1="31106" x2="7353" y2="62213"/>
                        <a14:foregroundMark x1="9375" y1="60543" x2="18750" y2="83507"/>
                        <a14:foregroundMark x1="18015" y1="83299" x2="62500" y2="87056"/>
                        <a14:foregroundMark x1="67831" y1="85595" x2="69485" y2="75992"/>
                        <a14:foregroundMark x1="51471" y1="84969" x2="76838" y2="78914"/>
                        <a14:foregroundMark x1="57904" y1="86013" x2="67831" y2="83925"/>
                        <a14:foregroundMark x1="77757" y1="78288" x2="83272" y2="69729"/>
                        <a14:foregroundMark x1="84743" y1="69729" x2="93382" y2="58873"/>
                        <a14:foregroundMark x1="93199" y1="53862" x2="90074" y2="38205"/>
                        <a14:foregroundMark x1="88051" y1="38413" x2="85478" y2="26931"/>
                        <a14:foregroundMark x1="59559" y1="8559" x2="31985" y2="9603"/>
                        <a14:foregroundMark x1="16360" y1="22756" x2="6618" y2="36743"/>
                        <a14:foregroundMark x1="16360" y1="78914" x2="30882" y2="82881"/>
                        <a14:foregroundMark x1="50551" y1="96242" x2="13419" y2="83507"/>
                        <a14:foregroundMark x1="32353" y1="93946" x2="17096" y2="87683"/>
                        <a14:foregroundMark x1="14890" y1="83925" x2="3860" y2="66597"/>
                        <a14:foregroundMark x1="4963" y1="69102" x2="3860" y2="58664"/>
                        <a14:foregroundMark x1="5699" y1="73278" x2="15257" y2="85177"/>
                        <a14:foregroundMark x1="13235" y1="84134" x2="16728" y2="87474"/>
                        <a14:foregroundMark x1="18566" y1="89562" x2="32353" y2="95825"/>
                        <a14:foregroundMark x1="34007" y1="96451" x2="43199" y2="97912"/>
                        <a14:foregroundMark x1="44118" y1="97912" x2="51287" y2="98121"/>
                        <a14:foregroundMark x1="52574" y1="97495" x2="60662" y2="96660"/>
                        <a14:foregroundMark x1="64154" y1="96242" x2="76103" y2="91232"/>
                        <a14:foregroundMark x1="77022" y1="90188" x2="83272" y2="85177"/>
                        <a14:foregroundMark x1="43934" y1="99374" x2="30147" y2="95825"/>
                        <a14:foregroundMark x1="28676" y1="95407" x2="19485" y2="90605"/>
                        <a14:foregroundMark x1="6618" y1="75157" x2="9926" y2="80376"/>
                        <a14:foregroundMark x1="13971" y1="85595" x2="13971" y2="85595"/>
                        <a14:foregroundMark x1="12132" y1="62422" x2="7169" y2="42589"/>
                        <a14:foregroundMark x1="38971" y1="47599" x2="62868" y2="26722"/>
                        <a14:foregroundMark x1="41176" y1="51148" x2="49449" y2="39248"/>
                        <a14:foregroundMark x1="46140" y1="58246" x2="65074" y2="48643"/>
                        <a14:foregroundMark x1="60110" y1="16910" x2="53493" y2="21503"/>
                        <a14:foregroundMark x1="5882" y1="67223" x2="4963" y2="55741"/>
                        <a14:foregroundMark x1="3676" y1="56159" x2="4779" y2="57829"/>
                        <a14:foregroundMark x1="69301" y1="88309" x2="80699" y2="82463"/>
                        <a14:foregroundMark x1="54228" y1="91232" x2="53309" y2="91649"/>
                        <a14:foregroundMark x1="40257" y1="91858" x2="34007" y2="88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85" y="3350372"/>
            <a:ext cx="158270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43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Overclock?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few advantages to overclocking and almost all of them have to do with an increase in performance.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Bring cheaper components up to par with more expensive and better performing components.</a:t>
            </a:r>
          </a:p>
          <a:p>
            <a:r>
              <a:rPr lang="en-US" dirty="0" smtClean="0"/>
              <a:t>Performance increase for no extra costs (financial).</a:t>
            </a:r>
          </a:p>
          <a:p>
            <a:r>
              <a:rPr lang="en-US" dirty="0" smtClean="0"/>
              <a:t>Reduce the “bottleneck” of the part.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00600"/>
            <a:ext cx="4876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2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Disadvantages?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pPr marL="228600" indent="-228600"/>
            <a:r>
              <a:rPr lang="en-US" dirty="0" smtClean="0"/>
              <a:t>Overclocking makes your parts hot!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283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111633"/>
            <a:ext cx="5714999" cy="1263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dirty="0"/>
              <a:t>It also will increase your power consumption when modifying the voltage of a processor.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495800"/>
            <a:ext cx="4381499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Reduces system stability.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1" y="5638800"/>
            <a:ext cx="5714999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all chips are identical.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1" y="3258516"/>
            <a:ext cx="3564469" cy="116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3755"/>
            <a:ext cx="2943573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4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but why is this even possible?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Good question! As the manufacturing of hardware components get more complicated, the smallest of imperfections have bigger effects on the component’s performance.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694" y="3276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So what hardware manufactures do is use the lowest common denominator as the spec for that part.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1682" y="4191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This allows almost all parts to go above that base spec! 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8694" y="4800600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The term “Silicon Lottery” comes from this principal.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57" y="4689661"/>
            <a:ext cx="3497543" cy="210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047611"/>
            <a:ext cx="1739153" cy="49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76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Well that is very specific to the hardware component in question, but let us use an intel (unlocked) processor for an example.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95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Intel processors (and most modern processors) have what is called a base clock. This is multiplied by some factor to get the final clock speed.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799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Image result for cl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4203700"/>
            <a:ext cx="14795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76621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448945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 MHz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613150" y="4114800"/>
            <a:ext cx="35496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/>
              <a:t>35=</a:t>
            </a:r>
            <a:endParaRPr lang="en-US" sz="15000" b="1" dirty="0"/>
          </a:p>
        </p:txBody>
      </p:sp>
      <p:pic>
        <p:nvPicPr>
          <p:cNvPr id="6152" name="Picture 8" descr="Image result for fi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18153"/>
            <a:ext cx="2133600" cy="17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clo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29175"/>
            <a:ext cx="170815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543800" y="52009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3.5 </a:t>
            </a:r>
            <a:r>
              <a:rPr lang="en-US" dirty="0"/>
              <a:t>G</a:t>
            </a:r>
            <a:r>
              <a:rPr lang="en-US" dirty="0" smtClean="0"/>
              <a:t>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51" y="144780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there are a few issue one may start to experience. The first is that the heat will increase, so new cooling methods have to be experimented with.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52144"/>
            <a:ext cx="26924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/>
          <a:stretch/>
        </p:blipFill>
        <p:spPr bwMode="auto">
          <a:xfrm rot="5400000">
            <a:off x="2854801" y="2707799"/>
            <a:ext cx="19103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r="11579"/>
          <a:stretch/>
        </p:blipFill>
        <p:spPr bwMode="auto">
          <a:xfrm rot="5400000">
            <a:off x="2651118" y="4540880"/>
            <a:ext cx="231776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 r="9823"/>
          <a:stretch/>
        </p:blipFill>
        <p:spPr bwMode="auto">
          <a:xfrm>
            <a:off x="4953000" y="2895600"/>
            <a:ext cx="4038600" cy="34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20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3886200"/>
            <a:ext cx="30480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Clock speed increase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The next issue is that the system cannot draw enough power and loses stability. So to fix this one can increase the voltage applied to the hardware.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This will increase the power consumption and the heat output of the product.</a:t>
            </a:r>
            <a:endParaRPr lang="en-US" dirty="0"/>
          </a:p>
        </p:txBody>
      </p:sp>
      <p:sp>
        <p:nvSpPr>
          <p:cNvPr id="5" name="AutoShape 2" descr="Image result for line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 descr="Image result for line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 t="8687" r="14015" b="14950"/>
          <a:stretch/>
        </p:blipFill>
        <p:spPr bwMode="auto">
          <a:xfrm>
            <a:off x="488950" y="4352613"/>
            <a:ext cx="2114550" cy="21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8522" r="9441" b="6250"/>
          <a:stretch/>
        </p:blipFill>
        <p:spPr bwMode="auto">
          <a:xfrm>
            <a:off x="4191000" y="4648200"/>
            <a:ext cx="952500" cy="180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505200" y="3886200"/>
            <a:ext cx="264795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Voltage increase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33700" y="5038646"/>
            <a:ext cx="800100" cy="1027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6600" dirty="0" smtClean="0"/>
              <a:t>+</a:t>
            </a:r>
            <a:endParaRPr lang="en-US" sz="6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53100" y="5038645"/>
            <a:ext cx="800100" cy="1027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6600" dirty="0" smtClean="0"/>
              <a:t>=</a:t>
            </a:r>
            <a:endParaRPr lang="en-US" sz="6600" dirty="0"/>
          </a:p>
        </p:txBody>
      </p:sp>
      <p:pic>
        <p:nvPicPr>
          <p:cNvPr id="8200" name="Picture 8" descr="Image result for quadrati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4" t="8511" r="8571" b="18794"/>
          <a:stretch/>
        </p:blipFill>
        <p:spPr bwMode="auto">
          <a:xfrm>
            <a:off x="6781800" y="4486275"/>
            <a:ext cx="1277844" cy="228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238875" y="3581400"/>
            <a:ext cx="2905125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 very fast increase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x</a:t>
            </a:r>
            <a:r>
              <a:rPr lang="en-US" baseline="30000" dirty="0" smtClean="0"/>
              <a:t>2</a:t>
            </a:r>
            <a:r>
              <a:rPr lang="en-US" dirty="0" smtClean="0"/>
              <a:t>+x=y</a:t>
            </a:r>
            <a:endParaRPr lang="en-US" dirty="0"/>
          </a:p>
        </p:txBody>
      </p:sp>
      <p:pic>
        <p:nvPicPr>
          <p:cNvPr id="8202" name="Picture 10" descr="Image result for quicksilver running marv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36700">
            <a:off x="876649" y="5511854"/>
            <a:ext cx="376894" cy="4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 descr="Image result for pikach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30" y="6201151"/>
            <a:ext cx="243470" cy="2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Image result for the flash running marve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1710">
            <a:off x="7183104" y="5767699"/>
            <a:ext cx="311483" cy="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0" grpId="0"/>
      <p:bldP spid="11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196</TotalTime>
  <Words>649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Overclocking </vt:lpstr>
      <vt:lpstr>What  is Overclocking?</vt:lpstr>
      <vt:lpstr>What can be overclocked?</vt:lpstr>
      <vt:lpstr>Why Overclock?</vt:lpstr>
      <vt:lpstr>What are the Disadvantages?</vt:lpstr>
      <vt:lpstr>Ok but why is this even possible?</vt:lpstr>
      <vt:lpstr>How is it done?</vt:lpstr>
      <vt:lpstr>How is it done?</vt:lpstr>
      <vt:lpstr>How is it done?</vt:lpstr>
      <vt:lpstr>How is it done?</vt:lpstr>
      <vt:lpstr>Some historical tid-bits.</vt:lpstr>
      <vt:lpstr>Some historical tid-bits.</vt:lpstr>
      <vt:lpstr>Questions?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Overclocking</dc:title>
  <dc:creator>Gabe</dc:creator>
  <cp:lastModifiedBy>Gabe</cp:lastModifiedBy>
  <cp:revision>19</cp:revision>
  <dcterms:created xsi:type="dcterms:W3CDTF">2016-12-04T19:07:50Z</dcterms:created>
  <dcterms:modified xsi:type="dcterms:W3CDTF">2016-12-04T22:24:27Z</dcterms:modified>
</cp:coreProperties>
</file>