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2" r:id="rId2"/>
    <p:sldId id="334" r:id="rId3"/>
    <p:sldId id="335" r:id="rId4"/>
    <p:sldId id="336" r:id="rId5"/>
    <p:sldId id="337" r:id="rId6"/>
    <p:sldId id="356" r:id="rId7"/>
    <p:sldId id="339" r:id="rId8"/>
    <p:sldId id="345" r:id="rId9"/>
    <p:sldId id="346" r:id="rId10"/>
    <p:sldId id="347" r:id="rId11"/>
    <p:sldId id="366" r:id="rId12"/>
    <p:sldId id="357" r:id="rId13"/>
    <p:sldId id="358" r:id="rId14"/>
    <p:sldId id="359" r:id="rId15"/>
    <p:sldId id="360" r:id="rId16"/>
    <p:sldId id="361" r:id="rId17"/>
    <p:sldId id="362" r:id="rId18"/>
    <p:sldId id="363" r:id="rId19"/>
    <p:sldId id="364" r:id="rId20"/>
    <p:sldId id="365"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5" autoAdjust="0"/>
    <p:restoredTop sz="83184" autoAdjust="0"/>
  </p:normalViewPr>
  <p:slideViewPr>
    <p:cSldViewPr>
      <p:cViewPr>
        <p:scale>
          <a:sx n="149" d="100"/>
          <a:sy n="149" d="100"/>
        </p:scale>
        <p:origin x="-2454" y="-6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52"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DFB2D-743F-42EF-84E9-3F7CC60E0417}" type="datetimeFigureOut">
              <a:rPr lang="en-US" smtClean="0"/>
              <a:pPr/>
              <a:t>9/8/2016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CD6A4-2203-4B3E-8129-9D0FDF46CBA9}" type="slidenum">
              <a:rPr lang="en-US" smtClean="0"/>
              <a:pPr/>
              <a:t>‹#›</a:t>
            </a:fld>
            <a:endParaRPr lang="en-US"/>
          </a:p>
        </p:txBody>
      </p:sp>
    </p:spTree>
    <p:extLst>
      <p:ext uri="{BB962C8B-B14F-4D97-AF65-F5344CB8AC3E}">
        <p14:creationId xmlns:p14="http://schemas.microsoft.com/office/powerpoint/2010/main" val="393729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1</a:t>
            </a:fld>
            <a:endParaRPr lang="en-US"/>
          </a:p>
        </p:txBody>
      </p:sp>
    </p:spTree>
    <p:extLst>
      <p:ext uri="{BB962C8B-B14F-4D97-AF65-F5344CB8AC3E}">
        <p14:creationId xmlns:p14="http://schemas.microsoft.com/office/powerpoint/2010/main" val="3627917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12</a:t>
            </a:fld>
            <a:endParaRPr lang="en-US"/>
          </a:p>
        </p:txBody>
      </p:sp>
    </p:spTree>
    <p:extLst>
      <p:ext uri="{BB962C8B-B14F-4D97-AF65-F5344CB8AC3E}">
        <p14:creationId xmlns:p14="http://schemas.microsoft.com/office/powerpoint/2010/main" val="2294291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13</a:t>
            </a:fld>
            <a:endParaRPr lang="en-US"/>
          </a:p>
        </p:txBody>
      </p:sp>
    </p:spTree>
    <p:extLst>
      <p:ext uri="{BB962C8B-B14F-4D97-AF65-F5344CB8AC3E}">
        <p14:creationId xmlns:p14="http://schemas.microsoft.com/office/powerpoint/2010/main" val="381552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1100" dirty="0" smtClean="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14</a:t>
            </a:fld>
            <a:endParaRPr lang="en-US"/>
          </a:p>
        </p:txBody>
      </p:sp>
    </p:spTree>
    <p:extLst>
      <p:ext uri="{BB962C8B-B14F-4D97-AF65-F5344CB8AC3E}">
        <p14:creationId xmlns:p14="http://schemas.microsoft.com/office/powerpoint/2010/main" val="262434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rgbClr val="2323EF"/>
                </a:solidFill>
                <a:effectLst/>
                <a:latin typeface="+mn-lt"/>
                <a:ea typeface="+mn-ea"/>
                <a:cs typeface="+mn-cs"/>
              </a:rPr>
              <a:t>A “Signal” may be an aggregation of more than one kind of information.  For example, “User Selection” from a keypad may represent one of several possible “menu” options</a:t>
            </a:r>
            <a:r>
              <a:rPr lang="en-US" dirty="0" smtClean="0">
                <a:solidFill>
                  <a:srgbClr val="2323EF"/>
                </a:solidFill>
              </a:rPr>
              <a:t>.  Create Data Dictionary entries for aggregated signals</a:t>
            </a:r>
            <a:r>
              <a:rPr lang="en-US" sz="1200" kern="1200" dirty="0" smtClean="0">
                <a:solidFill>
                  <a:srgbClr val="2323EF"/>
                </a:solidFill>
                <a:effectLst/>
              </a:rPr>
              <a:t>.</a:t>
            </a: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48651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16</a:t>
            </a:fld>
            <a:endParaRPr lang="en-US"/>
          </a:p>
        </p:txBody>
      </p:sp>
    </p:spTree>
    <p:extLst>
      <p:ext uri="{BB962C8B-B14F-4D97-AF65-F5344CB8AC3E}">
        <p14:creationId xmlns:p14="http://schemas.microsoft.com/office/powerpoint/2010/main" val="2218967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419600"/>
          </a:xfrm>
        </p:spPr>
        <p:txBody>
          <a:bodyPr>
            <a:normAutofit fontScale="92500" lnSpcReduction="20000"/>
          </a:bodyPr>
          <a:lstStyle/>
          <a:p>
            <a:r>
              <a:rPr lang="en-US" b="1" dirty="0" smtClean="0">
                <a:solidFill>
                  <a:srgbClr val="FF0000"/>
                </a:solidFill>
              </a:rPr>
              <a:t>Delete this comment from your presentation!</a:t>
            </a:r>
            <a:endParaRPr lang="en-US" b="1" dirty="0" smtClean="0"/>
          </a:p>
          <a:p>
            <a:endParaRPr lang="en-US" dirty="0" smtClean="0">
              <a:solidFill>
                <a:srgbClr val="2323EF"/>
              </a:solidFill>
            </a:endParaRPr>
          </a:p>
          <a:p>
            <a:r>
              <a:rPr lang="en-US" dirty="0" smtClean="0">
                <a:solidFill>
                  <a:srgbClr val="2323EF"/>
                </a:solidFill>
              </a:rPr>
              <a:t>The Context Diagram is the highest level of “abstraction” of the product.  It consists of:</a:t>
            </a:r>
          </a:p>
          <a:p>
            <a:pPr marL="115888" indent="-115888">
              <a:buFont typeface="Arial" pitchFamily="34" charset="0"/>
              <a:buChar char="•"/>
            </a:pPr>
            <a:r>
              <a:rPr lang="en-US" dirty="0" smtClean="0">
                <a:solidFill>
                  <a:srgbClr val="2323EF"/>
                </a:solidFill>
              </a:rPr>
              <a:t>The Context “Bubble” – Usually a circle or a square in the middle of the diagram.  This represents the </a:t>
            </a:r>
            <a:r>
              <a:rPr lang="en-US" b="1" dirty="0" smtClean="0">
                <a:solidFill>
                  <a:srgbClr val="2323EF"/>
                </a:solidFill>
              </a:rPr>
              <a:t>entirety</a:t>
            </a:r>
            <a:r>
              <a:rPr lang="en-US" dirty="0" smtClean="0">
                <a:solidFill>
                  <a:srgbClr val="2323EF"/>
                </a:solidFill>
              </a:rPr>
              <a:t> (the “universe”) of the system.  </a:t>
            </a:r>
            <a:r>
              <a:rPr lang="en-US" b="1" dirty="0" smtClean="0">
                <a:solidFill>
                  <a:srgbClr val="2323EF"/>
                </a:solidFill>
              </a:rPr>
              <a:t>EVERYTHING</a:t>
            </a:r>
            <a:r>
              <a:rPr lang="en-US" dirty="0" smtClean="0">
                <a:solidFill>
                  <a:srgbClr val="2323EF"/>
                </a:solidFill>
              </a:rPr>
              <a:t> that the system “is” (Latin: </a:t>
            </a:r>
            <a:r>
              <a:rPr lang="en-US" dirty="0" err="1" smtClean="0">
                <a:solidFill>
                  <a:srgbClr val="2323EF"/>
                </a:solidFill>
              </a:rPr>
              <a:t>esse</a:t>
            </a:r>
            <a:r>
              <a:rPr lang="en-US" dirty="0" smtClean="0">
                <a:solidFill>
                  <a:srgbClr val="2323EF"/>
                </a:solidFill>
              </a:rPr>
              <a:t>) is inside the “</a:t>
            </a:r>
            <a:r>
              <a:rPr lang="en-US" dirty="0">
                <a:solidFill>
                  <a:srgbClr val="2323EF"/>
                </a:solidFill>
              </a:rPr>
              <a:t>B</a:t>
            </a:r>
            <a:r>
              <a:rPr lang="en-US" dirty="0" smtClean="0">
                <a:solidFill>
                  <a:srgbClr val="2323EF"/>
                </a:solidFill>
              </a:rPr>
              <a:t>ubble.”  </a:t>
            </a:r>
            <a:r>
              <a:rPr lang="en-US" b="1" dirty="0" smtClean="0">
                <a:solidFill>
                  <a:srgbClr val="2323EF"/>
                </a:solidFill>
              </a:rPr>
              <a:t>EVERYTHING</a:t>
            </a:r>
            <a:r>
              <a:rPr lang="en-US" dirty="0" smtClean="0">
                <a:solidFill>
                  <a:srgbClr val="2323EF"/>
                </a:solidFill>
              </a:rPr>
              <a:t> that the system interacts with is shown outside the “Bubble.”</a:t>
            </a:r>
          </a:p>
          <a:p>
            <a:pPr marL="115888" indent="-115888">
              <a:buFont typeface="Arial" pitchFamily="34" charset="0"/>
              <a:buChar char="•"/>
            </a:pPr>
            <a:r>
              <a:rPr lang="en-US" dirty="0" smtClean="0">
                <a:solidFill>
                  <a:srgbClr val="2323EF"/>
                </a:solidFill>
              </a:rPr>
              <a:t>Terminators – Usually represented by squares surrounding the Context “Bubble”.</a:t>
            </a:r>
          </a:p>
          <a:p>
            <a:pPr marL="573088" lvl="1" indent="-115888">
              <a:buFont typeface="Arial" pitchFamily="34" charset="0"/>
              <a:buChar char="•"/>
            </a:pPr>
            <a:r>
              <a:rPr lang="en-US" dirty="0" smtClean="0">
                <a:solidFill>
                  <a:srgbClr val="2323EF"/>
                </a:solidFill>
              </a:rPr>
              <a:t>Name the physical devices that directly interact with the system; these are the devices that produce and/or consume the system’s Input and Output “signals”.</a:t>
            </a:r>
          </a:p>
          <a:p>
            <a:pPr marL="573088" lvl="1" indent="-115888">
              <a:buFont typeface="Arial" pitchFamily="34" charset="0"/>
              <a:buChar char="•"/>
            </a:pPr>
            <a:r>
              <a:rPr lang="en-US" dirty="0" smtClean="0">
                <a:solidFill>
                  <a:srgbClr val="2323EF"/>
                </a:solidFill>
              </a:rPr>
              <a:t>Terminators are “things” and are named with nouns (such as “Start Button”, “Position Sensor”, “Control Relay”, “Drive Motor”, etc.)</a:t>
            </a:r>
          </a:p>
          <a:p>
            <a:pPr marL="115888" indent="-115888">
              <a:buFont typeface="Arial" pitchFamily="34" charset="0"/>
              <a:buChar char="•"/>
            </a:pPr>
            <a:r>
              <a:rPr lang="en-US" dirty="0" smtClean="0">
                <a:solidFill>
                  <a:srgbClr val="2323EF"/>
                </a:solidFill>
              </a:rPr>
              <a:t>Signals are “streams of information” that flow between the System (Context “Bubble”) and the Terminators.</a:t>
            </a:r>
          </a:p>
          <a:p>
            <a:pPr marL="573088" lvl="1" indent="-115888">
              <a:buFont typeface="Arial" pitchFamily="34" charset="0"/>
              <a:buChar char="•"/>
            </a:pPr>
            <a:r>
              <a:rPr lang="en-US" dirty="0" smtClean="0">
                <a:solidFill>
                  <a:srgbClr val="2323EF"/>
                </a:solidFill>
              </a:rPr>
              <a:t>Signals at the Context level should be “abstract” and represent the User’s or System’s understanding of the </a:t>
            </a:r>
            <a:r>
              <a:rPr lang="en-US" b="1" i="1" dirty="0" smtClean="0">
                <a:solidFill>
                  <a:srgbClr val="2323EF"/>
                </a:solidFill>
              </a:rPr>
              <a:t>information</a:t>
            </a:r>
            <a:r>
              <a:rPr lang="en-US" dirty="0" smtClean="0">
                <a:solidFill>
                  <a:srgbClr val="2323EF"/>
                </a:solidFill>
              </a:rPr>
              <a:t> that the signal contains (such as “User Selection”, “Motion Command”.)</a:t>
            </a:r>
          </a:p>
          <a:p>
            <a:pPr marL="573088" lvl="1" indent="-115888">
              <a:buFont typeface="Arial" pitchFamily="34" charset="0"/>
              <a:buChar char="•"/>
            </a:pPr>
            <a:r>
              <a:rPr lang="en-US" dirty="0" smtClean="0">
                <a:solidFill>
                  <a:srgbClr val="2323EF"/>
                </a:solidFill>
              </a:rPr>
              <a:t>Signal names should </a:t>
            </a:r>
            <a:r>
              <a:rPr lang="en-US" b="1" i="1" dirty="0" smtClean="0">
                <a:solidFill>
                  <a:srgbClr val="2323EF"/>
                </a:solidFill>
              </a:rPr>
              <a:t>NOT</a:t>
            </a:r>
            <a:r>
              <a:rPr lang="en-US" dirty="0" smtClean="0">
                <a:solidFill>
                  <a:srgbClr val="2323EF"/>
                </a:solidFill>
              </a:rPr>
              <a:t> include details as to a specific implementation  method (such as “Motor Control </a:t>
            </a:r>
            <a:r>
              <a:rPr lang="en-US" b="1" dirty="0" err="1" smtClean="0">
                <a:solidFill>
                  <a:srgbClr val="2323EF"/>
                </a:solidFill>
              </a:rPr>
              <a:t>PWM</a:t>
            </a:r>
            <a:r>
              <a:rPr lang="en-US" dirty="0" smtClean="0">
                <a:solidFill>
                  <a:srgbClr val="2323EF"/>
                </a:solidFill>
              </a:rPr>
              <a:t>”.)</a:t>
            </a:r>
          </a:p>
          <a:p>
            <a:pPr marL="573088" lvl="1" indent="-115888">
              <a:buFont typeface="Arial" pitchFamily="34" charset="0"/>
              <a:buChar char="•"/>
            </a:pPr>
            <a:r>
              <a:rPr lang="en-US" dirty="0" smtClean="0">
                <a:solidFill>
                  <a:srgbClr val="2323EF"/>
                </a:solidFill>
              </a:rPr>
              <a:t>Signals may be continuous, discrete, or Boolean.  They may be network messages or file data.</a:t>
            </a:r>
          </a:p>
          <a:p>
            <a:pPr marL="573088" lvl="1" indent="-115888">
              <a:buFont typeface="Arial" pitchFamily="34" charset="0"/>
              <a:buChar char="•"/>
            </a:pPr>
            <a:r>
              <a:rPr lang="en-US" dirty="0" smtClean="0">
                <a:solidFill>
                  <a:srgbClr val="2323EF"/>
                </a:solidFill>
              </a:rPr>
              <a:t>The names of Signals on the Context Diagram are VERY good candidates for names of traces on schematics and variable names in software.</a:t>
            </a:r>
          </a:p>
          <a:p>
            <a:pPr marL="573088" lvl="1" indent="-115888">
              <a:buFont typeface="Arial" pitchFamily="34" charset="0"/>
              <a:buChar char="•"/>
            </a:pPr>
            <a:r>
              <a:rPr lang="en-US" dirty="0" smtClean="0">
                <a:solidFill>
                  <a:srgbClr val="2323EF"/>
                </a:solidFill>
              </a:rPr>
              <a:t>These Signal Names should be maintained throughout the specification process, and used consistently throughout the various specification documentation.</a:t>
            </a:r>
          </a:p>
          <a:p>
            <a:pPr marL="171450" indent="-171450">
              <a:buFont typeface="Arial" pitchFamily="34" charset="0"/>
              <a:buChar char="•"/>
            </a:pPr>
            <a:r>
              <a:rPr lang="en-US" dirty="0">
                <a:solidFill>
                  <a:srgbClr val="2323EF"/>
                </a:solidFill>
              </a:rPr>
              <a:t>The lines </a:t>
            </a:r>
            <a:r>
              <a:rPr lang="en-US" dirty="0" smtClean="0">
                <a:solidFill>
                  <a:srgbClr val="2323EF"/>
                </a:solidFill>
              </a:rPr>
              <a:t>(Signals) on </a:t>
            </a:r>
            <a:r>
              <a:rPr lang="en-US" dirty="0">
                <a:solidFill>
                  <a:srgbClr val="2323EF"/>
                </a:solidFill>
              </a:rPr>
              <a:t>the Context Diagram should be labeled with the name of the </a:t>
            </a:r>
            <a:r>
              <a:rPr lang="en-US" dirty="0" smtClean="0">
                <a:solidFill>
                  <a:srgbClr val="2323EF"/>
                </a:solidFill>
              </a:rPr>
              <a:t>Signal</a:t>
            </a:r>
            <a:r>
              <a:rPr lang="en-US" dirty="0">
                <a:solidFill>
                  <a:srgbClr val="2323EF"/>
                </a:solidFill>
              </a:rPr>
              <a:t>, </a:t>
            </a:r>
            <a:r>
              <a:rPr lang="en-US" b="1" dirty="0">
                <a:solidFill>
                  <a:srgbClr val="2323EF"/>
                </a:solidFill>
              </a:rPr>
              <a:t>NOT</a:t>
            </a:r>
            <a:r>
              <a:rPr lang="en-US" dirty="0">
                <a:solidFill>
                  <a:srgbClr val="2323EF"/>
                </a:solidFill>
              </a:rPr>
              <a:t> the </a:t>
            </a:r>
            <a:r>
              <a:rPr lang="en-US" dirty="0" smtClean="0">
                <a:solidFill>
                  <a:srgbClr val="2323EF"/>
                </a:solidFill>
              </a:rPr>
              <a:t>Signal </a:t>
            </a:r>
            <a:r>
              <a:rPr lang="en-US" dirty="0">
                <a:solidFill>
                  <a:srgbClr val="2323EF"/>
                </a:solidFill>
              </a:rPr>
              <a:t>data/signal type (Boolean, Analog, etc.).   The </a:t>
            </a:r>
            <a:r>
              <a:rPr lang="en-US" dirty="0" smtClean="0">
                <a:solidFill>
                  <a:srgbClr val="2323EF"/>
                </a:solidFill>
              </a:rPr>
              <a:t>Signal  name </a:t>
            </a:r>
            <a:r>
              <a:rPr lang="en-US" dirty="0">
                <a:solidFill>
                  <a:srgbClr val="2323EF"/>
                </a:solidFill>
              </a:rPr>
              <a:t>on the Context Diagram should </a:t>
            </a:r>
            <a:r>
              <a:rPr lang="en-US" b="1" dirty="0">
                <a:solidFill>
                  <a:srgbClr val="2323EF"/>
                </a:solidFill>
              </a:rPr>
              <a:t>EXACTLY</a:t>
            </a:r>
            <a:r>
              <a:rPr lang="en-US" dirty="0">
                <a:solidFill>
                  <a:srgbClr val="2323EF"/>
                </a:solidFill>
              </a:rPr>
              <a:t> match the signals described in the Input Signal and Output Signal descriptions</a:t>
            </a:r>
            <a:r>
              <a:rPr lang="en-US" dirty="0" smtClean="0">
                <a:solidFill>
                  <a:srgbClr val="2323EF"/>
                </a:solidFill>
              </a:rPr>
              <a:t>.</a:t>
            </a:r>
          </a:p>
          <a:p>
            <a:pPr marL="171450" indent="-171450">
              <a:buFont typeface="Arial" pitchFamily="34" charset="0"/>
              <a:buChar char="•"/>
            </a:pPr>
            <a:r>
              <a:rPr lang="en-US" dirty="0" smtClean="0">
                <a:solidFill>
                  <a:srgbClr val="2323EF"/>
                </a:solidFill>
              </a:rPr>
              <a:t>The </a:t>
            </a:r>
            <a:r>
              <a:rPr lang="en-US" dirty="0">
                <a:solidFill>
                  <a:srgbClr val="2323EF"/>
                </a:solidFill>
              </a:rPr>
              <a:t>Context Diagram is </a:t>
            </a:r>
            <a:r>
              <a:rPr lang="en-US" dirty="0" smtClean="0">
                <a:solidFill>
                  <a:srgbClr val="2323EF"/>
                </a:solidFill>
              </a:rPr>
              <a:t>the system’s </a:t>
            </a:r>
            <a:r>
              <a:rPr lang="en-US" dirty="0">
                <a:solidFill>
                  <a:srgbClr val="2323EF"/>
                </a:solidFill>
              </a:rPr>
              <a:t>Universe.  Any functionality mentioned in the System Description, Use Cases, etc. should be somehow addressed in the Context Diagram.  If an external device is outside the “scope” of </a:t>
            </a:r>
            <a:r>
              <a:rPr lang="en-US" dirty="0" smtClean="0">
                <a:solidFill>
                  <a:srgbClr val="2323EF"/>
                </a:solidFill>
              </a:rPr>
              <a:t>the system </a:t>
            </a:r>
            <a:r>
              <a:rPr lang="en-US" dirty="0">
                <a:solidFill>
                  <a:srgbClr val="2323EF"/>
                </a:solidFill>
              </a:rPr>
              <a:t>(i.e.: not shown on the Context Diagram), then the behavior is beyond the scope of </a:t>
            </a:r>
            <a:r>
              <a:rPr lang="en-US" dirty="0" smtClean="0">
                <a:solidFill>
                  <a:srgbClr val="2323EF"/>
                </a:solidFill>
              </a:rPr>
              <a:t>the system </a:t>
            </a:r>
            <a:r>
              <a:rPr lang="en-US" dirty="0">
                <a:solidFill>
                  <a:srgbClr val="2323EF"/>
                </a:solidFill>
              </a:rPr>
              <a:t>and should not be part of the system description or any Use Case.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17</a:t>
            </a:fld>
            <a:endParaRPr lang="en-US"/>
          </a:p>
        </p:txBody>
      </p:sp>
    </p:spTree>
    <p:extLst>
      <p:ext uri="{BB962C8B-B14F-4D97-AF65-F5344CB8AC3E}">
        <p14:creationId xmlns:p14="http://schemas.microsoft.com/office/powerpoint/2010/main" val="2366671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000" dirty="0" smtClean="0">
                <a:solidFill>
                  <a:srgbClr val="2323EF"/>
                </a:solidFill>
              </a:rPr>
              <a:t>A Use Case describes a scenario of user interaction with the system.  A Use Case usually describes a User-accessible feature of the system – some operation that might be included in a User’s Instruction Manual for the product.</a:t>
            </a:r>
          </a:p>
          <a:p>
            <a:endParaRPr lang="en-US" sz="2000" dirty="0" smtClean="0">
              <a:solidFill>
                <a:srgbClr val="2323EF"/>
              </a:solidFill>
            </a:endParaRPr>
          </a:p>
          <a:p>
            <a:r>
              <a:rPr lang="en-US" sz="2000" dirty="0" smtClean="0">
                <a:solidFill>
                  <a:srgbClr val="2323EF"/>
                </a:solidFill>
              </a:rPr>
              <a:t>The statement of a Use Case resembles a “Ping Pong” game: User does this, system does that, and so on… </a:t>
            </a:r>
          </a:p>
          <a:p>
            <a:r>
              <a:rPr lang="en-US" sz="2000" dirty="0" smtClean="0">
                <a:solidFill>
                  <a:srgbClr val="2323EF"/>
                </a:solidFill>
              </a:rPr>
              <a:t>For each User Action that has a system response, the system’s response should be described.  Recall that the goal of defining Use Cases is to understand and define the system requirements.</a:t>
            </a:r>
          </a:p>
          <a:p>
            <a:pPr marL="114300" indent="-114300">
              <a:buFont typeface="Arial" panose="020B0604020202020204" pitchFamily="34" charset="0"/>
              <a:buChar char="•"/>
            </a:pPr>
            <a:r>
              <a:rPr lang="en-US" sz="2000" dirty="0" smtClean="0">
                <a:solidFill>
                  <a:srgbClr val="2323EF"/>
                </a:solidFill>
              </a:rPr>
              <a:t>The Main (“Happy”, “Sunny-Day”) Case for a scenario is when everything goes as planned for a simple case.  </a:t>
            </a:r>
          </a:p>
          <a:p>
            <a:pPr marL="114300" indent="-114300">
              <a:buFont typeface="Arial" panose="020B0604020202020204" pitchFamily="34" charset="0"/>
              <a:buChar char="•"/>
            </a:pPr>
            <a:r>
              <a:rPr lang="en-US" sz="2000" dirty="0" smtClean="0">
                <a:solidFill>
                  <a:srgbClr val="2323EF"/>
                </a:solidFill>
              </a:rPr>
              <a:t>An “Extension” or “Alternate” Case is a modification or extension of the Main case that adds functionality to the Main Case – such as “repeat”, “substitute”, etc.  </a:t>
            </a:r>
          </a:p>
          <a:p>
            <a:pPr marL="114300" indent="-114300">
              <a:buFont typeface="Arial" panose="020B0604020202020204" pitchFamily="34" charset="0"/>
              <a:buChar char="•"/>
            </a:pPr>
            <a:r>
              <a:rPr lang="en-US" sz="2000" dirty="0" smtClean="0">
                <a:solidFill>
                  <a:srgbClr val="2323EF"/>
                </a:solidFill>
              </a:rPr>
              <a:t>An “Exception” (“Rainy Day”) Case is an “error handler” condition when things do not go as planned – when the system is not able to perform the functionality of the Main Case – such as “invalid selection”, “item not available” (“sold out”), etc.</a:t>
            </a:r>
          </a:p>
          <a:p>
            <a:pPr marL="228600" lvl="1" indent="-114300">
              <a:buFont typeface="Arial" panose="020B0604020202020204" pitchFamily="34" charset="0"/>
              <a:buChar char="•"/>
            </a:pPr>
            <a:r>
              <a:rPr lang="en-US" sz="2000" dirty="0" smtClean="0">
                <a:solidFill>
                  <a:srgbClr val="2323EF"/>
                </a:solidFill>
              </a:rPr>
              <a:t>The Exception Case </a:t>
            </a:r>
            <a:r>
              <a:rPr lang="en-US" sz="2000" b="1" dirty="0" smtClean="0">
                <a:solidFill>
                  <a:srgbClr val="2323EF"/>
                </a:solidFill>
              </a:rPr>
              <a:t>MUST</a:t>
            </a:r>
            <a:r>
              <a:rPr lang="en-US" sz="2000" dirty="0" smtClean="0">
                <a:solidFill>
                  <a:srgbClr val="2323EF"/>
                </a:solidFill>
              </a:rPr>
              <a:t> be a condition that the system can detect and respond to!</a:t>
            </a:r>
          </a:p>
          <a:p>
            <a:pPr marL="228600" lvl="1" indent="-114300">
              <a:buFont typeface="Arial" panose="020B0604020202020204" pitchFamily="34" charset="0"/>
              <a:buChar char="•"/>
            </a:pPr>
            <a:r>
              <a:rPr lang="en-US" sz="2000" dirty="0" smtClean="0">
                <a:solidFill>
                  <a:srgbClr val="2323EF"/>
                </a:solidFill>
              </a:rPr>
              <a:t>“System not turned-on/plugged-in” is </a:t>
            </a:r>
            <a:r>
              <a:rPr lang="en-US" sz="2000" b="1" dirty="0" smtClean="0">
                <a:solidFill>
                  <a:srgbClr val="2323EF"/>
                </a:solidFill>
              </a:rPr>
              <a:t>NOT</a:t>
            </a:r>
            <a:r>
              <a:rPr lang="en-US" sz="2000" dirty="0" smtClean="0">
                <a:solidFill>
                  <a:srgbClr val="2323EF"/>
                </a:solidFill>
              </a:rPr>
              <a:t> a valid exception </a:t>
            </a:r>
            <a:r>
              <a:rPr lang="en-US" sz="2000" b="1" i="1" dirty="0" smtClean="0">
                <a:solidFill>
                  <a:srgbClr val="2323EF"/>
                </a:solidFill>
              </a:rPr>
              <a:t>unless</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r>
              <a:rPr lang="en-US" sz="2000" dirty="0" smtClean="0">
                <a:solidFill>
                  <a:srgbClr val="2323EF"/>
                </a:solidFill>
              </a:rPr>
              <a:t>.</a:t>
            </a:r>
          </a:p>
          <a:p>
            <a:pPr marL="228600" lvl="1" indent="-114300">
              <a:buFont typeface="Arial" panose="020B0604020202020204" pitchFamily="34" charset="0"/>
              <a:buChar char="•"/>
            </a:pPr>
            <a:r>
              <a:rPr lang="en-US" sz="2000" dirty="0" smtClean="0">
                <a:solidFill>
                  <a:srgbClr val="2323EF"/>
                </a:solidFill>
              </a:rPr>
              <a:t>“Low Power/Battery Level” </a:t>
            </a:r>
            <a:r>
              <a:rPr lang="en-US" sz="2000" b="1" dirty="0" smtClean="0">
                <a:solidFill>
                  <a:srgbClr val="2323EF"/>
                </a:solidFill>
              </a:rPr>
              <a:t>IS</a:t>
            </a:r>
            <a:r>
              <a:rPr lang="en-US" sz="2000" dirty="0" smtClean="0">
                <a:solidFill>
                  <a:srgbClr val="2323EF"/>
                </a:solidFill>
              </a:rPr>
              <a:t> </a:t>
            </a:r>
            <a:r>
              <a:rPr lang="en-US" sz="2000" b="1" i="1" dirty="0" smtClean="0">
                <a:solidFill>
                  <a:srgbClr val="2323EF"/>
                </a:solidFill>
              </a:rPr>
              <a:t>possibly</a:t>
            </a:r>
            <a:r>
              <a:rPr lang="en-US" sz="2000" dirty="0" smtClean="0">
                <a:solidFill>
                  <a:srgbClr val="2323EF"/>
                </a:solidFill>
              </a:rPr>
              <a:t> a valid Exception Case </a:t>
            </a:r>
            <a:r>
              <a:rPr lang="en-US" sz="2000" b="1" dirty="0" smtClean="0">
                <a:solidFill>
                  <a:srgbClr val="2323EF"/>
                </a:solidFill>
              </a:rPr>
              <a:t>IF</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p>
          <a:p>
            <a:endParaRPr lang="en-US" sz="2000" dirty="0" smtClean="0">
              <a:solidFill>
                <a:srgbClr val="2323EF"/>
              </a:solidFill>
            </a:endParaRPr>
          </a:p>
          <a:p>
            <a:r>
              <a:rPr lang="en-US" sz="2000" dirty="0" smtClean="0">
                <a:solidFill>
                  <a:srgbClr val="2323EF"/>
                </a:solidFill>
              </a:rPr>
              <a:t>There are some VERY good examples of Use Cases in “</a:t>
            </a:r>
            <a:r>
              <a:rPr lang="en-US" sz="2000" dirty="0" err="1" smtClean="0">
                <a:solidFill>
                  <a:srgbClr val="2323EF"/>
                </a:solidFill>
              </a:rPr>
              <a:t>COS_use</a:t>
            </a:r>
            <a:r>
              <a:rPr lang="en-US" sz="2000" dirty="0" smtClean="0">
                <a:solidFill>
                  <a:srgbClr val="2323EF"/>
                </a:solidFill>
              </a:rPr>
              <a:t> cases.doc” found at http://processimpact.com/goodies.shtml  &gt;  Requirements Engineering &gt; “Sample requirements documents” (sample_requirements_documents.zip)</a:t>
            </a:r>
          </a:p>
          <a:p>
            <a:r>
              <a:rPr lang="en-US" sz="2000" dirty="0" smtClean="0">
                <a:solidFill>
                  <a:srgbClr val="2323EF"/>
                </a:solidFill>
              </a:rPr>
              <a:t>Again, the COS – Cafeteria Ordering System – is </a:t>
            </a:r>
            <a:r>
              <a:rPr lang="en-US" sz="2000" b="1" dirty="0" smtClean="0">
                <a:solidFill>
                  <a:srgbClr val="2323EF"/>
                </a:solidFill>
              </a:rPr>
              <a:t>NOT</a:t>
            </a:r>
            <a:r>
              <a:rPr lang="en-US" sz="2000" dirty="0" smtClean="0">
                <a:solidFill>
                  <a:srgbClr val="2323EF"/>
                </a:solidFill>
              </a:rPr>
              <a:t> a good example of an Embedded System!</a:t>
            </a:r>
          </a:p>
          <a:p>
            <a:endParaRPr lang="en-US" sz="2000" dirty="0" smtClean="0">
              <a:solidFill>
                <a:srgbClr val="2323EF"/>
              </a:solidFill>
            </a:endParaRPr>
          </a:p>
          <a:p>
            <a:r>
              <a:rPr lang="en-US" sz="2000" dirty="0" smtClean="0">
                <a:solidFill>
                  <a:srgbClr val="2323EF"/>
                </a:solidFill>
              </a:rPr>
              <a:t>Feel free to use the “Use Case Template” at http://processimpact.com/goodies.shtml &gt; Requirements Engineering.</a:t>
            </a:r>
          </a:p>
          <a:p>
            <a:endParaRPr lang="en-US" sz="2000"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18</a:t>
            </a:fld>
            <a:endParaRPr lang="en-US"/>
          </a:p>
        </p:txBody>
      </p:sp>
    </p:spTree>
    <p:extLst>
      <p:ext uri="{BB962C8B-B14F-4D97-AF65-F5344CB8AC3E}">
        <p14:creationId xmlns:p14="http://schemas.microsoft.com/office/powerpoint/2010/main" val="2091534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3CD6A4-2203-4B3E-8129-9D0FDF46CBA9}" type="slidenum">
              <a:rPr lang="en-US" smtClean="0"/>
              <a:pPr/>
              <a:t>19</a:t>
            </a:fld>
            <a:endParaRPr lang="en-US"/>
          </a:p>
        </p:txBody>
      </p:sp>
    </p:spTree>
    <p:extLst>
      <p:ext uri="{BB962C8B-B14F-4D97-AF65-F5344CB8AC3E}">
        <p14:creationId xmlns:p14="http://schemas.microsoft.com/office/powerpoint/2010/main" val="24538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pitchFamily="34" charset="0"/>
              <a:buChar char="•"/>
            </a:pPr>
            <a:r>
              <a:rPr lang="en-US" dirty="0">
                <a:solidFill>
                  <a:srgbClr val="2323EF"/>
                </a:solidFill>
              </a:rPr>
              <a:t>Alternate and Exception Cases should be related to the main </a:t>
            </a:r>
            <a:r>
              <a:rPr lang="en-US" dirty="0" smtClean="0">
                <a:solidFill>
                  <a:srgbClr val="2323EF"/>
                </a:solidFill>
              </a:rPr>
              <a:t>(“Happy</a:t>
            </a:r>
            <a:r>
              <a:rPr lang="en-US" dirty="0">
                <a:solidFill>
                  <a:srgbClr val="2323EF"/>
                </a:solidFill>
              </a:rPr>
              <a:t>”) Use Case.  The Alternate Case should describe some extension or enhancement to the main Use Case, and the Exception Cases should describe scenarios when the main Use Case cannot be successfully </a:t>
            </a:r>
            <a:r>
              <a:rPr lang="en-US" dirty="0" smtClean="0">
                <a:solidFill>
                  <a:srgbClr val="2323EF"/>
                </a:solidFill>
              </a:rPr>
              <a:t>completed.</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address undesirable and/or irregular conditions that </a:t>
            </a:r>
            <a:r>
              <a:rPr lang="en-US" dirty="0" smtClean="0">
                <a:solidFill>
                  <a:srgbClr val="2323EF"/>
                </a:solidFill>
              </a:rPr>
              <a:t>the system </a:t>
            </a:r>
            <a:r>
              <a:rPr lang="en-US" dirty="0">
                <a:solidFill>
                  <a:srgbClr val="2323EF"/>
                </a:solidFill>
              </a:rPr>
              <a:t>should handle “gracefully.”  Examples include: Invalid user input (data entry is supposed to be a number but text is entered, two conflicting commands received such as “Lock” </a:t>
            </a:r>
            <a:r>
              <a:rPr lang="en-US" b="1" dirty="0">
                <a:solidFill>
                  <a:srgbClr val="2323EF"/>
                </a:solidFill>
              </a:rPr>
              <a:t>AND</a:t>
            </a:r>
            <a:r>
              <a:rPr lang="en-US" dirty="0">
                <a:solidFill>
                  <a:srgbClr val="2323EF"/>
                </a:solidFill>
              </a:rPr>
              <a:t> “Unlock”, “Up” </a:t>
            </a:r>
            <a:r>
              <a:rPr lang="en-US" b="1" dirty="0">
                <a:solidFill>
                  <a:srgbClr val="2323EF"/>
                </a:solidFill>
              </a:rPr>
              <a:t>AND</a:t>
            </a:r>
            <a:r>
              <a:rPr lang="en-US" dirty="0">
                <a:solidFill>
                  <a:srgbClr val="2323EF"/>
                </a:solidFill>
              </a:rPr>
              <a:t> “Down”, etc.), unavailable system resources (“item sold out”, “no ink”, “no paper”, “no network connection”, etc.), </a:t>
            </a:r>
            <a:r>
              <a:rPr lang="en-US" dirty="0" smtClean="0">
                <a:solidFill>
                  <a:srgbClr val="2323EF"/>
                </a:solidFill>
              </a:rPr>
              <a:t>etc.</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may also be used to address transient conditions in the system (“stuck button”, “safety interlock not engaged”, etc.) or system component failure (“sensor out of range”, “light bulb burned-out”, etc</a:t>
            </a:r>
            <a:r>
              <a:rPr lang="en-US" dirty="0" smtClean="0">
                <a:solidFill>
                  <a:srgbClr val="2323EF"/>
                </a:solidFill>
              </a:rPr>
              <a:t>.)</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are not for describing “bugs” or defective system operation.  Defective system behavior should be resolved during product </a:t>
            </a:r>
            <a:r>
              <a:rPr lang="en-US" dirty="0" smtClean="0">
                <a:solidFill>
                  <a:srgbClr val="2323EF"/>
                </a:solidFill>
              </a:rPr>
              <a:t>development.</a:t>
            </a:r>
          </a:p>
          <a:p>
            <a:pPr marL="171450" indent="-171450">
              <a:buFont typeface="Arial" pitchFamily="34" charset="0"/>
              <a:buChar char="•"/>
            </a:pPr>
            <a:r>
              <a:rPr lang="en-US" dirty="0" smtClean="0">
                <a:solidFill>
                  <a:srgbClr val="2323EF"/>
                </a:solidFill>
              </a:rPr>
              <a:t>Exception </a:t>
            </a:r>
            <a:r>
              <a:rPr lang="en-US" dirty="0">
                <a:solidFill>
                  <a:srgbClr val="2323EF"/>
                </a:solidFill>
              </a:rPr>
              <a:t>Use Cases deal </a:t>
            </a:r>
            <a:r>
              <a:rPr lang="en-US" b="1" dirty="0">
                <a:solidFill>
                  <a:srgbClr val="2323EF"/>
                </a:solidFill>
              </a:rPr>
              <a:t>ONLY</a:t>
            </a:r>
            <a:r>
              <a:rPr lang="en-US" dirty="0">
                <a:solidFill>
                  <a:srgbClr val="2323EF"/>
                </a:solidFill>
              </a:rPr>
              <a:t> with things that </a:t>
            </a:r>
            <a:r>
              <a:rPr lang="en-US" dirty="0" smtClean="0">
                <a:solidFill>
                  <a:srgbClr val="2323EF"/>
                </a:solidFill>
              </a:rPr>
              <a:t>the system </a:t>
            </a:r>
            <a:r>
              <a:rPr lang="en-US" dirty="0">
                <a:solidFill>
                  <a:srgbClr val="2323EF"/>
                </a:solidFill>
              </a:rPr>
              <a:t>has some control over.  If the purpose of </a:t>
            </a:r>
            <a:r>
              <a:rPr lang="en-US" dirty="0" smtClean="0">
                <a:solidFill>
                  <a:srgbClr val="2323EF"/>
                </a:solidFill>
              </a:rPr>
              <a:t>the system </a:t>
            </a:r>
            <a:r>
              <a:rPr lang="en-US" dirty="0">
                <a:solidFill>
                  <a:srgbClr val="2323EF"/>
                </a:solidFill>
              </a:rPr>
              <a:t>is to send a signal/message, then once the signal/message has been transmitted (correctly), </a:t>
            </a:r>
            <a:r>
              <a:rPr lang="en-US" b="1" dirty="0">
                <a:solidFill>
                  <a:srgbClr val="2323EF"/>
                </a:solidFill>
              </a:rPr>
              <a:t>ANY</a:t>
            </a:r>
            <a:r>
              <a:rPr lang="en-US" dirty="0">
                <a:solidFill>
                  <a:srgbClr val="2323EF"/>
                </a:solidFill>
              </a:rPr>
              <a:t> interference or misinterpretation of the (correctly) transmitted signal/message is beyond the scope of </a:t>
            </a:r>
            <a:r>
              <a:rPr lang="en-US" dirty="0" smtClean="0">
                <a:solidFill>
                  <a:srgbClr val="2323EF"/>
                </a:solidFill>
              </a:rPr>
              <a:t>the system</a:t>
            </a:r>
            <a:r>
              <a:rPr lang="en-US" dirty="0">
                <a:solidFill>
                  <a:srgbClr val="2323EF"/>
                </a:solidFill>
              </a:rPr>
              <a:t>, and therefore is NOT an exception condition for </a:t>
            </a:r>
            <a:r>
              <a:rPr lang="en-US" dirty="0" smtClean="0">
                <a:solidFill>
                  <a:srgbClr val="2323EF"/>
                </a:solidFill>
              </a:rPr>
              <a:t>the system.</a:t>
            </a:r>
            <a:endParaRPr lang="en-US" dirty="0">
              <a:solidFill>
                <a:srgbClr val="2323EF"/>
              </a:solidFill>
            </a:endParaRPr>
          </a:p>
          <a:p>
            <a:pPr marL="171450" indent="-171450">
              <a:buFont typeface="Arial" pitchFamily="34" charset="0"/>
              <a:buChar char="•"/>
            </a:pPr>
            <a:r>
              <a:rPr lang="en-US" dirty="0" smtClean="0">
                <a:solidFill>
                  <a:srgbClr val="2323EF"/>
                </a:solidFill>
              </a:rPr>
              <a:t>Exception Cases are also NOT for conditions such as “No Power”, “Not Connected”, “Not Plugged-In”, “Out of Range”, “Signal Not Received” – </a:t>
            </a:r>
            <a:r>
              <a:rPr lang="en-US" b="1" dirty="0" smtClean="0">
                <a:solidFill>
                  <a:srgbClr val="2323EF"/>
                </a:solidFill>
              </a:rPr>
              <a:t>UNLESS</a:t>
            </a:r>
            <a:r>
              <a:rPr lang="en-US" dirty="0" smtClean="0">
                <a:solidFill>
                  <a:srgbClr val="2323EF"/>
                </a:solidFill>
              </a:rPr>
              <a:t> the system is capable of detecting the condition and </a:t>
            </a:r>
            <a:r>
              <a:rPr lang="en-US" b="1" dirty="0" smtClean="0">
                <a:solidFill>
                  <a:srgbClr val="2323EF"/>
                </a:solidFill>
              </a:rPr>
              <a:t>DOING SOMETHING </a:t>
            </a:r>
            <a:r>
              <a:rPr lang="en-US" dirty="0" smtClean="0">
                <a:solidFill>
                  <a:srgbClr val="2323EF"/>
                </a:solidFill>
              </a:rPr>
              <a:t>about it (such as reporting or logging an error condition, entering low-power mode, etc.)</a:t>
            </a: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20</a:t>
            </a:fld>
            <a:endParaRPr lang="en-US"/>
          </a:p>
        </p:txBody>
      </p:sp>
    </p:spTree>
    <p:extLst>
      <p:ext uri="{BB962C8B-B14F-4D97-AF65-F5344CB8AC3E}">
        <p14:creationId xmlns:p14="http://schemas.microsoft.com/office/powerpoint/2010/main" val="2435295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22</a:t>
            </a:fld>
            <a:endParaRPr lang="en-US"/>
          </a:p>
        </p:txBody>
      </p:sp>
    </p:spTree>
    <p:extLst>
      <p:ext uri="{BB962C8B-B14F-4D97-AF65-F5344CB8AC3E}">
        <p14:creationId xmlns:p14="http://schemas.microsoft.com/office/powerpoint/2010/main" val="229429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2</a:t>
            </a:fld>
            <a:endParaRPr lang="en-US"/>
          </a:p>
        </p:txBody>
      </p:sp>
    </p:spTree>
    <p:extLst>
      <p:ext uri="{BB962C8B-B14F-4D97-AF65-F5344CB8AC3E}">
        <p14:creationId xmlns:p14="http://schemas.microsoft.com/office/powerpoint/2010/main" val="1461465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23</a:t>
            </a:fld>
            <a:endParaRPr lang="en-US"/>
          </a:p>
        </p:txBody>
      </p:sp>
    </p:spTree>
    <p:extLst>
      <p:ext uri="{BB962C8B-B14F-4D97-AF65-F5344CB8AC3E}">
        <p14:creationId xmlns:p14="http://schemas.microsoft.com/office/powerpoint/2010/main" val="381552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1100" dirty="0" smtClean="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24</a:t>
            </a:fld>
            <a:endParaRPr lang="en-US"/>
          </a:p>
        </p:txBody>
      </p:sp>
    </p:spTree>
    <p:extLst>
      <p:ext uri="{BB962C8B-B14F-4D97-AF65-F5344CB8AC3E}">
        <p14:creationId xmlns:p14="http://schemas.microsoft.com/office/powerpoint/2010/main" val="2624348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rgbClr val="2323EF"/>
                </a:solidFill>
                <a:effectLst/>
                <a:latin typeface="+mn-lt"/>
                <a:ea typeface="+mn-ea"/>
                <a:cs typeface="+mn-cs"/>
              </a:rPr>
              <a:t>A “Signal” may be an aggregation of more than one kind of information.  For example, “User Selection” from a keypad may represent one of several possible “menu” options</a:t>
            </a:r>
            <a:r>
              <a:rPr lang="en-US" dirty="0" smtClean="0">
                <a:solidFill>
                  <a:srgbClr val="2323EF"/>
                </a:solidFill>
              </a:rPr>
              <a:t>.  Create Data Dictionary entries for aggregated signals</a:t>
            </a:r>
            <a:r>
              <a:rPr lang="en-US" sz="1200" kern="1200" dirty="0" smtClean="0">
                <a:solidFill>
                  <a:srgbClr val="2323EF"/>
                </a:solidFill>
                <a:effectLst/>
              </a:rPr>
              <a:t>.</a:t>
            </a: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748651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26</a:t>
            </a:fld>
            <a:endParaRPr lang="en-US"/>
          </a:p>
        </p:txBody>
      </p:sp>
    </p:spTree>
    <p:extLst>
      <p:ext uri="{BB962C8B-B14F-4D97-AF65-F5344CB8AC3E}">
        <p14:creationId xmlns:p14="http://schemas.microsoft.com/office/powerpoint/2010/main" val="2218967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419600"/>
          </a:xfrm>
        </p:spPr>
        <p:txBody>
          <a:bodyPr>
            <a:normAutofit fontScale="92500" lnSpcReduction="20000"/>
          </a:bodyPr>
          <a:lstStyle/>
          <a:p>
            <a:r>
              <a:rPr lang="en-US" b="1" dirty="0" smtClean="0">
                <a:solidFill>
                  <a:srgbClr val="FF0000"/>
                </a:solidFill>
              </a:rPr>
              <a:t>Delete this comment from your presentation!</a:t>
            </a:r>
            <a:endParaRPr lang="en-US" b="1" dirty="0" smtClean="0"/>
          </a:p>
          <a:p>
            <a:endParaRPr lang="en-US" dirty="0" smtClean="0">
              <a:solidFill>
                <a:srgbClr val="2323EF"/>
              </a:solidFill>
            </a:endParaRPr>
          </a:p>
          <a:p>
            <a:r>
              <a:rPr lang="en-US" dirty="0" smtClean="0">
                <a:solidFill>
                  <a:srgbClr val="2323EF"/>
                </a:solidFill>
              </a:rPr>
              <a:t>The Context Diagram is the highest level of “abstraction” of the product.  It consists of:</a:t>
            </a:r>
          </a:p>
          <a:p>
            <a:pPr marL="115888" indent="-115888">
              <a:buFont typeface="Arial" pitchFamily="34" charset="0"/>
              <a:buChar char="•"/>
            </a:pPr>
            <a:r>
              <a:rPr lang="en-US" dirty="0" smtClean="0">
                <a:solidFill>
                  <a:srgbClr val="2323EF"/>
                </a:solidFill>
              </a:rPr>
              <a:t>The Context “Bubble” – Usually a circle or a square in the middle of the diagram.  This represents the </a:t>
            </a:r>
            <a:r>
              <a:rPr lang="en-US" b="1" dirty="0" smtClean="0">
                <a:solidFill>
                  <a:srgbClr val="2323EF"/>
                </a:solidFill>
              </a:rPr>
              <a:t>entirety</a:t>
            </a:r>
            <a:r>
              <a:rPr lang="en-US" dirty="0" smtClean="0">
                <a:solidFill>
                  <a:srgbClr val="2323EF"/>
                </a:solidFill>
              </a:rPr>
              <a:t> (the “universe”) of the system.  </a:t>
            </a:r>
            <a:r>
              <a:rPr lang="en-US" b="1" dirty="0" smtClean="0">
                <a:solidFill>
                  <a:srgbClr val="2323EF"/>
                </a:solidFill>
              </a:rPr>
              <a:t>EVERYTHING</a:t>
            </a:r>
            <a:r>
              <a:rPr lang="en-US" dirty="0" smtClean="0">
                <a:solidFill>
                  <a:srgbClr val="2323EF"/>
                </a:solidFill>
              </a:rPr>
              <a:t> that the system “is” (Latin: </a:t>
            </a:r>
            <a:r>
              <a:rPr lang="en-US" dirty="0" err="1" smtClean="0">
                <a:solidFill>
                  <a:srgbClr val="2323EF"/>
                </a:solidFill>
              </a:rPr>
              <a:t>esse</a:t>
            </a:r>
            <a:r>
              <a:rPr lang="en-US" dirty="0" smtClean="0">
                <a:solidFill>
                  <a:srgbClr val="2323EF"/>
                </a:solidFill>
              </a:rPr>
              <a:t>) is inside the “</a:t>
            </a:r>
            <a:r>
              <a:rPr lang="en-US" dirty="0">
                <a:solidFill>
                  <a:srgbClr val="2323EF"/>
                </a:solidFill>
              </a:rPr>
              <a:t>B</a:t>
            </a:r>
            <a:r>
              <a:rPr lang="en-US" dirty="0" smtClean="0">
                <a:solidFill>
                  <a:srgbClr val="2323EF"/>
                </a:solidFill>
              </a:rPr>
              <a:t>ubble.”  </a:t>
            </a:r>
            <a:r>
              <a:rPr lang="en-US" b="1" dirty="0" smtClean="0">
                <a:solidFill>
                  <a:srgbClr val="2323EF"/>
                </a:solidFill>
              </a:rPr>
              <a:t>EVERYTHING</a:t>
            </a:r>
            <a:r>
              <a:rPr lang="en-US" dirty="0" smtClean="0">
                <a:solidFill>
                  <a:srgbClr val="2323EF"/>
                </a:solidFill>
              </a:rPr>
              <a:t> that the system interacts with is shown outside the “Bubble.”</a:t>
            </a:r>
          </a:p>
          <a:p>
            <a:pPr marL="115888" indent="-115888">
              <a:buFont typeface="Arial" pitchFamily="34" charset="0"/>
              <a:buChar char="•"/>
            </a:pPr>
            <a:r>
              <a:rPr lang="en-US" dirty="0" smtClean="0">
                <a:solidFill>
                  <a:srgbClr val="2323EF"/>
                </a:solidFill>
              </a:rPr>
              <a:t>Terminators – Usually represented by squares surrounding the Context “Bubble”.</a:t>
            </a:r>
          </a:p>
          <a:p>
            <a:pPr marL="573088" lvl="1" indent="-115888">
              <a:buFont typeface="Arial" pitchFamily="34" charset="0"/>
              <a:buChar char="•"/>
            </a:pPr>
            <a:r>
              <a:rPr lang="en-US" dirty="0" smtClean="0">
                <a:solidFill>
                  <a:srgbClr val="2323EF"/>
                </a:solidFill>
              </a:rPr>
              <a:t>Name the physical devices that directly interact with the system; these are the devices that produce and/or consume the system’s Input and Output “signals”.</a:t>
            </a:r>
          </a:p>
          <a:p>
            <a:pPr marL="573088" lvl="1" indent="-115888">
              <a:buFont typeface="Arial" pitchFamily="34" charset="0"/>
              <a:buChar char="•"/>
            </a:pPr>
            <a:r>
              <a:rPr lang="en-US" dirty="0" smtClean="0">
                <a:solidFill>
                  <a:srgbClr val="2323EF"/>
                </a:solidFill>
              </a:rPr>
              <a:t>Terminators are “things” and are named with nouns (such as “Start Button”, “Position Sensor”, “Control Relay”, “Drive Motor”, etc.)</a:t>
            </a:r>
          </a:p>
          <a:p>
            <a:pPr marL="115888" indent="-115888">
              <a:buFont typeface="Arial" pitchFamily="34" charset="0"/>
              <a:buChar char="•"/>
            </a:pPr>
            <a:r>
              <a:rPr lang="en-US" dirty="0" smtClean="0">
                <a:solidFill>
                  <a:srgbClr val="2323EF"/>
                </a:solidFill>
              </a:rPr>
              <a:t>Signals are “streams of information” that flow between the System (Context “Bubble”) and the Terminators.</a:t>
            </a:r>
          </a:p>
          <a:p>
            <a:pPr marL="573088" lvl="1" indent="-115888">
              <a:buFont typeface="Arial" pitchFamily="34" charset="0"/>
              <a:buChar char="•"/>
            </a:pPr>
            <a:r>
              <a:rPr lang="en-US" dirty="0" smtClean="0">
                <a:solidFill>
                  <a:srgbClr val="2323EF"/>
                </a:solidFill>
              </a:rPr>
              <a:t>Signals at the Context level should be “abstract” and represent the User’s or System’s understanding of the </a:t>
            </a:r>
            <a:r>
              <a:rPr lang="en-US" b="1" i="1" dirty="0" smtClean="0">
                <a:solidFill>
                  <a:srgbClr val="2323EF"/>
                </a:solidFill>
              </a:rPr>
              <a:t>information</a:t>
            </a:r>
            <a:r>
              <a:rPr lang="en-US" dirty="0" smtClean="0">
                <a:solidFill>
                  <a:srgbClr val="2323EF"/>
                </a:solidFill>
              </a:rPr>
              <a:t> that the signal contains (such as “User Selection”, “Motion Command”.)</a:t>
            </a:r>
          </a:p>
          <a:p>
            <a:pPr marL="573088" lvl="1" indent="-115888">
              <a:buFont typeface="Arial" pitchFamily="34" charset="0"/>
              <a:buChar char="•"/>
            </a:pPr>
            <a:r>
              <a:rPr lang="en-US" dirty="0" smtClean="0">
                <a:solidFill>
                  <a:srgbClr val="2323EF"/>
                </a:solidFill>
              </a:rPr>
              <a:t>Signal names should </a:t>
            </a:r>
            <a:r>
              <a:rPr lang="en-US" b="1" i="1" dirty="0" smtClean="0">
                <a:solidFill>
                  <a:srgbClr val="2323EF"/>
                </a:solidFill>
              </a:rPr>
              <a:t>NOT</a:t>
            </a:r>
            <a:r>
              <a:rPr lang="en-US" dirty="0" smtClean="0">
                <a:solidFill>
                  <a:srgbClr val="2323EF"/>
                </a:solidFill>
              </a:rPr>
              <a:t> include details as to a specific implementation  method (such as “Motor Control </a:t>
            </a:r>
            <a:r>
              <a:rPr lang="en-US" b="1" dirty="0" err="1" smtClean="0">
                <a:solidFill>
                  <a:srgbClr val="2323EF"/>
                </a:solidFill>
              </a:rPr>
              <a:t>PWM</a:t>
            </a:r>
            <a:r>
              <a:rPr lang="en-US" dirty="0" smtClean="0">
                <a:solidFill>
                  <a:srgbClr val="2323EF"/>
                </a:solidFill>
              </a:rPr>
              <a:t>”.)</a:t>
            </a:r>
          </a:p>
          <a:p>
            <a:pPr marL="573088" lvl="1" indent="-115888">
              <a:buFont typeface="Arial" pitchFamily="34" charset="0"/>
              <a:buChar char="•"/>
            </a:pPr>
            <a:r>
              <a:rPr lang="en-US" dirty="0" smtClean="0">
                <a:solidFill>
                  <a:srgbClr val="2323EF"/>
                </a:solidFill>
              </a:rPr>
              <a:t>Signals may be continuous, discrete, or Boolean.  They may be network messages or file data.</a:t>
            </a:r>
          </a:p>
          <a:p>
            <a:pPr marL="573088" lvl="1" indent="-115888">
              <a:buFont typeface="Arial" pitchFamily="34" charset="0"/>
              <a:buChar char="•"/>
            </a:pPr>
            <a:r>
              <a:rPr lang="en-US" dirty="0" smtClean="0">
                <a:solidFill>
                  <a:srgbClr val="2323EF"/>
                </a:solidFill>
              </a:rPr>
              <a:t>The names of Signals on the Context Diagram are VERY good candidates for names of traces on schematics and variable names in software.</a:t>
            </a:r>
          </a:p>
          <a:p>
            <a:pPr marL="573088" lvl="1" indent="-115888">
              <a:buFont typeface="Arial" pitchFamily="34" charset="0"/>
              <a:buChar char="•"/>
            </a:pPr>
            <a:r>
              <a:rPr lang="en-US" dirty="0" smtClean="0">
                <a:solidFill>
                  <a:srgbClr val="2323EF"/>
                </a:solidFill>
              </a:rPr>
              <a:t>These Signal Names should be maintained throughout the specification process, and used consistently throughout the various specification documentation.</a:t>
            </a:r>
          </a:p>
          <a:p>
            <a:pPr marL="171450" indent="-171450">
              <a:buFont typeface="Arial" pitchFamily="34" charset="0"/>
              <a:buChar char="•"/>
            </a:pPr>
            <a:r>
              <a:rPr lang="en-US" dirty="0">
                <a:solidFill>
                  <a:srgbClr val="2323EF"/>
                </a:solidFill>
              </a:rPr>
              <a:t>The lines </a:t>
            </a:r>
            <a:r>
              <a:rPr lang="en-US" dirty="0" smtClean="0">
                <a:solidFill>
                  <a:srgbClr val="2323EF"/>
                </a:solidFill>
              </a:rPr>
              <a:t>(Signals) on </a:t>
            </a:r>
            <a:r>
              <a:rPr lang="en-US" dirty="0">
                <a:solidFill>
                  <a:srgbClr val="2323EF"/>
                </a:solidFill>
              </a:rPr>
              <a:t>the Context Diagram should be labeled with the name of the </a:t>
            </a:r>
            <a:r>
              <a:rPr lang="en-US" dirty="0" smtClean="0">
                <a:solidFill>
                  <a:srgbClr val="2323EF"/>
                </a:solidFill>
              </a:rPr>
              <a:t>Signal</a:t>
            </a:r>
            <a:r>
              <a:rPr lang="en-US" dirty="0">
                <a:solidFill>
                  <a:srgbClr val="2323EF"/>
                </a:solidFill>
              </a:rPr>
              <a:t>, </a:t>
            </a:r>
            <a:r>
              <a:rPr lang="en-US" b="1" dirty="0">
                <a:solidFill>
                  <a:srgbClr val="2323EF"/>
                </a:solidFill>
              </a:rPr>
              <a:t>NOT</a:t>
            </a:r>
            <a:r>
              <a:rPr lang="en-US" dirty="0">
                <a:solidFill>
                  <a:srgbClr val="2323EF"/>
                </a:solidFill>
              </a:rPr>
              <a:t> the </a:t>
            </a:r>
            <a:r>
              <a:rPr lang="en-US" dirty="0" smtClean="0">
                <a:solidFill>
                  <a:srgbClr val="2323EF"/>
                </a:solidFill>
              </a:rPr>
              <a:t>Signal </a:t>
            </a:r>
            <a:r>
              <a:rPr lang="en-US" dirty="0">
                <a:solidFill>
                  <a:srgbClr val="2323EF"/>
                </a:solidFill>
              </a:rPr>
              <a:t>data/signal type (Boolean, Analog, etc.).   The </a:t>
            </a:r>
            <a:r>
              <a:rPr lang="en-US" dirty="0" smtClean="0">
                <a:solidFill>
                  <a:srgbClr val="2323EF"/>
                </a:solidFill>
              </a:rPr>
              <a:t>Signal  name </a:t>
            </a:r>
            <a:r>
              <a:rPr lang="en-US" dirty="0">
                <a:solidFill>
                  <a:srgbClr val="2323EF"/>
                </a:solidFill>
              </a:rPr>
              <a:t>on the Context Diagram should </a:t>
            </a:r>
            <a:r>
              <a:rPr lang="en-US" b="1" dirty="0">
                <a:solidFill>
                  <a:srgbClr val="2323EF"/>
                </a:solidFill>
              </a:rPr>
              <a:t>EXACTLY</a:t>
            </a:r>
            <a:r>
              <a:rPr lang="en-US" dirty="0">
                <a:solidFill>
                  <a:srgbClr val="2323EF"/>
                </a:solidFill>
              </a:rPr>
              <a:t> match the signals described in the Input Signal and Output Signal descriptions</a:t>
            </a:r>
            <a:r>
              <a:rPr lang="en-US" dirty="0" smtClean="0">
                <a:solidFill>
                  <a:srgbClr val="2323EF"/>
                </a:solidFill>
              </a:rPr>
              <a:t>.</a:t>
            </a:r>
          </a:p>
          <a:p>
            <a:pPr marL="171450" indent="-171450">
              <a:buFont typeface="Arial" pitchFamily="34" charset="0"/>
              <a:buChar char="•"/>
            </a:pPr>
            <a:r>
              <a:rPr lang="en-US" dirty="0" smtClean="0">
                <a:solidFill>
                  <a:srgbClr val="2323EF"/>
                </a:solidFill>
              </a:rPr>
              <a:t>The </a:t>
            </a:r>
            <a:r>
              <a:rPr lang="en-US" dirty="0">
                <a:solidFill>
                  <a:srgbClr val="2323EF"/>
                </a:solidFill>
              </a:rPr>
              <a:t>Context Diagram is </a:t>
            </a:r>
            <a:r>
              <a:rPr lang="en-US" dirty="0" smtClean="0">
                <a:solidFill>
                  <a:srgbClr val="2323EF"/>
                </a:solidFill>
              </a:rPr>
              <a:t>the system’s </a:t>
            </a:r>
            <a:r>
              <a:rPr lang="en-US" dirty="0">
                <a:solidFill>
                  <a:srgbClr val="2323EF"/>
                </a:solidFill>
              </a:rPr>
              <a:t>Universe.  Any functionality mentioned in the System Description, Use Cases, etc. should be somehow addressed in the Context Diagram.  If an external device is outside the “scope” of </a:t>
            </a:r>
            <a:r>
              <a:rPr lang="en-US" dirty="0" smtClean="0">
                <a:solidFill>
                  <a:srgbClr val="2323EF"/>
                </a:solidFill>
              </a:rPr>
              <a:t>the system </a:t>
            </a:r>
            <a:r>
              <a:rPr lang="en-US" dirty="0">
                <a:solidFill>
                  <a:srgbClr val="2323EF"/>
                </a:solidFill>
              </a:rPr>
              <a:t>(i.e.: not shown on the Context Diagram), then the behavior is beyond the scope of </a:t>
            </a:r>
            <a:r>
              <a:rPr lang="en-US" dirty="0" smtClean="0">
                <a:solidFill>
                  <a:srgbClr val="2323EF"/>
                </a:solidFill>
              </a:rPr>
              <a:t>the system </a:t>
            </a:r>
            <a:r>
              <a:rPr lang="en-US" dirty="0">
                <a:solidFill>
                  <a:srgbClr val="2323EF"/>
                </a:solidFill>
              </a:rPr>
              <a:t>and should not be part of the system description or any Use Case.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27</a:t>
            </a:fld>
            <a:endParaRPr lang="en-US"/>
          </a:p>
        </p:txBody>
      </p:sp>
    </p:spTree>
    <p:extLst>
      <p:ext uri="{BB962C8B-B14F-4D97-AF65-F5344CB8AC3E}">
        <p14:creationId xmlns:p14="http://schemas.microsoft.com/office/powerpoint/2010/main" val="2366671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000" dirty="0" smtClean="0">
                <a:solidFill>
                  <a:srgbClr val="2323EF"/>
                </a:solidFill>
              </a:rPr>
              <a:t>A Use Case describes a scenario of user interaction with the system.  A Use Case usually describes a User-accessible feature of the system – some operation that might be included in a User’s Instruction Manual for the product.</a:t>
            </a:r>
          </a:p>
          <a:p>
            <a:endParaRPr lang="en-US" sz="2000" dirty="0" smtClean="0">
              <a:solidFill>
                <a:srgbClr val="2323EF"/>
              </a:solidFill>
            </a:endParaRPr>
          </a:p>
          <a:p>
            <a:r>
              <a:rPr lang="en-US" sz="2000" dirty="0" smtClean="0">
                <a:solidFill>
                  <a:srgbClr val="2323EF"/>
                </a:solidFill>
              </a:rPr>
              <a:t>The statement of a Use Case resembles a “Ping Pong” game: User does this, system does that, and so on… </a:t>
            </a:r>
          </a:p>
          <a:p>
            <a:r>
              <a:rPr lang="en-US" sz="2000" dirty="0" smtClean="0">
                <a:solidFill>
                  <a:srgbClr val="2323EF"/>
                </a:solidFill>
              </a:rPr>
              <a:t>For each User Action that has a system response, the system’s response should be described.  Recall that the goal of defining Use Cases is to understand and define the system requirements.</a:t>
            </a:r>
          </a:p>
          <a:p>
            <a:pPr marL="114300" indent="-114300">
              <a:buFont typeface="Arial" panose="020B0604020202020204" pitchFamily="34" charset="0"/>
              <a:buChar char="•"/>
            </a:pPr>
            <a:r>
              <a:rPr lang="en-US" sz="2000" dirty="0" smtClean="0">
                <a:solidFill>
                  <a:srgbClr val="2323EF"/>
                </a:solidFill>
              </a:rPr>
              <a:t>The Main (“Happy”, “Sunny-Day”) Case for a scenario is when everything goes as planned for a simple case.  </a:t>
            </a:r>
          </a:p>
          <a:p>
            <a:pPr marL="114300" indent="-114300">
              <a:buFont typeface="Arial" panose="020B0604020202020204" pitchFamily="34" charset="0"/>
              <a:buChar char="•"/>
            </a:pPr>
            <a:r>
              <a:rPr lang="en-US" sz="2000" dirty="0" smtClean="0">
                <a:solidFill>
                  <a:srgbClr val="2323EF"/>
                </a:solidFill>
              </a:rPr>
              <a:t>An “Extension” or “Alternate” Case is a modification or extension of the Main case that adds functionality to the Main Case – such as “repeat”, “substitute”, etc.  </a:t>
            </a:r>
          </a:p>
          <a:p>
            <a:pPr marL="114300" indent="-114300">
              <a:buFont typeface="Arial" panose="020B0604020202020204" pitchFamily="34" charset="0"/>
              <a:buChar char="•"/>
            </a:pPr>
            <a:r>
              <a:rPr lang="en-US" sz="2000" dirty="0" smtClean="0">
                <a:solidFill>
                  <a:srgbClr val="2323EF"/>
                </a:solidFill>
              </a:rPr>
              <a:t>An “Exception” (“Rainy Day”) Case is an “error handler” condition when things do not go as planned – when the system is not able to perform the functionality of the Main Case – such as “invalid selection”, “item not available” (“sold out”), etc.</a:t>
            </a:r>
          </a:p>
          <a:p>
            <a:pPr marL="228600" lvl="1" indent="-114300">
              <a:buFont typeface="Arial" panose="020B0604020202020204" pitchFamily="34" charset="0"/>
              <a:buChar char="•"/>
            </a:pPr>
            <a:r>
              <a:rPr lang="en-US" sz="2000" dirty="0" smtClean="0">
                <a:solidFill>
                  <a:srgbClr val="2323EF"/>
                </a:solidFill>
              </a:rPr>
              <a:t>The Exception Case </a:t>
            </a:r>
            <a:r>
              <a:rPr lang="en-US" sz="2000" b="1" dirty="0" smtClean="0">
                <a:solidFill>
                  <a:srgbClr val="2323EF"/>
                </a:solidFill>
              </a:rPr>
              <a:t>MUST</a:t>
            </a:r>
            <a:r>
              <a:rPr lang="en-US" sz="2000" dirty="0" smtClean="0">
                <a:solidFill>
                  <a:srgbClr val="2323EF"/>
                </a:solidFill>
              </a:rPr>
              <a:t> be a condition that the system can detect and respond to!</a:t>
            </a:r>
          </a:p>
          <a:p>
            <a:pPr marL="228600" lvl="1" indent="-114300">
              <a:buFont typeface="Arial" panose="020B0604020202020204" pitchFamily="34" charset="0"/>
              <a:buChar char="•"/>
            </a:pPr>
            <a:r>
              <a:rPr lang="en-US" sz="2000" dirty="0" smtClean="0">
                <a:solidFill>
                  <a:srgbClr val="2323EF"/>
                </a:solidFill>
              </a:rPr>
              <a:t>“System not turned-on/plugged-in” is </a:t>
            </a:r>
            <a:r>
              <a:rPr lang="en-US" sz="2000" b="1" dirty="0" smtClean="0">
                <a:solidFill>
                  <a:srgbClr val="2323EF"/>
                </a:solidFill>
              </a:rPr>
              <a:t>NOT</a:t>
            </a:r>
            <a:r>
              <a:rPr lang="en-US" sz="2000" dirty="0" smtClean="0">
                <a:solidFill>
                  <a:srgbClr val="2323EF"/>
                </a:solidFill>
              </a:rPr>
              <a:t> a valid exception </a:t>
            </a:r>
            <a:r>
              <a:rPr lang="en-US" sz="2000" b="1" i="1" dirty="0" smtClean="0">
                <a:solidFill>
                  <a:srgbClr val="2323EF"/>
                </a:solidFill>
              </a:rPr>
              <a:t>unless</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r>
              <a:rPr lang="en-US" sz="2000" dirty="0" smtClean="0">
                <a:solidFill>
                  <a:srgbClr val="2323EF"/>
                </a:solidFill>
              </a:rPr>
              <a:t>.</a:t>
            </a:r>
          </a:p>
          <a:p>
            <a:pPr marL="228600" lvl="1" indent="-114300">
              <a:buFont typeface="Arial" panose="020B0604020202020204" pitchFamily="34" charset="0"/>
              <a:buChar char="•"/>
            </a:pPr>
            <a:r>
              <a:rPr lang="en-US" sz="2000" dirty="0" smtClean="0">
                <a:solidFill>
                  <a:srgbClr val="2323EF"/>
                </a:solidFill>
              </a:rPr>
              <a:t>“Low Power/Battery Level” </a:t>
            </a:r>
            <a:r>
              <a:rPr lang="en-US" sz="2000" b="1" dirty="0" smtClean="0">
                <a:solidFill>
                  <a:srgbClr val="2323EF"/>
                </a:solidFill>
              </a:rPr>
              <a:t>IS</a:t>
            </a:r>
            <a:r>
              <a:rPr lang="en-US" sz="2000" dirty="0" smtClean="0">
                <a:solidFill>
                  <a:srgbClr val="2323EF"/>
                </a:solidFill>
              </a:rPr>
              <a:t> </a:t>
            </a:r>
            <a:r>
              <a:rPr lang="en-US" sz="2000" b="1" i="1" dirty="0" smtClean="0">
                <a:solidFill>
                  <a:srgbClr val="2323EF"/>
                </a:solidFill>
              </a:rPr>
              <a:t>possibly</a:t>
            </a:r>
            <a:r>
              <a:rPr lang="en-US" sz="2000" dirty="0" smtClean="0">
                <a:solidFill>
                  <a:srgbClr val="2323EF"/>
                </a:solidFill>
              </a:rPr>
              <a:t> a valid Exception Case </a:t>
            </a:r>
            <a:r>
              <a:rPr lang="en-US" sz="2000" b="1" dirty="0" smtClean="0">
                <a:solidFill>
                  <a:srgbClr val="2323EF"/>
                </a:solidFill>
              </a:rPr>
              <a:t>IF</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p>
          <a:p>
            <a:endParaRPr lang="en-US" sz="2000" dirty="0" smtClean="0">
              <a:solidFill>
                <a:srgbClr val="2323EF"/>
              </a:solidFill>
            </a:endParaRPr>
          </a:p>
          <a:p>
            <a:r>
              <a:rPr lang="en-US" sz="2000" dirty="0" smtClean="0">
                <a:solidFill>
                  <a:srgbClr val="2323EF"/>
                </a:solidFill>
              </a:rPr>
              <a:t>There are some VERY good examples of Use Cases in “</a:t>
            </a:r>
            <a:r>
              <a:rPr lang="en-US" sz="2000" dirty="0" err="1" smtClean="0">
                <a:solidFill>
                  <a:srgbClr val="2323EF"/>
                </a:solidFill>
              </a:rPr>
              <a:t>COS_use</a:t>
            </a:r>
            <a:r>
              <a:rPr lang="en-US" sz="2000" dirty="0" smtClean="0">
                <a:solidFill>
                  <a:srgbClr val="2323EF"/>
                </a:solidFill>
              </a:rPr>
              <a:t> cases.doc” found at http://processimpact.com/goodies.shtml  &gt;  Requirements Engineering &gt; “Sample requirements documents” (sample_requirements_documents.zip)</a:t>
            </a:r>
          </a:p>
          <a:p>
            <a:r>
              <a:rPr lang="en-US" sz="2000" dirty="0" smtClean="0">
                <a:solidFill>
                  <a:srgbClr val="2323EF"/>
                </a:solidFill>
              </a:rPr>
              <a:t>Again, the COS – Cafeteria Ordering System – is </a:t>
            </a:r>
            <a:r>
              <a:rPr lang="en-US" sz="2000" b="1" dirty="0" smtClean="0">
                <a:solidFill>
                  <a:srgbClr val="2323EF"/>
                </a:solidFill>
              </a:rPr>
              <a:t>NOT</a:t>
            </a:r>
            <a:r>
              <a:rPr lang="en-US" sz="2000" dirty="0" smtClean="0">
                <a:solidFill>
                  <a:srgbClr val="2323EF"/>
                </a:solidFill>
              </a:rPr>
              <a:t> a good example of an Embedded System!</a:t>
            </a:r>
          </a:p>
          <a:p>
            <a:endParaRPr lang="en-US" sz="2000" dirty="0" smtClean="0">
              <a:solidFill>
                <a:srgbClr val="2323EF"/>
              </a:solidFill>
            </a:endParaRPr>
          </a:p>
          <a:p>
            <a:r>
              <a:rPr lang="en-US" sz="2000" dirty="0" smtClean="0">
                <a:solidFill>
                  <a:srgbClr val="2323EF"/>
                </a:solidFill>
              </a:rPr>
              <a:t>Feel free to use the “Use Case Template” at http://processimpact.com/goodies.shtml &gt; Requirements Engineering.</a:t>
            </a:r>
          </a:p>
          <a:p>
            <a:endParaRPr lang="en-US" sz="2000"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28</a:t>
            </a:fld>
            <a:endParaRPr lang="en-US"/>
          </a:p>
        </p:txBody>
      </p:sp>
    </p:spTree>
    <p:extLst>
      <p:ext uri="{BB962C8B-B14F-4D97-AF65-F5344CB8AC3E}">
        <p14:creationId xmlns:p14="http://schemas.microsoft.com/office/powerpoint/2010/main" val="2091534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3CD6A4-2203-4B3E-8129-9D0FDF46CBA9}" type="slidenum">
              <a:rPr lang="en-US" smtClean="0"/>
              <a:pPr/>
              <a:t>29</a:t>
            </a:fld>
            <a:endParaRPr lang="en-US"/>
          </a:p>
        </p:txBody>
      </p:sp>
    </p:spTree>
    <p:extLst>
      <p:ext uri="{BB962C8B-B14F-4D97-AF65-F5344CB8AC3E}">
        <p14:creationId xmlns:p14="http://schemas.microsoft.com/office/powerpoint/2010/main" val="245385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pitchFamily="34" charset="0"/>
              <a:buChar char="•"/>
            </a:pPr>
            <a:r>
              <a:rPr lang="en-US" dirty="0">
                <a:solidFill>
                  <a:srgbClr val="2323EF"/>
                </a:solidFill>
              </a:rPr>
              <a:t>Alternate and Exception Cases should be related to the main </a:t>
            </a:r>
            <a:r>
              <a:rPr lang="en-US" dirty="0" smtClean="0">
                <a:solidFill>
                  <a:srgbClr val="2323EF"/>
                </a:solidFill>
              </a:rPr>
              <a:t>(“Happy</a:t>
            </a:r>
            <a:r>
              <a:rPr lang="en-US" dirty="0">
                <a:solidFill>
                  <a:srgbClr val="2323EF"/>
                </a:solidFill>
              </a:rPr>
              <a:t>”) Use Case.  The Alternate Case should describe some extension or enhancement to the main Use Case, and the Exception Cases should describe scenarios when the main Use Case cannot be successfully </a:t>
            </a:r>
            <a:r>
              <a:rPr lang="en-US" dirty="0" smtClean="0">
                <a:solidFill>
                  <a:srgbClr val="2323EF"/>
                </a:solidFill>
              </a:rPr>
              <a:t>completed.</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address undesirable and/or irregular conditions that </a:t>
            </a:r>
            <a:r>
              <a:rPr lang="en-US" dirty="0" smtClean="0">
                <a:solidFill>
                  <a:srgbClr val="2323EF"/>
                </a:solidFill>
              </a:rPr>
              <a:t>the system </a:t>
            </a:r>
            <a:r>
              <a:rPr lang="en-US" dirty="0">
                <a:solidFill>
                  <a:srgbClr val="2323EF"/>
                </a:solidFill>
              </a:rPr>
              <a:t>should handle “gracefully.”  Examples include: Invalid user input (data entry is supposed to be a number but text is entered, two conflicting commands received such as “Lock” </a:t>
            </a:r>
            <a:r>
              <a:rPr lang="en-US" b="1" dirty="0">
                <a:solidFill>
                  <a:srgbClr val="2323EF"/>
                </a:solidFill>
              </a:rPr>
              <a:t>AND</a:t>
            </a:r>
            <a:r>
              <a:rPr lang="en-US" dirty="0">
                <a:solidFill>
                  <a:srgbClr val="2323EF"/>
                </a:solidFill>
              </a:rPr>
              <a:t> “Unlock”, “Up” </a:t>
            </a:r>
            <a:r>
              <a:rPr lang="en-US" b="1" dirty="0">
                <a:solidFill>
                  <a:srgbClr val="2323EF"/>
                </a:solidFill>
              </a:rPr>
              <a:t>AND</a:t>
            </a:r>
            <a:r>
              <a:rPr lang="en-US" dirty="0">
                <a:solidFill>
                  <a:srgbClr val="2323EF"/>
                </a:solidFill>
              </a:rPr>
              <a:t> “Down”, etc.), unavailable system resources (“item sold out”, “no ink”, “no paper”, “no network connection”, etc.), </a:t>
            </a:r>
            <a:r>
              <a:rPr lang="en-US" dirty="0" smtClean="0">
                <a:solidFill>
                  <a:srgbClr val="2323EF"/>
                </a:solidFill>
              </a:rPr>
              <a:t>etc.</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may also be used to address transient conditions in the system (“stuck button”, “safety interlock not engaged”, etc.) or system component failure (“sensor out of range”, “light bulb burned-out”, etc</a:t>
            </a:r>
            <a:r>
              <a:rPr lang="en-US" dirty="0" smtClean="0">
                <a:solidFill>
                  <a:srgbClr val="2323EF"/>
                </a:solidFill>
              </a:rPr>
              <a:t>.)</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are not for describing “bugs” or defective system operation.  Defective system behavior should be resolved during product </a:t>
            </a:r>
            <a:r>
              <a:rPr lang="en-US" dirty="0" smtClean="0">
                <a:solidFill>
                  <a:srgbClr val="2323EF"/>
                </a:solidFill>
              </a:rPr>
              <a:t>development.</a:t>
            </a:r>
          </a:p>
          <a:p>
            <a:pPr marL="171450" indent="-171450">
              <a:buFont typeface="Arial" pitchFamily="34" charset="0"/>
              <a:buChar char="•"/>
            </a:pPr>
            <a:r>
              <a:rPr lang="en-US" dirty="0" smtClean="0">
                <a:solidFill>
                  <a:srgbClr val="2323EF"/>
                </a:solidFill>
              </a:rPr>
              <a:t>Exception </a:t>
            </a:r>
            <a:r>
              <a:rPr lang="en-US" dirty="0">
                <a:solidFill>
                  <a:srgbClr val="2323EF"/>
                </a:solidFill>
              </a:rPr>
              <a:t>Use Cases deal </a:t>
            </a:r>
            <a:r>
              <a:rPr lang="en-US" b="1" dirty="0">
                <a:solidFill>
                  <a:srgbClr val="2323EF"/>
                </a:solidFill>
              </a:rPr>
              <a:t>ONLY</a:t>
            </a:r>
            <a:r>
              <a:rPr lang="en-US" dirty="0">
                <a:solidFill>
                  <a:srgbClr val="2323EF"/>
                </a:solidFill>
              </a:rPr>
              <a:t> with things that </a:t>
            </a:r>
            <a:r>
              <a:rPr lang="en-US" dirty="0" smtClean="0">
                <a:solidFill>
                  <a:srgbClr val="2323EF"/>
                </a:solidFill>
              </a:rPr>
              <a:t>the system </a:t>
            </a:r>
            <a:r>
              <a:rPr lang="en-US" dirty="0">
                <a:solidFill>
                  <a:srgbClr val="2323EF"/>
                </a:solidFill>
              </a:rPr>
              <a:t>has some control over.  If the purpose of </a:t>
            </a:r>
            <a:r>
              <a:rPr lang="en-US" dirty="0" smtClean="0">
                <a:solidFill>
                  <a:srgbClr val="2323EF"/>
                </a:solidFill>
              </a:rPr>
              <a:t>the system </a:t>
            </a:r>
            <a:r>
              <a:rPr lang="en-US" dirty="0">
                <a:solidFill>
                  <a:srgbClr val="2323EF"/>
                </a:solidFill>
              </a:rPr>
              <a:t>is to send a signal/message, then once the signal/message has been transmitted (correctly), </a:t>
            </a:r>
            <a:r>
              <a:rPr lang="en-US" b="1" dirty="0">
                <a:solidFill>
                  <a:srgbClr val="2323EF"/>
                </a:solidFill>
              </a:rPr>
              <a:t>ANY</a:t>
            </a:r>
            <a:r>
              <a:rPr lang="en-US" dirty="0">
                <a:solidFill>
                  <a:srgbClr val="2323EF"/>
                </a:solidFill>
              </a:rPr>
              <a:t> interference or misinterpretation of the (correctly) transmitted signal/message is beyond the scope of </a:t>
            </a:r>
            <a:r>
              <a:rPr lang="en-US" dirty="0" smtClean="0">
                <a:solidFill>
                  <a:srgbClr val="2323EF"/>
                </a:solidFill>
              </a:rPr>
              <a:t>the system</a:t>
            </a:r>
            <a:r>
              <a:rPr lang="en-US" dirty="0">
                <a:solidFill>
                  <a:srgbClr val="2323EF"/>
                </a:solidFill>
              </a:rPr>
              <a:t>, and therefore is NOT an exception condition for </a:t>
            </a:r>
            <a:r>
              <a:rPr lang="en-US" dirty="0" smtClean="0">
                <a:solidFill>
                  <a:srgbClr val="2323EF"/>
                </a:solidFill>
              </a:rPr>
              <a:t>the system.</a:t>
            </a:r>
            <a:endParaRPr lang="en-US" dirty="0">
              <a:solidFill>
                <a:srgbClr val="2323EF"/>
              </a:solidFill>
            </a:endParaRPr>
          </a:p>
          <a:p>
            <a:pPr marL="171450" indent="-171450">
              <a:buFont typeface="Arial" pitchFamily="34" charset="0"/>
              <a:buChar char="•"/>
            </a:pPr>
            <a:r>
              <a:rPr lang="en-US" dirty="0" smtClean="0">
                <a:solidFill>
                  <a:srgbClr val="2323EF"/>
                </a:solidFill>
              </a:rPr>
              <a:t>Exception Cases are also NOT for conditions such as “No Power”, “Not Connected”, “Not Plugged-In”, “Out of Range”, “Signal Not Received” – </a:t>
            </a:r>
            <a:r>
              <a:rPr lang="en-US" b="1" dirty="0" smtClean="0">
                <a:solidFill>
                  <a:srgbClr val="2323EF"/>
                </a:solidFill>
              </a:rPr>
              <a:t>UNLESS</a:t>
            </a:r>
            <a:r>
              <a:rPr lang="en-US" dirty="0" smtClean="0">
                <a:solidFill>
                  <a:srgbClr val="2323EF"/>
                </a:solidFill>
              </a:rPr>
              <a:t> the system is capable of detecting the condition and </a:t>
            </a:r>
            <a:r>
              <a:rPr lang="en-US" b="1" dirty="0" smtClean="0">
                <a:solidFill>
                  <a:srgbClr val="2323EF"/>
                </a:solidFill>
              </a:rPr>
              <a:t>DOING SOMETHING </a:t>
            </a:r>
            <a:r>
              <a:rPr lang="en-US" dirty="0" smtClean="0">
                <a:solidFill>
                  <a:srgbClr val="2323EF"/>
                </a:solidFill>
              </a:rPr>
              <a:t>about it (such as reporting or logging an error condition, entering low-power mode, etc.)</a:t>
            </a: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30</a:t>
            </a:fld>
            <a:endParaRPr lang="en-US"/>
          </a:p>
        </p:txBody>
      </p:sp>
    </p:spTree>
    <p:extLst>
      <p:ext uri="{BB962C8B-B14F-4D97-AF65-F5344CB8AC3E}">
        <p14:creationId xmlns:p14="http://schemas.microsoft.com/office/powerpoint/2010/main" val="2435295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000" dirty="0" smtClean="0">
                <a:solidFill>
                  <a:srgbClr val="2323EF"/>
                </a:solidFill>
              </a:rPr>
              <a:t>A Use Case describes a scenario of user interaction with the system.  A Use Case usually describes a User-accessible feature of the system – some operation that might be included in a User’s Instruction Manual for the product.</a:t>
            </a:r>
          </a:p>
          <a:p>
            <a:endParaRPr lang="en-US" sz="2000" dirty="0" smtClean="0">
              <a:solidFill>
                <a:srgbClr val="2323EF"/>
              </a:solidFill>
            </a:endParaRPr>
          </a:p>
          <a:p>
            <a:r>
              <a:rPr lang="en-US" sz="2000" dirty="0" smtClean="0">
                <a:solidFill>
                  <a:srgbClr val="2323EF"/>
                </a:solidFill>
              </a:rPr>
              <a:t>The statement of a Use Case resembles a “Ping Pong” game: User does this, system does that, and so on… </a:t>
            </a:r>
          </a:p>
          <a:p>
            <a:r>
              <a:rPr lang="en-US" sz="2000" dirty="0" smtClean="0">
                <a:solidFill>
                  <a:srgbClr val="2323EF"/>
                </a:solidFill>
              </a:rPr>
              <a:t>For each User Action that has a system response, the system’s response should be described.  Recall that the goal of defining Use Cases is to understand and define the system requirements.</a:t>
            </a:r>
          </a:p>
          <a:p>
            <a:pPr marL="114300" indent="-114300">
              <a:buFont typeface="Arial" panose="020B0604020202020204" pitchFamily="34" charset="0"/>
              <a:buChar char="•"/>
            </a:pPr>
            <a:r>
              <a:rPr lang="en-US" sz="2000" dirty="0" smtClean="0">
                <a:solidFill>
                  <a:srgbClr val="2323EF"/>
                </a:solidFill>
              </a:rPr>
              <a:t>The Main (“Happy”, “Sunny-Day”) Case for a scenario is when everything goes as planned for a simple case.  </a:t>
            </a:r>
          </a:p>
          <a:p>
            <a:pPr marL="114300" indent="-114300">
              <a:buFont typeface="Arial" panose="020B0604020202020204" pitchFamily="34" charset="0"/>
              <a:buChar char="•"/>
            </a:pPr>
            <a:r>
              <a:rPr lang="en-US" sz="2000" dirty="0" smtClean="0">
                <a:solidFill>
                  <a:srgbClr val="2323EF"/>
                </a:solidFill>
              </a:rPr>
              <a:t>An “Extension” or “Alternate” Case is a modification or extension of the Main case that adds functionality to the Main Case – such as “repeat”, “substitute”, etc.  </a:t>
            </a:r>
          </a:p>
          <a:p>
            <a:pPr marL="114300" indent="-114300">
              <a:buFont typeface="Arial" panose="020B0604020202020204" pitchFamily="34" charset="0"/>
              <a:buChar char="•"/>
            </a:pPr>
            <a:r>
              <a:rPr lang="en-US" sz="2000" dirty="0" smtClean="0">
                <a:solidFill>
                  <a:srgbClr val="2323EF"/>
                </a:solidFill>
              </a:rPr>
              <a:t>An “Exception” (“Rainy Day”) Case is an “error handler” condition when things do not go as planned – when the system is not able to perform the functionality of the Main Case – such as “invalid selection”, “item not available” (“sold out”), etc.</a:t>
            </a:r>
          </a:p>
          <a:p>
            <a:pPr marL="228600" lvl="1" indent="-114300">
              <a:buFont typeface="Arial" panose="020B0604020202020204" pitchFamily="34" charset="0"/>
              <a:buChar char="•"/>
            </a:pPr>
            <a:r>
              <a:rPr lang="en-US" sz="2000" dirty="0" smtClean="0">
                <a:solidFill>
                  <a:srgbClr val="2323EF"/>
                </a:solidFill>
              </a:rPr>
              <a:t>The Exception Case </a:t>
            </a:r>
            <a:r>
              <a:rPr lang="en-US" sz="2000" b="1" dirty="0" smtClean="0">
                <a:solidFill>
                  <a:srgbClr val="2323EF"/>
                </a:solidFill>
              </a:rPr>
              <a:t>MUST</a:t>
            </a:r>
            <a:r>
              <a:rPr lang="en-US" sz="2000" dirty="0" smtClean="0">
                <a:solidFill>
                  <a:srgbClr val="2323EF"/>
                </a:solidFill>
              </a:rPr>
              <a:t> be a condition that the system can detect and respond to!</a:t>
            </a:r>
          </a:p>
          <a:p>
            <a:pPr marL="228600" lvl="1" indent="-114300">
              <a:buFont typeface="Arial" panose="020B0604020202020204" pitchFamily="34" charset="0"/>
              <a:buChar char="•"/>
            </a:pPr>
            <a:r>
              <a:rPr lang="en-US" sz="2000" dirty="0" smtClean="0">
                <a:solidFill>
                  <a:srgbClr val="2323EF"/>
                </a:solidFill>
              </a:rPr>
              <a:t>“System not turned-on/plugged-in” is </a:t>
            </a:r>
            <a:r>
              <a:rPr lang="en-US" sz="2000" b="1" dirty="0" smtClean="0">
                <a:solidFill>
                  <a:srgbClr val="2323EF"/>
                </a:solidFill>
              </a:rPr>
              <a:t>NOT</a:t>
            </a:r>
            <a:r>
              <a:rPr lang="en-US" sz="2000" dirty="0" smtClean="0">
                <a:solidFill>
                  <a:srgbClr val="2323EF"/>
                </a:solidFill>
              </a:rPr>
              <a:t> a valid exception </a:t>
            </a:r>
            <a:r>
              <a:rPr lang="en-US" sz="2000" b="1" i="1" dirty="0" smtClean="0">
                <a:solidFill>
                  <a:srgbClr val="2323EF"/>
                </a:solidFill>
              </a:rPr>
              <a:t>unless</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r>
              <a:rPr lang="en-US" sz="2000" dirty="0" smtClean="0">
                <a:solidFill>
                  <a:srgbClr val="2323EF"/>
                </a:solidFill>
              </a:rPr>
              <a:t>.</a:t>
            </a:r>
          </a:p>
          <a:p>
            <a:pPr marL="228600" lvl="1" indent="-114300">
              <a:buFont typeface="Arial" panose="020B0604020202020204" pitchFamily="34" charset="0"/>
              <a:buChar char="•"/>
            </a:pPr>
            <a:r>
              <a:rPr lang="en-US" sz="2000" dirty="0" smtClean="0">
                <a:solidFill>
                  <a:srgbClr val="2323EF"/>
                </a:solidFill>
              </a:rPr>
              <a:t>“Low Power/Battery Level” </a:t>
            </a:r>
            <a:r>
              <a:rPr lang="en-US" sz="2000" b="1" dirty="0" smtClean="0">
                <a:solidFill>
                  <a:srgbClr val="2323EF"/>
                </a:solidFill>
              </a:rPr>
              <a:t>IS</a:t>
            </a:r>
            <a:r>
              <a:rPr lang="en-US" sz="2000" dirty="0" smtClean="0">
                <a:solidFill>
                  <a:srgbClr val="2323EF"/>
                </a:solidFill>
              </a:rPr>
              <a:t> </a:t>
            </a:r>
            <a:r>
              <a:rPr lang="en-US" sz="2000" b="1" i="1" dirty="0" smtClean="0">
                <a:solidFill>
                  <a:srgbClr val="2323EF"/>
                </a:solidFill>
              </a:rPr>
              <a:t>possibly</a:t>
            </a:r>
            <a:r>
              <a:rPr lang="en-US" sz="2000" dirty="0" smtClean="0">
                <a:solidFill>
                  <a:srgbClr val="2323EF"/>
                </a:solidFill>
              </a:rPr>
              <a:t> a valid Exception Case </a:t>
            </a:r>
            <a:r>
              <a:rPr lang="en-US" sz="2000" b="1" dirty="0" smtClean="0">
                <a:solidFill>
                  <a:srgbClr val="2323EF"/>
                </a:solidFill>
              </a:rPr>
              <a:t>IF</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p>
          <a:p>
            <a:endParaRPr lang="en-US" sz="2000" dirty="0" smtClean="0">
              <a:solidFill>
                <a:srgbClr val="2323EF"/>
              </a:solidFill>
            </a:endParaRPr>
          </a:p>
          <a:p>
            <a:r>
              <a:rPr lang="en-US" sz="2000" dirty="0" smtClean="0">
                <a:solidFill>
                  <a:srgbClr val="2323EF"/>
                </a:solidFill>
              </a:rPr>
              <a:t>There are some VERY good examples of Use Cases in “</a:t>
            </a:r>
            <a:r>
              <a:rPr lang="en-US" sz="2000" dirty="0" err="1" smtClean="0">
                <a:solidFill>
                  <a:srgbClr val="2323EF"/>
                </a:solidFill>
              </a:rPr>
              <a:t>COS_use</a:t>
            </a:r>
            <a:r>
              <a:rPr lang="en-US" sz="2000" dirty="0" smtClean="0">
                <a:solidFill>
                  <a:srgbClr val="2323EF"/>
                </a:solidFill>
              </a:rPr>
              <a:t> cases.doc” found at http://processimpact.com/goodies.shtml  &gt;  Requirements Engineering &gt; “Sample requirements documents” (sample_requirements_documents.zip)</a:t>
            </a:r>
          </a:p>
          <a:p>
            <a:r>
              <a:rPr lang="en-US" sz="2000" dirty="0" smtClean="0">
                <a:solidFill>
                  <a:srgbClr val="2323EF"/>
                </a:solidFill>
              </a:rPr>
              <a:t>Again, the COS – Cafeteria Ordering System – is </a:t>
            </a:r>
            <a:r>
              <a:rPr lang="en-US" sz="2000" b="1" dirty="0" smtClean="0">
                <a:solidFill>
                  <a:srgbClr val="2323EF"/>
                </a:solidFill>
              </a:rPr>
              <a:t>NOT</a:t>
            </a:r>
            <a:r>
              <a:rPr lang="en-US" sz="2000" dirty="0" smtClean="0">
                <a:solidFill>
                  <a:srgbClr val="2323EF"/>
                </a:solidFill>
              </a:rPr>
              <a:t> a good example of an Embedded System!</a:t>
            </a:r>
          </a:p>
          <a:p>
            <a:endParaRPr lang="en-US" sz="2000" dirty="0" smtClean="0">
              <a:solidFill>
                <a:srgbClr val="2323EF"/>
              </a:solidFill>
            </a:endParaRPr>
          </a:p>
          <a:p>
            <a:r>
              <a:rPr lang="en-US" sz="2000" dirty="0" smtClean="0">
                <a:solidFill>
                  <a:srgbClr val="2323EF"/>
                </a:solidFill>
              </a:rPr>
              <a:t>Feel free to use the “Use Case Template” at http://processimpact.com/goodies.shtml &gt; Requirements Engineering.</a:t>
            </a:r>
          </a:p>
          <a:p>
            <a:endParaRPr lang="en-US" sz="2000"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31</a:t>
            </a:fld>
            <a:endParaRPr lang="en-US"/>
          </a:p>
        </p:txBody>
      </p:sp>
    </p:spTree>
    <p:extLst>
      <p:ext uri="{BB962C8B-B14F-4D97-AF65-F5344CB8AC3E}">
        <p14:creationId xmlns:p14="http://schemas.microsoft.com/office/powerpoint/2010/main" val="209153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3CD6A4-2203-4B3E-8129-9D0FDF46CBA9}" type="slidenum">
              <a:rPr lang="en-US" smtClean="0"/>
              <a:pPr/>
              <a:t>32</a:t>
            </a:fld>
            <a:endParaRPr lang="en-US"/>
          </a:p>
        </p:txBody>
      </p:sp>
    </p:spTree>
    <p:extLst>
      <p:ext uri="{BB962C8B-B14F-4D97-AF65-F5344CB8AC3E}">
        <p14:creationId xmlns:p14="http://schemas.microsoft.com/office/powerpoint/2010/main" val="24538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3</a:t>
            </a:fld>
            <a:endParaRPr lang="en-US"/>
          </a:p>
        </p:txBody>
      </p:sp>
    </p:spTree>
    <p:extLst>
      <p:ext uri="{BB962C8B-B14F-4D97-AF65-F5344CB8AC3E}">
        <p14:creationId xmlns:p14="http://schemas.microsoft.com/office/powerpoint/2010/main" val="37610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 typeface="Arial" pitchFamily="34" charset="0"/>
              <a:buChar char="•"/>
            </a:pPr>
            <a:r>
              <a:rPr lang="en-US" dirty="0">
                <a:solidFill>
                  <a:srgbClr val="2323EF"/>
                </a:solidFill>
              </a:rPr>
              <a:t>Alternate and Exception Cases should be related to the main </a:t>
            </a:r>
            <a:r>
              <a:rPr lang="en-US" dirty="0" smtClean="0">
                <a:solidFill>
                  <a:srgbClr val="2323EF"/>
                </a:solidFill>
              </a:rPr>
              <a:t>(“Happy</a:t>
            </a:r>
            <a:r>
              <a:rPr lang="en-US" dirty="0">
                <a:solidFill>
                  <a:srgbClr val="2323EF"/>
                </a:solidFill>
              </a:rPr>
              <a:t>”) Use Case.  The Alternate Case should describe some extension or enhancement to the main Use Case, and the Exception Cases should describe scenarios when the main Use Case cannot be successfully </a:t>
            </a:r>
            <a:r>
              <a:rPr lang="en-US" dirty="0" smtClean="0">
                <a:solidFill>
                  <a:srgbClr val="2323EF"/>
                </a:solidFill>
              </a:rPr>
              <a:t>completed.</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address undesirable and/or irregular conditions that </a:t>
            </a:r>
            <a:r>
              <a:rPr lang="en-US" dirty="0" smtClean="0">
                <a:solidFill>
                  <a:srgbClr val="2323EF"/>
                </a:solidFill>
              </a:rPr>
              <a:t>the system </a:t>
            </a:r>
            <a:r>
              <a:rPr lang="en-US" dirty="0">
                <a:solidFill>
                  <a:srgbClr val="2323EF"/>
                </a:solidFill>
              </a:rPr>
              <a:t>should handle “gracefully.”  Examples include: Invalid user input (data entry is supposed to be a number but text is entered, two conflicting commands received such as “Lock” </a:t>
            </a:r>
            <a:r>
              <a:rPr lang="en-US" b="1" dirty="0">
                <a:solidFill>
                  <a:srgbClr val="2323EF"/>
                </a:solidFill>
              </a:rPr>
              <a:t>AND</a:t>
            </a:r>
            <a:r>
              <a:rPr lang="en-US" dirty="0">
                <a:solidFill>
                  <a:srgbClr val="2323EF"/>
                </a:solidFill>
              </a:rPr>
              <a:t> “Unlock”, “Up” </a:t>
            </a:r>
            <a:r>
              <a:rPr lang="en-US" b="1" dirty="0">
                <a:solidFill>
                  <a:srgbClr val="2323EF"/>
                </a:solidFill>
              </a:rPr>
              <a:t>AND</a:t>
            </a:r>
            <a:r>
              <a:rPr lang="en-US" dirty="0">
                <a:solidFill>
                  <a:srgbClr val="2323EF"/>
                </a:solidFill>
              </a:rPr>
              <a:t> “Down”, etc.), unavailable system resources (“item sold out”, “no ink”, “no paper”, “no network connection”, etc.), </a:t>
            </a:r>
            <a:r>
              <a:rPr lang="en-US" dirty="0" smtClean="0">
                <a:solidFill>
                  <a:srgbClr val="2323EF"/>
                </a:solidFill>
              </a:rPr>
              <a:t>etc.</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may also be used to address transient conditions in the system (“stuck button”, “safety interlock not engaged”, etc.) or system component failure (“sensor out of range”, “light bulb burned-out”, etc</a:t>
            </a:r>
            <a:r>
              <a:rPr lang="en-US" dirty="0" smtClean="0">
                <a:solidFill>
                  <a:srgbClr val="2323EF"/>
                </a:solidFill>
              </a:rPr>
              <a:t>.)</a:t>
            </a:r>
          </a:p>
          <a:p>
            <a:pPr marL="171450" indent="-171450">
              <a:buFont typeface="Arial" pitchFamily="34" charset="0"/>
              <a:buChar char="•"/>
            </a:pPr>
            <a:r>
              <a:rPr lang="en-US" dirty="0" smtClean="0">
                <a:solidFill>
                  <a:srgbClr val="2323EF"/>
                </a:solidFill>
              </a:rPr>
              <a:t>Exception </a:t>
            </a:r>
            <a:r>
              <a:rPr lang="en-US" dirty="0">
                <a:solidFill>
                  <a:srgbClr val="2323EF"/>
                </a:solidFill>
              </a:rPr>
              <a:t>Cases are not for describing “bugs” or defective system operation.  Defective system behavior should be resolved during product </a:t>
            </a:r>
            <a:r>
              <a:rPr lang="en-US" dirty="0" smtClean="0">
                <a:solidFill>
                  <a:srgbClr val="2323EF"/>
                </a:solidFill>
              </a:rPr>
              <a:t>development.</a:t>
            </a:r>
          </a:p>
          <a:p>
            <a:pPr marL="171450" indent="-171450">
              <a:buFont typeface="Arial" pitchFamily="34" charset="0"/>
              <a:buChar char="•"/>
            </a:pPr>
            <a:r>
              <a:rPr lang="en-US" dirty="0" smtClean="0">
                <a:solidFill>
                  <a:srgbClr val="2323EF"/>
                </a:solidFill>
              </a:rPr>
              <a:t>Exception </a:t>
            </a:r>
            <a:r>
              <a:rPr lang="en-US" dirty="0">
                <a:solidFill>
                  <a:srgbClr val="2323EF"/>
                </a:solidFill>
              </a:rPr>
              <a:t>Use Cases deal </a:t>
            </a:r>
            <a:r>
              <a:rPr lang="en-US" b="1" dirty="0">
                <a:solidFill>
                  <a:srgbClr val="2323EF"/>
                </a:solidFill>
              </a:rPr>
              <a:t>ONLY</a:t>
            </a:r>
            <a:r>
              <a:rPr lang="en-US" dirty="0">
                <a:solidFill>
                  <a:srgbClr val="2323EF"/>
                </a:solidFill>
              </a:rPr>
              <a:t> with things that </a:t>
            </a:r>
            <a:r>
              <a:rPr lang="en-US" dirty="0" smtClean="0">
                <a:solidFill>
                  <a:srgbClr val="2323EF"/>
                </a:solidFill>
              </a:rPr>
              <a:t>the system </a:t>
            </a:r>
            <a:r>
              <a:rPr lang="en-US" dirty="0">
                <a:solidFill>
                  <a:srgbClr val="2323EF"/>
                </a:solidFill>
              </a:rPr>
              <a:t>has some control over.  If the purpose of </a:t>
            </a:r>
            <a:r>
              <a:rPr lang="en-US" dirty="0" smtClean="0">
                <a:solidFill>
                  <a:srgbClr val="2323EF"/>
                </a:solidFill>
              </a:rPr>
              <a:t>the system </a:t>
            </a:r>
            <a:r>
              <a:rPr lang="en-US" dirty="0">
                <a:solidFill>
                  <a:srgbClr val="2323EF"/>
                </a:solidFill>
              </a:rPr>
              <a:t>is to send a signal/message, then once the signal/message has been transmitted (correctly), </a:t>
            </a:r>
            <a:r>
              <a:rPr lang="en-US" b="1" dirty="0">
                <a:solidFill>
                  <a:srgbClr val="2323EF"/>
                </a:solidFill>
              </a:rPr>
              <a:t>ANY</a:t>
            </a:r>
            <a:r>
              <a:rPr lang="en-US" dirty="0">
                <a:solidFill>
                  <a:srgbClr val="2323EF"/>
                </a:solidFill>
              </a:rPr>
              <a:t> interference or misinterpretation of the (correctly) transmitted signal/message is beyond the scope of </a:t>
            </a:r>
            <a:r>
              <a:rPr lang="en-US" dirty="0" smtClean="0">
                <a:solidFill>
                  <a:srgbClr val="2323EF"/>
                </a:solidFill>
              </a:rPr>
              <a:t>the system</a:t>
            </a:r>
            <a:r>
              <a:rPr lang="en-US" dirty="0">
                <a:solidFill>
                  <a:srgbClr val="2323EF"/>
                </a:solidFill>
              </a:rPr>
              <a:t>, and therefore is NOT an exception condition for </a:t>
            </a:r>
            <a:r>
              <a:rPr lang="en-US" dirty="0" smtClean="0">
                <a:solidFill>
                  <a:srgbClr val="2323EF"/>
                </a:solidFill>
              </a:rPr>
              <a:t>the system.</a:t>
            </a:r>
            <a:endParaRPr lang="en-US" dirty="0">
              <a:solidFill>
                <a:srgbClr val="2323EF"/>
              </a:solidFill>
            </a:endParaRPr>
          </a:p>
          <a:p>
            <a:pPr marL="171450" indent="-171450">
              <a:buFont typeface="Arial" pitchFamily="34" charset="0"/>
              <a:buChar char="•"/>
            </a:pPr>
            <a:r>
              <a:rPr lang="en-US" dirty="0" smtClean="0">
                <a:solidFill>
                  <a:srgbClr val="2323EF"/>
                </a:solidFill>
              </a:rPr>
              <a:t>Exception Cases are also NOT for conditions such as “No Power”, “Not Connected”, “Not Plugged-In”, “Out of Range”, “Signal Not Received” – </a:t>
            </a:r>
            <a:r>
              <a:rPr lang="en-US" b="1" dirty="0" smtClean="0">
                <a:solidFill>
                  <a:srgbClr val="2323EF"/>
                </a:solidFill>
              </a:rPr>
              <a:t>UNLESS</a:t>
            </a:r>
            <a:r>
              <a:rPr lang="en-US" dirty="0" smtClean="0">
                <a:solidFill>
                  <a:srgbClr val="2323EF"/>
                </a:solidFill>
              </a:rPr>
              <a:t> the system is capable of detecting the condition and </a:t>
            </a:r>
            <a:r>
              <a:rPr lang="en-US" b="1" dirty="0" smtClean="0">
                <a:solidFill>
                  <a:srgbClr val="2323EF"/>
                </a:solidFill>
              </a:rPr>
              <a:t>DOING SOMETHING </a:t>
            </a:r>
            <a:r>
              <a:rPr lang="en-US" dirty="0" smtClean="0">
                <a:solidFill>
                  <a:srgbClr val="2323EF"/>
                </a:solidFill>
              </a:rPr>
              <a:t>about it (such as reporting or logging an error condition, entering low-power mode, etc.)</a:t>
            </a: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33</a:t>
            </a:fld>
            <a:endParaRPr lang="en-US"/>
          </a:p>
        </p:txBody>
      </p:sp>
    </p:spTree>
    <p:extLst>
      <p:ext uri="{BB962C8B-B14F-4D97-AF65-F5344CB8AC3E}">
        <p14:creationId xmlns:p14="http://schemas.microsoft.com/office/powerpoint/2010/main" val="243529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1100" dirty="0" smtClean="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4</a:t>
            </a:fld>
            <a:endParaRPr lang="en-US"/>
          </a:p>
        </p:txBody>
      </p:sp>
    </p:spTree>
    <p:extLst>
      <p:ext uri="{BB962C8B-B14F-4D97-AF65-F5344CB8AC3E}">
        <p14:creationId xmlns:p14="http://schemas.microsoft.com/office/powerpoint/2010/main" val="118392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kern="1200" dirty="0" smtClean="0">
                <a:solidFill>
                  <a:srgbClr val="2323EF"/>
                </a:solidFill>
                <a:effectLst/>
                <a:latin typeface="+mn-lt"/>
                <a:ea typeface="+mn-ea"/>
                <a:cs typeface="+mn-cs"/>
              </a:rPr>
              <a:t>A “Signal” may be an aggregation of more than one kind of information.  For example, “User Selection” from a keypad may represent one of several possible “menu” options</a:t>
            </a:r>
            <a:r>
              <a:rPr lang="en-US" dirty="0" smtClean="0">
                <a:solidFill>
                  <a:srgbClr val="2323EF"/>
                </a:solidFill>
              </a:rPr>
              <a:t>.  Create Data Dictionary entries for aggregated signals</a:t>
            </a:r>
            <a:r>
              <a:rPr lang="en-US" sz="1200" kern="1200" dirty="0" smtClean="0">
                <a:solidFill>
                  <a:srgbClr val="2323EF"/>
                </a:solidFill>
                <a:effectLst/>
              </a:rPr>
              <a:t>.</a:t>
            </a: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18392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43400"/>
            <a:ext cx="5943600" cy="4419600"/>
          </a:xfrm>
        </p:spPr>
        <p:txBody>
          <a:bodyPr>
            <a:normAutofit fontScale="92500" lnSpcReduction="20000"/>
          </a:bodyPr>
          <a:lstStyle/>
          <a:p>
            <a:r>
              <a:rPr lang="en-US" b="1" dirty="0" smtClean="0">
                <a:solidFill>
                  <a:srgbClr val="FF0000"/>
                </a:solidFill>
              </a:rPr>
              <a:t>Delete this comment from your presentation!</a:t>
            </a:r>
            <a:endParaRPr lang="en-US" b="1" dirty="0" smtClean="0"/>
          </a:p>
          <a:p>
            <a:endParaRPr lang="en-US" dirty="0" smtClean="0">
              <a:solidFill>
                <a:srgbClr val="2323EF"/>
              </a:solidFill>
            </a:endParaRPr>
          </a:p>
          <a:p>
            <a:r>
              <a:rPr lang="en-US" dirty="0" smtClean="0">
                <a:solidFill>
                  <a:srgbClr val="2323EF"/>
                </a:solidFill>
              </a:rPr>
              <a:t>The Context Diagram is the highest level of “abstraction” of the product.  It consists of:</a:t>
            </a:r>
          </a:p>
          <a:p>
            <a:pPr marL="115888" indent="-115888">
              <a:buFont typeface="Arial" pitchFamily="34" charset="0"/>
              <a:buChar char="•"/>
            </a:pPr>
            <a:r>
              <a:rPr lang="en-US" dirty="0" smtClean="0">
                <a:solidFill>
                  <a:srgbClr val="2323EF"/>
                </a:solidFill>
              </a:rPr>
              <a:t>The Context “Bubble” – Usually a circle or a square in the middle of the diagram.  This represents the </a:t>
            </a:r>
            <a:r>
              <a:rPr lang="en-US" b="1" dirty="0" smtClean="0">
                <a:solidFill>
                  <a:srgbClr val="2323EF"/>
                </a:solidFill>
              </a:rPr>
              <a:t>entirety</a:t>
            </a:r>
            <a:r>
              <a:rPr lang="en-US" dirty="0" smtClean="0">
                <a:solidFill>
                  <a:srgbClr val="2323EF"/>
                </a:solidFill>
              </a:rPr>
              <a:t> (the “universe”) of the system.  </a:t>
            </a:r>
            <a:r>
              <a:rPr lang="en-US" b="1" dirty="0" smtClean="0">
                <a:solidFill>
                  <a:srgbClr val="2323EF"/>
                </a:solidFill>
              </a:rPr>
              <a:t>EVERYTHING</a:t>
            </a:r>
            <a:r>
              <a:rPr lang="en-US" dirty="0" smtClean="0">
                <a:solidFill>
                  <a:srgbClr val="2323EF"/>
                </a:solidFill>
              </a:rPr>
              <a:t> that the system “is” (Latin: </a:t>
            </a:r>
            <a:r>
              <a:rPr lang="en-US" dirty="0" err="1" smtClean="0">
                <a:solidFill>
                  <a:srgbClr val="2323EF"/>
                </a:solidFill>
              </a:rPr>
              <a:t>esse</a:t>
            </a:r>
            <a:r>
              <a:rPr lang="en-US" dirty="0" smtClean="0">
                <a:solidFill>
                  <a:srgbClr val="2323EF"/>
                </a:solidFill>
              </a:rPr>
              <a:t>) is inside the “</a:t>
            </a:r>
            <a:r>
              <a:rPr lang="en-US" dirty="0">
                <a:solidFill>
                  <a:srgbClr val="2323EF"/>
                </a:solidFill>
              </a:rPr>
              <a:t>B</a:t>
            </a:r>
            <a:r>
              <a:rPr lang="en-US" dirty="0" smtClean="0">
                <a:solidFill>
                  <a:srgbClr val="2323EF"/>
                </a:solidFill>
              </a:rPr>
              <a:t>ubble.”  </a:t>
            </a:r>
            <a:r>
              <a:rPr lang="en-US" b="1" dirty="0" smtClean="0">
                <a:solidFill>
                  <a:srgbClr val="2323EF"/>
                </a:solidFill>
              </a:rPr>
              <a:t>EVERYTHING</a:t>
            </a:r>
            <a:r>
              <a:rPr lang="en-US" dirty="0" smtClean="0">
                <a:solidFill>
                  <a:srgbClr val="2323EF"/>
                </a:solidFill>
              </a:rPr>
              <a:t> that the system interacts with is shown outside the “Bubble.”</a:t>
            </a:r>
          </a:p>
          <a:p>
            <a:pPr marL="115888" indent="-115888">
              <a:buFont typeface="Arial" pitchFamily="34" charset="0"/>
              <a:buChar char="•"/>
            </a:pPr>
            <a:r>
              <a:rPr lang="en-US" dirty="0" smtClean="0">
                <a:solidFill>
                  <a:srgbClr val="2323EF"/>
                </a:solidFill>
              </a:rPr>
              <a:t>Terminators – Usually represented by squares surrounding the Context “Bubble”.</a:t>
            </a:r>
          </a:p>
          <a:p>
            <a:pPr marL="573088" lvl="1" indent="-115888">
              <a:buFont typeface="Arial" pitchFamily="34" charset="0"/>
              <a:buChar char="•"/>
            </a:pPr>
            <a:r>
              <a:rPr lang="en-US" dirty="0" smtClean="0">
                <a:solidFill>
                  <a:srgbClr val="2323EF"/>
                </a:solidFill>
              </a:rPr>
              <a:t>Name the physical devices that directly interact with the system; these are the devices that produce and/or consume the system’s Input and Output “signals”.</a:t>
            </a:r>
          </a:p>
          <a:p>
            <a:pPr marL="573088" lvl="1" indent="-115888">
              <a:buFont typeface="Arial" pitchFamily="34" charset="0"/>
              <a:buChar char="•"/>
            </a:pPr>
            <a:r>
              <a:rPr lang="en-US" dirty="0" smtClean="0">
                <a:solidFill>
                  <a:srgbClr val="2323EF"/>
                </a:solidFill>
              </a:rPr>
              <a:t>Terminators are “things” and are named with nouns (such as “Start Button”, “Position Sensor”, “Control Relay”, “Drive Motor”, etc.)</a:t>
            </a:r>
          </a:p>
          <a:p>
            <a:pPr marL="115888" indent="-115888">
              <a:buFont typeface="Arial" pitchFamily="34" charset="0"/>
              <a:buChar char="•"/>
            </a:pPr>
            <a:r>
              <a:rPr lang="en-US" dirty="0" smtClean="0">
                <a:solidFill>
                  <a:srgbClr val="2323EF"/>
                </a:solidFill>
              </a:rPr>
              <a:t>Signals are “streams of information” that flow between the System (Context “Bubble”) and the Terminators.</a:t>
            </a:r>
          </a:p>
          <a:p>
            <a:pPr marL="573088" lvl="1" indent="-115888">
              <a:buFont typeface="Arial" pitchFamily="34" charset="0"/>
              <a:buChar char="•"/>
            </a:pPr>
            <a:r>
              <a:rPr lang="en-US" dirty="0" smtClean="0">
                <a:solidFill>
                  <a:srgbClr val="2323EF"/>
                </a:solidFill>
              </a:rPr>
              <a:t>Signals at the Context level should be “abstract” and represent the User’s or System’s understanding of the </a:t>
            </a:r>
            <a:r>
              <a:rPr lang="en-US" b="1" i="1" dirty="0" smtClean="0">
                <a:solidFill>
                  <a:srgbClr val="2323EF"/>
                </a:solidFill>
              </a:rPr>
              <a:t>information</a:t>
            </a:r>
            <a:r>
              <a:rPr lang="en-US" dirty="0" smtClean="0">
                <a:solidFill>
                  <a:srgbClr val="2323EF"/>
                </a:solidFill>
              </a:rPr>
              <a:t> that the signal contains (such as “User Selection”, “Motion Command”.)</a:t>
            </a:r>
          </a:p>
          <a:p>
            <a:pPr marL="573088" lvl="1" indent="-115888">
              <a:buFont typeface="Arial" pitchFamily="34" charset="0"/>
              <a:buChar char="•"/>
            </a:pPr>
            <a:r>
              <a:rPr lang="en-US" dirty="0" smtClean="0">
                <a:solidFill>
                  <a:srgbClr val="2323EF"/>
                </a:solidFill>
              </a:rPr>
              <a:t>Signal names should </a:t>
            </a:r>
            <a:r>
              <a:rPr lang="en-US" b="1" i="1" dirty="0" smtClean="0">
                <a:solidFill>
                  <a:srgbClr val="2323EF"/>
                </a:solidFill>
              </a:rPr>
              <a:t>NOT</a:t>
            </a:r>
            <a:r>
              <a:rPr lang="en-US" dirty="0" smtClean="0">
                <a:solidFill>
                  <a:srgbClr val="2323EF"/>
                </a:solidFill>
              </a:rPr>
              <a:t> include details as to a specific implementation  method (such as “Motor Control </a:t>
            </a:r>
            <a:r>
              <a:rPr lang="en-US" b="1" dirty="0" err="1" smtClean="0">
                <a:solidFill>
                  <a:srgbClr val="2323EF"/>
                </a:solidFill>
              </a:rPr>
              <a:t>PWM</a:t>
            </a:r>
            <a:r>
              <a:rPr lang="en-US" dirty="0" smtClean="0">
                <a:solidFill>
                  <a:srgbClr val="2323EF"/>
                </a:solidFill>
              </a:rPr>
              <a:t>”.)</a:t>
            </a:r>
          </a:p>
          <a:p>
            <a:pPr marL="573088" lvl="1" indent="-115888">
              <a:buFont typeface="Arial" pitchFamily="34" charset="0"/>
              <a:buChar char="•"/>
            </a:pPr>
            <a:r>
              <a:rPr lang="en-US" dirty="0" smtClean="0">
                <a:solidFill>
                  <a:srgbClr val="2323EF"/>
                </a:solidFill>
              </a:rPr>
              <a:t>Signals may be continuous, discrete, or Boolean.  They may be network messages or file data.</a:t>
            </a:r>
          </a:p>
          <a:p>
            <a:pPr marL="573088" lvl="1" indent="-115888">
              <a:buFont typeface="Arial" pitchFamily="34" charset="0"/>
              <a:buChar char="•"/>
            </a:pPr>
            <a:r>
              <a:rPr lang="en-US" dirty="0" smtClean="0">
                <a:solidFill>
                  <a:srgbClr val="2323EF"/>
                </a:solidFill>
              </a:rPr>
              <a:t>The names of Signals on the Context Diagram are VERY good candidates for names of traces on schematics and variable names in software.</a:t>
            </a:r>
          </a:p>
          <a:p>
            <a:pPr marL="573088" lvl="1" indent="-115888">
              <a:buFont typeface="Arial" pitchFamily="34" charset="0"/>
              <a:buChar char="•"/>
            </a:pPr>
            <a:r>
              <a:rPr lang="en-US" dirty="0" smtClean="0">
                <a:solidFill>
                  <a:srgbClr val="2323EF"/>
                </a:solidFill>
              </a:rPr>
              <a:t>These Signal Names should be maintained throughout the specification process, and used consistently throughout the various specification documentation.</a:t>
            </a:r>
          </a:p>
          <a:p>
            <a:pPr marL="171450" indent="-171450">
              <a:buFont typeface="Arial" pitchFamily="34" charset="0"/>
              <a:buChar char="•"/>
            </a:pPr>
            <a:r>
              <a:rPr lang="en-US" dirty="0">
                <a:solidFill>
                  <a:srgbClr val="2323EF"/>
                </a:solidFill>
              </a:rPr>
              <a:t>The lines </a:t>
            </a:r>
            <a:r>
              <a:rPr lang="en-US" dirty="0" smtClean="0">
                <a:solidFill>
                  <a:srgbClr val="2323EF"/>
                </a:solidFill>
              </a:rPr>
              <a:t>(Signals) on </a:t>
            </a:r>
            <a:r>
              <a:rPr lang="en-US" dirty="0">
                <a:solidFill>
                  <a:srgbClr val="2323EF"/>
                </a:solidFill>
              </a:rPr>
              <a:t>the Context Diagram should be labeled with the name of the </a:t>
            </a:r>
            <a:r>
              <a:rPr lang="en-US" dirty="0" smtClean="0">
                <a:solidFill>
                  <a:srgbClr val="2323EF"/>
                </a:solidFill>
              </a:rPr>
              <a:t>Signal</a:t>
            </a:r>
            <a:r>
              <a:rPr lang="en-US" dirty="0">
                <a:solidFill>
                  <a:srgbClr val="2323EF"/>
                </a:solidFill>
              </a:rPr>
              <a:t>, </a:t>
            </a:r>
            <a:r>
              <a:rPr lang="en-US" b="1" dirty="0">
                <a:solidFill>
                  <a:srgbClr val="2323EF"/>
                </a:solidFill>
              </a:rPr>
              <a:t>NOT</a:t>
            </a:r>
            <a:r>
              <a:rPr lang="en-US" dirty="0">
                <a:solidFill>
                  <a:srgbClr val="2323EF"/>
                </a:solidFill>
              </a:rPr>
              <a:t> the </a:t>
            </a:r>
            <a:r>
              <a:rPr lang="en-US" dirty="0" smtClean="0">
                <a:solidFill>
                  <a:srgbClr val="2323EF"/>
                </a:solidFill>
              </a:rPr>
              <a:t>Signal </a:t>
            </a:r>
            <a:r>
              <a:rPr lang="en-US" dirty="0">
                <a:solidFill>
                  <a:srgbClr val="2323EF"/>
                </a:solidFill>
              </a:rPr>
              <a:t>data/signal type (Boolean, Analog, etc.).   The </a:t>
            </a:r>
            <a:r>
              <a:rPr lang="en-US" dirty="0" smtClean="0">
                <a:solidFill>
                  <a:srgbClr val="2323EF"/>
                </a:solidFill>
              </a:rPr>
              <a:t>Signal  name </a:t>
            </a:r>
            <a:r>
              <a:rPr lang="en-US" dirty="0">
                <a:solidFill>
                  <a:srgbClr val="2323EF"/>
                </a:solidFill>
              </a:rPr>
              <a:t>on the Context Diagram should </a:t>
            </a:r>
            <a:r>
              <a:rPr lang="en-US" b="1" dirty="0">
                <a:solidFill>
                  <a:srgbClr val="2323EF"/>
                </a:solidFill>
              </a:rPr>
              <a:t>EXACTLY</a:t>
            </a:r>
            <a:r>
              <a:rPr lang="en-US" dirty="0">
                <a:solidFill>
                  <a:srgbClr val="2323EF"/>
                </a:solidFill>
              </a:rPr>
              <a:t> match the signals described in the Input Signal and Output Signal descriptions</a:t>
            </a:r>
            <a:r>
              <a:rPr lang="en-US" dirty="0" smtClean="0">
                <a:solidFill>
                  <a:srgbClr val="2323EF"/>
                </a:solidFill>
              </a:rPr>
              <a:t>.</a:t>
            </a:r>
          </a:p>
          <a:p>
            <a:pPr marL="171450" indent="-171450">
              <a:buFont typeface="Arial" pitchFamily="34" charset="0"/>
              <a:buChar char="•"/>
            </a:pPr>
            <a:r>
              <a:rPr lang="en-US" dirty="0" smtClean="0">
                <a:solidFill>
                  <a:srgbClr val="2323EF"/>
                </a:solidFill>
              </a:rPr>
              <a:t>The </a:t>
            </a:r>
            <a:r>
              <a:rPr lang="en-US" dirty="0">
                <a:solidFill>
                  <a:srgbClr val="2323EF"/>
                </a:solidFill>
              </a:rPr>
              <a:t>Context Diagram is </a:t>
            </a:r>
            <a:r>
              <a:rPr lang="en-US" dirty="0" smtClean="0">
                <a:solidFill>
                  <a:srgbClr val="2323EF"/>
                </a:solidFill>
              </a:rPr>
              <a:t>the system’s </a:t>
            </a:r>
            <a:r>
              <a:rPr lang="en-US" dirty="0">
                <a:solidFill>
                  <a:srgbClr val="2323EF"/>
                </a:solidFill>
              </a:rPr>
              <a:t>Universe.  Any functionality mentioned in the System Description, Use Cases, etc. should be somehow addressed in the Context Diagram.  If an external device is outside the “scope” of </a:t>
            </a:r>
            <a:r>
              <a:rPr lang="en-US" dirty="0" smtClean="0">
                <a:solidFill>
                  <a:srgbClr val="2323EF"/>
                </a:solidFill>
              </a:rPr>
              <a:t>the system </a:t>
            </a:r>
            <a:r>
              <a:rPr lang="en-US" dirty="0">
                <a:solidFill>
                  <a:srgbClr val="2323EF"/>
                </a:solidFill>
              </a:rPr>
              <a:t>(i.e.: not shown on the Context Diagram), then the behavior is beyond the scope of </a:t>
            </a:r>
            <a:r>
              <a:rPr lang="en-US" dirty="0" smtClean="0">
                <a:solidFill>
                  <a:srgbClr val="2323EF"/>
                </a:solidFill>
              </a:rPr>
              <a:t>the system </a:t>
            </a:r>
            <a:r>
              <a:rPr lang="en-US" dirty="0">
                <a:solidFill>
                  <a:srgbClr val="2323EF"/>
                </a:solidFill>
              </a:rPr>
              <a:t>and should not be part of the system description or any Use Case.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D3CD6A4-2203-4B3E-8129-9D0FDF46CBA9}" type="slidenum">
              <a:rPr lang="en-US" smtClean="0"/>
              <a:pPr/>
              <a:t>7</a:t>
            </a:fld>
            <a:endParaRPr lang="en-US"/>
          </a:p>
        </p:txBody>
      </p:sp>
    </p:spTree>
    <p:extLst>
      <p:ext uri="{BB962C8B-B14F-4D97-AF65-F5344CB8AC3E}">
        <p14:creationId xmlns:p14="http://schemas.microsoft.com/office/powerpoint/2010/main" val="3219153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2000" dirty="0" smtClean="0">
                <a:solidFill>
                  <a:srgbClr val="2323EF"/>
                </a:solidFill>
              </a:rPr>
              <a:t>A Use Case describes a scenario of user interaction with the system.  A Use Case usually describes a User-accessible feature of the system – some operation that might be included in a User’s Instruction Manual for the product.</a:t>
            </a:r>
          </a:p>
          <a:p>
            <a:endParaRPr lang="en-US" sz="2000" dirty="0" smtClean="0">
              <a:solidFill>
                <a:srgbClr val="2323EF"/>
              </a:solidFill>
            </a:endParaRPr>
          </a:p>
          <a:p>
            <a:r>
              <a:rPr lang="en-US" sz="2000" dirty="0" smtClean="0">
                <a:solidFill>
                  <a:srgbClr val="2323EF"/>
                </a:solidFill>
              </a:rPr>
              <a:t>The statement of a Use Case resembles a “Ping Pong” game: User does this, system does that, and so on… </a:t>
            </a:r>
          </a:p>
          <a:p>
            <a:r>
              <a:rPr lang="en-US" sz="2000" dirty="0" smtClean="0">
                <a:solidFill>
                  <a:srgbClr val="2323EF"/>
                </a:solidFill>
              </a:rPr>
              <a:t>For each User Action that has a system response, the system’s response should be described.  Recall that the goal of defining Use Cases is to understand and define the system requirements.</a:t>
            </a:r>
          </a:p>
          <a:p>
            <a:pPr marL="114300" indent="-114300">
              <a:buFont typeface="Arial" panose="020B0604020202020204" pitchFamily="34" charset="0"/>
              <a:buChar char="•"/>
            </a:pPr>
            <a:r>
              <a:rPr lang="en-US" sz="2000" dirty="0" smtClean="0">
                <a:solidFill>
                  <a:srgbClr val="2323EF"/>
                </a:solidFill>
              </a:rPr>
              <a:t>The Main (“Happy”, “Sunny-Day”) Case for a scenario is when everything goes as planned for a simple case.  </a:t>
            </a:r>
          </a:p>
          <a:p>
            <a:pPr marL="114300" indent="-114300">
              <a:buFont typeface="Arial" panose="020B0604020202020204" pitchFamily="34" charset="0"/>
              <a:buChar char="•"/>
            </a:pPr>
            <a:r>
              <a:rPr lang="en-US" sz="2000" dirty="0" smtClean="0">
                <a:solidFill>
                  <a:srgbClr val="2323EF"/>
                </a:solidFill>
              </a:rPr>
              <a:t>An “Extension” or “Alternate” Case is a modification or extension of the Main case that adds functionality to the Main Case – such as “repeat”, “substitute”, etc.  </a:t>
            </a:r>
          </a:p>
          <a:p>
            <a:pPr marL="114300" indent="-114300">
              <a:buFont typeface="Arial" panose="020B0604020202020204" pitchFamily="34" charset="0"/>
              <a:buChar char="•"/>
            </a:pPr>
            <a:r>
              <a:rPr lang="en-US" sz="2000" dirty="0" smtClean="0">
                <a:solidFill>
                  <a:srgbClr val="2323EF"/>
                </a:solidFill>
              </a:rPr>
              <a:t>An “Exception” (“Rainy Day”) Case is an “error handler” condition when things do not go as planned – when the system is not able to perform the functionality of the Main Case – such as “invalid selection”, “item not available” (“sold out”), etc.</a:t>
            </a:r>
          </a:p>
          <a:p>
            <a:pPr marL="228600" lvl="1" indent="-114300">
              <a:buFont typeface="Arial" panose="020B0604020202020204" pitchFamily="34" charset="0"/>
              <a:buChar char="•"/>
            </a:pPr>
            <a:r>
              <a:rPr lang="en-US" sz="2000" dirty="0" smtClean="0">
                <a:solidFill>
                  <a:srgbClr val="2323EF"/>
                </a:solidFill>
              </a:rPr>
              <a:t>The Exception Case </a:t>
            </a:r>
            <a:r>
              <a:rPr lang="en-US" sz="2000" b="1" dirty="0" smtClean="0">
                <a:solidFill>
                  <a:srgbClr val="2323EF"/>
                </a:solidFill>
              </a:rPr>
              <a:t>MUST</a:t>
            </a:r>
            <a:r>
              <a:rPr lang="en-US" sz="2000" dirty="0" smtClean="0">
                <a:solidFill>
                  <a:srgbClr val="2323EF"/>
                </a:solidFill>
              </a:rPr>
              <a:t> be a condition that the system can detect and respond to!</a:t>
            </a:r>
          </a:p>
          <a:p>
            <a:pPr marL="228600" lvl="1" indent="-114300">
              <a:buFont typeface="Arial" panose="020B0604020202020204" pitchFamily="34" charset="0"/>
              <a:buChar char="•"/>
            </a:pPr>
            <a:r>
              <a:rPr lang="en-US" sz="2000" dirty="0" smtClean="0">
                <a:solidFill>
                  <a:srgbClr val="2323EF"/>
                </a:solidFill>
              </a:rPr>
              <a:t>“System not turned-on/plugged-in” is </a:t>
            </a:r>
            <a:r>
              <a:rPr lang="en-US" sz="2000" b="1" dirty="0" smtClean="0">
                <a:solidFill>
                  <a:srgbClr val="2323EF"/>
                </a:solidFill>
              </a:rPr>
              <a:t>NOT</a:t>
            </a:r>
            <a:r>
              <a:rPr lang="en-US" sz="2000" dirty="0" smtClean="0">
                <a:solidFill>
                  <a:srgbClr val="2323EF"/>
                </a:solidFill>
              </a:rPr>
              <a:t> a valid exception </a:t>
            </a:r>
            <a:r>
              <a:rPr lang="en-US" sz="2000" b="1" i="1" dirty="0" smtClean="0">
                <a:solidFill>
                  <a:srgbClr val="2323EF"/>
                </a:solidFill>
              </a:rPr>
              <a:t>unless</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r>
              <a:rPr lang="en-US" sz="2000" dirty="0" smtClean="0">
                <a:solidFill>
                  <a:srgbClr val="2323EF"/>
                </a:solidFill>
              </a:rPr>
              <a:t>.</a:t>
            </a:r>
          </a:p>
          <a:p>
            <a:pPr marL="228600" lvl="1" indent="-114300">
              <a:buFont typeface="Arial" panose="020B0604020202020204" pitchFamily="34" charset="0"/>
              <a:buChar char="•"/>
            </a:pPr>
            <a:r>
              <a:rPr lang="en-US" sz="2000" dirty="0" smtClean="0">
                <a:solidFill>
                  <a:srgbClr val="2323EF"/>
                </a:solidFill>
              </a:rPr>
              <a:t>“Low Power/Battery Level” </a:t>
            </a:r>
            <a:r>
              <a:rPr lang="en-US" sz="2000" b="1" dirty="0" smtClean="0">
                <a:solidFill>
                  <a:srgbClr val="2323EF"/>
                </a:solidFill>
              </a:rPr>
              <a:t>IS</a:t>
            </a:r>
            <a:r>
              <a:rPr lang="en-US" sz="2000" dirty="0" smtClean="0">
                <a:solidFill>
                  <a:srgbClr val="2323EF"/>
                </a:solidFill>
              </a:rPr>
              <a:t> </a:t>
            </a:r>
            <a:r>
              <a:rPr lang="en-US" sz="2000" b="1" i="1" dirty="0" smtClean="0">
                <a:solidFill>
                  <a:srgbClr val="2323EF"/>
                </a:solidFill>
              </a:rPr>
              <a:t>possibly</a:t>
            </a:r>
            <a:r>
              <a:rPr lang="en-US" sz="2000" dirty="0" smtClean="0">
                <a:solidFill>
                  <a:srgbClr val="2323EF"/>
                </a:solidFill>
              </a:rPr>
              <a:t> a valid Exception Case </a:t>
            </a:r>
            <a:r>
              <a:rPr lang="en-US" sz="2000" b="1" dirty="0" smtClean="0">
                <a:solidFill>
                  <a:srgbClr val="2323EF"/>
                </a:solidFill>
              </a:rPr>
              <a:t>IF</a:t>
            </a:r>
            <a:r>
              <a:rPr lang="en-US" sz="2000" dirty="0" smtClean="0">
                <a:solidFill>
                  <a:srgbClr val="2323EF"/>
                </a:solidFill>
              </a:rPr>
              <a:t> the system is capable of </a:t>
            </a:r>
            <a:r>
              <a:rPr lang="en-US" sz="2000" b="1" dirty="0" smtClean="0">
                <a:solidFill>
                  <a:srgbClr val="2323EF"/>
                </a:solidFill>
              </a:rPr>
              <a:t>detecting</a:t>
            </a:r>
            <a:r>
              <a:rPr lang="en-US" sz="2000" dirty="0" smtClean="0">
                <a:solidFill>
                  <a:srgbClr val="2323EF"/>
                </a:solidFill>
              </a:rPr>
              <a:t> the condition </a:t>
            </a:r>
            <a:r>
              <a:rPr lang="en-US" sz="2000" b="1" dirty="0" smtClean="0">
                <a:solidFill>
                  <a:srgbClr val="2323EF"/>
                </a:solidFill>
              </a:rPr>
              <a:t>and doing something in response.</a:t>
            </a:r>
          </a:p>
          <a:p>
            <a:endParaRPr lang="en-US" sz="2000" dirty="0" smtClean="0">
              <a:solidFill>
                <a:srgbClr val="2323EF"/>
              </a:solidFill>
            </a:endParaRPr>
          </a:p>
          <a:p>
            <a:r>
              <a:rPr lang="en-US" sz="2000" dirty="0" smtClean="0">
                <a:solidFill>
                  <a:srgbClr val="2323EF"/>
                </a:solidFill>
              </a:rPr>
              <a:t>There are some VERY good examples of Use Cases in “</a:t>
            </a:r>
            <a:r>
              <a:rPr lang="en-US" sz="2000" dirty="0" err="1" smtClean="0">
                <a:solidFill>
                  <a:srgbClr val="2323EF"/>
                </a:solidFill>
              </a:rPr>
              <a:t>COS_use</a:t>
            </a:r>
            <a:r>
              <a:rPr lang="en-US" sz="2000" dirty="0" smtClean="0">
                <a:solidFill>
                  <a:srgbClr val="2323EF"/>
                </a:solidFill>
              </a:rPr>
              <a:t> cases.doc” found at http://processimpact.com/goodies.shtml  &gt;  Requirements Engineering &gt; “Sample requirements documents” (sample_requirements_documents.zip)</a:t>
            </a:r>
          </a:p>
          <a:p>
            <a:r>
              <a:rPr lang="en-US" sz="2000" dirty="0" smtClean="0">
                <a:solidFill>
                  <a:srgbClr val="2323EF"/>
                </a:solidFill>
              </a:rPr>
              <a:t>Again, the COS – Cafeteria Ordering System – is </a:t>
            </a:r>
            <a:r>
              <a:rPr lang="en-US" sz="2000" b="1" dirty="0" smtClean="0">
                <a:solidFill>
                  <a:srgbClr val="2323EF"/>
                </a:solidFill>
              </a:rPr>
              <a:t>NOT</a:t>
            </a:r>
            <a:r>
              <a:rPr lang="en-US" sz="2000" dirty="0" smtClean="0">
                <a:solidFill>
                  <a:srgbClr val="2323EF"/>
                </a:solidFill>
              </a:rPr>
              <a:t> a good example of an Embedded System!</a:t>
            </a:r>
          </a:p>
          <a:p>
            <a:endParaRPr lang="en-US" sz="2000" dirty="0" smtClean="0">
              <a:solidFill>
                <a:srgbClr val="2323EF"/>
              </a:solidFill>
            </a:endParaRPr>
          </a:p>
          <a:p>
            <a:r>
              <a:rPr lang="en-US" sz="2000" dirty="0" smtClean="0">
                <a:solidFill>
                  <a:srgbClr val="2323EF"/>
                </a:solidFill>
              </a:rPr>
              <a:t>Feel free to use the “Use Case Template” at http://processimpact.com/goodies.shtml &gt; Requirements Engineering.</a:t>
            </a:r>
          </a:p>
          <a:p>
            <a:endParaRPr lang="en-US" sz="2000"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8</a:t>
            </a:fld>
            <a:endParaRPr lang="en-US"/>
          </a:p>
        </p:txBody>
      </p:sp>
    </p:spTree>
    <p:extLst>
      <p:ext uri="{BB962C8B-B14F-4D97-AF65-F5344CB8AC3E}">
        <p14:creationId xmlns:p14="http://schemas.microsoft.com/office/powerpoint/2010/main" val="329085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3CD6A4-2203-4B3E-8129-9D0FDF46CBA9}" type="slidenum">
              <a:rPr lang="en-US" smtClean="0"/>
              <a:pPr/>
              <a:t>9</a:t>
            </a:fld>
            <a:endParaRPr lang="en-US"/>
          </a:p>
        </p:txBody>
      </p:sp>
    </p:spTree>
    <p:extLst>
      <p:ext uri="{BB962C8B-B14F-4D97-AF65-F5344CB8AC3E}">
        <p14:creationId xmlns:p14="http://schemas.microsoft.com/office/powerpoint/2010/main" val="120083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solidFill>
                <a:srgbClr val="2323EF"/>
              </a:solidFill>
            </a:endParaRPr>
          </a:p>
        </p:txBody>
      </p:sp>
      <p:sp>
        <p:nvSpPr>
          <p:cNvPr id="4" name="Slide Number Placeholder 3"/>
          <p:cNvSpPr>
            <a:spLocks noGrp="1"/>
          </p:cNvSpPr>
          <p:nvPr>
            <p:ph type="sldNum" sz="quarter" idx="10"/>
          </p:nvPr>
        </p:nvSpPr>
        <p:spPr/>
        <p:txBody>
          <a:bodyPr/>
          <a:lstStyle/>
          <a:p>
            <a:fld id="{FD3CD6A4-2203-4B3E-8129-9D0FDF46CBA9}" type="slidenum">
              <a:rPr lang="en-US" smtClean="0"/>
              <a:pPr/>
              <a:t>10</a:t>
            </a:fld>
            <a:endParaRPr lang="en-US"/>
          </a:p>
        </p:txBody>
      </p:sp>
    </p:spTree>
    <p:extLst>
      <p:ext uri="{BB962C8B-B14F-4D97-AF65-F5344CB8AC3E}">
        <p14:creationId xmlns:p14="http://schemas.microsoft.com/office/powerpoint/2010/main" val="264504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408CDF-31DF-45A3-8F20-D24735A28589}"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08CDF-31DF-45A3-8F20-D24735A2858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08CDF-31DF-45A3-8F20-D24735A2858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08CDF-31DF-45A3-8F20-D24735A2858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08CDF-31DF-45A3-8F20-D24735A28589}" type="datetimeFigureOut">
              <a:rPr lang="en-US" smtClean="0"/>
              <a:pPr/>
              <a:t>9/8/2016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08CDF-31DF-45A3-8F20-D24735A2858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08CDF-31DF-45A3-8F20-D24735A28589}" type="datetimeFigureOut">
              <a:rPr lang="en-US" smtClean="0"/>
              <a:pPr/>
              <a:t>9/8/2016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08CDF-31DF-45A3-8F20-D24735A28589}" type="datetimeFigureOut">
              <a:rPr lang="en-US" smtClean="0"/>
              <a:pPr/>
              <a:t>9/8/2016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08CDF-31DF-45A3-8F20-D24735A28589}" type="datetimeFigureOut">
              <a:rPr lang="en-US" smtClean="0"/>
              <a:pPr/>
              <a:t>9/8/2016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08CDF-31DF-45A3-8F20-D24735A2858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08CDF-31DF-45A3-8F20-D24735A28589}" type="datetimeFigureOut">
              <a:rPr lang="en-US" smtClean="0"/>
              <a:pPr/>
              <a:t>9/8/2016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96CF0-F935-4EF3-AF23-EF076EA156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08CDF-31DF-45A3-8F20-D24735A28589}" type="datetimeFigureOut">
              <a:rPr lang="en-US" smtClean="0"/>
              <a:pPr/>
              <a:t>9/8/2016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96CF0-F935-4EF3-AF23-EF076EA156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custDataLst>
              <p:tags r:id="rId1"/>
            </p:custDataLst>
          </p:nvPr>
        </p:nvSpPr>
        <p:spPr/>
        <p:txBody>
          <a:bodyPr/>
          <a:lstStyle/>
          <a:p>
            <a:r>
              <a:rPr lang="en-US" dirty="0" smtClean="0"/>
              <a:t>Microwave </a:t>
            </a:r>
            <a:r>
              <a:rPr lang="en-US" dirty="0" smtClean="0"/>
              <a:t>Oven</a:t>
            </a:r>
            <a:endParaRPr lang="en-US" dirty="0"/>
          </a:p>
        </p:txBody>
      </p:sp>
      <p:sp>
        <p:nvSpPr>
          <p:cNvPr id="5" name="Subtitle 4"/>
          <p:cNvSpPr>
            <a:spLocks noGrp="1"/>
          </p:cNvSpPr>
          <p:nvPr>
            <p:ph type="subTitle" idx="1"/>
            <p:custDataLst>
              <p:tags r:id="rId2"/>
            </p:custDataLst>
          </p:nvPr>
        </p:nvSpPr>
        <p:spPr>
          <a:xfrm>
            <a:off x="1371600" y="3733800"/>
            <a:ext cx="6400800" cy="2514600"/>
          </a:xfrm>
        </p:spPr>
        <p:txBody>
          <a:bodyPr>
            <a:normAutofit/>
          </a:bodyPr>
          <a:lstStyle/>
          <a:p>
            <a:pPr algn="l"/>
            <a:r>
              <a:rPr lang="en-US" dirty="0" smtClean="0"/>
              <a:t>Team Members:</a:t>
            </a:r>
          </a:p>
          <a:p>
            <a:pPr marL="231775" indent="-231775" algn="l">
              <a:buFont typeface="Arial" pitchFamily="34" charset="0"/>
              <a:buChar char="•"/>
            </a:pPr>
            <a:r>
              <a:rPr lang="en-US" dirty="0" smtClean="0">
                <a:solidFill>
                  <a:schemeClr val="tx1"/>
                </a:solidFill>
              </a:rPr>
              <a:t>Marcel Cloutier and Gabriel </a:t>
            </a:r>
            <a:r>
              <a:rPr lang="en-US" dirty="0" err="1" smtClean="0">
                <a:solidFill>
                  <a:schemeClr val="tx1"/>
                </a:solidFill>
              </a:rPr>
              <a:t>Stroe</a:t>
            </a:r>
            <a:endParaRPr lang="en-US" dirty="0" smtClean="0">
              <a:solidFill>
                <a:schemeClr val="tx1"/>
              </a:solidFill>
            </a:endParaRPr>
          </a:p>
          <a:p>
            <a:pPr algn="l"/>
            <a:endParaRPr lang="en-US" dirty="0" smtClean="0"/>
          </a:p>
          <a:p>
            <a:pPr algn="l"/>
            <a:r>
              <a:rPr lang="en-US" dirty="0" smtClean="0"/>
              <a:t>Edit Date: 9/1/2016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a:t>Use Case: Turning the Microwave On </a:t>
            </a:r>
          </a:p>
        </p:txBody>
      </p:sp>
      <p:sp>
        <p:nvSpPr>
          <p:cNvPr id="3" name="Content Placeholder 2"/>
          <p:cNvSpPr>
            <a:spLocks noGrp="1"/>
          </p:cNvSpPr>
          <p:nvPr>
            <p:ph idx="1"/>
            <p:custDataLst>
              <p:tags r:id="rId2"/>
            </p:custDataLst>
          </p:nvPr>
        </p:nvSpPr>
        <p:spPr/>
        <p:txBody>
          <a:bodyPr>
            <a:normAutofit fontScale="92500"/>
          </a:bodyPr>
          <a:lstStyle/>
          <a:p>
            <a:r>
              <a:rPr lang="en-US" dirty="0" smtClean="0"/>
              <a:t>Alternate/Extension Use Cases</a:t>
            </a:r>
          </a:p>
          <a:p>
            <a:pPr lvl="1"/>
            <a:r>
              <a:rPr lang="en-US" sz="2400" dirty="0" smtClean="0"/>
              <a:t>MO-01.A1: There are no Alternate/Extension cases for this case</a:t>
            </a:r>
            <a:endParaRPr lang="en-US" sz="2400" dirty="0"/>
          </a:p>
          <a:p>
            <a:r>
              <a:rPr lang="en-US" sz="2800" dirty="0" smtClean="0"/>
              <a:t>Exception/Rainy-Day Cases</a:t>
            </a:r>
          </a:p>
          <a:p>
            <a:pPr lvl="1"/>
            <a:r>
              <a:rPr lang="en-US" sz="2400" dirty="0" smtClean="0"/>
              <a:t>MO-01.E1: Microwave door is open</a:t>
            </a:r>
          </a:p>
          <a:p>
            <a:pPr lvl="1"/>
            <a:r>
              <a:rPr lang="en-US" sz="2400" dirty="0" smtClean="0"/>
              <a:t>Description: The Microwave oven cannot heat when the door is open for safety concerns. Thus the oven is unable to go into the ON state when the door is open</a:t>
            </a:r>
          </a:p>
          <a:p>
            <a:pPr lvl="1"/>
            <a:r>
              <a:rPr lang="en-US" sz="2400" dirty="0" smtClean="0"/>
              <a:t>MO-01.E2: System verifies the conditions to transition to the ON state</a:t>
            </a:r>
          </a:p>
          <a:p>
            <a:pPr lvl="1"/>
            <a:r>
              <a:rPr lang="en-US" sz="2400" dirty="0" smtClean="0"/>
              <a:t>MO-01.E3: System determines that the microwave door is open</a:t>
            </a:r>
          </a:p>
          <a:p>
            <a:pPr lvl="1"/>
            <a:r>
              <a:rPr lang="en-US" sz="2400" dirty="0" smtClean="0"/>
              <a:t>MO-01.E4: System remains in the OFF state</a:t>
            </a:r>
          </a:p>
        </p:txBody>
      </p:sp>
    </p:spTree>
    <p:extLst>
      <p:ext uri="{BB962C8B-B14F-4D97-AF65-F5344CB8AC3E}">
        <p14:creationId xmlns:p14="http://schemas.microsoft.com/office/powerpoint/2010/main" val="1580342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Vending Machine</a:t>
            </a:r>
            <a:endParaRPr lang="en-US" dirty="0"/>
          </a:p>
        </p:txBody>
      </p:sp>
    </p:spTree>
    <p:extLst>
      <p:ext uri="{BB962C8B-B14F-4D97-AF65-F5344CB8AC3E}">
        <p14:creationId xmlns:p14="http://schemas.microsoft.com/office/powerpoint/2010/main" val="76813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System Description</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pPr marL="0" indent="0">
              <a:buNone/>
            </a:pPr>
            <a:r>
              <a:rPr lang="en-US" dirty="0" smtClean="0"/>
              <a:t>A vending machine dispenses various soft drinks depending on the user input. For payment it accepts coin, bill, and card payment. It accepts user input on what product to dispense based on a number pad, with the numbers to be pressed corresponding to the products to be dispensed. There is a coin slot, bill slot, and card slot. Additionally, there is a slot and corresponding button for a coin return. There is a seven segment display to display the price of the item selected and the current money input.</a:t>
            </a:r>
            <a:endParaRPr lang="en-US" dirty="0"/>
          </a:p>
        </p:txBody>
      </p:sp>
    </p:spTree>
    <p:extLst>
      <p:ext uri="{BB962C8B-B14F-4D97-AF65-F5344CB8AC3E}">
        <p14:creationId xmlns:p14="http://schemas.microsoft.com/office/powerpoint/2010/main" val="231659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Purpose, Mission, Vision</a:t>
            </a:r>
            <a:endParaRPr lang="en-US" dirty="0"/>
          </a:p>
        </p:txBody>
      </p:sp>
      <p:sp>
        <p:nvSpPr>
          <p:cNvPr id="3" name="Content Placeholder 2"/>
          <p:cNvSpPr>
            <a:spLocks noGrp="1"/>
          </p:cNvSpPr>
          <p:nvPr>
            <p:ph idx="1"/>
            <p:custDataLst>
              <p:tags r:id="rId2"/>
            </p:custDataLst>
          </p:nvPr>
        </p:nvSpPr>
        <p:spPr/>
        <p:txBody>
          <a:bodyPr>
            <a:normAutofit fontScale="92500" lnSpcReduction="10000"/>
          </a:bodyPr>
          <a:lstStyle/>
          <a:p>
            <a:r>
              <a:rPr lang="en-US" dirty="0" smtClean="0"/>
              <a:t>Purpose:</a:t>
            </a:r>
          </a:p>
          <a:p>
            <a:pPr marL="342900" lvl="1" indent="0">
              <a:buNone/>
            </a:pPr>
            <a:r>
              <a:rPr lang="en-US" dirty="0"/>
              <a:t>The product exists in order to </a:t>
            </a:r>
            <a:r>
              <a:rPr lang="en-US" dirty="0" smtClean="0"/>
              <a:t>allow for the convenient access to soft drinks in a short period of time when placed at convenient locations.</a:t>
            </a:r>
            <a:endParaRPr lang="en-US" dirty="0"/>
          </a:p>
          <a:p>
            <a:r>
              <a:rPr lang="en-US" dirty="0" smtClean="0"/>
              <a:t>Mission:</a:t>
            </a:r>
            <a:endParaRPr lang="en-US" dirty="0"/>
          </a:p>
          <a:p>
            <a:pPr marL="342900" lvl="1" indent="0">
              <a:buNone/>
            </a:pPr>
            <a:r>
              <a:rPr lang="en-US" dirty="0"/>
              <a:t>The product fulfills this goal by </a:t>
            </a:r>
            <a:r>
              <a:rPr lang="en-US" dirty="0" smtClean="0"/>
              <a:t>storing the products in a regularly stocked and constantly refrigerated machine which dispenses drinks when payment is input</a:t>
            </a:r>
          </a:p>
          <a:p>
            <a:r>
              <a:rPr lang="en-US" dirty="0" smtClean="0"/>
              <a:t>Vision:</a:t>
            </a:r>
          </a:p>
          <a:p>
            <a:pPr marL="300038" lvl="2" indent="0">
              <a:buNone/>
            </a:pPr>
            <a:r>
              <a:rPr lang="en-US" sz="1800" dirty="0"/>
              <a:t>The user is able to quickly acquire a drink of his choice by selecting a drink and inputting payment</a:t>
            </a:r>
          </a:p>
        </p:txBody>
      </p:sp>
    </p:spTree>
    <p:extLst>
      <p:ext uri="{BB962C8B-B14F-4D97-AF65-F5344CB8AC3E}">
        <p14:creationId xmlns:p14="http://schemas.microsoft.com/office/powerpoint/2010/main" val="2177094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Signal Interfaces</a:t>
            </a:r>
            <a:endParaRPr lang="en-US" dirty="0"/>
          </a:p>
        </p:txBody>
      </p:sp>
      <p:sp>
        <p:nvSpPr>
          <p:cNvPr id="4" name="Text Placeholder 3"/>
          <p:cNvSpPr>
            <a:spLocks noGrp="1"/>
          </p:cNvSpPr>
          <p:nvPr>
            <p:ph type="body" idx="1"/>
            <p:custDataLst>
              <p:tags r:id="rId2"/>
            </p:custDataLst>
          </p:nvPr>
        </p:nvSpPr>
        <p:spPr/>
        <p:txBody>
          <a:bodyPr/>
          <a:lstStyle/>
          <a:p>
            <a:r>
              <a:rPr lang="en-US" dirty="0" smtClean="0"/>
              <a:t>Signal Database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85317024"/>
              </p:ext>
            </p:extLst>
          </p:nvPr>
        </p:nvGraphicFramePr>
        <p:xfrm>
          <a:off x="1752600" y="2895600"/>
          <a:ext cx="5756671" cy="2453005"/>
        </p:xfrm>
        <a:graphic>
          <a:graphicData uri="http://schemas.openxmlformats.org/drawingml/2006/table">
            <a:tbl>
              <a:tblPr>
                <a:tableStyleId>{5C22544A-7EE6-4342-B048-85BDC9FD1C3A}</a:tableStyleId>
              </a:tblPr>
              <a:tblGrid>
                <a:gridCol w="931398"/>
                <a:gridCol w="906838"/>
                <a:gridCol w="850860"/>
                <a:gridCol w="716514"/>
                <a:gridCol w="537385"/>
                <a:gridCol w="414235"/>
                <a:gridCol w="862056"/>
                <a:gridCol w="537385"/>
              </a:tblGrid>
              <a:tr h="275245">
                <a:tc>
                  <a:txBody>
                    <a:bodyPr/>
                    <a:lstStyle/>
                    <a:p>
                      <a:pPr algn="l" fontAlgn="b"/>
                      <a:r>
                        <a:rPr lang="en-US" sz="1100" u="none" strike="noStrike">
                          <a:effectLst/>
                        </a:rPr>
                        <a:t>Signal Name</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Classification</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Input Signals</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Number Pad</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Discrete</a:t>
                      </a:r>
                      <a:endParaRPr lang="en-US" sz="800" b="0" i="0" u="none" strike="noStrike">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u="none" strike="noStrike">
                          <a:effectLst/>
                        </a:rPr>
                        <a:t>This is used to input the selection of drink</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Coin Return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Boolean</a:t>
                      </a:r>
                      <a:endParaRPr lang="en-US" sz="800" b="0" i="0" u="none" strike="noStrike">
                        <a:solidFill>
                          <a:srgbClr val="000000"/>
                        </a:solidFill>
                        <a:effectLst/>
                        <a:latin typeface="Calibri" panose="020F0502020204030204" pitchFamily="34" charset="0"/>
                      </a:endParaRPr>
                    </a:p>
                  </a:txBody>
                  <a:tcPr marL="5715" marR="5715" marT="5715" marB="0" anchor="b"/>
                </a:tc>
                <a:tc gridSpan="5">
                  <a:txBody>
                    <a:bodyPr/>
                    <a:lstStyle/>
                    <a:p>
                      <a:pPr algn="l" fontAlgn="b"/>
                      <a:r>
                        <a:rPr lang="en-US" sz="800" u="none" strike="noStrike">
                          <a:effectLst/>
                        </a:rPr>
                        <a:t>The user presses this to have any money put in returned</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Coin In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Discrete</a:t>
                      </a:r>
                      <a:endParaRPr lang="en-US" sz="800" b="0" i="0" u="none" strike="noStrike">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u="none" strike="noStrike">
                          <a:effectLst/>
                        </a:rPr>
                        <a:t>Tells the amount of money (in coins)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Bill In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Discrete</a:t>
                      </a:r>
                      <a:endParaRPr lang="en-US" sz="800" b="0" i="0" u="none" strike="noStrike">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u="none" strike="noStrike">
                          <a:effectLst/>
                        </a:rPr>
                        <a:t>Tells the amount of money (in bills)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Card Swiped</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Boolean</a:t>
                      </a:r>
                      <a:endParaRPr lang="en-US" sz="800" b="0" i="0" u="none" strike="noStrike">
                        <a:solidFill>
                          <a:srgbClr val="000000"/>
                        </a:solidFill>
                        <a:effectLst/>
                        <a:latin typeface="Calibri" panose="020F0502020204030204" pitchFamily="34" charset="0"/>
                      </a:endParaRPr>
                    </a:p>
                  </a:txBody>
                  <a:tcPr marL="5715" marR="5715" marT="5715" marB="0" anchor="b"/>
                </a:tc>
                <a:tc gridSpan="5">
                  <a:txBody>
                    <a:bodyPr/>
                    <a:lstStyle/>
                    <a:p>
                      <a:pPr algn="l" fontAlgn="b"/>
                      <a:r>
                        <a:rPr lang="en-US" sz="800" u="none" strike="noStrike">
                          <a:effectLst/>
                        </a:rPr>
                        <a:t>Says a card was swiped to pay for the drink(s) selected</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Output Signals</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Text Output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Discrete</a:t>
                      </a:r>
                      <a:endParaRPr lang="en-US" sz="800" b="0" i="0" u="none" strike="noStrike">
                        <a:solidFill>
                          <a:srgbClr val="000000"/>
                        </a:solidFill>
                        <a:effectLst/>
                        <a:latin typeface="Calibri" panose="020F0502020204030204" pitchFamily="34" charset="0"/>
                      </a:endParaRPr>
                    </a:p>
                  </a:txBody>
                  <a:tcPr marL="5715" marR="5715" marT="5715" marB="0" anchor="b"/>
                </a:tc>
                <a:tc gridSpan="6">
                  <a:txBody>
                    <a:bodyPr/>
                    <a:lstStyle/>
                    <a:p>
                      <a:pPr algn="l" fontAlgn="b"/>
                      <a:r>
                        <a:rPr lang="en-US" sz="800" u="none" strike="noStrike">
                          <a:effectLst/>
                        </a:rPr>
                        <a:t>Displays price/money input or other messages to the seven segment display</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76">
                <a:tc>
                  <a:txBody>
                    <a:bodyPr/>
                    <a:lstStyle/>
                    <a:p>
                      <a:pPr algn="l" fontAlgn="b"/>
                      <a:r>
                        <a:rPr lang="en-US" sz="800" u="none" strike="noStrike">
                          <a:effectLst/>
                        </a:rPr>
                        <a:t>Dispense Beverage</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Discrete</a:t>
                      </a:r>
                      <a:endParaRPr lang="en-US" sz="800" b="0" i="0" u="none" strike="noStrike">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u="none" strike="noStrike">
                          <a:effectLst/>
                        </a:rPr>
                        <a:t>Tells which drink is to be dispensed</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dirty="0">
                          <a:effectLst/>
                        </a:rPr>
                        <a:t>Return Coin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Boolean</a:t>
                      </a:r>
                      <a:endParaRPr lang="en-US" sz="800" b="0" i="0" u="none" strike="noStrike">
                        <a:solidFill>
                          <a:srgbClr val="000000"/>
                        </a:solidFill>
                        <a:effectLst/>
                        <a:latin typeface="Calibri" panose="020F0502020204030204" pitchFamily="34" charset="0"/>
                      </a:endParaRPr>
                    </a:p>
                  </a:txBody>
                  <a:tcPr marL="5715" marR="5715" marT="5715" marB="0" anchor="b"/>
                </a:tc>
                <a:tc gridSpan="2">
                  <a:txBody>
                    <a:bodyPr/>
                    <a:lstStyle/>
                    <a:p>
                      <a:pPr algn="l" fontAlgn="b"/>
                      <a:r>
                        <a:rPr lang="en-US" sz="800" u="none" strike="noStrike">
                          <a:effectLst/>
                        </a:rPr>
                        <a:t>Signal to give back coin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r>
            </a:tbl>
          </a:graphicData>
        </a:graphic>
      </p:graphicFrame>
    </p:spTree>
    <p:extLst>
      <p:ext uri="{BB962C8B-B14F-4D97-AF65-F5344CB8AC3E}">
        <p14:creationId xmlns:p14="http://schemas.microsoft.com/office/powerpoint/2010/main" val="1729255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Signal Interfaces</a:t>
            </a:r>
            <a:endParaRPr lang="en-US" dirty="0"/>
          </a:p>
        </p:txBody>
      </p:sp>
      <p:sp>
        <p:nvSpPr>
          <p:cNvPr id="6" name="Text Placeholder 5"/>
          <p:cNvSpPr>
            <a:spLocks noGrp="1"/>
          </p:cNvSpPr>
          <p:nvPr>
            <p:ph type="body" sz="quarter" idx="3"/>
            <p:custDataLst>
              <p:tags r:id="rId2"/>
            </p:custDataLst>
          </p:nvPr>
        </p:nvSpPr>
        <p:spPr>
          <a:xfrm>
            <a:off x="1543051" y="1943100"/>
            <a:ext cx="3031331" cy="479822"/>
          </a:xfrm>
        </p:spPr>
        <p:txBody>
          <a:bodyPr/>
          <a:lstStyle/>
          <a:p>
            <a:r>
              <a:rPr lang="en-US" dirty="0" smtClean="0"/>
              <a:t>Data Dictionary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30030563"/>
              </p:ext>
            </p:extLst>
          </p:nvPr>
        </p:nvGraphicFramePr>
        <p:xfrm>
          <a:off x="1767385" y="2954480"/>
          <a:ext cx="5613994" cy="2961876"/>
        </p:xfrm>
        <a:graphic>
          <a:graphicData uri="http://schemas.openxmlformats.org/drawingml/2006/table">
            <a:tbl>
              <a:tblPr>
                <a:tableStyleId>{5C22544A-7EE6-4342-B048-85BDC9FD1C3A}</a:tableStyleId>
              </a:tblPr>
              <a:tblGrid>
                <a:gridCol w="1128041"/>
                <a:gridCol w="622175"/>
                <a:gridCol w="972342"/>
                <a:gridCol w="818814"/>
                <a:gridCol w="614110"/>
                <a:gridCol w="473377"/>
                <a:gridCol w="985135"/>
              </a:tblGrid>
              <a:tr h="400252">
                <a:tc gridSpan="2">
                  <a:txBody>
                    <a:bodyPr/>
                    <a:lstStyle/>
                    <a:p>
                      <a:pPr algn="l" fontAlgn="b"/>
                      <a:r>
                        <a:rPr lang="en-US" sz="1100" u="none" strike="noStrike">
                          <a:effectLst/>
                        </a:rPr>
                        <a:t>Data Dictionary</a:t>
                      </a:r>
                      <a:endParaRPr lang="en-US" sz="11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UserInput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 Number Pad</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 Coin Return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 Coin In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 Bill In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 Card Swiped]</a:t>
                      </a:r>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   Number Pad</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 Number Input +</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Clear</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      Number Input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5">
                  <a:txBody>
                    <a:bodyPr/>
                    <a:lstStyle/>
                    <a:p>
                      <a:pPr algn="l" fontAlgn="b"/>
                      <a:r>
                        <a:rPr lang="en-US" sz="800" u="none" strike="noStrike">
                          <a:effectLst/>
                        </a:rPr>
                        <a:t>*Input of integer between 00 and 99, corresponding to a product*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203">
                <a:tc>
                  <a:txBody>
                    <a:bodyPr/>
                    <a:lstStyle/>
                    <a:p>
                      <a:pPr algn="l" fontAlgn="b"/>
                      <a:r>
                        <a:rPr lang="en-US" sz="800" u="none" strike="noStrike">
                          <a:effectLst/>
                        </a:rPr>
                        <a:t>      Clear</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2">
                  <a:txBody>
                    <a:bodyPr/>
                    <a:lstStyle/>
                    <a:p>
                      <a:pPr algn="l" fontAlgn="b"/>
                      <a:r>
                        <a:rPr lang="en-US" sz="800" u="none" strike="noStrike">
                          <a:effectLst/>
                        </a:rPr>
                        <a:t>*Clears current number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   Coin Return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2">
                  <a:txBody>
                    <a:bodyPr/>
                    <a:lstStyle/>
                    <a:p>
                      <a:pPr algn="l" fontAlgn="b"/>
                      <a:r>
                        <a:rPr lang="en-US" sz="800" u="none" strike="noStrike">
                          <a:effectLst/>
                        </a:rPr>
                        <a:t>*Signal to return coin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   Coin In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u="none" strike="noStrike">
                          <a:effectLst/>
                        </a:rPr>
                        <a:t>*Signals the amount of money (in coins)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   Bill In</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u="none" strike="noStrike">
                          <a:effectLst/>
                        </a:rPr>
                        <a:t>*Signals the amount of money (in bills) input*</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320203">
                <a:tc>
                  <a:txBody>
                    <a:bodyPr/>
                    <a:lstStyle/>
                    <a:p>
                      <a:pPr algn="l" fontAlgn="b"/>
                      <a:r>
                        <a:rPr lang="en-US" sz="800" u="none" strike="noStrike">
                          <a:effectLst/>
                        </a:rPr>
                        <a:t>   Card Swiped</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u="none" strike="noStrike">
                          <a:effectLst/>
                        </a:rPr>
                        <a:t>*Signals a card has been swiped*</a:t>
                      </a:r>
                      <a:endParaRPr lang="en-US" sz="800" b="0" i="0" u="none" strike="noStrike">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r>
            </a:tbl>
          </a:graphicData>
        </a:graphic>
      </p:graphicFrame>
    </p:spTree>
    <p:extLst>
      <p:ext uri="{BB962C8B-B14F-4D97-AF65-F5344CB8AC3E}">
        <p14:creationId xmlns:p14="http://schemas.microsoft.com/office/powerpoint/2010/main" val="2916791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Interface Devices</a:t>
            </a:r>
            <a:endParaRPr lang="en-US" dirty="0"/>
          </a:p>
        </p:txBody>
      </p:sp>
      <p:sp>
        <p:nvSpPr>
          <p:cNvPr id="2" name="Content Placeholder 1"/>
          <p:cNvSpPr>
            <a:spLocks noGrp="1"/>
          </p:cNvSpPr>
          <p:nvPr>
            <p:ph idx="1"/>
          </p:nvPr>
        </p:nvSpPr>
        <p:spPr>
          <a:xfrm>
            <a:off x="1485900" y="2228851"/>
            <a:ext cx="6172200" cy="3394472"/>
          </a:xfrm>
        </p:spPr>
        <p:txBody>
          <a:bodyPr/>
          <a:lstStyle/>
          <a:p>
            <a:pPr marL="0" indent="0">
              <a:buNone/>
            </a:pPr>
            <a:r>
              <a:rPr lang="en-US" dirty="0" smtClean="0"/>
              <a:t>External Interface Devices</a:t>
            </a:r>
          </a:p>
        </p:txBody>
      </p:sp>
      <p:graphicFrame>
        <p:nvGraphicFramePr>
          <p:cNvPr id="3" name="Table 2"/>
          <p:cNvGraphicFramePr>
            <a:graphicFrameLocks noGrp="1"/>
          </p:cNvGraphicFramePr>
          <p:nvPr>
            <p:extLst>
              <p:ext uri="{D42A27DB-BD31-4B8C-83A1-F6EECF244321}">
                <p14:modId xmlns:p14="http://schemas.microsoft.com/office/powerpoint/2010/main" val="1733549765"/>
              </p:ext>
            </p:extLst>
          </p:nvPr>
        </p:nvGraphicFramePr>
        <p:xfrm>
          <a:off x="1828800" y="3124200"/>
          <a:ext cx="5124451" cy="2889250"/>
        </p:xfrm>
        <a:graphic>
          <a:graphicData uri="http://schemas.openxmlformats.org/drawingml/2006/table">
            <a:tbl>
              <a:tblPr>
                <a:tableStyleId>{5C22544A-7EE6-4342-B048-85BDC9FD1C3A}</a:tableStyleId>
              </a:tblPr>
              <a:tblGrid>
                <a:gridCol w="1525820"/>
                <a:gridCol w="1986444"/>
                <a:gridCol w="1612187"/>
              </a:tblGrid>
              <a:tr h="603250">
                <a:tc>
                  <a:txBody>
                    <a:bodyPr/>
                    <a:lstStyle/>
                    <a:p>
                      <a:pPr algn="l" fontAlgn="b"/>
                      <a:r>
                        <a:rPr lang="en-US" sz="1100" u="none" strike="noStrike" dirty="0">
                          <a:effectLst/>
                        </a:rPr>
                        <a:t>Device Name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Associated Signal(s)</a:t>
                      </a:r>
                      <a:endParaRPr lang="en-US" sz="1100" b="0" i="0" u="none" strike="noStrike">
                        <a:solidFill>
                          <a:srgbClr val="000000"/>
                        </a:solidFill>
                        <a:effectLst/>
                        <a:latin typeface="Calibri" panose="020F0502020204030204" pitchFamily="34" charset="0"/>
                      </a:endParaRPr>
                    </a:p>
                  </a:txBody>
                  <a:tcPr marL="5715" marR="5715" marT="5715" marB="0" anchor="b"/>
                </a:tc>
              </a:tr>
              <a:tr h="1270000">
                <a:tc>
                  <a:txBody>
                    <a:bodyPr/>
                    <a:lstStyle/>
                    <a:p>
                      <a:pPr algn="l" fontAlgn="t"/>
                      <a:r>
                        <a:rPr lang="en-US" sz="800" u="none" strike="noStrike">
                          <a:effectLst/>
                        </a:rPr>
                        <a:t>Seven Segment Display</a:t>
                      </a:r>
                      <a:endParaRPr lang="en-US" sz="800" b="0" i="0" u="none" strike="noStrike">
                        <a:solidFill>
                          <a:srgbClr val="000000"/>
                        </a:solidFill>
                        <a:effectLst/>
                        <a:latin typeface="Calibri" panose="020F0502020204030204" pitchFamily="34" charset="0"/>
                      </a:endParaRPr>
                    </a:p>
                  </a:txBody>
                  <a:tcPr marL="5715" marR="5715" marT="5715" marB="0"/>
                </a:tc>
                <a:tc>
                  <a:txBody>
                    <a:bodyPr/>
                    <a:lstStyle/>
                    <a:p>
                      <a:pPr algn="l" fontAlgn="b"/>
                      <a:r>
                        <a:rPr lang="en-US" sz="800" u="none" strike="noStrike">
                          <a:effectLst/>
                        </a:rPr>
                        <a:t>Displays number and letter output to tell user current item selected, cost of current item selected, and current money input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t"/>
                      <a:r>
                        <a:rPr lang="en-US" sz="800" u="none" strike="noStrike">
                          <a:effectLst/>
                        </a:rPr>
                        <a:t>Text Output</a:t>
                      </a:r>
                      <a:endParaRPr lang="en-US" sz="800" b="0" i="0" u="none" strike="noStrike">
                        <a:solidFill>
                          <a:srgbClr val="000000"/>
                        </a:solidFill>
                        <a:effectLst/>
                        <a:latin typeface="Calibri" panose="020F0502020204030204" pitchFamily="34" charset="0"/>
                      </a:endParaRPr>
                    </a:p>
                  </a:txBody>
                  <a:tcPr marL="5715" marR="5715" marT="5715" marB="0"/>
                </a:tc>
              </a:tr>
              <a:tr h="508000">
                <a:tc>
                  <a:txBody>
                    <a:bodyPr/>
                    <a:lstStyle/>
                    <a:p>
                      <a:pPr algn="l" fontAlgn="t"/>
                      <a:r>
                        <a:rPr lang="en-US" sz="800" u="none" strike="noStrike">
                          <a:effectLst/>
                        </a:rPr>
                        <a:t>Drink Dispenser</a:t>
                      </a:r>
                      <a:endParaRPr lang="en-US" sz="800" b="0" i="0" u="none" strike="noStrike">
                        <a:solidFill>
                          <a:srgbClr val="000000"/>
                        </a:solidFill>
                        <a:effectLst/>
                        <a:latin typeface="Calibri" panose="020F0502020204030204" pitchFamily="34" charset="0"/>
                      </a:endParaRPr>
                    </a:p>
                  </a:txBody>
                  <a:tcPr marL="5715" marR="5715" marT="5715" marB="0"/>
                </a:tc>
                <a:tc>
                  <a:txBody>
                    <a:bodyPr/>
                    <a:lstStyle/>
                    <a:p>
                      <a:pPr algn="l" fontAlgn="b"/>
                      <a:r>
                        <a:rPr lang="en-US" sz="800" u="none" strike="noStrike">
                          <a:effectLst/>
                        </a:rPr>
                        <a:t>Dispenses the selected drink when enough money is input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t"/>
                      <a:r>
                        <a:rPr lang="en-US" sz="800" u="none" strike="noStrike">
                          <a:effectLst/>
                        </a:rPr>
                        <a:t>Dispense Beverage</a:t>
                      </a:r>
                      <a:endParaRPr lang="en-US" sz="800" b="0" i="0" u="none" strike="noStrike">
                        <a:solidFill>
                          <a:srgbClr val="000000"/>
                        </a:solidFill>
                        <a:effectLst/>
                        <a:latin typeface="Calibri" panose="020F0502020204030204" pitchFamily="34" charset="0"/>
                      </a:endParaRPr>
                    </a:p>
                  </a:txBody>
                  <a:tcPr marL="5715" marR="5715" marT="5715" marB="0"/>
                </a:tc>
              </a:tr>
              <a:tr h="508000">
                <a:tc>
                  <a:txBody>
                    <a:bodyPr/>
                    <a:lstStyle/>
                    <a:p>
                      <a:pPr algn="l" fontAlgn="t"/>
                      <a:r>
                        <a:rPr lang="en-US" sz="800" u="none" strike="noStrike">
                          <a:effectLst/>
                        </a:rPr>
                        <a:t>Coin Returner</a:t>
                      </a:r>
                      <a:endParaRPr lang="en-US" sz="800" b="0" i="0" u="none" strike="noStrike">
                        <a:solidFill>
                          <a:srgbClr val="000000"/>
                        </a:solidFill>
                        <a:effectLst/>
                        <a:latin typeface="Calibri" panose="020F0502020204030204" pitchFamily="34" charset="0"/>
                      </a:endParaRPr>
                    </a:p>
                  </a:txBody>
                  <a:tcPr marL="5715" marR="5715" marT="5715" marB="0"/>
                </a:tc>
                <a:tc>
                  <a:txBody>
                    <a:bodyPr/>
                    <a:lstStyle/>
                    <a:p>
                      <a:pPr algn="l" fontAlgn="b"/>
                      <a:r>
                        <a:rPr lang="en-US" sz="800" u="none" strike="noStrike">
                          <a:effectLst/>
                        </a:rPr>
                        <a:t>Returns money (bills/coins) input in coins</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t"/>
                      <a:r>
                        <a:rPr lang="en-US" sz="800" u="none" strike="noStrike" dirty="0">
                          <a:effectLst/>
                        </a:rPr>
                        <a:t>Return Coin</a:t>
                      </a:r>
                      <a:endParaRPr lang="en-US" sz="800" b="0" i="0" u="none" strike="noStrike" dirty="0">
                        <a:solidFill>
                          <a:srgbClr val="000000"/>
                        </a:solidFill>
                        <a:effectLst/>
                        <a:latin typeface="Calibri" panose="020F0502020204030204" pitchFamily="34" charset="0"/>
                      </a:endParaRPr>
                    </a:p>
                  </a:txBody>
                  <a:tcPr marL="5715" marR="5715" marT="5715" marB="0"/>
                </a:tc>
              </a:tr>
            </a:tbl>
          </a:graphicData>
        </a:graphic>
      </p:graphicFrame>
    </p:spTree>
    <p:extLst>
      <p:ext uri="{BB962C8B-B14F-4D97-AF65-F5344CB8AC3E}">
        <p14:creationId xmlns:p14="http://schemas.microsoft.com/office/powerpoint/2010/main" val="922150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485900" y="1036476"/>
            <a:ext cx="6172200" cy="857250"/>
          </a:xfrm>
        </p:spPr>
        <p:txBody>
          <a:bodyPr/>
          <a:lstStyle/>
          <a:p>
            <a:r>
              <a:rPr lang="en-US" dirty="0" smtClean="0"/>
              <a:t>Context Diagram</a:t>
            </a:r>
            <a:endParaRPr lang="en-US" dirty="0"/>
          </a:p>
        </p:txBody>
      </p:sp>
      <p:sp>
        <p:nvSpPr>
          <p:cNvPr id="3" name="Oval 2"/>
          <p:cNvSpPr/>
          <p:nvPr/>
        </p:nvSpPr>
        <p:spPr>
          <a:xfrm>
            <a:off x="3290188" y="2543721"/>
            <a:ext cx="2895600" cy="2895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Vending Machine</a:t>
            </a:r>
            <a:endParaRPr lang="en-US" sz="1600" dirty="0">
              <a:solidFill>
                <a:schemeClr val="tx1"/>
              </a:solidFill>
            </a:endParaRPr>
          </a:p>
        </p:txBody>
      </p:sp>
      <p:sp>
        <p:nvSpPr>
          <p:cNvPr id="4" name="Rectangle 3"/>
          <p:cNvSpPr/>
          <p:nvPr/>
        </p:nvSpPr>
        <p:spPr>
          <a:xfrm>
            <a:off x="689425" y="1958633"/>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Number Pad</a:t>
            </a:r>
            <a:endParaRPr lang="en-US" sz="900" dirty="0">
              <a:solidFill>
                <a:schemeClr val="tx1"/>
              </a:solidFill>
            </a:endParaRPr>
          </a:p>
        </p:txBody>
      </p:sp>
      <p:sp>
        <p:nvSpPr>
          <p:cNvPr id="5" name="Rectangle 4"/>
          <p:cNvSpPr/>
          <p:nvPr/>
        </p:nvSpPr>
        <p:spPr>
          <a:xfrm>
            <a:off x="764825" y="2867485"/>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Coin Return Button</a:t>
            </a:r>
            <a:endParaRPr lang="en-US" sz="900" dirty="0">
              <a:solidFill>
                <a:schemeClr val="tx1"/>
              </a:solidFill>
            </a:endParaRPr>
          </a:p>
        </p:txBody>
      </p:sp>
      <p:sp>
        <p:nvSpPr>
          <p:cNvPr id="6" name="Rectangle 5"/>
          <p:cNvSpPr/>
          <p:nvPr/>
        </p:nvSpPr>
        <p:spPr>
          <a:xfrm>
            <a:off x="764825" y="3812047"/>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Coin </a:t>
            </a:r>
            <a:r>
              <a:rPr lang="en-US" sz="900" dirty="0">
                <a:solidFill>
                  <a:schemeClr val="tx1"/>
                </a:solidFill>
              </a:rPr>
              <a:t>I</a:t>
            </a:r>
            <a:r>
              <a:rPr lang="en-US" sz="900" dirty="0" smtClean="0">
                <a:solidFill>
                  <a:schemeClr val="tx1"/>
                </a:solidFill>
              </a:rPr>
              <a:t>n Slot</a:t>
            </a:r>
            <a:endParaRPr lang="en-US" sz="900" dirty="0">
              <a:solidFill>
                <a:schemeClr val="tx1"/>
              </a:solidFill>
            </a:endParaRPr>
          </a:p>
        </p:txBody>
      </p:sp>
      <p:sp>
        <p:nvSpPr>
          <p:cNvPr id="7" name="Rectangle 6"/>
          <p:cNvSpPr/>
          <p:nvPr/>
        </p:nvSpPr>
        <p:spPr>
          <a:xfrm>
            <a:off x="533400" y="4661410"/>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Bill In </a:t>
            </a:r>
            <a:r>
              <a:rPr lang="en-US" sz="900" dirty="0">
                <a:solidFill>
                  <a:schemeClr val="tx1"/>
                </a:solidFill>
              </a:rPr>
              <a:t>Slot</a:t>
            </a:r>
            <a:endParaRPr lang="en-US" sz="900" dirty="0">
              <a:solidFill>
                <a:schemeClr val="tx1"/>
              </a:solidFill>
            </a:endParaRPr>
          </a:p>
        </p:txBody>
      </p:sp>
      <p:sp>
        <p:nvSpPr>
          <p:cNvPr id="8" name="Rectangle 7"/>
          <p:cNvSpPr/>
          <p:nvPr/>
        </p:nvSpPr>
        <p:spPr>
          <a:xfrm>
            <a:off x="7001128" y="2721694"/>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Seven Segment Display</a:t>
            </a:r>
            <a:endParaRPr lang="en-US" sz="900" dirty="0">
              <a:solidFill>
                <a:schemeClr val="tx1"/>
              </a:solidFill>
            </a:endParaRPr>
          </a:p>
        </p:txBody>
      </p:sp>
      <p:sp>
        <p:nvSpPr>
          <p:cNvPr id="9" name="Rectangle 8"/>
          <p:cNvSpPr/>
          <p:nvPr/>
        </p:nvSpPr>
        <p:spPr>
          <a:xfrm>
            <a:off x="7239000" y="3680355"/>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Mechanical  Spring</a:t>
            </a:r>
            <a:endParaRPr lang="en-US" sz="900" dirty="0">
              <a:solidFill>
                <a:schemeClr val="tx1"/>
              </a:solidFill>
            </a:endParaRPr>
          </a:p>
        </p:txBody>
      </p:sp>
      <p:cxnSp>
        <p:nvCxnSpPr>
          <p:cNvPr id="10" name="Straight Arrow Connector 9"/>
          <p:cNvCxnSpPr>
            <a:stCxn id="3" idx="7"/>
            <a:endCxn id="8" idx="1"/>
          </p:cNvCxnSpPr>
          <p:nvPr/>
        </p:nvCxnSpPr>
        <p:spPr>
          <a:xfrm>
            <a:off x="5761737" y="2967772"/>
            <a:ext cx="1239391" cy="5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a:endCxn id="9" idx="1"/>
          </p:cNvCxnSpPr>
          <p:nvPr/>
        </p:nvCxnSpPr>
        <p:spPr>
          <a:xfrm flipV="1">
            <a:off x="6185788" y="3985155"/>
            <a:ext cx="1053212" cy="6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flipV="1">
            <a:off x="1524000" y="4594611"/>
            <a:ext cx="1905000" cy="37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05000" y="4624869"/>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Bill In</a:t>
            </a:r>
            <a:endParaRPr lang="en-US" sz="800" dirty="0">
              <a:solidFill>
                <a:schemeClr val="tx1"/>
              </a:solidFill>
            </a:endParaRPr>
          </a:p>
        </p:txBody>
      </p:sp>
      <p:cxnSp>
        <p:nvCxnSpPr>
          <p:cNvPr id="14" name="Straight Arrow Connector 13"/>
          <p:cNvCxnSpPr/>
          <p:nvPr/>
        </p:nvCxnSpPr>
        <p:spPr>
          <a:xfrm flipV="1">
            <a:off x="1744662" y="3812047"/>
            <a:ext cx="1545526" cy="27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78288" y="3839126"/>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Coin In</a:t>
            </a:r>
            <a:endParaRPr lang="en-US" sz="800" dirty="0">
              <a:solidFill>
                <a:schemeClr val="tx1"/>
              </a:solidFill>
            </a:endParaRPr>
          </a:p>
        </p:txBody>
      </p:sp>
      <p:cxnSp>
        <p:nvCxnSpPr>
          <p:cNvPr id="16" name="Straight Arrow Connector 15"/>
          <p:cNvCxnSpPr/>
          <p:nvPr/>
        </p:nvCxnSpPr>
        <p:spPr>
          <a:xfrm>
            <a:off x="1755425" y="3142027"/>
            <a:ext cx="1597375" cy="25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145883" y="3096061"/>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Coin Return</a:t>
            </a:r>
            <a:endParaRPr lang="en-US" sz="800" dirty="0">
              <a:solidFill>
                <a:schemeClr val="tx1"/>
              </a:solidFill>
            </a:endParaRPr>
          </a:p>
        </p:txBody>
      </p:sp>
      <p:cxnSp>
        <p:nvCxnSpPr>
          <p:cNvPr id="18" name="Straight Arrow Connector 17"/>
          <p:cNvCxnSpPr/>
          <p:nvPr/>
        </p:nvCxnSpPr>
        <p:spPr>
          <a:xfrm>
            <a:off x="1651888" y="2248383"/>
            <a:ext cx="2286000" cy="48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04337" y="2360369"/>
            <a:ext cx="533401" cy="114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Number</a:t>
            </a:r>
            <a:endParaRPr lang="en-US" sz="800" dirty="0">
              <a:solidFill>
                <a:schemeClr val="tx1"/>
              </a:solidFill>
            </a:endParaRPr>
          </a:p>
        </p:txBody>
      </p:sp>
      <p:sp>
        <p:nvSpPr>
          <p:cNvPr id="28" name="Rectangle 27"/>
          <p:cNvSpPr/>
          <p:nvPr/>
        </p:nvSpPr>
        <p:spPr>
          <a:xfrm>
            <a:off x="6026892" y="2865657"/>
            <a:ext cx="716408" cy="314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Text </a:t>
            </a:r>
            <a:r>
              <a:rPr lang="en-US" sz="800" dirty="0" smtClean="0">
                <a:solidFill>
                  <a:schemeClr val="tx1"/>
                </a:solidFill>
              </a:rPr>
              <a:t>Output for result</a:t>
            </a:r>
            <a:endParaRPr lang="en-US" sz="800" dirty="0">
              <a:solidFill>
                <a:schemeClr val="tx1"/>
              </a:solidFill>
            </a:endParaRPr>
          </a:p>
        </p:txBody>
      </p:sp>
      <p:sp>
        <p:nvSpPr>
          <p:cNvPr id="29" name="Rectangle 28"/>
          <p:cNvSpPr/>
          <p:nvPr/>
        </p:nvSpPr>
        <p:spPr>
          <a:xfrm>
            <a:off x="6268441" y="3857439"/>
            <a:ext cx="650033" cy="268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Dispense beverage</a:t>
            </a:r>
            <a:endParaRPr lang="en-US" sz="800" dirty="0">
              <a:solidFill>
                <a:schemeClr val="tx1"/>
              </a:solidFill>
            </a:endParaRPr>
          </a:p>
        </p:txBody>
      </p:sp>
      <p:sp>
        <p:nvSpPr>
          <p:cNvPr id="35" name="Rectangle 34"/>
          <p:cNvSpPr/>
          <p:nvPr/>
        </p:nvSpPr>
        <p:spPr>
          <a:xfrm>
            <a:off x="7000595" y="4929669"/>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Coin </a:t>
            </a:r>
            <a:r>
              <a:rPr lang="en-US" sz="900" dirty="0" err="1" smtClean="0">
                <a:solidFill>
                  <a:schemeClr val="tx1"/>
                </a:solidFill>
              </a:rPr>
              <a:t>dispencer</a:t>
            </a:r>
            <a:endParaRPr lang="en-US" sz="900" dirty="0">
              <a:solidFill>
                <a:schemeClr val="tx1"/>
              </a:solidFill>
            </a:endParaRPr>
          </a:p>
        </p:txBody>
      </p:sp>
      <p:cxnSp>
        <p:nvCxnSpPr>
          <p:cNvPr id="36" name="Straight Arrow Connector 35"/>
          <p:cNvCxnSpPr>
            <a:stCxn id="3" idx="5"/>
            <a:endCxn id="35" idx="1"/>
          </p:cNvCxnSpPr>
          <p:nvPr/>
        </p:nvCxnSpPr>
        <p:spPr>
          <a:xfrm>
            <a:off x="5761737" y="5015270"/>
            <a:ext cx="1238858" cy="21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35684" y="5015270"/>
            <a:ext cx="650033" cy="268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Return Coin</a:t>
            </a:r>
            <a:endParaRPr lang="en-US" sz="800" dirty="0">
              <a:solidFill>
                <a:schemeClr val="tx1"/>
              </a:solidFill>
            </a:endParaRPr>
          </a:p>
        </p:txBody>
      </p:sp>
      <p:sp>
        <p:nvSpPr>
          <p:cNvPr id="42" name="Rectangle 41"/>
          <p:cNvSpPr/>
          <p:nvPr/>
        </p:nvSpPr>
        <p:spPr>
          <a:xfrm>
            <a:off x="1184725" y="5539269"/>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Card Reader</a:t>
            </a:r>
            <a:endParaRPr lang="en-US" sz="900" dirty="0">
              <a:solidFill>
                <a:schemeClr val="tx1"/>
              </a:solidFill>
            </a:endParaRPr>
          </a:p>
        </p:txBody>
      </p:sp>
      <p:cxnSp>
        <p:nvCxnSpPr>
          <p:cNvPr id="43" name="Straight Arrow Connector 42"/>
          <p:cNvCxnSpPr>
            <a:stCxn id="42" idx="3"/>
            <a:endCxn id="3" idx="3"/>
          </p:cNvCxnSpPr>
          <p:nvPr/>
        </p:nvCxnSpPr>
        <p:spPr>
          <a:xfrm flipV="1">
            <a:off x="2175325" y="5015270"/>
            <a:ext cx="1538914" cy="82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580622" y="5386869"/>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Card Swipe</a:t>
            </a:r>
            <a:endParaRPr lang="en-US" sz="800" dirty="0">
              <a:solidFill>
                <a:schemeClr val="tx1"/>
              </a:solidFill>
            </a:endParaRPr>
          </a:p>
        </p:txBody>
      </p:sp>
    </p:spTree>
    <p:extLst>
      <p:ext uri="{BB962C8B-B14F-4D97-AF65-F5344CB8AC3E}">
        <p14:creationId xmlns:p14="http://schemas.microsoft.com/office/powerpoint/2010/main" val="103523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smtClean="0"/>
              <a:t>Use Case</a:t>
            </a:r>
            <a:r>
              <a:rPr lang="en-US" dirty="0" smtClean="0"/>
              <a:t>: Vending a Drink</a:t>
            </a:r>
            <a:endParaRPr lang="en-US" dirty="0"/>
          </a:p>
        </p:txBody>
      </p:sp>
      <p:sp>
        <p:nvSpPr>
          <p:cNvPr id="4" name="Content Placeholder 2"/>
          <p:cNvSpPr>
            <a:spLocks noGrp="1"/>
          </p:cNvSpPr>
          <p:nvPr>
            <p:ph idx="1"/>
            <p:custDataLst>
              <p:tags r:id="rId2"/>
            </p:custDataLst>
          </p:nvPr>
        </p:nvSpPr>
        <p:spPr>
          <a:xfrm>
            <a:off x="457200" y="1600200"/>
            <a:ext cx="8229600" cy="4525963"/>
          </a:xfrm>
        </p:spPr>
        <p:txBody>
          <a:bodyPr>
            <a:normAutofit fontScale="70000" lnSpcReduction="20000"/>
          </a:bodyPr>
          <a:lstStyle/>
          <a:p>
            <a:pPr marL="0" lvl="0" indent="0">
              <a:buNone/>
            </a:pPr>
            <a:r>
              <a:rPr lang="en-US" sz="2400" dirty="0">
                <a:solidFill>
                  <a:prstClr val="black"/>
                </a:solidFill>
              </a:rPr>
              <a:t>Narrative Description:</a:t>
            </a:r>
          </a:p>
          <a:p>
            <a:pPr lvl="0"/>
            <a:r>
              <a:rPr lang="en-US" sz="2400" dirty="0" smtClean="0">
                <a:solidFill>
                  <a:prstClr val="black"/>
                </a:solidFill>
              </a:rPr>
              <a:t>The Machine Operator </a:t>
            </a:r>
            <a:r>
              <a:rPr lang="en-US" sz="2400" dirty="0" smtClean="0">
                <a:solidFill>
                  <a:prstClr val="black"/>
                </a:solidFill>
              </a:rPr>
              <a:t>acquires a drink from the machine by inserting the proper amount of money and sel</a:t>
            </a:r>
            <a:r>
              <a:rPr lang="en-US" sz="2400" dirty="0" smtClean="0">
                <a:solidFill>
                  <a:prstClr val="black"/>
                </a:solidFill>
              </a:rPr>
              <a:t>ecting an item that is not out of stock</a:t>
            </a:r>
            <a:endParaRPr lang="en-US" sz="2400" dirty="0">
              <a:solidFill>
                <a:prstClr val="black"/>
              </a:solidFill>
            </a:endParaRPr>
          </a:p>
          <a:p>
            <a:pPr marL="0" lvl="0" indent="0">
              <a:buNone/>
            </a:pPr>
            <a:endParaRPr lang="en-US" sz="2400" dirty="0">
              <a:solidFill>
                <a:prstClr val="black"/>
              </a:solidFill>
            </a:endParaRPr>
          </a:p>
          <a:p>
            <a:pPr marL="0" lvl="0" indent="0">
              <a:buNone/>
            </a:pPr>
            <a:r>
              <a:rPr lang="en-US" sz="2400" dirty="0">
                <a:solidFill>
                  <a:prstClr val="black"/>
                </a:solidFill>
              </a:rPr>
              <a:t>Primary Actor(s):</a:t>
            </a:r>
          </a:p>
          <a:p>
            <a:pPr lvl="0"/>
            <a:r>
              <a:rPr lang="en-US" sz="2400" dirty="0">
                <a:solidFill>
                  <a:prstClr val="black"/>
                </a:solidFill>
              </a:rPr>
              <a:t>Machine Operator [MO]</a:t>
            </a:r>
          </a:p>
          <a:p>
            <a:pPr marL="0" lvl="0" indent="0">
              <a:buNone/>
            </a:pPr>
            <a:endParaRPr lang="en-US" sz="2400" dirty="0">
              <a:solidFill>
                <a:prstClr val="black"/>
              </a:solidFill>
            </a:endParaRPr>
          </a:p>
          <a:p>
            <a:pPr marL="0" lvl="0" indent="0">
              <a:buNone/>
            </a:pPr>
            <a:r>
              <a:rPr lang="en-US" sz="2400" dirty="0">
                <a:solidFill>
                  <a:prstClr val="black"/>
                </a:solidFill>
              </a:rPr>
              <a:t>Pre-Conditions:</a:t>
            </a:r>
          </a:p>
          <a:p>
            <a:pPr lvl="0"/>
            <a:r>
              <a:rPr lang="en-US" sz="2400" dirty="0" smtClean="0">
                <a:solidFill>
                  <a:prstClr val="black"/>
                </a:solidFill>
              </a:rPr>
              <a:t>The vending machine is on</a:t>
            </a:r>
          </a:p>
          <a:p>
            <a:pPr lvl="0"/>
            <a:r>
              <a:rPr lang="en-US" sz="2400" dirty="0" smtClean="0">
                <a:solidFill>
                  <a:prstClr val="black"/>
                </a:solidFill>
              </a:rPr>
              <a:t>The vending machine is stocked</a:t>
            </a:r>
          </a:p>
          <a:p>
            <a:pPr marL="0" lvl="0" indent="0">
              <a:buNone/>
            </a:pPr>
            <a:endParaRPr lang="en-US" sz="2400" dirty="0">
              <a:solidFill>
                <a:prstClr val="black"/>
              </a:solidFill>
            </a:endParaRPr>
          </a:p>
          <a:p>
            <a:pPr marL="0" lvl="0" indent="0">
              <a:buNone/>
            </a:pPr>
            <a:r>
              <a:rPr lang="en-US" sz="2400" dirty="0">
                <a:solidFill>
                  <a:prstClr val="black"/>
                </a:solidFill>
              </a:rPr>
              <a:t>Post-Conditions</a:t>
            </a:r>
            <a:r>
              <a:rPr lang="en-US" sz="2400" dirty="0" smtClean="0">
                <a:solidFill>
                  <a:prstClr val="black"/>
                </a:solidFill>
              </a:rPr>
              <a:t>:</a:t>
            </a:r>
            <a:endParaRPr lang="en-US" sz="1800" dirty="0" smtClean="0">
              <a:solidFill>
                <a:prstClr val="black"/>
              </a:solidFill>
            </a:endParaRPr>
          </a:p>
          <a:p>
            <a:r>
              <a:rPr lang="en-US" sz="2400" dirty="0">
                <a:solidFill>
                  <a:prstClr val="black"/>
                </a:solidFill>
              </a:rPr>
              <a:t>The vending machine is </a:t>
            </a:r>
            <a:r>
              <a:rPr lang="en-US" sz="2400" dirty="0" smtClean="0">
                <a:solidFill>
                  <a:prstClr val="black"/>
                </a:solidFill>
              </a:rPr>
              <a:t>on</a:t>
            </a:r>
            <a:endParaRPr lang="en-US" sz="2400" dirty="0" smtClean="0">
              <a:solidFill>
                <a:prstClr val="black"/>
              </a:solidFill>
            </a:endParaRPr>
          </a:p>
          <a:p>
            <a:pPr lvl="0"/>
            <a:r>
              <a:rPr lang="en-US" sz="2400" dirty="0" smtClean="0">
                <a:solidFill>
                  <a:prstClr val="black"/>
                </a:solidFill>
              </a:rPr>
              <a:t>The selection was valid</a:t>
            </a:r>
          </a:p>
          <a:p>
            <a:pPr lvl="0"/>
            <a:r>
              <a:rPr lang="en-US" sz="2400" dirty="0" smtClean="0">
                <a:solidFill>
                  <a:prstClr val="black"/>
                </a:solidFill>
              </a:rPr>
              <a:t>The Seven Segment Display is shows the item selected</a:t>
            </a:r>
          </a:p>
          <a:p>
            <a:pPr lvl="0"/>
            <a:r>
              <a:rPr lang="en-US" sz="2400" dirty="0" smtClean="0">
                <a:solidFill>
                  <a:prstClr val="black"/>
                </a:solidFill>
              </a:rPr>
              <a:t>The spring pushes the drink selected</a:t>
            </a:r>
          </a:p>
          <a:p>
            <a:pPr lvl="0"/>
            <a:r>
              <a:rPr lang="en-US" sz="2300" dirty="0" smtClean="0"/>
              <a:t>The change is dispensed</a:t>
            </a:r>
            <a:endParaRPr lang="en-US" sz="2300" dirty="0" smtClean="0"/>
          </a:p>
        </p:txBody>
      </p:sp>
    </p:spTree>
    <p:extLst>
      <p:ext uri="{BB962C8B-B14F-4D97-AF65-F5344CB8AC3E}">
        <p14:creationId xmlns:p14="http://schemas.microsoft.com/office/powerpoint/2010/main" val="2070254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Use Case: Vending a Drink</a:t>
            </a:r>
            <a:endParaRPr lang="en-US" dirty="0"/>
          </a:p>
        </p:txBody>
      </p:sp>
      <p:sp>
        <p:nvSpPr>
          <p:cNvPr id="6" name="Content Placeholder 2"/>
          <p:cNvSpPr>
            <a:spLocks noGrp="1"/>
          </p:cNvSpPr>
          <p:nvPr>
            <p:ph idx="1"/>
            <p:custDataLst>
              <p:tags r:id="rId2"/>
            </p:custDataLst>
          </p:nvPr>
        </p:nvSpPr>
        <p:spPr>
          <a:xfrm>
            <a:off x="457200" y="1600200"/>
            <a:ext cx="8229600" cy="4525963"/>
          </a:xfrm>
        </p:spPr>
        <p:txBody>
          <a:bodyPr>
            <a:normAutofit/>
          </a:bodyPr>
          <a:lstStyle/>
          <a:p>
            <a:r>
              <a:rPr lang="en-US" sz="2400" dirty="0" smtClean="0"/>
              <a:t>Normal/Happy/Sunny-Day Case:</a:t>
            </a:r>
          </a:p>
          <a:p>
            <a:pPr marL="857250" lvl="1" indent="-457200"/>
            <a:r>
              <a:rPr lang="en-US" sz="2000" dirty="0" smtClean="0"/>
              <a:t>MO-01.1</a:t>
            </a:r>
            <a:r>
              <a:rPr lang="en-US" sz="2000" dirty="0" smtClean="0"/>
              <a:t>: Machine Operator </a:t>
            </a:r>
            <a:r>
              <a:rPr lang="en-US" sz="2000" dirty="0" smtClean="0"/>
              <a:t>inputs the desired item and enters </a:t>
            </a:r>
            <a:r>
              <a:rPr lang="en-US" sz="2000" dirty="0" smtClean="0"/>
              <a:t>in the proper amount of money</a:t>
            </a:r>
            <a:endParaRPr lang="en-US" sz="2000" dirty="0" smtClean="0"/>
          </a:p>
          <a:p>
            <a:pPr marL="857250" lvl="1" indent="-457200"/>
            <a:r>
              <a:rPr lang="en-US" sz="2000" dirty="0" smtClean="0"/>
              <a:t>MO-01.2: System verifies the </a:t>
            </a:r>
            <a:r>
              <a:rPr lang="en-US" sz="2000" dirty="0" smtClean="0"/>
              <a:t>that the item is in stock and the proper amount was paid through one or more of the three methods</a:t>
            </a:r>
            <a:endParaRPr lang="en-US" sz="2000" dirty="0" smtClean="0"/>
          </a:p>
          <a:p>
            <a:pPr marL="857250" lvl="1" indent="-457200"/>
            <a:r>
              <a:rPr lang="en-US" sz="2000" dirty="0" smtClean="0"/>
              <a:t>MO-01.3: </a:t>
            </a:r>
            <a:r>
              <a:rPr lang="en-US" sz="2000" dirty="0" smtClean="0"/>
              <a:t>The system dispenses the selected item.</a:t>
            </a:r>
            <a:endParaRPr lang="en-US" sz="2000" dirty="0" smtClean="0"/>
          </a:p>
          <a:p>
            <a:pPr marL="857250" lvl="1" indent="-457200"/>
            <a:r>
              <a:rPr lang="en-US" sz="2000" dirty="0" smtClean="0"/>
              <a:t>MO-01.4: </a:t>
            </a:r>
            <a:r>
              <a:rPr lang="en-US" sz="2000" dirty="0" smtClean="0"/>
              <a:t>The </a:t>
            </a:r>
            <a:r>
              <a:rPr lang="en-US" sz="2000" dirty="0" smtClean="0"/>
              <a:t>proper amount of change is returned.</a:t>
            </a:r>
            <a:endParaRPr lang="en-US" sz="2000" dirty="0"/>
          </a:p>
        </p:txBody>
      </p:sp>
    </p:spTree>
    <p:extLst>
      <p:ext uri="{BB962C8B-B14F-4D97-AF65-F5344CB8AC3E}">
        <p14:creationId xmlns:p14="http://schemas.microsoft.com/office/powerpoint/2010/main" val="213930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System Description</a:t>
            </a:r>
            <a:endParaRPr lang="en-US" dirty="0"/>
          </a:p>
        </p:txBody>
      </p:sp>
      <p:sp>
        <p:nvSpPr>
          <p:cNvPr id="3" name="Content Placeholder 2"/>
          <p:cNvSpPr>
            <a:spLocks noGrp="1"/>
          </p:cNvSpPr>
          <p:nvPr>
            <p:ph idx="1"/>
            <p:custDataLst>
              <p:tags r:id="rId2"/>
            </p:custDataLst>
          </p:nvPr>
        </p:nvSpPr>
        <p:spPr/>
        <p:txBody>
          <a:bodyPr>
            <a:normAutofit/>
          </a:bodyPr>
          <a:lstStyle/>
          <a:p>
            <a:pPr marL="0" indent="0">
              <a:buNone/>
            </a:pPr>
            <a:r>
              <a:rPr lang="en-US" dirty="0" smtClean="0"/>
              <a:t>The microwave has a primary function of microwaving food at an intensity and period of time given by a user on the number pad. It also gives the time and can set timers based on an internal clock chip. Opening the microwave door will stop any microwaving as a safety feature. The microwave communicates time remaining or current time selected with the user by means of a seven segment display.</a:t>
            </a:r>
            <a:endParaRPr lang="en-US" dirty="0"/>
          </a:p>
        </p:txBody>
      </p:sp>
    </p:spTree>
    <p:extLst>
      <p:ext uri="{BB962C8B-B14F-4D97-AF65-F5344CB8AC3E}">
        <p14:creationId xmlns:p14="http://schemas.microsoft.com/office/powerpoint/2010/main" val="3549382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Use Case: Vending a Drink</a:t>
            </a:r>
            <a:endParaRPr lang="en-US" dirty="0"/>
          </a:p>
        </p:txBody>
      </p:sp>
      <p:sp>
        <p:nvSpPr>
          <p:cNvPr id="5" name="Content Placeholder 2"/>
          <p:cNvSpPr>
            <a:spLocks noGrp="1"/>
          </p:cNvSpPr>
          <p:nvPr>
            <p:ph idx="1"/>
            <p:custDataLst>
              <p:tags r:id="rId2"/>
            </p:custDataLst>
          </p:nvPr>
        </p:nvSpPr>
        <p:spPr>
          <a:xfrm>
            <a:off x="457200" y="1600200"/>
            <a:ext cx="8229600" cy="4525963"/>
          </a:xfrm>
        </p:spPr>
        <p:txBody>
          <a:bodyPr>
            <a:normAutofit fontScale="77500" lnSpcReduction="20000"/>
          </a:bodyPr>
          <a:lstStyle/>
          <a:p>
            <a:r>
              <a:rPr lang="en-US" dirty="0" smtClean="0"/>
              <a:t>Alternate/Extension Use Cases</a:t>
            </a:r>
          </a:p>
          <a:p>
            <a:pPr lvl="1"/>
            <a:r>
              <a:rPr lang="en-US" sz="2400" dirty="0" smtClean="0"/>
              <a:t>MO-01.A1: </a:t>
            </a:r>
            <a:r>
              <a:rPr lang="en-US" sz="2400" dirty="0" smtClean="0"/>
              <a:t>The Coin return button is pressed by the Machine Operator</a:t>
            </a:r>
          </a:p>
          <a:p>
            <a:pPr lvl="1"/>
            <a:r>
              <a:rPr lang="en-US" sz="2400" dirty="0" smtClean="0"/>
              <a:t>MO-01.A2: Coin is dispensed based on the amount of bills inserted.</a:t>
            </a:r>
            <a:endParaRPr lang="en-US" sz="2400" dirty="0"/>
          </a:p>
          <a:p>
            <a:r>
              <a:rPr lang="en-US" sz="2800" dirty="0" smtClean="0"/>
              <a:t>Exception/Rainy-Day Cases</a:t>
            </a:r>
          </a:p>
          <a:p>
            <a:pPr lvl="1"/>
            <a:r>
              <a:rPr lang="en-US" sz="2400" dirty="0" smtClean="0"/>
              <a:t>MO-01.1.E1: There is not enough money inserted into the machine</a:t>
            </a:r>
            <a:endParaRPr lang="en-US" sz="2400" dirty="0" smtClean="0"/>
          </a:p>
          <a:p>
            <a:pPr lvl="1"/>
            <a:r>
              <a:rPr lang="en-US" sz="2400" dirty="0" smtClean="0"/>
              <a:t>Description: </a:t>
            </a:r>
            <a:r>
              <a:rPr lang="en-US" sz="2400" dirty="0" smtClean="0"/>
              <a:t>Without the proper amount of money inserted the vending machine will not dispense any item and will instead wait until the proper amount has been inserted or the Alternate coin return case is pressed.</a:t>
            </a:r>
            <a:endParaRPr lang="en-US" sz="2400" dirty="0" smtClean="0"/>
          </a:p>
          <a:p>
            <a:pPr lvl="1"/>
            <a:r>
              <a:rPr lang="en-US" sz="2400" dirty="0" smtClean="0"/>
              <a:t>MO-01.1.E2</a:t>
            </a:r>
            <a:r>
              <a:rPr lang="en-US" sz="2400" dirty="0" smtClean="0"/>
              <a:t>: </a:t>
            </a:r>
            <a:r>
              <a:rPr lang="en-US" sz="2400" dirty="0" smtClean="0"/>
              <a:t>The System waits for more money to be inserted, or for the coin return button to be pressed.</a:t>
            </a:r>
            <a:br>
              <a:rPr lang="en-US" sz="2400" dirty="0" smtClean="0"/>
            </a:br>
            <a:endParaRPr lang="en-US" sz="2400" dirty="0" smtClean="0"/>
          </a:p>
          <a:p>
            <a:pPr lvl="1"/>
            <a:r>
              <a:rPr lang="en-US" sz="2400" dirty="0" smtClean="0"/>
              <a:t>MO-01.2.E1: The item is out of stock</a:t>
            </a:r>
          </a:p>
          <a:p>
            <a:pPr lvl="1"/>
            <a:r>
              <a:rPr lang="en-US" sz="2400" dirty="0"/>
              <a:t>Description: </a:t>
            </a:r>
            <a:r>
              <a:rPr lang="en-US" sz="2400" dirty="0" smtClean="0"/>
              <a:t>If the selected Item is out of stock the machine will wait for another item to be selected, or for the coin return button to be pressed.</a:t>
            </a:r>
            <a:endParaRPr lang="en-US" sz="2400" dirty="0" smtClean="0"/>
          </a:p>
          <a:p>
            <a:pPr lvl="1"/>
            <a:r>
              <a:rPr lang="en-US" sz="2400" dirty="0" smtClean="0"/>
              <a:t>MO-01.2.E2: </a:t>
            </a:r>
            <a:r>
              <a:rPr lang="en-US" sz="2400" dirty="0"/>
              <a:t>The </a:t>
            </a:r>
            <a:r>
              <a:rPr lang="en-US" sz="2400" dirty="0" smtClean="0"/>
              <a:t>system waits for another item to be selected, </a:t>
            </a:r>
            <a:r>
              <a:rPr lang="en-US" sz="2400" dirty="0"/>
              <a:t>or for the coin return button to be pressed.</a:t>
            </a:r>
            <a:endParaRPr lang="en-US" sz="2400" dirty="0" smtClean="0"/>
          </a:p>
        </p:txBody>
      </p:sp>
    </p:spTree>
    <p:extLst>
      <p:ext uri="{BB962C8B-B14F-4D97-AF65-F5344CB8AC3E}">
        <p14:creationId xmlns:p14="http://schemas.microsoft.com/office/powerpoint/2010/main" val="4256188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Wireless Mouse</a:t>
            </a:r>
            <a:endParaRPr lang="en-US" dirty="0"/>
          </a:p>
        </p:txBody>
      </p:sp>
    </p:spTree>
    <p:extLst>
      <p:ext uri="{BB962C8B-B14F-4D97-AF65-F5344CB8AC3E}">
        <p14:creationId xmlns:p14="http://schemas.microsoft.com/office/powerpoint/2010/main" val="3001049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System Description</a:t>
            </a:r>
            <a:endParaRPr lang="en-US" dirty="0"/>
          </a:p>
        </p:txBody>
      </p:sp>
      <p:sp>
        <p:nvSpPr>
          <p:cNvPr id="3" name="Content Placeholder 2"/>
          <p:cNvSpPr>
            <a:spLocks noGrp="1"/>
          </p:cNvSpPr>
          <p:nvPr>
            <p:ph idx="1"/>
            <p:custDataLst>
              <p:tags r:id="rId2"/>
            </p:custDataLst>
          </p:nvPr>
        </p:nvSpPr>
        <p:spPr/>
        <p:txBody>
          <a:bodyPr>
            <a:normAutofit fontScale="77500" lnSpcReduction="20000"/>
          </a:bodyPr>
          <a:lstStyle/>
          <a:p>
            <a:pPr marL="0" indent="0">
              <a:buNone/>
            </a:pPr>
            <a:r>
              <a:rPr lang="en-US" dirty="0" smtClean="0"/>
              <a:t>A </a:t>
            </a:r>
            <a:r>
              <a:rPr lang="en-US" dirty="0"/>
              <a:t>w</a:t>
            </a:r>
            <a:r>
              <a:rPr lang="en-US" dirty="0" smtClean="0"/>
              <a:t>ireless mouse waits for various inputs to be acted </a:t>
            </a:r>
            <a:r>
              <a:rPr lang="en-US" dirty="0" err="1" smtClean="0"/>
              <a:t>apon</a:t>
            </a:r>
            <a:r>
              <a:rPr lang="en-US" dirty="0" smtClean="0"/>
              <a:t>. When an input is registered it sends a wireless (</a:t>
            </a:r>
            <a:r>
              <a:rPr lang="en-US" dirty="0" err="1" smtClean="0"/>
              <a:t>ussally</a:t>
            </a:r>
            <a:r>
              <a:rPr lang="en-US" dirty="0" smtClean="0"/>
              <a:t> 2.4GHz) signal to the corresponding receiver. That in turn sends a message to the computer as to which input was selected. There are two types of inputs. Mouse movement and button press. The system constantly pulls an infra-red or optical image and compares it to the last image to see if any movement has occurred. If the images show a slight shift after comparing then the mouse has moved and an signal is sent. This poll occurs about every 1-2ms. The button input user a trigger mechanism. Instead of polling to see if the button is in the down state, pushing it into the down state sends an interrupt signal to the controller when then immediately sends the signal to the receiver.</a:t>
            </a:r>
          </a:p>
        </p:txBody>
      </p:sp>
    </p:spTree>
    <p:extLst>
      <p:ext uri="{BB962C8B-B14F-4D97-AF65-F5344CB8AC3E}">
        <p14:creationId xmlns:p14="http://schemas.microsoft.com/office/powerpoint/2010/main" val="1683664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Purpose, Mission, Vision</a:t>
            </a:r>
            <a:endParaRPr lang="en-US" dirty="0"/>
          </a:p>
        </p:txBody>
      </p:sp>
      <p:sp>
        <p:nvSpPr>
          <p:cNvPr id="3" name="Content Placeholder 2"/>
          <p:cNvSpPr>
            <a:spLocks noGrp="1"/>
          </p:cNvSpPr>
          <p:nvPr>
            <p:ph idx="1"/>
            <p:custDataLst>
              <p:tags r:id="rId2"/>
            </p:custDataLst>
          </p:nvPr>
        </p:nvSpPr>
        <p:spPr/>
        <p:txBody>
          <a:bodyPr>
            <a:normAutofit fontScale="92500" lnSpcReduction="20000"/>
          </a:bodyPr>
          <a:lstStyle/>
          <a:p>
            <a:r>
              <a:rPr lang="en-US" dirty="0" smtClean="0"/>
              <a:t>Purpose:</a:t>
            </a:r>
          </a:p>
          <a:p>
            <a:pPr marL="342900" lvl="1" indent="0">
              <a:buNone/>
            </a:pPr>
            <a:r>
              <a:rPr lang="en-US" dirty="0" smtClean="0"/>
              <a:t>The product exist to allow a user to control a computer cursor accurately and efficiently without the use of a wire.</a:t>
            </a:r>
            <a:endParaRPr lang="en-US" dirty="0"/>
          </a:p>
          <a:p>
            <a:r>
              <a:rPr lang="en-US" dirty="0" smtClean="0"/>
              <a:t>Mission:</a:t>
            </a:r>
            <a:endParaRPr lang="en-US" dirty="0"/>
          </a:p>
          <a:p>
            <a:pPr marL="342900" lvl="1" indent="0">
              <a:buNone/>
            </a:pPr>
            <a:r>
              <a:rPr lang="en-US" dirty="0"/>
              <a:t>The product fulfills this goal by </a:t>
            </a:r>
            <a:r>
              <a:rPr lang="en-US" dirty="0" smtClean="0"/>
              <a:t>constantly polling the infrared sensor to see if there has been movement and sending button events immediately to a wireless </a:t>
            </a:r>
            <a:r>
              <a:rPr lang="en-US" dirty="0" err="1" smtClean="0"/>
              <a:t>reciever</a:t>
            </a:r>
            <a:r>
              <a:rPr lang="en-US" dirty="0" smtClean="0"/>
              <a:t> connected to the computer. </a:t>
            </a:r>
            <a:endParaRPr lang="en-US" dirty="0" smtClean="0"/>
          </a:p>
          <a:p>
            <a:r>
              <a:rPr lang="en-US" dirty="0" smtClean="0"/>
              <a:t>Vision:</a:t>
            </a:r>
          </a:p>
          <a:p>
            <a:pPr marL="300038" lvl="2" indent="0">
              <a:buNone/>
            </a:pPr>
            <a:r>
              <a:rPr lang="en-US" sz="2600" dirty="0" smtClean="0"/>
              <a:t>The user is effectively able to control the computer cursor with out any wires.</a:t>
            </a:r>
            <a:endParaRPr lang="en-US" sz="2600" dirty="0"/>
          </a:p>
        </p:txBody>
      </p:sp>
    </p:spTree>
    <p:extLst>
      <p:ext uri="{BB962C8B-B14F-4D97-AF65-F5344CB8AC3E}">
        <p14:creationId xmlns:p14="http://schemas.microsoft.com/office/powerpoint/2010/main" val="3715251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Signal Interfaces</a:t>
            </a:r>
            <a:endParaRPr lang="en-US" dirty="0"/>
          </a:p>
        </p:txBody>
      </p:sp>
      <p:sp>
        <p:nvSpPr>
          <p:cNvPr id="4" name="Text Placeholder 3"/>
          <p:cNvSpPr>
            <a:spLocks noGrp="1"/>
          </p:cNvSpPr>
          <p:nvPr>
            <p:ph type="body" idx="1"/>
            <p:custDataLst>
              <p:tags r:id="rId2"/>
            </p:custDataLst>
          </p:nvPr>
        </p:nvSpPr>
        <p:spPr/>
        <p:txBody>
          <a:bodyPr/>
          <a:lstStyle/>
          <a:p>
            <a:r>
              <a:rPr lang="en-US" dirty="0" smtClean="0"/>
              <a:t>Signal Database</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58346533"/>
              </p:ext>
            </p:extLst>
          </p:nvPr>
        </p:nvGraphicFramePr>
        <p:xfrm>
          <a:off x="1752600" y="2895600"/>
          <a:ext cx="5756671" cy="2670781"/>
        </p:xfrm>
        <a:graphic>
          <a:graphicData uri="http://schemas.openxmlformats.org/drawingml/2006/table">
            <a:tbl>
              <a:tblPr>
                <a:tableStyleId>{5C22544A-7EE6-4342-B048-85BDC9FD1C3A}</a:tableStyleId>
              </a:tblPr>
              <a:tblGrid>
                <a:gridCol w="931398"/>
                <a:gridCol w="906838"/>
                <a:gridCol w="850860"/>
                <a:gridCol w="716514"/>
                <a:gridCol w="537385"/>
                <a:gridCol w="414235"/>
                <a:gridCol w="862056"/>
                <a:gridCol w="537385"/>
              </a:tblGrid>
              <a:tr h="275245">
                <a:tc>
                  <a:txBody>
                    <a:bodyPr/>
                    <a:lstStyle/>
                    <a:p>
                      <a:pPr algn="l" fontAlgn="b"/>
                      <a:r>
                        <a:rPr lang="en-US" sz="1100" u="none" strike="noStrike" dirty="0">
                          <a:effectLst/>
                        </a:rPr>
                        <a:t>Signal Name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Classification</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Input Signals</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dirty="0" smtClean="0">
                          <a:effectLst/>
                        </a:rPr>
                        <a:t>Left Button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smtClean="0">
                          <a:effectLst/>
                        </a:rPr>
                        <a:t>Boolean</a:t>
                      </a:r>
                      <a:endParaRPr lang="en-US" sz="800" b="0" i="0" u="none" strike="noStrike" dirty="0">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u="none" strike="noStrike" dirty="0" smtClean="0">
                          <a:effectLst/>
                        </a:rPr>
                        <a:t>For the left click feature</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u="none" strike="noStrike" dirty="0" smtClean="0">
                          <a:effectLst/>
                        </a:rPr>
                        <a:t>Right Button</a:t>
                      </a:r>
                      <a:endParaRPr lang="en-US" sz="800" b="0" i="0" u="none" strike="noStrike" dirty="0" smtClean="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Boolean</a:t>
                      </a:r>
                      <a:endParaRPr lang="en-US" sz="800" b="0" i="0" u="none" strike="noStrike" dirty="0">
                        <a:solidFill>
                          <a:srgbClr val="000000"/>
                        </a:solidFill>
                        <a:effectLst/>
                        <a:latin typeface="Calibri" panose="020F0502020204030204" pitchFamily="34" charset="0"/>
                      </a:endParaRPr>
                    </a:p>
                  </a:txBody>
                  <a:tcPr marL="5715" marR="5715" marT="5715" marB="0" anchor="b"/>
                </a:tc>
                <a:tc gridSpan="5">
                  <a:txBody>
                    <a:bodyPr/>
                    <a:lstStyle/>
                    <a:p>
                      <a:pPr algn="l" fontAlgn="b"/>
                      <a:r>
                        <a:rPr lang="en-US" sz="800" u="none" strike="noStrike" dirty="0" smtClean="0">
                          <a:effectLst/>
                        </a:rPr>
                        <a:t>For the right click feature</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b="0" i="0" u="none" strike="noStrike" dirty="0" smtClean="0">
                          <a:solidFill>
                            <a:srgbClr val="000000"/>
                          </a:solidFill>
                          <a:effectLst/>
                          <a:latin typeface="Calibri" panose="020F0502020204030204" pitchFamily="34" charset="0"/>
                        </a:rPr>
                        <a:t>Scroll Wheel up</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u="none" strike="noStrike" dirty="0" smtClean="0">
                          <a:effectLst/>
                        </a:rPr>
                        <a:t>Boolean</a:t>
                      </a:r>
                      <a:endParaRPr lang="en-US" sz="800" b="0" i="0" u="none" strike="noStrike" dirty="0" smtClean="0">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b="0" i="0" u="none" strike="noStrike" dirty="0" smtClean="0">
                          <a:solidFill>
                            <a:srgbClr val="000000"/>
                          </a:solidFill>
                          <a:effectLst/>
                          <a:latin typeface="Calibri" panose="020F0502020204030204" pitchFamily="34" charset="0"/>
                        </a:rPr>
                        <a:t>Indicates the scroll wheel is going</a:t>
                      </a:r>
                      <a:r>
                        <a:rPr lang="en-US" sz="800" b="0" i="0" u="none" strike="noStrike" baseline="0" dirty="0" smtClean="0">
                          <a:solidFill>
                            <a:srgbClr val="000000"/>
                          </a:solidFill>
                          <a:effectLst/>
                          <a:latin typeface="Calibri" panose="020F0502020204030204" pitchFamily="34" charset="0"/>
                        </a:rPr>
                        <a:t> up</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b="0" i="0" u="none" strike="noStrike" dirty="0" smtClean="0">
                          <a:solidFill>
                            <a:srgbClr val="000000"/>
                          </a:solidFill>
                          <a:effectLst/>
                          <a:latin typeface="Calibri" panose="020F0502020204030204" pitchFamily="34" charset="0"/>
                        </a:rPr>
                        <a:t>Scroll Wheel </a:t>
                      </a:r>
                      <a:r>
                        <a:rPr lang="en-US" sz="800" b="0" i="0" u="none" strike="noStrike" dirty="0" smtClean="0">
                          <a:solidFill>
                            <a:srgbClr val="000000"/>
                          </a:solidFill>
                          <a:effectLst/>
                          <a:latin typeface="Calibri" panose="020F0502020204030204" pitchFamily="34" charset="0"/>
                        </a:rPr>
                        <a:t>down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u="none" strike="noStrike" dirty="0" smtClean="0">
                          <a:effectLst/>
                        </a:rPr>
                        <a:t>Boolean</a:t>
                      </a:r>
                      <a:endParaRPr lang="en-US" sz="800" b="0" i="0" u="none" strike="noStrike" dirty="0" smtClean="0">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b="0" i="0" u="none" strike="noStrike" dirty="0" smtClean="0">
                          <a:solidFill>
                            <a:srgbClr val="000000"/>
                          </a:solidFill>
                          <a:effectLst/>
                          <a:latin typeface="Calibri" panose="020F0502020204030204" pitchFamily="34" charset="0"/>
                        </a:rPr>
                        <a:t>Indicates the scroll wheel is going</a:t>
                      </a:r>
                      <a:r>
                        <a:rPr lang="en-US" sz="800" b="0" i="0" u="none" strike="noStrike" baseline="0" dirty="0" smtClean="0">
                          <a:solidFill>
                            <a:srgbClr val="000000"/>
                          </a:solidFill>
                          <a:effectLst/>
                          <a:latin typeface="Calibri" panose="020F0502020204030204" pitchFamily="34" charset="0"/>
                        </a:rPr>
                        <a:t> </a:t>
                      </a:r>
                      <a:r>
                        <a:rPr lang="en-US" sz="800" b="0" i="0" u="none" strike="noStrike" baseline="0" dirty="0" smtClean="0">
                          <a:solidFill>
                            <a:srgbClr val="000000"/>
                          </a:solidFill>
                          <a:effectLst/>
                          <a:latin typeface="Calibri" panose="020F0502020204030204" pitchFamily="34" charset="0"/>
                        </a:rPr>
                        <a:t>down</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dirty="0" smtClean="0">
                          <a:effectLst/>
                        </a:rPr>
                        <a:t>Sensor</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Discrete</a:t>
                      </a:r>
                      <a:endParaRPr lang="en-US" sz="800" b="0" i="0" u="none" strike="noStrike">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b="0" i="0" u="none" strike="noStrike" dirty="0" smtClean="0">
                          <a:solidFill>
                            <a:schemeClr val="dk1"/>
                          </a:solidFill>
                          <a:effectLst/>
                          <a:latin typeface="+mn-lt"/>
                        </a:rPr>
                        <a:t>Compares</a:t>
                      </a:r>
                      <a:r>
                        <a:rPr lang="en-US" sz="800" b="0" i="0" u="none" strike="noStrike" baseline="0" dirty="0" smtClean="0">
                          <a:solidFill>
                            <a:schemeClr val="dk1"/>
                          </a:solidFill>
                          <a:effectLst/>
                          <a:latin typeface="+mn-lt"/>
                        </a:rPr>
                        <a:t> two images to track the motion of the mouse.</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dirty="0" smtClean="0">
                          <a:effectLst/>
                        </a:rPr>
                        <a:t>Battery</a:t>
                      </a:r>
                      <a:r>
                        <a:rPr lang="en-US" sz="800" u="none" strike="noStrike" baseline="0" dirty="0" smtClean="0">
                          <a:effectLst/>
                        </a:rPr>
                        <a:t> Level</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smtClean="0">
                          <a:effectLst/>
                        </a:rPr>
                        <a:t>Discrete</a:t>
                      </a:r>
                      <a:endParaRPr lang="en-US" sz="800" b="0" i="0" u="none" strike="noStrike" dirty="0">
                        <a:solidFill>
                          <a:srgbClr val="000000"/>
                        </a:solidFill>
                        <a:effectLst/>
                        <a:latin typeface="Calibri" panose="020F0502020204030204" pitchFamily="34" charset="0"/>
                      </a:endParaRPr>
                    </a:p>
                  </a:txBody>
                  <a:tcPr marL="5715" marR="5715" marT="5715" marB="0" anchor="b"/>
                </a:tc>
                <a:tc gridSpan="5">
                  <a:txBody>
                    <a:bodyPr/>
                    <a:lstStyle/>
                    <a:p>
                      <a:pPr algn="l" fontAlgn="b"/>
                      <a:r>
                        <a:rPr lang="en-US" sz="800" u="none" strike="noStrike" dirty="0" smtClean="0">
                          <a:effectLst/>
                        </a:rPr>
                        <a:t>Checks the</a:t>
                      </a:r>
                      <a:r>
                        <a:rPr lang="en-US" sz="800" u="none" strike="noStrike" baseline="0" dirty="0" smtClean="0">
                          <a:effectLst/>
                        </a:rPr>
                        <a:t> current battery level.</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a:effectLst/>
                        </a:rPr>
                        <a:t>Output Signals</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u="none" strike="noStrike" dirty="0" smtClean="0">
                          <a:effectLst/>
                        </a:rPr>
                        <a:t>Movement Out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smtClean="0">
                          <a:effectLst/>
                        </a:rPr>
                        <a:t>Continuous </a:t>
                      </a:r>
                      <a:endParaRPr lang="en-US" sz="800" b="0" i="0" u="none" strike="noStrike" dirty="0">
                        <a:solidFill>
                          <a:srgbClr val="000000"/>
                        </a:solidFill>
                        <a:effectLst/>
                        <a:latin typeface="Calibri" panose="020F0502020204030204" pitchFamily="34" charset="0"/>
                      </a:endParaRPr>
                    </a:p>
                  </a:txBody>
                  <a:tcPr marL="5715" marR="5715" marT="5715" marB="0" anchor="b"/>
                </a:tc>
                <a:tc gridSpan="6">
                  <a:txBody>
                    <a:bodyPr/>
                    <a:lstStyle/>
                    <a:p>
                      <a:pPr algn="l" fontAlgn="b"/>
                      <a:r>
                        <a:rPr lang="en-US" sz="800" u="none" strike="noStrike" dirty="0" smtClean="0">
                          <a:effectLst/>
                        </a:rPr>
                        <a:t>Tells</a:t>
                      </a:r>
                      <a:r>
                        <a:rPr lang="en-US" sz="800" u="none" strike="noStrike" baseline="0" dirty="0" smtClean="0">
                          <a:effectLst/>
                        </a:rPr>
                        <a:t> the recover the direction of movement (if any)</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776">
                <a:tc>
                  <a:txBody>
                    <a:bodyPr/>
                    <a:lstStyle/>
                    <a:p>
                      <a:pPr algn="l" fontAlgn="b"/>
                      <a:r>
                        <a:rPr lang="en-US" sz="800" u="none" strike="noStrike" dirty="0" smtClean="0">
                          <a:effectLst/>
                        </a:rPr>
                        <a:t>Button</a:t>
                      </a:r>
                      <a:r>
                        <a:rPr lang="en-US" sz="800" u="none" strike="noStrike" baseline="0" dirty="0" smtClean="0">
                          <a:effectLst/>
                        </a:rPr>
                        <a:t> Click</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Discrete</a:t>
                      </a:r>
                      <a:endParaRPr lang="en-US" sz="800" b="0" i="0" u="none" strike="noStrike" dirty="0">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u="none" strike="noStrike" dirty="0" smtClean="0">
                          <a:effectLst/>
                        </a:rPr>
                        <a:t>Tells</a:t>
                      </a:r>
                      <a:r>
                        <a:rPr lang="en-US" sz="800" u="none" strike="noStrike" baseline="0" dirty="0" smtClean="0">
                          <a:effectLst/>
                        </a:rPr>
                        <a:t> the recover which button was clicked (if any)</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r>
              <a:tr h="217776">
                <a:tc>
                  <a:txBody>
                    <a:bodyPr/>
                    <a:lstStyle/>
                    <a:p>
                      <a:pPr algn="l" fontAlgn="b"/>
                      <a:r>
                        <a:rPr lang="en-US" sz="800" b="0" i="0" u="none" strike="noStrike" dirty="0" smtClean="0">
                          <a:solidFill>
                            <a:srgbClr val="000000"/>
                          </a:solidFill>
                          <a:effectLst/>
                          <a:latin typeface="Calibri" panose="020F0502020204030204" pitchFamily="34" charset="0"/>
                        </a:rPr>
                        <a:t>Low Battery Light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u="none" strike="noStrike" dirty="0" smtClean="0">
                          <a:effectLst/>
                        </a:rPr>
                        <a:t>Discrete</a:t>
                      </a:r>
                      <a:endParaRPr lang="en-US" sz="800" b="0" i="0" u="none" strike="noStrike" dirty="0" smtClean="0">
                        <a:solidFill>
                          <a:srgbClr val="000000"/>
                        </a:solidFill>
                        <a:effectLst/>
                        <a:latin typeface="Calibri" panose="020F0502020204030204" pitchFamily="34" charset="0"/>
                      </a:endParaRPr>
                    </a:p>
                  </a:txBody>
                  <a:tcPr marL="5715" marR="5715" marT="5715" marB="0" anchor="b"/>
                </a:tc>
                <a:tc gridSpan="3">
                  <a:txBody>
                    <a:bodyPr/>
                    <a:lstStyle/>
                    <a:p>
                      <a:pPr algn="l" fontAlgn="b"/>
                      <a:r>
                        <a:rPr lang="en-US" sz="800" b="0" i="0" u="none" strike="noStrike" dirty="0" smtClean="0">
                          <a:solidFill>
                            <a:srgbClr val="000000"/>
                          </a:solidFill>
                          <a:effectLst/>
                          <a:latin typeface="Calibri" panose="020F0502020204030204" pitchFamily="34" charset="0"/>
                        </a:rPr>
                        <a:t>Shows that</a:t>
                      </a:r>
                      <a:r>
                        <a:rPr lang="en-US" sz="800" b="0" i="0" u="none" strike="noStrike" baseline="0" dirty="0" smtClean="0">
                          <a:solidFill>
                            <a:srgbClr val="000000"/>
                          </a:solidFill>
                          <a:effectLst/>
                          <a:latin typeface="Calibri" panose="020F0502020204030204" pitchFamily="34" charset="0"/>
                        </a:rPr>
                        <a:t> the battery level is low.</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r>
            </a:tbl>
          </a:graphicData>
        </a:graphic>
      </p:graphicFrame>
    </p:spTree>
    <p:extLst>
      <p:ext uri="{BB962C8B-B14F-4D97-AF65-F5344CB8AC3E}">
        <p14:creationId xmlns:p14="http://schemas.microsoft.com/office/powerpoint/2010/main" val="4220150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Signal Interfaces</a:t>
            </a:r>
            <a:endParaRPr lang="en-US" dirty="0"/>
          </a:p>
        </p:txBody>
      </p:sp>
      <p:sp>
        <p:nvSpPr>
          <p:cNvPr id="6" name="Text Placeholder 5"/>
          <p:cNvSpPr>
            <a:spLocks noGrp="1"/>
          </p:cNvSpPr>
          <p:nvPr>
            <p:ph type="body" sz="quarter" idx="3"/>
            <p:custDataLst>
              <p:tags r:id="rId2"/>
            </p:custDataLst>
          </p:nvPr>
        </p:nvSpPr>
        <p:spPr>
          <a:xfrm>
            <a:off x="1543051" y="1943100"/>
            <a:ext cx="3031331" cy="479822"/>
          </a:xfrm>
        </p:spPr>
        <p:txBody>
          <a:bodyPr/>
          <a:lstStyle/>
          <a:p>
            <a:r>
              <a:rPr lang="en-US" dirty="0" smtClean="0"/>
              <a:t>Data Dictionary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97717824"/>
              </p:ext>
            </p:extLst>
          </p:nvPr>
        </p:nvGraphicFramePr>
        <p:xfrm>
          <a:off x="1767385" y="2954480"/>
          <a:ext cx="5613994" cy="2641673"/>
        </p:xfrm>
        <a:graphic>
          <a:graphicData uri="http://schemas.openxmlformats.org/drawingml/2006/table">
            <a:tbl>
              <a:tblPr>
                <a:tableStyleId>{5C22544A-7EE6-4342-B048-85BDC9FD1C3A}</a:tableStyleId>
              </a:tblPr>
              <a:tblGrid>
                <a:gridCol w="1128041"/>
                <a:gridCol w="622175"/>
                <a:gridCol w="972342"/>
                <a:gridCol w="818814"/>
                <a:gridCol w="787243"/>
                <a:gridCol w="1066800"/>
                <a:gridCol w="218579"/>
              </a:tblGrid>
              <a:tr h="400252">
                <a:tc gridSpan="2">
                  <a:txBody>
                    <a:bodyPr/>
                    <a:lstStyle/>
                    <a:p>
                      <a:pPr algn="l" fontAlgn="b"/>
                      <a:r>
                        <a:rPr lang="en-US" sz="1100" u="none" strike="noStrike" dirty="0">
                          <a:effectLst/>
                        </a:rPr>
                        <a:t>Data Dictionary</a:t>
                      </a:r>
                      <a:endParaRPr lang="en-US" sz="11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endParaRPr lang="en-US" dirty="0"/>
                    </a:p>
                  </a:txBody>
                  <a:tcPr marL="5715" marR="5715" marT="5715" marB="0" anchor="b"/>
                </a:tc>
                <a:tc>
                  <a:txBody>
                    <a:bodyPr/>
                    <a:lstStyle/>
                    <a:p>
                      <a:endParaRPr lang="en-US" dirty="0"/>
                    </a:p>
                  </a:txBody>
                  <a:tcPr marL="5715" marR="5715" marT="5715" marB="0" anchor="b"/>
                </a:tc>
              </a:tr>
              <a:tr h="320203">
                <a:tc>
                  <a:txBody>
                    <a:bodyPr/>
                    <a:lstStyle/>
                    <a:p>
                      <a:pPr algn="l" fontAlgn="b"/>
                      <a:r>
                        <a:rPr lang="en-US" sz="800" u="none" strike="noStrike" dirty="0" err="1">
                          <a:effectLst/>
                        </a:rPr>
                        <a:t>UserInput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smtClean="0">
                          <a:effectLst/>
                        </a:rPr>
                        <a:t>[ Scroll wheel</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 </a:t>
                      </a:r>
                      <a:r>
                        <a:rPr lang="en-US" sz="800" u="none" strike="noStrike" dirty="0" smtClean="0">
                          <a:effectLst/>
                        </a:rPr>
                        <a:t>Left</a:t>
                      </a:r>
                      <a:r>
                        <a:rPr lang="en-US" sz="800" u="none" strike="noStrike" baseline="0" dirty="0" smtClean="0">
                          <a:effectLst/>
                        </a:rPr>
                        <a:t> Button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 </a:t>
                      </a:r>
                      <a:r>
                        <a:rPr lang="en-US" sz="800" u="none" strike="noStrike" dirty="0" smtClean="0">
                          <a:effectLst/>
                        </a:rPr>
                        <a:t>Right</a:t>
                      </a:r>
                      <a:r>
                        <a:rPr lang="en-US" sz="800" u="none" strike="noStrike" baseline="0" dirty="0" smtClean="0">
                          <a:effectLst/>
                        </a:rPr>
                        <a:t> Button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 </a:t>
                      </a:r>
                      <a:r>
                        <a:rPr lang="en-US" sz="800" u="none" strike="noStrike" dirty="0" smtClean="0">
                          <a:effectLst/>
                        </a:rPr>
                        <a:t>Mouse</a:t>
                      </a:r>
                      <a:r>
                        <a:rPr lang="en-US" sz="800" u="none" strike="noStrike" baseline="0" dirty="0" smtClean="0">
                          <a:effectLst/>
                        </a:rPr>
                        <a:t> movement]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endParaRPr lang="en-US"/>
                    </a:p>
                  </a:txBody>
                  <a:tcPr marL="5715" marR="5715" marT="5715" marB="0" anchor="b"/>
                </a:tc>
              </a:tr>
              <a:tr h="320203">
                <a:tc>
                  <a:txBody>
                    <a:bodyPr/>
                    <a:lstStyle/>
                    <a:p>
                      <a:pPr algn="l" fontAlgn="b"/>
                      <a:r>
                        <a:rPr lang="en-US" sz="800" u="none" strike="noStrike" dirty="0" smtClean="0">
                          <a:effectLst/>
                        </a:rPr>
                        <a:t>   Scroll wheel</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 </a:t>
                      </a:r>
                      <a:r>
                        <a:rPr lang="en-US" sz="800" u="none" strike="noStrike" dirty="0" smtClean="0">
                          <a:effectLst/>
                        </a:rPr>
                        <a:t>Scroll</a:t>
                      </a:r>
                      <a:r>
                        <a:rPr lang="en-US" sz="800" u="none" strike="noStrike" baseline="0" dirty="0" smtClean="0">
                          <a:effectLst/>
                        </a:rPr>
                        <a:t> up </a:t>
                      </a:r>
                      <a:r>
                        <a:rPr lang="en-US" sz="800" u="none" strike="noStrike" dirty="0" smtClean="0">
                          <a:effectLst/>
                        </a:rPr>
                        <a: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smtClean="0">
                          <a:effectLst/>
                        </a:rPr>
                        <a:t>Scroll</a:t>
                      </a:r>
                      <a:r>
                        <a:rPr lang="en-US" sz="800" u="none" strike="noStrike" baseline="0" dirty="0" smtClean="0">
                          <a:effectLst/>
                        </a:rPr>
                        <a:t> down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endParaRPr lang="en-US"/>
                    </a:p>
                  </a:txBody>
                  <a:tcPr marL="5715" marR="5715" marT="5715" marB="0" anchor="b"/>
                </a:tc>
                <a:tc>
                  <a:txBody>
                    <a:bodyPr/>
                    <a:lstStyle/>
                    <a:p>
                      <a:endParaRPr lang="en-US"/>
                    </a:p>
                  </a:txBody>
                  <a:tcPr marL="5715" marR="5715" marT="5715" marB="0" anchor="b"/>
                </a:tc>
              </a:tr>
              <a:tr h="320203">
                <a:tc>
                  <a:txBody>
                    <a:bodyPr/>
                    <a:lstStyle/>
                    <a:p>
                      <a:pPr algn="l" fontAlgn="b"/>
                      <a:r>
                        <a:rPr lang="en-US" sz="800" u="none" strike="noStrike" dirty="0">
                          <a:effectLst/>
                        </a:rPr>
                        <a:t>      </a:t>
                      </a:r>
                      <a:r>
                        <a:rPr lang="en-US" sz="800" u="none" strike="noStrike" dirty="0" smtClean="0">
                          <a:effectLst/>
                        </a:rPr>
                        <a:t>Scroll</a:t>
                      </a:r>
                      <a:r>
                        <a:rPr lang="en-US" sz="800" u="none" strike="noStrike" baseline="0" dirty="0" smtClean="0">
                          <a:effectLst/>
                        </a:rPr>
                        <a:t> up </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5">
                  <a:txBody>
                    <a:bodyPr/>
                    <a:lstStyle/>
                    <a:p>
                      <a:pPr algn="l" fontAlgn="b"/>
                      <a:r>
                        <a:rPr lang="en-US" sz="800" u="none" strike="noStrike" dirty="0" smtClean="0">
                          <a:effectLst/>
                        </a:rPr>
                        <a:t>*Moves the mouse wheel</a:t>
                      </a:r>
                      <a:r>
                        <a:rPr lang="en-US" sz="800" u="none" strike="noStrike" baseline="0" dirty="0" smtClean="0">
                          <a:effectLst/>
                        </a:rPr>
                        <a:t> up</a:t>
                      </a:r>
                      <a:r>
                        <a:rPr lang="en-US" sz="800" u="none" strike="noStrike" dirty="0" smtClean="0">
                          <a:effectLst/>
                        </a:rPr>
                        <a:t>*</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0203">
                <a:tc>
                  <a:txBody>
                    <a:bodyPr/>
                    <a:lstStyle/>
                    <a:p>
                      <a:pPr algn="l" fontAlgn="b"/>
                      <a:r>
                        <a:rPr lang="en-US" sz="800" u="none" strike="noStrike" dirty="0" smtClean="0">
                          <a:effectLst/>
                        </a:rPr>
                        <a:t>      Scroll down</a:t>
                      </a: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2">
                  <a:txBody>
                    <a:bodyPr/>
                    <a:lstStyle/>
                    <a:p>
                      <a:pPr algn="l" fontAlgn="b"/>
                      <a:r>
                        <a:rPr lang="en-US" sz="800" u="none" strike="noStrike" dirty="0" smtClean="0">
                          <a:effectLst/>
                        </a:rPr>
                        <a:t>*Moves the mouse wheel</a:t>
                      </a:r>
                      <a:r>
                        <a:rPr lang="en-US" sz="800" u="none" strike="noStrike" baseline="0" dirty="0" smtClean="0">
                          <a:effectLst/>
                        </a:rPr>
                        <a:t> down</a:t>
                      </a:r>
                      <a:r>
                        <a:rPr lang="en-US" sz="800" u="none" strike="noStrike" dirty="0" smtClean="0">
                          <a:effectLst/>
                        </a:rPr>
                        <a:t>*</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endParaRPr lang="en-US" dirty="0"/>
                    </a:p>
                  </a:txBody>
                  <a:tcPr marL="5715" marR="5715" marT="5715" marB="0" anchor="b"/>
                </a:tc>
                <a:tc>
                  <a:txBody>
                    <a:bodyPr/>
                    <a:lstStyle/>
                    <a:p>
                      <a:endParaRPr lang="en-US" dirty="0"/>
                    </a:p>
                  </a:txBody>
                  <a:tcPr marL="5715" marR="5715" marT="5715" marB="0" anchor="b"/>
                </a:tc>
              </a:tr>
              <a:tr h="320203">
                <a:tc>
                  <a:txBody>
                    <a:bodyPr/>
                    <a:lstStyle/>
                    <a:p>
                      <a:pPr algn="l" fontAlgn="b"/>
                      <a:r>
                        <a:rPr lang="en-US" sz="800" u="none" strike="noStrike" dirty="0">
                          <a:effectLst/>
                        </a:rPr>
                        <a:t>   </a:t>
                      </a:r>
                      <a:r>
                        <a:rPr lang="en-US" sz="800" u="none" strike="noStrike" dirty="0" smtClean="0">
                          <a:effectLst/>
                        </a:rPr>
                        <a:t>Left Button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2">
                  <a:txBody>
                    <a:bodyPr/>
                    <a:lstStyle/>
                    <a:p>
                      <a:pPr algn="l" fontAlgn="b"/>
                      <a:r>
                        <a:rPr lang="en-US" sz="800" u="none" strike="noStrike" dirty="0" smtClean="0">
                          <a:effectLst/>
                        </a:rPr>
                        <a:t>*Left button clicked*</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pPr algn="l" fontAlgn="b"/>
                      <a:endParaRPr lang="en-US" sz="800" b="0" i="0" u="none" strike="noStrike">
                        <a:solidFill>
                          <a:srgbClr val="000000"/>
                        </a:solidFill>
                        <a:effectLst/>
                        <a:latin typeface="Calibri" panose="020F0502020204030204" pitchFamily="34" charset="0"/>
                      </a:endParaRPr>
                    </a:p>
                  </a:txBody>
                  <a:tcPr marL="5715" marR="5715" marT="5715" marB="0" anchor="b"/>
                </a:tc>
                <a:tc>
                  <a:txBody>
                    <a:bodyPr/>
                    <a:lstStyle/>
                    <a:p>
                      <a:endParaRPr lang="en-US"/>
                    </a:p>
                  </a:txBody>
                  <a:tcPr marL="5715" marR="5715" marT="5715" marB="0" anchor="b"/>
                </a:tc>
                <a:tc>
                  <a:txBody>
                    <a:bodyPr/>
                    <a:lstStyle/>
                    <a:p>
                      <a:endParaRPr lang="en-US"/>
                    </a:p>
                  </a:txBody>
                  <a:tcPr marL="5715" marR="5715" marT="5715" marB="0" anchor="b"/>
                </a:tc>
              </a:tr>
              <a:tr h="320203">
                <a:tc>
                  <a:txBody>
                    <a:bodyPr/>
                    <a:lstStyle/>
                    <a:p>
                      <a:pPr algn="l" fontAlgn="b"/>
                      <a:r>
                        <a:rPr lang="en-US" sz="800" u="none" strike="noStrike" dirty="0">
                          <a:effectLst/>
                        </a:rPr>
                        <a:t>   </a:t>
                      </a:r>
                      <a:r>
                        <a:rPr lang="en-US" sz="800" u="none" strike="noStrike" dirty="0" smtClean="0">
                          <a:effectLst/>
                        </a:rPr>
                        <a:t>Right Button</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5715" marR="5715" marT="5715" marB="0" anchor="b"/>
                </a:tc>
                <a:tc gridSpan="2">
                  <a:txBody>
                    <a:bodyPr/>
                    <a:lstStyle/>
                    <a:p>
                      <a:pPr algn="l" fontAlgn="b"/>
                      <a:r>
                        <a:rPr lang="en-US" sz="800" u="none" strike="noStrike" dirty="0" smtClean="0">
                          <a:effectLst/>
                        </a:rPr>
                        <a:t>*Right </a:t>
                      </a:r>
                      <a:r>
                        <a:rPr lang="en-US" sz="800" u="none" strike="noStrike" dirty="0" smtClean="0">
                          <a:effectLst/>
                        </a:rPr>
                        <a:t>button clicked*</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a:txBody>
                    <a:bodyPr/>
                    <a:lstStyle/>
                    <a:p>
                      <a:endParaRPr lang="en-US" dirty="0"/>
                    </a:p>
                  </a:txBody>
                  <a:tcPr marL="5715" marR="5715" marT="5715" marB="0" anchor="b"/>
                </a:tc>
                <a:tc>
                  <a:txBody>
                    <a:bodyPr/>
                    <a:lstStyle/>
                    <a:p>
                      <a:endParaRPr lang="en-US" dirty="0"/>
                    </a:p>
                  </a:txBody>
                  <a:tcPr marL="5715" marR="5715" marT="5715" marB="0" anchor="b"/>
                </a:tc>
                <a:tc>
                  <a:txBody>
                    <a:bodyPr/>
                    <a:lstStyle/>
                    <a:p>
                      <a:endParaRPr lang="en-US"/>
                    </a:p>
                  </a:txBody>
                  <a:tcPr marL="5715" marR="5715" marT="5715" marB="0" anchor="b"/>
                </a:tc>
              </a:tr>
              <a:tr h="320203">
                <a:tc>
                  <a:txBody>
                    <a:bodyPr/>
                    <a:lstStyle/>
                    <a:p>
                      <a:pPr algn="l" fontAlgn="b"/>
                      <a:r>
                        <a:rPr lang="en-US" sz="800" u="none" strike="noStrike" dirty="0">
                          <a:effectLst/>
                        </a:rPr>
                        <a:t>   </a:t>
                      </a:r>
                      <a:r>
                        <a:rPr lang="en-US" sz="800" u="none" strike="noStrike" dirty="0" smtClean="0">
                          <a:effectLst/>
                        </a:rPr>
                        <a:t>Mouse</a:t>
                      </a:r>
                      <a:r>
                        <a:rPr lang="en-US" sz="800" u="none" strike="noStrike" baseline="0" dirty="0" smtClean="0">
                          <a:effectLst/>
                        </a:rPr>
                        <a:t> Movement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5715" marR="5715" marT="5715" marB="0" anchor="b"/>
                </a:tc>
                <a:tc gridSpan="4">
                  <a:txBody>
                    <a:bodyPr/>
                    <a:lstStyle/>
                    <a:p>
                      <a:pPr algn="l" fontAlgn="b"/>
                      <a:r>
                        <a:rPr lang="en-US" sz="800" u="none" strike="noStrike" dirty="0" smtClean="0">
                          <a:effectLst/>
                        </a:rPr>
                        <a:t>*Mouse is moved a certain direction*</a:t>
                      </a:r>
                      <a:endParaRPr lang="en-US" sz="800" b="0" i="0" u="none" strike="noStrike" dirty="0">
                        <a:solidFill>
                          <a:srgbClr val="000000"/>
                        </a:solidFill>
                        <a:effectLst/>
                        <a:latin typeface="Calibri" panose="020F0502020204030204" pitchFamily="34" charset="0"/>
                      </a:endParaRPr>
                    </a:p>
                  </a:txBody>
                  <a:tcPr marL="5715" marR="5715" marT="571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p>
                  </a:txBody>
                  <a:tcPr marL="5715" marR="5715" marT="5715" marB="0" anchor="b"/>
                </a:tc>
              </a:tr>
            </a:tbl>
          </a:graphicData>
        </a:graphic>
      </p:graphicFrame>
    </p:spTree>
    <p:extLst>
      <p:ext uri="{BB962C8B-B14F-4D97-AF65-F5344CB8AC3E}">
        <p14:creationId xmlns:p14="http://schemas.microsoft.com/office/powerpoint/2010/main" val="4049178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Interface Devices</a:t>
            </a:r>
            <a:endParaRPr lang="en-US" dirty="0"/>
          </a:p>
        </p:txBody>
      </p:sp>
      <p:sp>
        <p:nvSpPr>
          <p:cNvPr id="2" name="Content Placeholder 1"/>
          <p:cNvSpPr>
            <a:spLocks noGrp="1"/>
          </p:cNvSpPr>
          <p:nvPr>
            <p:ph idx="1"/>
          </p:nvPr>
        </p:nvSpPr>
        <p:spPr>
          <a:xfrm>
            <a:off x="1485900" y="2228851"/>
            <a:ext cx="6172200" cy="3394472"/>
          </a:xfrm>
        </p:spPr>
        <p:txBody>
          <a:bodyPr/>
          <a:lstStyle/>
          <a:p>
            <a:pPr marL="0" indent="0">
              <a:buNone/>
            </a:pPr>
            <a:r>
              <a:rPr lang="en-US" dirty="0" smtClean="0"/>
              <a:t>External Interface Devices</a:t>
            </a:r>
          </a:p>
        </p:txBody>
      </p:sp>
      <p:graphicFrame>
        <p:nvGraphicFramePr>
          <p:cNvPr id="3" name="Table 2"/>
          <p:cNvGraphicFramePr>
            <a:graphicFrameLocks noGrp="1"/>
          </p:cNvGraphicFramePr>
          <p:nvPr>
            <p:extLst>
              <p:ext uri="{D42A27DB-BD31-4B8C-83A1-F6EECF244321}">
                <p14:modId xmlns:p14="http://schemas.microsoft.com/office/powerpoint/2010/main" val="3610079351"/>
              </p:ext>
            </p:extLst>
          </p:nvPr>
        </p:nvGraphicFramePr>
        <p:xfrm>
          <a:off x="1828800" y="3124200"/>
          <a:ext cx="5124451" cy="1482725"/>
        </p:xfrm>
        <a:graphic>
          <a:graphicData uri="http://schemas.openxmlformats.org/drawingml/2006/table">
            <a:tbl>
              <a:tblPr>
                <a:tableStyleId>{5C22544A-7EE6-4342-B048-85BDC9FD1C3A}</a:tableStyleId>
              </a:tblPr>
              <a:tblGrid>
                <a:gridCol w="1525820"/>
                <a:gridCol w="1986444"/>
                <a:gridCol w="1612187"/>
              </a:tblGrid>
              <a:tr h="603250">
                <a:tc>
                  <a:txBody>
                    <a:bodyPr/>
                    <a:lstStyle/>
                    <a:p>
                      <a:pPr algn="l" fontAlgn="b"/>
                      <a:r>
                        <a:rPr lang="en-US" sz="1100" u="none" strike="noStrike" dirty="0">
                          <a:effectLst/>
                        </a:rPr>
                        <a:t>Device Name</a:t>
                      </a:r>
                      <a:endParaRPr lang="en-US" sz="11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Description</a:t>
                      </a:r>
                      <a:endParaRPr lang="en-US" sz="11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100" u="none" strike="noStrike">
                          <a:effectLst/>
                        </a:rPr>
                        <a:t>Associated Signal(s)</a:t>
                      </a:r>
                      <a:endParaRPr lang="en-US" sz="1100" b="0" i="0" u="none" strike="noStrike">
                        <a:solidFill>
                          <a:srgbClr val="000000"/>
                        </a:solidFill>
                        <a:effectLst/>
                        <a:latin typeface="Calibri" panose="020F0502020204030204" pitchFamily="34" charset="0"/>
                      </a:endParaRPr>
                    </a:p>
                  </a:txBody>
                  <a:tcPr marL="5715" marR="5715" marT="5715" marB="0" anchor="b"/>
                </a:tc>
              </a:tr>
              <a:tr h="311150">
                <a:tc>
                  <a:txBody>
                    <a:bodyPr/>
                    <a:lstStyle/>
                    <a:p>
                      <a:pPr algn="l" fontAlgn="t"/>
                      <a:r>
                        <a:rPr lang="en-US" sz="800" u="none" strike="noStrike" dirty="0" smtClean="0">
                          <a:effectLst/>
                        </a:rPr>
                        <a:t>Receiver</a:t>
                      </a:r>
                      <a:endParaRPr lang="en-US" sz="800" b="0" i="0" u="none" strike="noStrike" dirty="0">
                        <a:solidFill>
                          <a:srgbClr val="000000"/>
                        </a:solidFill>
                        <a:effectLst/>
                        <a:latin typeface="Calibri" panose="020F0502020204030204" pitchFamily="34" charset="0"/>
                      </a:endParaRPr>
                    </a:p>
                  </a:txBody>
                  <a:tcPr marL="5715" marR="5715" marT="5715" marB="0"/>
                </a:tc>
                <a:tc>
                  <a:txBody>
                    <a:bodyPr/>
                    <a:lstStyle/>
                    <a:p>
                      <a:pPr algn="l" fontAlgn="b"/>
                      <a:r>
                        <a:rPr lang="en-US" sz="800" b="0" i="0" u="none" strike="noStrike" dirty="0" smtClean="0">
                          <a:solidFill>
                            <a:schemeClr val="dk1"/>
                          </a:solidFill>
                          <a:effectLst/>
                          <a:latin typeface="+mn-lt"/>
                        </a:rPr>
                        <a:t>Receives</a:t>
                      </a:r>
                      <a:r>
                        <a:rPr lang="en-US" sz="800" b="0" i="0" u="none" strike="noStrike" baseline="0" dirty="0" smtClean="0">
                          <a:solidFill>
                            <a:schemeClr val="dk1"/>
                          </a:solidFill>
                          <a:effectLst/>
                          <a:latin typeface="+mn-lt"/>
                        </a:rPr>
                        <a:t> messages from the mouse on the current movement or click status of the mouse. It translates these and notifies the computer.</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t"/>
                      <a:r>
                        <a:rPr lang="en-US" sz="800" u="none" strike="noStrike" dirty="0" smtClean="0">
                          <a:effectLst/>
                        </a:rPr>
                        <a:t>Wireless</a:t>
                      </a:r>
                      <a:r>
                        <a:rPr lang="en-US" sz="800" u="none" strike="noStrike" baseline="0" dirty="0" smtClean="0">
                          <a:effectLst/>
                        </a:rPr>
                        <a:t> 2.4GHz</a:t>
                      </a:r>
                      <a:endParaRPr lang="en-US" sz="800" b="0" i="0" u="none" strike="noStrike" dirty="0">
                        <a:solidFill>
                          <a:srgbClr val="000000"/>
                        </a:solidFill>
                        <a:effectLst/>
                        <a:latin typeface="Calibri" panose="020F0502020204030204" pitchFamily="34" charset="0"/>
                      </a:endParaRPr>
                    </a:p>
                  </a:txBody>
                  <a:tcPr marL="5715" marR="5715" marT="5715" marB="0"/>
                </a:tc>
              </a:tr>
              <a:tr h="508000">
                <a:tc>
                  <a:txBody>
                    <a:bodyPr/>
                    <a:lstStyle/>
                    <a:p>
                      <a:pPr algn="l" fontAlgn="t"/>
                      <a:r>
                        <a:rPr lang="en-US" sz="800" u="none" strike="noStrike" dirty="0" smtClean="0">
                          <a:effectLst/>
                        </a:rPr>
                        <a:t>Low Battery Light</a:t>
                      </a:r>
                      <a:endParaRPr lang="en-US" sz="800" b="0" i="0" u="none" strike="noStrike" dirty="0">
                        <a:solidFill>
                          <a:srgbClr val="000000"/>
                        </a:solidFill>
                        <a:effectLst/>
                        <a:latin typeface="Calibri" panose="020F0502020204030204" pitchFamily="34" charset="0"/>
                      </a:endParaRPr>
                    </a:p>
                  </a:txBody>
                  <a:tcPr marL="5715" marR="5715" marT="5715" marB="0"/>
                </a:tc>
                <a:tc>
                  <a:txBody>
                    <a:bodyPr/>
                    <a:lstStyle/>
                    <a:p>
                      <a:pPr algn="l" fontAlgn="b"/>
                      <a:r>
                        <a:rPr lang="en-US" sz="800" u="none" strike="noStrike" dirty="0">
                          <a:effectLst/>
                        </a:rPr>
                        <a:t>Dispenses the selected drink when enough money is input</a:t>
                      </a:r>
                      <a:endParaRPr lang="en-US" sz="8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t"/>
                      <a:r>
                        <a:rPr lang="en-US" sz="800" u="none" strike="noStrike" dirty="0">
                          <a:effectLst/>
                        </a:rPr>
                        <a:t>Dispense Beverage</a:t>
                      </a:r>
                      <a:endParaRPr lang="en-US" sz="800" b="0" i="0" u="none" strike="noStrike" dirty="0">
                        <a:solidFill>
                          <a:srgbClr val="000000"/>
                        </a:solidFill>
                        <a:effectLst/>
                        <a:latin typeface="Calibri" panose="020F0502020204030204" pitchFamily="34" charset="0"/>
                      </a:endParaRPr>
                    </a:p>
                  </a:txBody>
                  <a:tcPr marL="5715" marR="5715" marT="5715" marB="0"/>
                </a:tc>
              </a:tr>
            </a:tbl>
          </a:graphicData>
        </a:graphic>
      </p:graphicFrame>
    </p:spTree>
    <p:extLst>
      <p:ext uri="{BB962C8B-B14F-4D97-AF65-F5344CB8AC3E}">
        <p14:creationId xmlns:p14="http://schemas.microsoft.com/office/powerpoint/2010/main" val="2847619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485900" y="1036476"/>
            <a:ext cx="6172200" cy="857250"/>
          </a:xfrm>
        </p:spPr>
        <p:txBody>
          <a:bodyPr/>
          <a:lstStyle/>
          <a:p>
            <a:r>
              <a:rPr lang="en-US" dirty="0" smtClean="0"/>
              <a:t>Context Diagram</a:t>
            </a:r>
            <a:endParaRPr lang="en-US" dirty="0"/>
          </a:p>
        </p:txBody>
      </p:sp>
      <p:sp>
        <p:nvSpPr>
          <p:cNvPr id="3" name="Oval 2"/>
          <p:cNvSpPr/>
          <p:nvPr/>
        </p:nvSpPr>
        <p:spPr>
          <a:xfrm>
            <a:off x="3290188" y="2543726"/>
            <a:ext cx="2895600" cy="2895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Wireless mouse</a:t>
            </a:r>
            <a:endParaRPr lang="en-US" sz="1600" dirty="0">
              <a:solidFill>
                <a:schemeClr val="tx1"/>
              </a:solidFill>
            </a:endParaRPr>
          </a:p>
        </p:txBody>
      </p:sp>
      <p:sp>
        <p:nvSpPr>
          <p:cNvPr id="4" name="Rectangle 3"/>
          <p:cNvSpPr/>
          <p:nvPr/>
        </p:nvSpPr>
        <p:spPr>
          <a:xfrm>
            <a:off x="689425" y="1958633"/>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Left Button</a:t>
            </a:r>
            <a:endParaRPr lang="en-US" sz="900" dirty="0">
              <a:solidFill>
                <a:schemeClr val="tx1"/>
              </a:solidFill>
            </a:endParaRPr>
          </a:p>
        </p:txBody>
      </p:sp>
      <p:sp>
        <p:nvSpPr>
          <p:cNvPr id="5" name="Rectangle 4"/>
          <p:cNvSpPr/>
          <p:nvPr/>
        </p:nvSpPr>
        <p:spPr>
          <a:xfrm>
            <a:off x="764825" y="2867485"/>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Right Button</a:t>
            </a:r>
            <a:endParaRPr lang="en-US" sz="900" dirty="0">
              <a:solidFill>
                <a:schemeClr val="tx1"/>
              </a:solidFill>
            </a:endParaRPr>
          </a:p>
        </p:txBody>
      </p:sp>
      <p:sp>
        <p:nvSpPr>
          <p:cNvPr id="6" name="Rectangle 5"/>
          <p:cNvSpPr/>
          <p:nvPr/>
        </p:nvSpPr>
        <p:spPr>
          <a:xfrm>
            <a:off x="764825" y="3812047"/>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Scroll Wheel</a:t>
            </a:r>
            <a:endParaRPr lang="en-US" sz="900" dirty="0">
              <a:solidFill>
                <a:schemeClr val="tx1"/>
              </a:solidFill>
            </a:endParaRPr>
          </a:p>
        </p:txBody>
      </p:sp>
      <p:sp>
        <p:nvSpPr>
          <p:cNvPr id="7" name="Rectangle 6"/>
          <p:cNvSpPr/>
          <p:nvPr/>
        </p:nvSpPr>
        <p:spPr>
          <a:xfrm>
            <a:off x="533400" y="4661410"/>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Sensor</a:t>
            </a:r>
            <a:endParaRPr lang="en-US" sz="900" dirty="0">
              <a:solidFill>
                <a:schemeClr val="tx1"/>
              </a:solidFill>
            </a:endParaRPr>
          </a:p>
        </p:txBody>
      </p:sp>
      <p:sp>
        <p:nvSpPr>
          <p:cNvPr id="8" name="Rectangle 7"/>
          <p:cNvSpPr/>
          <p:nvPr/>
        </p:nvSpPr>
        <p:spPr>
          <a:xfrm>
            <a:off x="7001128" y="2721694"/>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Receiver</a:t>
            </a:r>
            <a:endParaRPr lang="en-US" sz="900" dirty="0">
              <a:solidFill>
                <a:schemeClr val="tx1"/>
              </a:solidFill>
            </a:endParaRPr>
          </a:p>
        </p:txBody>
      </p:sp>
      <p:cxnSp>
        <p:nvCxnSpPr>
          <p:cNvPr id="10" name="Straight Arrow Connector 9"/>
          <p:cNvCxnSpPr>
            <a:stCxn id="3" idx="7"/>
            <a:endCxn id="8" idx="1"/>
          </p:cNvCxnSpPr>
          <p:nvPr/>
        </p:nvCxnSpPr>
        <p:spPr>
          <a:xfrm>
            <a:off x="5761737" y="2967777"/>
            <a:ext cx="1239391" cy="58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6"/>
          </p:cNvCxnSpPr>
          <p:nvPr/>
        </p:nvCxnSpPr>
        <p:spPr>
          <a:xfrm flipV="1">
            <a:off x="6185788" y="3271444"/>
            <a:ext cx="815340" cy="720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flipV="1">
            <a:off x="1524000" y="4594611"/>
            <a:ext cx="1905000" cy="37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05000" y="4624869"/>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Mouse Movement</a:t>
            </a:r>
            <a:endParaRPr lang="en-US" sz="800" dirty="0">
              <a:solidFill>
                <a:schemeClr val="tx1"/>
              </a:solidFill>
            </a:endParaRPr>
          </a:p>
        </p:txBody>
      </p:sp>
      <p:cxnSp>
        <p:nvCxnSpPr>
          <p:cNvPr id="14" name="Straight Arrow Connector 13"/>
          <p:cNvCxnSpPr/>
          <p:nvPr/>
        </p:nvCxnSpPr>
        <p:spPr>
          <a:xfrm flipV="1">
            <a:off x="1755425" y="3812047"/>
            <a:ext cx="1534763" cy="137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09088" y="3728282"/>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Scroll up</a:t>
            </a:r>
            <a:endParaRPr lang="en-US" sz="800" dirty="0">
              <a:solidFill>
                <a:schemeClr val="tx1"/>
              </a:solidFill>
            </a:endParaRPr>
          </a:p>
        </p:txBody>
      </p:sp>
      <p:cxnSp>
        <p:nvCxnSpPr>
          <p:cNvPr id="16" name="Straight Arrow Connector 15"/>
          <p:cNvCxnSpPr/>
          <p:nvPr/>
        </p:nvCxnSpPr>
        <p:spPr>
          <a:xfrm>
            <a:off x="1755425" y="3142027"/>
            <a:ext cx="1597375" cy="258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145883" y="3096061"/>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Right Click</a:t>
            </a:r>
            <a:endParaRPr lang="en-US" sz="800" dirty="0">
              <a:solidFill>
                <a:schemeClr val="tx1"/>
              </a:solidFill>
            </a:endParaRPr>
          </a:p>
        </p:txBody>
      </p:sp>
      <p:cxnSp>
        <p:nvCxnSpPr>
          <p:cNvPr id="18" name="Straight Arrow Connector 17"/>
          <p:cNvCxnSpPr/>
          <p:nvPr/>
        </p:nvCxnSpPr>
        <p:spPr>
          <a:xfrm>
            <a:off x="1651888" y="2248383"/>
            <a:ext cx="2286000" cy="48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04337" y="2360369"/>
            <a:ext cx="659751" cy="1833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Left Click</a:t>
            </a:r>
            <a:endParaRPr lang="en-US" sz="800" dirty="0">
              <a:solidFill>
                <a:schemeClr val="tx1"/>
              </a:solidFill>
            </a:endParaRPr>
          </a:p>
        </p:txBody>
      </p:sp>
      <p:sp>
        <p:nvSpPr>
          <p:cNvPr id="28" name="Rectangle 27"/>
          <p:cNvSpPr/>
          <p:nvPr/>
        </p:nvSpPr>
        <p:spPr>
          <a:xfrm>
            <a:off x="6026892" y="2865657"/>
            <a:ext cx="716408" cy="3143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Button inputs</a:t>
            </a:r>
            <a:endParaRPr lang="en-US" sz="800" dirty="0">
              <a:solidFill>
                <a:schemeClr val="tx1"/>
              </a:solidFill>
            </a:endParaRPr>
          </a:p>
        </p:txBody>
      </p:sp>
      <p:sp>
        <p:nvSpPr>
          <p:cNvPr id="29" name="Rectangle 28"/>
          <p:cNvSpPr/>
          <p:nvPr/>
        </p:nvSpPr>
        <p:spPr>
          <a:xfrm>
            <a:off x="6268441" y="3562746"/>
            <a:ext cx="650033" cy="317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Mouse movement</a:t>
            </a:r>
          </a:p>
          <a:p>
            <a:pPr algn="ctr"/>
            <a:r>
              <a:rPr lang="en-US" sz="800" dirty="0" smtClean="0">
                <a:solidFill>
                  <a:schemeClr val="tx1"/>
                </a:solidFill>
              </a:rPr>
              <a:t>direction</a:t>
            </a:r>
            <a:endParaRPr lang="en-US" sz="800" dirty="0">
              <a:solidFill>
                <a:schemeClr val="tx1"/>
              </a:solidFill>
            </a:endParaRPr>
          </a:p>
        </p:txBody>
      </p:sp>
      <p:sp>
        <p:nvSpPr>
          <p:cNvPr id="35" name="Rectangle 34"/>
          <p:cNvSpPr/>
          <p:nvPr/>
        </p:nvSpPr>
        <p:spPr>
          <a:xfrm>
            <a:off x="7315200" y="4421647"/>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Low Battery Light</a:t>
            </a:r>
            <a:endParaRPr lang="en-US" sz="900" dirty="0">
              <a:solidFill>
                <a:schemeClr val="tx1"/>
              </a:solidFill>
            </a:endParaRPr>
          </a:p>
        </p:txBody>
      </p:sp>
      <p:cxnSp>
        <p:nvCxnSpPr>
          <p:cNvPr id="36" name="Straight Arrow Connector 35"/>
          <p:cNvCxnSpPr>
            <a:endCxn id="35" idx="1"/>
          </p:cNvCxnSpPr>
          <p:nvPr/>
        </p:nvCxnSpPr>
        <p:spPr>
          <a:xfrm>
            <a:off x="6076342" y="4507253"/>
            <a:ext cx="1238858" cy="21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350289" y="4507248"/>
            <a:ext cx="650033" cy="268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Low Battery</a:t>
            </a:r>
            <a:endParaRPr lang="en-US" sz="800" dirty="0">
              <a:solidFill>
                <a:schemeClr val="tx1"/>
              </a:solidFill>
            </a:endParaRPr>
          </a:p>
        </p:txBody>
      </p:sp>
      <p:sp>
        <p:nvSpPr>
          <p:cNvPr id="42" name="Rectangle 41"/>
          <p:cNvSpPr/>
          <p:nvPr/>
        </p:nvSpPr>
        <p:spPr>
          <a:xfrm>
            <a:off x="1184725" y="5539269"/>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Battery Level</a:t>
            </a:r>
            <a:endParaRPr lang="en-US" sz="900" dirty="0">
              <a:solidFill>
                <a:schemeClr val="tx1"/>
              </a:solidFill>
            </a:endParaRPr>
          </a:p>
        </p:txBody>
      </p:sp>
      <p:cxnSp>
        <p:nvCxnSpPr>
          <p:cNvPr id="43" name="Straight Arrow Connector 42"/>
          <p:cNvCxnSpPr>
            <a:stCxn id="42" idx="3"/>
            <a:endCxn id="3" idx="3"/>
          </p:cNvCxnSpPr>
          <p:nvPr/>
        </p:nvCxnSpPr>
        <p:spPr>
          <a:xfrm flipV="1">
            <a:off x="2175325" y="5015275"/>
            <a:ext cx="1538914" cy="828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580622" y="5386869"/>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Battery status</a:t>
            </a:r>
            <a:endParaRPr lang="en-US" sz="800" dirty="0">
              <a:solidFill>
                <a:schemeClr val="tx1"/>
              </a:solidFill>
            </a:endParaRPr>
          </a:p>
        </p:txBody>
      </p:sp>
      <p:cxnSp>
        <p:nvCxnSpPr>
          <p:cNvPr id="33" name="Straight Arrow Connector 32"/>
          <p:cNvCxnSpPr/>
          <p:nvPr/>
        </p:nvCxnSpPr>
        <p:spPr>
          <a:xfrm flipV="1">
            <a:off x="1755424" y="4191000"/>
            <a:ext cx="1534763" cy="137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145883" y="4107235"/>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Scroll Down</a:t>
            </a:r>
            <a:endParaRPr lang="en-US" sz="800" dirty="0">
              <a:solidFill>
                <a:schemeClr val="tx1"/>
              </a:solidFill>
            </a:endParaRPr>
          </a:p>
        </p:txBody>
      </p:sp>
    </p:spTree>
    <p:extLst>
      <p:ext uri="{BB962C8B-B14F-4D97-AF65-F5344CB8AC3E}">
        <p14:creationId xmlns:p14="http://schemas.microsoft.com/office/powerpoint/2010/main" val="2979808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smtClean="0"/>
              <a:t>Use Case</a:t>
            </a:r>
            <a:r>
              <a:rPr lang="en-US" dirty="0" smtClean="0"/>
              <a:t>: Moving the Mouse</a:t>
            </a:r>
            <a:endParaRPr lang="en-US" dirty="0"/>
          </a:p>
        </p:txBody>
      </p:sp>
      <p:sp>
        <p:nvSpPr>
          <p:cNvPr id="4" name="Content Placeholder 2"/>
          <p:cNvSpPr>
            <a:spLocks noGrp="1"/>
          </p:cNvSpPr>
          <p:nvPr>
            <p:ph idx="1"/>
            <p:custDataLst>
              <p:tags r:id="rId2"/>
            </p:custDataLst>
          </p:nvPr>
        </p:nvSpPr>
        <p:spPr>
          <a:xfrm>
            <a:off x="457200" y="1600200"/>
            <a:ext cx="8229600" cy="4525963"/>
          </a:xfrm>
        </p:spPr>
        <p:txBody>
          <a:bodyPr>
            <a:normAutofit fontScale="85000" lnSpcReduction="20000"/>
          </a:bodyPr>
          <a:lstStyle/>
          <a:p>
            <a:pPr marL="0" lvl="0" indent="0">
              <a:buNone/>
            </a:pPr>
            <a:r>
              <a:rPr lang="en-US" sz="2400" dirty="0">
                <a:solidFill>
                  <a:prstClr val="black"/>
                </a:solidFill>
              </a:rPr>
              <a:t>Narrative Description:</a:t>
            </a:r>
          </a:p>
          <a:p>
            <a:pPr lvl="0"/>
            <a:r>
              <a:rPr lang="en-US" sz="2400" dirty="0" smtClean="0">
                <a:solidFill>
                  <a:prstClr val="black"/>
                </a:solidFill>
              </a:rPr>
              <a:t>The Machine Operator </a:t>
            </a:r>
            <a:r>
              <a:rPr lang="en-US" sz="2400" dirty="0" smtClean="0">
                <a:solidFill>
                  <a:prstClr val="black"/>
                </a:solidFill>
              </a:rPr>
              <a:t>Moves the mouse cursor while it is on, has the receiver plugged into a computer, and has battery.</a:t>
            </a:r>
            <a:endParaRPr lang="en-US" sz="2400" dirty="0">
              <a:solidFill>
                <a:prstClr val="black"/>
              </a:solidFill>
            </a:endParaRPr>
          </a:p>
          <a:p>
            <a:pPr marL="0" lvl="0" indent="0">
              <a:buNone/>
            </a:pPr>
            <a:endParaRPr lang="en-US" sz="2400" dirty="0">
              <a:solidFill>
                <a:prstClr val="black"/>
              </a:solidFill>
            </a:endParaRPr>
          </a:p>
          <a:p>
            <a:pPr marL="0" lvl="0" indent="0">
              <a:buNone/>
            </a:pPr>
            <a:r>
              <a:rPr lang="en-US" sz="2400" dirty="0">
                <a:solidFill>
                  <a:prstClr val="black"/>
                </a:solidFill>
              </a:rPr>
              <a:t>Primary Actor(s):</a:t>
            </a:r>
          </a:p>
          <a:p>
            <a:pPr lvl="0"/>
            <a:r>
              <a:rPr lang="en-US" sz="2400" dirty="0">
                <a:solidFill>
                  <a:prstClr val="black"/>
                </a:solidFill>
              </a:rPr>
              <a:t>Machine Operator [MO]</a:t>
            </a:r>
          </a:p>
          <a:p>
            <a:pPr marL="0" lvl="0" indent="0">
              <a:buNone/>
            </a:pPr>
            <a:endParaRPr lang="en-US" sz="2400" dirty="0">
              <a:solidFill>
                <a:prstClr val="black"/>
              </a:solidFill>
            </a:endParaRPr>
          </a:p>
          <a:p>
            <a:pPr marL="0" lvl="0" indent="0">
              <a:buNone/>
            </a:pPr>
            <a:r>
              <a:rPr lang="en-US" sz="2400" dirty="0">
                <a:solidFill>
                  <a:prstClr val="black"/>
                </a:solidFill>
              </a:rPr>
              <a:t>Pre-Conditions:</a:t>
            </a:r>
          </a:p>
          <a:p>
            <a:pPr lvl="0"/>
            <a:r>
              <a:rPr lang="en-US" sz="2400" dirty="0" smtClean="0">
                <a:solidFill>
                  <a:prstClr val="black"/>
                </a:solidFill>
              </a:rPr>
              <a:t>The machine </a:t>
            </a:r>
            <a:r>
              <a:rPr lang="en-US" sz="2400" dirty="0">
                <a:solidFill>
                  <a:prstClr val="black"/>
                </a:solidFill>
              </a:rPr>
              <a:t>is </a:t>
            </a:r>
            <a:r>
              <a:rPr lang="en-US" sz="2400" dirty="0" smtClean="0">
                <a:solidFill>
                  <a:prstClr val="black"/>
                </a:solidFill>
              </a:rPr>
              <a:t>on</a:t>
            </a:r>
          </a:p>
          <a:p>
            <a:pPr lvl="0"/>
            <a:r>
              <a:rPr lang="en-US" sz="2400" dirty="0">
                <a:solidFill>
                  <a:prstClr val="black"/>
                </a:solidFill>
              </a:rPr>
              <a:t>The machine </a:t>
            </a:r>
            <a:r>
              <a:rPr lang="en-US" sz="2400" dirty="0" smtClean="0">
                <a:solidFill>
                  <a:prstClr val="black"/>
                </a:solidFill>
              </a:rPr>
              <a:t>has </a:t>
            </a:r>
            <a:r>
              <a:rPr lang="en-US" sz="2400" dirty="0">
                <a:solidFill>
                  <a:prstClr val="black"/>
                </a:solidFill>
              </a:rPr>
              <a:t>the receiver plugged into a </a:t>
            </a:r>
            <a:r>
              <a:rPr lang="en-US" sz="2400" dirty="0" smtClean="0">
                <a:solidFill>
                  <a:prstClr val="black"/>
                </a:solidFill>
              </a:rPr>
              <a:t>computer</a:t>
            </a:r>
          </a:p>
          <a:p>
            <a:pPr lvl="0"/>
            <a:r>
              <a:rPr lang="en-US" sz="2400" dirty="0">
                <a:solidFill>
                  <a:prstClr val="black"/>
                </a:solidFill>
              </a:rPr>
              <a:t>The machine </a:t>
            </a:r>
            <a:r>
              <a:rPr lang="en-US" sz="2400" dirty="0" smtClean="0">
                <a:solidFill>
                  <a:prstClr val="black"/>
                </a:solidFill>
              </a:rPr>
              <a:t>has </a:t>
            </a:r>
            <a:r>
              <a:rPr lang="en-US" sz="2400" dirty="0">
                <a:solidFill>
                  <a:prstClr val="black"/>
                </a:solidFill>
              </a:rPr>
              <a:t>battery</a:t>
            </a:r>
          </a:p>
          <a:p>
            <a:pPr marL="0" lvl="0" indent="0">
              <a:buNone/>
            </a:pPr>
            <a:endParaRPr lang="en-US" sz="2400" dirty="0">
              <a:solidFill>
                <a:prstClr val="black"/>
              </a:solidFill>
            </a:endParaRPr>
          </a:p>
          <a:p>
            <a:pPr marL="0" lvl="0" indent="0">
              <a:buNone/>
            </a:pPr>
            <a:r>
              <a:rPr lang="en-US" sz="2400" dirty="0">
                <a:solidFill>
                  <a:prstClr val="black"/>
                </a:solidFill>
              </a:rPr>
              <a:t>Post-Conditions</a:t>
            </a:r>
            <a:r>
              <a:rPr lang="en-US" sz="2400" dirty="0" smtClean="0">
                <a:solidFill>
                  <a:prstClr val="black"/>
                </a:solidFill>
              </a:rPr>
              <a:t>:</a:t>
            </a:r>
            <a:endParaRPr lang="en-US" sz="1800" dirty="0" smtClean="0">
              <a:solidFill>
                <a:prstClr val="black"/>
              </a:solidFill>
            </a:endParaRPr>
          </a:p>
          <a:p>
            <a:r>
              <a:rPr lang="en-US" sz="2400" dirty="0" smtClean="0">
                <a:solidFill>
                  <a:prstClr val="black"/>
                </a:solidFill>
              </a:rPr>
              <a:t>A movement signal was sent</a:t>
            </a:r>
            <a:endParaRPr lang="en-US" sz="2400" dirty="0" smtClean="0">
              <a:solidFill>
                <a:prstClr val="black"/>
              </a:solidFill>
            </a:endParaRPr>
          </a:p>
          <a:p>
            <a:pPr marL="0" lvl="0" indent="0">
              <a:buNone/>
            </a:pPr>
            <a:endParaRPr lang="en-US" sz="2300" dirty="0" smtClean="0"/>
          </a:p>
        </p:txBody>
      </p:sp>
    </p:spTree>
    <p:extLst>
      <p:ext uri="{BB962C8B-B14F-4D97-AF65-F5344CB8AC3E}">
        <p14:creationId xmlns:p14="http://schemas.microsoft.com/office/powerpoint/2010/main" val="2229076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Use Case: Moving the Mouse</a:t>
            </a:r>
            <a:endParaRPr lang="en-US" dirty="0"/>
          </a:p>
        </p:txBody>
      </p:sp>
      <p:sp>
        <p:nvSpPr>
          <p:cNvPr id="6" name="Content Placeholder 2"/>
          <p:cNvSpPr>
            <a:spLocks noGrp="1"/>
          </p:cNvSpPr>
          <p:nvPr>
            <p:ph idx="1"/>
            <p:custDataLst>
              <p:tags r:id="rId2"/>
            </p:custDataLst>
          </p:nvPr>
        </p:nvSpPr>
        <p:spPr>
          <a:xfrm>
            <a:off x="457200" y="1600200"/>
            <a:ext cx="8229600" cy="4525963"/>
          </a:xfrm>
        </p:spPr>
        <p:txBody>
          <a:bodyPr>
            <a:normAutofit/>
          </a:bodyPr>
          <a:lstStyle/>
          <a:p>
            <a:r>
              <a:rPr lang="en-US" sz="2400" dirty="0" smtClean="0"/>
              <a:t>Normal/Happy/Sunny-Day Case:</a:t>
            </a:r>
          </a:p>
          <a:p>
            <a:pPr marL="857250" lvl="1" indent="-457200"/>
            <a:r>
              <a:rPr lang="en-US" sz="2000" dirty="0" smtClean="0"/>
              <a:t>MO-01.1</a:t>
            </a:r>
            <a:r>
              <a:rPr lang="en-US" sz="2000" dirty="0" smtClean="0"/>
              <a:t>: Machine Operator </a:t>
            </a:r>
            <a:r>
              <a:rPr lang="en-US" sz="2000" dirty="0" smtClean="0"/>
              <a:t>moves the mouse cursor</a:t>
            </a:r>
            <a:endParaRPr lang="en-US" sz="2000" dirty="0" smtClean="0"/>
          </a:p>
          <a:p>
            <a:pPr marL="857250" lvl="1" indent="-457200"/>
            <a:r>
              <a:rPr lang="en-US" sz="2000" dirty="0" smtClean="0"/>
              <a:t>MO-01.2: </a:t>
            </a:r>
            <a:r>
              <a:rPr lang="en-US" sz="2000" dirty="0" smtClean="0"/>
              <a:t>The system continuously compares the images, determines the direction off movement.</a:t>
            </a:r>
            <a:endParaRPr lang="en-US" sz="2000" dirty="0" smtClean="0"/>
          </a:p>
          <a:p>
            <a:pPr marL="857250" lvl="1" indent="-457200"/>
            <a:r>
              <a:rPr lang="en-US" sz="2000" dirty="0" smtClean="0"/>
              <a:t>MO-01.3: </a:t>
            </a:r>
            <a:r>
              <a:rPr lang="en-US" sz="2000" dirty="0" smtClean="0"/>
              <a:t>The data is sent to the </a:t>
            </a:r>
            <a:r>
              <a:rPr lang="en-US" sz="2000" dirty="0" err="1" smtClean="0"/>
              <a:t>reciever</a:t>
            </a:r>
            <a:endParaRPr lang="en-US" sz="2000" dirty="0" smtClean="0"/>
          </a:p>
          <a:p>
            <a:pPr marL="857250" lvl="1" indent="-457200"/>
            <a:r>
              <a:rPr lang="en-US" sz="2000" dirty="0" smtClean="0"/>
              <a:t>MO-01.4: </a:t>
            </a:r>
            <a:r>
              <a:rPr lang="en-US" sz="2000" dirty="0" smtClean="0"/>
              <a:t>The receiver notifies the computer of the message.</a:t>
            </a:r>
            <a:endParaRPr lang="en-US" sz="2000" dirty="0"/>
          </a:p>
        </p:txBody>
      </p:sp>
      <p:sp>
        <p:nvSpPr>
          <p:cNvPr id="4" name="Title 1"/>
          <p:cNvSpPr txBox="1">
            <a:spLocks/>
          </p:cNvSpPr>
          <p:nvPr>
            <p:custDataLst>
              <p:tags r:id="rId3"/>
            </p:custDataLst>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02641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Purpose, Mission, Vision</a:t>
            </a:r>
            <a:endParaRPr lang="en-US" dirty="0"/>
          </a:p>
        </p:txBody>
      </p:sp>
      <p:sp>
        <p:nvSpPr>
          <p:cNvPr id="3" name="Content Placeholder 2"/>
          <p:cNvSpPr>
            <a:spLocks noGrp="1"/>
          </p:cNvSpPr>
          <p:nvPr>
            <p:ph idx="1"/>
            <p:custDataLst>
              <p:tags r:id="rId2"/>
            </p:custDataLst>
          </p:nvPr>
        </p:nvSpPr>
        <p:spPr/>
        <p:txBody>
          <a:bodyPr>
            <a:normAutofit fontScale="92500" lnSpcReduction="10000"/>
          </a:bodyPr>
          <a:lstStyle/>
          <a:p>
            <a:r>
              <a:rPr lang="en-US" dirty="0" smtClean="0"/>
              <a:t>Purpose:</a:t>
            </a:r>
          </a:p>
          <a:p>
            <a:pPr marL="457200" lvl="1" indent="0">
              <a:buNone/>
            </a:pPr>
            <a:r>
              <a:rPr lang="en-US" sz="2400" dirty="0" smtClean="0"/>
              <a:t>The product exists in order to make heating or reheating of food more quick and convenient than other means, such as a conventional oven.</a:t>
            </a:r>
            <a:endParaRPr lang="en-US" sz="2400" dirty="0"/>
          </a:p>
          <a:p>
            <a:r>
              <a:rPr lang="en-US" dirty="0" smtClean="0"/>
              <a:t>Mission:</a:t>
            </a:r>
            <a:endParaRPr lang="en-US" dirty="0"/>
          </a:p>
          <a:p>
            <a:pPr marL="457200" lvl="1" indent="0">
              <a:buNone/>
            </a:pPr>
            <a:r>
              <a:rPr lang="en-US" sz="2400" dirty="0"/>
              <a:t>The </a:t>
            </a:r>
            <a:r>
              <a:rPr lang="en-US" sz="2400" dirty="0" smtClean="0"/>
              <a:t>product fulfills this goal by channeling heat energy directly into the molecules of the food, heating up much faster than other means</a:t>
            </a:r>
            <a:endParaRPr lang="en-US" dirty="0" smtClean="0"/>
          </a:p>
          <a:p>
            <a:r>
              <a:rPr lang="en-US" dirty="0" smtClean="0"/>
              <a:t>Vision:</a:t>
            </a:r>
          </a:p>
          <a:p>
            <a:pPr marL="400050" lvl="2" indent="0">
              <a:buNone/>
            </a:pPr>
            <a:r>
              <a:rPr lang="en-US" dirty="0" smtClean="0"/>
              <a:t>The user is able to quickly heat up his food exactly according to the intensity and time input.</a:t>
            </a:r>
          </a:p>
        </p:txBody>
      </p:sp>
    </p:spTree>
    <p:extLst>
      <p:ext uri="{BB962C8B-B14F-4D97-AF65-F5344CB8AC3E}">
        <p14:creationId xmlns:p14="http://schemas.microsoft.com/office/powerpoint/2010/main" val="3451826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Use Case: Moving the </a:t>
            </a:r>
            <a:r>
              <a:rPr lang="en-US" dirty="0" smtClean="0"/>
              <a:t>Mouse</a:t>
            </a:r>
            <a:endParaRPr lang="en-US" dirty="0"/>
          </a:p>
        </p:txBody>
      </p:sp>
      <p:sp>
        <p:nvSpPr>
          <p:cNvPr id="5" name="Content Placeholder 2"/>
          <p:cNvSpPr>
            <a:spLocks noGrp="1"/>
          </p:cNvSpPr>
          <p:nvPr>
            <p:ph idx="1"/>
            <p:custDataLst>
              <p:tags r:id="rId2"/>
            </p:custDataLst>
          </p:nvPr>
        </p:nvSpPr>
        <p:spPr>
          <a:xfrm>
            <a:off x="457200" y="1600200"/>
            <a:ext cx="8229600" cy="4525963"/>
          </a:xfrm>
        </p:spPr>
        <p:txBody>
          <a:bodyPr>
            <a:normAutofit fontScale="77500" lnSpcReduction="20000"/>
          </a:bodyPr>
          <a:lstStyle/>
          <a:p>
            <a:r>
              <a:rPr lang="en-US" dirty="0" smtClean="0"/>
              <a:t>Alternate/Extension Use Cases</a:t>
            </a:r>
          </a:p>
          <a:p>
            <a:pPr lvl="1"/>
            <a:r>
              <a:rPr lang="en-US" sz="2400" dirty="0" smtClean="0"/>
              <a:t>MO-01.A1: </a:t>
            </a:r>
            <a:r>
              <a:rPr lang="en-US" sz="2400" dirty="0" smtClean="0"/>
              <a:t>The battery level reaches a set low threshold.</a:t>
            </a:r>
          </a:p>
          <a:p>
            <a:pPr lvl="1"/>
            <a:r>
              <a:rPr lang="en-US" sz="2400" dirty="0" smtClean="0"/>
              <a:t>MO-01.A2: The low batter light comes on during this process</a:t>
            </a:r>
            <a:endParaRPr lang="en-US" sz="2400" dirty="0"/>
          </a:p>
          <a:p>
            <a:r>
              <a:rPr lang="en-US" sz="2800" dirty="0" smtClean="0"/>
              <a:t>Exception/Rainy-Day Cases</a:t>
            </a:r>
          </a:p>
          <a:p>
            <a:pPr lvl="1"/>
            <a:r>
              <a:rPr lang="en-US" sz="2400" dirty="0" smtClean="0"/>
              <a:t>MO-01.1.E1: The battery is too low for the device to read or send data.</a:t>
            </a:r>
            <a:endParaRPr lang="en-US" sz="2400" dirty="0" smtClean="0"/>
          </a:p>
          <a:p>
            <a:pPr lvl="1"/>
            <a:r>
              <a:rPr lang="en-US" sz="2400" dirty="0" smtClean="0"/>
              <a:t>Description: </a:t>
            </a:r>
            <a:r>
              <a:rPr lang="en-US" sz="2400" dirty="0" smtClean="0"/>
              <a:t>Without enough power the system will not be able to read the movement nor will it be able to send the message to the receiver.</a:t>
            </a:r>
            <a:endParaRPr lang="en-US" sz="2400" dirty="0" smtClean="0"/>
          </a:p>
          <a:p>
            <a:pPr lvl="1"/>
            <a:r>
              <a:rPr lang="en-US" sz="2400" dirty="0" smtClean="0"/>
              <a:t>MO-01.1.</a:t>
            </a:r>
            <a:r>
              <a:rPr lang="en-US" sz="2400" dirty="0" smtClean="0"/>
              <a:t>E2: The system does not send data or read any movement info.</a:t>
            </a:r>
            <a:br>
              <a:rPr lang="en-US" sz="2400" dirty="0" smtClean="0"/>
            </a:br>
            <a:endParaRPr lang="en-US" sz="2400" dirty="0" smtClean="0"/>
          </a:p>
          <a:p>
            <a:pPr lvl="1"/>
            <a:r>
              <a:rPr lang="en-US" sz="2400" dirty="0" smtClean="0"/>
              <a:t>MO-01.2.E1: The surface is hard to understand.</a:t>
            </a:r>
          </a:p>
          <a:p>
            <a:pPr lvl="1"/>
            <a:r>
              <a:rPr lang="en-US" sz="2400" dirty="0"/>
              <a:t>Description: </a:t>
            </a:r>
            <a:r>
              <a:rPr lang="en-US" sz="2400" dirty="0" smtClean="0"/>
              <a:t>If the surface that the device is reading is hard to understand which direction the mouse is moving then the device just makes a “best guess” in terms of the direction and speed.</a:t>
            </a:r>
            <a:endParaRPr lang="en-US" sz="2400" dirty="0" smtClean="0"/>
          </a:p>
          <a:p>
            <a:pPr lvl="1"/>
            <a:r>
              <a:rPr lang="en-US" sz="2400" dirty="0" smtClean="0"/>
              <a:t>MO-01.2.E2: The system sends message with its best guess on the movement.</a:t>
            </a:r>
            <a:endParaRPr lang="en-US" sz="2400" dirty="0" smtClean="0"/>
          </a:p>
        </p:txBody>
      </p:sp>
    </p:spTree>
    <p:extLst>
      <p:ext uri="{BB962C8B-B14F-4D97-AF65-F5344CB8AC3E}">
        <p14:creationId xmlns:p14="http://schemas.microsoft.com/office/powerpoint/2010/main" val="1924236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smtClean="0"/>
              <a:t>Use Case</a:t>
            </a:r>
            <a:r>
              <a:rPr lang="en-US" dirty="0" smtClean="0"/>
              <a:t>: Clicking a button</a:t>
            </a:r>
            <a:endParaRPr lang="en-US" dirty="0"/>
          </a:p>
        </p:txBody>
      </p:sp>
      <p:sp>
        <p:nvSpPr>
          <p:cNvPr id="4" name="Content Placeholder 2"/>
          <p:cNvSpPr>
            <a:spLocks noGrp="1"/>
          </p:cNvSpPr>
          <p:nvPr>
            <p:ph idx="1"/>
            <p:custDataLst>
              <p:tags r:id="rId2"/>
            </p:custDataLst>
          </p:nvPr>
        </p:nvSpPr>
        <p:spPr>
          <a:xfrm>
            <a:off x="457200" y="1600200"/>
            <a:ext cx="8229600" cy="4525963"/>
          </a:xfrm>
        </p:spPr>
        <p:txBody>
          <a:bodyPr>
            <a:normAutofit fontScale="92500" lnSpcReduction="20000"/>
          </a:bodyPr>
          <a:lstStyle/>
          <a:p>
            <a:pPr marL="0" lvl="0" indent="0">
              <a:buNone/>
            </a:pPr>
            <a:r>
              <a:rPr lang="en-US" sz="2400" dirty="0">
                <a:solidFill>
                  <a:prstClr val="black"/>
                </a:solidFill>
              </a:rPr>
              <a:t>Narrative Description:</a:t>
            </a:r>
          </a:p>
          <a:p>
            <a:pPr lvl="0"/>
            <a:r>
              <a:rPr lang="en-US" sz="2400" dirty="0" smtClean="0">
                <a:solidFill>
                  <a:prstClr val="black"/>
                </a:solidFill>
              </a:rPr>
              <a:t>The Machine Operator </a:t>
            </a:r>
            <a:r>
              <a:rPr lang="en-US" sz="2400" dirty="0" smtClean="0">
                <a:solidFill>
                  <a:prstClr val="black"/>
                </a:solidFill>
              </a:rPr>
              <a:t>clicks a button on the mouse</a:t>
            </a:r>
            <a:endParaRPr lang="en-US" sz="2400" dirty="0">
              <a:solidFill>
                <a:prstClr val="black"/>
              </a:solidFill>
            </a:endParaRPr>
          </a:p>
          <a:p>
            <a:pPr marL="0" lvl="0" indent="0">
              <a:buNone/>
            </a:pPr>
            <a:endParaRPr lang="en-US" sz="2400" dirty="0">
              <a:solidFill>
                <a:prstClr val="black"/>
              </a:solidFill>
            </a:endParaRPr>
          </a:p>
          <a:p>
            <a:pPr marL="0" lvl="0" indent="0">
              <a:buNone/>
            </a:pPr>
            <a:r>
              <a:rPr lang="en-US" sz="2400" dirty="0">
                <a:solidFill>
                  <a:prstClr val="black"/>
                </a:solidFill>
              </a:rPr>
              <a:t>Primary Actor(s):</a:t>
            </a:r>
          </a:p>
          <a:p>
            <a:pPr lvl="0"/>
            <a:r>
              <a:rPr lang="en-US" sz="2400" dirty="0">
                <a:solidFill>
                  <a:prstClr val="black"/>
                </a:solidFill>
              </a:rPr>
              <a:t>Machine Operator [MO]</a:t>
            </a:r>
          </a:p>
          <a:p>
            <a:pPr marL="0" lvl="0" indent="0">
              <a:buNone/>
            </a:pPr>
            <a:endParaRPr lang="en-US" sz="2400" dirty="0">
              <a:solidFill>
                <a:prstClr val="black"/>
              </a:solidFill>
            </a:endParaRPr>
          </a:p>
          <a:p>
            <a:pPr marL="0" lvl="0" indent="0">
              <a:buNone/>
            </a:pPr>
            <a:r>
              <a:rPr lang="en-US" sz="2400" dirty="0">
                <a:solidFill>
                  <a:prstClr val="black"/>
                </a:solidFill>
              </a:rPr>
              <a:t>Pre-Conditions:</a:t>
            </a:r>
          </a:p>
          <a:p>
            <a:pPr lvl="0"/>
            <a:r>
              <a:rPr lang="en-US" sz="2400" dirty="0" smtClean="0">
                <a:solidFill>
                  <a:prstClr val="black"/>
                </a:solidFill>
              </a:rPr>
              <a:t>The machine </a:t>
            </a:r>
            <a:r>
              <a:rPr lang="en-US" sz="2400" dirty="0">
                <a:solidFill>
                  <a:prstClr val="black"/>
                </a:solidFill>
              </a:rPr>
              <a:t>is </a:t>
            </a:r>
            <a:r>
              <a:rPr lang="en-US" sz="2400" dirty="0" smtClean="0">
                <a:solidFill>
                  <a:prstClr val="black"/>
                </a:solidFill>
              </a:rPr>
              <a:t>on</a:t>
            </a:r>
          </a:p>
          <a:p>
            <a:pPr lvl="0"/>
            <a:r>
              <a:rPr lang="en-US" sz="2400" dirty="0">
                <a:solidFill>
                  <a:prstClr val="black"/>
                </a:solidFill>
              </a:rPr>
              <a:t>The machine </a:t>
            </a:r>
            <a:r>
              <a:rPr lang="en-US" sz="2400" dirty="0" smtClean="0">
                <a:solidFill>
                  <a:prstClr val="black"/>
                </a:solidFill>
              </a:rPr>
              <a:t>has </a:t>
            </a:r>
            <a:r>
              <a:rPr lang="en-US" sz="2400" dirty="0">
                <a:solidFill>
                  <a:prstClr val="black"/>
                </a:solidFill>
              </a:rPr>
              <a:t>the receiver plugged into a </a:t>
            </a:r>
            <a:r>
              <a:rPr lang="en-US" sz="2400" dirty="0" smtClean="0">
                <a:solidFill>
                  <a:prstClr val="black"/>
                </a:solidFill>
              </a:rPr>
              <a:t>computer</a:t>
            </a:r>
          </a:p>
          <a:p>
            <a:pPr lvl="0"/>
            <a:r>
              <a:rPr lang="en-US" sz="2400" dirty="0">
                <a:solidFill>
                  <a:prstClr val="black"/>
                </a:solidFill>
              </a:rPr>
              <a:t>The machine </a:t>
            </a:r>
            <a:r>
              <a:rPr lang="en-US" sz="2400" dirty="0" smtClean="0">
                <a:solidFill>
                  <a:prstClr val="black"/>
                </a:solidFill>
              </a:rPr>
              <a:t>has </a:t>
            </a:r>
            <a:r>
              <a:rPr lang="en-US" sz="2400" dirty="0">
                <a:solidFill>
                  <a:prstClr val="black"/>
                </a:solidFill>
              </a:rPr>
              <a:t>battery</a:t>
            </a:r>
          </a:p>
          <a:p>
            <a:pPr marL="0" lvl="0" indent="0">
              <a:buNone/>
            </a:pPr>
            <a:endParaRPr lang="en-US" sz="2400" dirty="0">
              <a:solidFill>
                <a:prstClr val="black"/>
              </a:solidFill>
            </a:endParaRPr>
          </a:p>
          <a:p>
            <a:pPr marL="0" lvl="0" indent="0">
              <a:buNone/>
            </a:pPr>
            <a:r>
              <a:rPr lang="en-US" sz="2400" dirty="0">
                <a:solidFill>
                  <a:prstClr val="black"/>
                </a:solidFill>
              </a:rPr>
              <a:t>Post-Conditions</a:t>
            </a:r>
            <a:r>
              <a:rPr lang="en-US" sz="2400" dirty="0" smtClean="0">
                <a:solidFill>
                  <a:prstClr val="black"/>
                </a:solidFill>
              </a:rPr>
              <a:t>:</a:t>
            </a:r>
            <a:endParaRPr lang="en-US" sz="1800" dirty="0" smtClean="0">
              <a:solidFill>
                <a:prstClr val="black"/>
              </a:solidFill>
            </a:endParaRPr>
          </a:p>
          <a:p>
            <a:r>
              <a:rPr lang="en-US" sz="2400" dirty="0" smtClean="0">
                <a:solidFill>
                  <a:prstClr val="black"/>
                </a:solidFill>
              </a:rPr>
              <a:t>A button signal will be sent</a:t>
            </a:r>
            <a:endParaRPr lang="en-US" sz="2400" dirty="0" smtClean="0">
              <a:solidFill>
                <a:prstClr val="black"/>
              </a:solidFill>
            </a:endParaRPr>
          </a:p>
          <a:p>
            <a:pPr marL="0" lvl="0" indent="0">
              <a:buNone/>
            </a:pPr>
            <a:endParaRPr lang="en-US" sz="2300" dirty="0" smtClean="0"/>
          </a:p>
        </p:txBody>
      </p:sp>
    </p:spTree>
    <p:extLst>
      <p:ext uri="{BB962C8B-B14F-4D97-AF65-F5344CB8AC3E}">
        <p14:creationId xmlns:p14="http://schemas.microsoft.com/office/powerpoint/2010/main" val="690842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Use Case: Clicking a button</a:t>
            </a:r>
            <a:endParaRPr lang="en-US" dirty="0"/>
          </a:p>
        </p:txBody>
      </p:sp>
      <p:sp>
        <p:nvSpPr>
          <p:cNvPr id="6" name="Content Placeholder 2"/>
          <p:cNvSpPr>
            <a:spLocks noGrp="1"/>
          </p:cNvSpPr>
          <p:nvPr>
            <p:ph idx="1"/>
            <p:custDataLst>
              <p:tags r:id="rId2"/>
            </p:custDataLst>
          </p:nvPr>
        </p:nvSpPr>
        <p:spPr>
          <a:xfrm>
            <a:off x="457200" y="1600200"/>
            <a:ext cx="8229600" cy="4525963"/>
          </a:xfrm>
        </p:spPr>
        <p:txBody>
          <a:bodyPr>
            <a:normAutofit/>
          </a:bodyPr>
          <a:lstStyle/>
          <a:p>
            <a:r>
              <a:rPr lang="en-US" sz="2400" dirty="0" smtClean="0"/>
              <a:t>Normal/Happy/Sunny-Day Case:</a:t>
            </a:r>
          </a:p>
          <a:p>
            <a:pPr marL="857250" lvl="1" indent="-457200"/>
            <a:r>
              <a:rPr lang="en-US" sz="2000" dirty="0" smtClean="0"/>
              <a:t>MO-02.1</a:t>
            </a:r>
            <a:r>
              <a:rPr lang="en-US" sz="2000" dirty="0" smtClean="0"/>
              <a:t>: Machine </a:t>
            </a:r>
            <a:r>
              <a:rPr lang="en-US" sz="2000" dirty="0" smtClean="0"/>
              <a:t>Operator clicks a button</a:t>
            </a:r>
            <a:endParaRPr lang="en-US" sz="2000" dirty="0" smtClean="0"/>
          </a:p>
          <a:p>
            <a:pPr marL="857250" lvl="1" indent="-457200"/>
            <a:r>
              <a:rPr lang="en-US" sz="2000" dirty="0" smtClean="0"/>
              <a:t>MO-02.2</a:t>
            </a:r>
            <a:r>
              <a:rPr lang="en-US" sz="2000" dirty="0" smtClean="0"/>
              <a:t>: </a:t>
            </a:r>
            <a:r>
              <a:rPr lang="en-US" sz="2000" dirty="0" smtClean="0"/>
              <a:t>The system sees the even trigger and processes which button was clicked (left, right, scroll up or scroll down)</a:t>
            </a:r>
            <a:endParaRPr lang="en-US" sz="2000" dirty="0" smtClean="0"/>
          </a:p>
          <a:p>
            <a:pPr marL="857250" lvl="1" indent="-457200"/>
            <a:r>
              <a:rPr lang="en-US" sz="2000" dirty="0" smtClean="0"/>
              <a:t>MO-02.3</a:t>
            </a:r>
            <a:r>
              <a:rPr lang="en-US" sz="2000" dirty="0" smtClean="0"/>
              <a:t>: </a:t>
            </a:r>
            <a:r>
              <a:rPr lang="en-US" sz="2000" dirty="0" smtClean="0"/>
              <a:t>The data is sent to the receiver</a:t>
            </a:r>
            <a:endParaRPr lang="en-US" sz="2000" dirty="0" smtClean="0"/>
          </a:p>
          <a:p>
            <a:pPr marL="857250" lvl="1" indent="-457200"/>
            <a:r>
              <a:rPr lang="en-US" sz="2000" dirty="0" smtClean="0"/>
              <a:t>MO-02.4</a:t>
            </a:r>
            <a:r>
              <a:rPr lang="en-US" sz="2000" dirty="0" smtClean="0"/>
              <a:t>: </a:t>
            </a:r>
            <a:r>
              <a:rPr lang="en-US" sz="2000" dirty="0" smtClean="0"/>
              <a:t>The receiver notifies the computer of the message.</a:t>
            </a:r>
            <a:endParaRPr lang="en-US" sz="2000" dirty="0"/>
          </a:p>
        </p:txBody>
      </p:sp>
      <p:sp>
        <p:nvSpPr>
          <p:cNvPr id="4" name="Title 1"/>
          <p:cNvSpPr txBox="1">
            <a:spLocks/>
          </p:cNvSpPr>
          <p:nvPr>
            <p:custDataLst>
              <p:tags r:id="rId3"/>
            </p:custDataLst>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640091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Use Case: Clicking a button</a:t>
            </a:r>
            <a:endParaRPr lang="en-US" dirty="0"/>
          </a:p>
        </p:txBody>
      </p:sp>
      <p:sp>
        <p:nvSpPr>
          <p:cNvPr id="5" name="Content Placeholder 2"/>
          <p:cNvSpPr>
            <a:spLocks noGrp="1"/>
          </p:cNvSpPr>
          <p:nvPr>
            <p:ph idx="1"/>
            <p:custDataLst>
              <p:tags r:id="rId2"/>
            </p:custDataLst>
          </p:nvPr>
        </p:nvSpPr>
        <p:spPr>
          <a:xfrm>
            <a:off x="457200" y="1600200"/>
            <a:ext cx="8229600" cy="4525963"/>
          </a:xfrm>
        </p:spPr>
        <p:txBody>
          <a:bodyPr>
            <a:normAutofit fontScale="92500" lnSpcReduction="10000"/>
          </a:bodyPr>
          <a:lstStyle/>
          <a:p>
            <a:r>
              <a:rPr lang="en-US" dirty="0" smtClean="0"/>
              <a:t>Alternate/Extension Use Cases</a:t>
            </a:r>
          </a:p>
          <a:p>
            <a:pPr lvl="1"/>
            <a:r>
              <a:rPr lang="en-US" sz="2400" dirty="0" smtClean="0"/>
              <a:t>MO-02.A1</a:t>
            </a:r>
            <a:r>
              <a:rPr lang="en-US" sz="2400" dirty="0" smtClean="0"/>
              <a:t>: </a:t>
            </a:r>
            <a:r>
              <a:rPr lang="en-US" sz="2400" dirty="0" smtClean="0"/>
              <a:t>The battery level reaches a set low threshold.</a:t>
            </a:r>
          </a:p>
          <a:p>
            <a:pPr lvl="1"/>
            <a:r>
              <a:rPr lang="en-US" sz="2400" dirty="0" smtClean="0"/>
              <a:t>MO-02.A2: The low batter light comes on during this process</a:t>
            </a:r>
            <a:endParaRPr lang="en-US" sz="2400" dirty="0"/>
          </a:p>
          <a:p>
            <a:r>
              <a:rPr lang="en-US" sz="2800" dirty="0" smtClean="0"/>
              <a:t>Exception/Rainy-Day Cases</a:t>
            </a:r>
          </a:p>
          <a:p>
            <a:pPr lvl="1"/>
            <a:r>
              <a:rPr lang="en-US" sz="2400" dirty="0" smtClean="0"/>
              <a:t>MO-02.E1: The battery is too low for the device to read or send data.</a:t>
            </a:r>
            <a:endParaRPr lang="en-US" sz="2400" dirty="0" smtClean="0"/>
          </a:p>
          <a:p>
            <a:pPr lvl="1"/>
            <a:r>
              <a:rPr lang="en-US" sz="2400" dirty="0" smtClean="0"/>
              <a:t>Description: </a:t>
            </a:r>
            <a:r>
              <a:rPr lang="en-US" sz="2400" dirty="0" smtClean="0"/>
              <a:t>Without enough power the system will not be able to read the button clicked nor will it be able to send the message to the receiver.</a:t>
            </a:r>
            <a:endParaRPr lang="en-US" sz="2400" dirty="0" smtClean="0"/>
          </a:p>
          <a:p>
            <a:pPr lvl="1"/>
            <a:r>
              <a:rPr lang="en-US" sz="2400" dirty="0" smtClean="0"/>
              <a:t>MO-02.</a:t>
            </a:r>
            <a:r>
              <a:rPr lang="en-US" sz="2400" dirty="0" smtClean="0"/>
              <a:t>E2: The system does not send data or read any movement info.</a:t>
            </a:r>
            <a:br>
              <a:rPr lang="en-US" sz="2400" dirty="0" smtClean="0"/>
            </a:br>
            <a:endParaRPr lang="en-US" sz="2400" dirty="0" smtClean="0"/>
          </a:p>
        </p:txBody>
      </p:sp>
    </p:spTree>
    <p:extLst>
      <p:ext uri="{BB962C8B-B14F-4D97-AF65-F5344CB8AC3E}">
        <p14:creationId xmlns:p14="http://schemas.microsoft.com/office/powerpoint/2010/main" val="2281542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Signal Interfaces</a:t>
            </a:r>
            <a:endParaRPr lang="en-US" dirty="0"/>
          </a:p>
        </p:txBody>
      </p:sp>
      <p:sp>
        <p:nvSpPr>
          <p:cNvPr id="4" name="Text Placeholder 3"/>
          <p:cNvSpPr>
            <a:spLocks noGrp="1"/>
          </p:cNvSpPr>
          <p:nvPr>
            <p:ph type="body" idx="1"/>
            <p:custDataLst>
              <p:tags r:id="rId2"/>
            </p:custDataLst>
          </p:nvPr>
        </p:nvSpPr>
        <p:spPr/>
        <p:txBody>
          <a:bodyPr/>
          <a:lstStyle/>
          <a:p>
            <a:r>
              <a:rPr lang="en-US" dirty="0" smtClean="0"/>
              <a:t>Signal Database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69490132"/>
              </p:ext>
            </p:extLst>
          </p:nvPr>
        </p:nvGraphicFramePr>
        <p:xfrm>
          <a:off x="2286000" y="2895600"/>
          <a:ext cx="4572000" cy="2636520"/>
        </p:xfrm>
        <a:graphic>
          <a:graphicData uri="http://schemas.openxmlformats.org/drawingml/2006/table">
            <a:tbl>
              <a:tblPr>
                <a:tableStyleId>{5C22544A-7EE6-4342-B048-85BDC9FD1C3A}</a:tableStyleId>
              </a:tblPr>
              <a:tblGrid>
                <a:gridCol w="1143000"/>
                <a:gridCol w="1346200"/>
                <a:gridCol w="2082800"/>
              </a:tblGrid>
              <a:tr h="236220">
                <a:tc>
                  <a:txBody>
                    <a:bodyPr/>
                    <a:lstStyle/>
                    <a:p>
                      <a:pPr algn="l" rtl="0" fontAlgn="b"/>
                      <a:r>
                        <a:rPr lang="en-US" sz="1400" u="none" strike="noStrike">
                          <a:effectLst/>
                        </a:rPr>
                        <a:t>Signal Name</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400" u="none" strike="noStrike">
                          <a:effectLst/>
                        </a:rPr>
                        <a:t>Classification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400" u="none" strike="noStrike">
                          <a:effectLst/>
                        </a:rPr>
                        <a:t>Description</a:t>
                      </a:r>
                      <a:endParaRPr lang="en-US" sz="1400" b="0" i="0" u="none" strike="noStrike">
                        <a:solidFill>
                          <a:srgbClr val="000000"/>
                        </a:solidFill>
                        <a:effectLst/>
                        <a:latin typeface="Calibri" panose="020F0502020204030204" pitchFamily="34" charset="0"/>
                      </a:endParaRPr>
                    </a:p>
                  </a:txBody>
                  <a:tcPr marL="7620" marR="7620" marT="7620" marB="0" anchor="b"/>
                </a:tc>
              </a:tr>
              <a:tr h="190500">
                <a:tc>
                  <a:txBody>
                    <a:bodyPr/>
                    <a:lstStyle/>
                    <a:p>
                      <a:pPr algn="l" rtl="0" fontAlgn="b"/>
                      <a:r>
                        <a:rPr lang="en-US" sz="1100" u="none" strike="noStrike">
                          <a:effectLst/>
                        </a:rPr>
                        <a:t>Input Signals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r>
              <a:tr h="373380">
                <a:tc>
                  <a:txBody>
                    <a:bodyPr/>
                    <a:lstStyle/>
                    <a:p>
                      <a:pPr algn="l" rtl="0" fontAlgn="b"/>
                      <a:r>
                        <a:rPr lang="en-US" sz="1100" u="none" strike="noStrike">
                          <a:effectLst/>
                        </a:rPr>
                        <a:t>Number Pad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Discrete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This is where the user inputs time, intensity, etc.</a:t>
                      </a:r>
                      <a:endParaRPr lang="en-US" sz="1100" b="0" i="0" u="none" strike="noStrike">
                        <a:solidFill>
                          <a:srgbClr val="000000"/>
                        </a:solidFill>
                        <a:effectLst/>
                        <a:latin typeface="Calibri" panose="020F0502020204030204" pitchFamily="34" charset="0"/>
                      </a:endParaRPr>
                    </a:p>
                  </a:txBody>
                  <a:tcPr marL="7620" marR="7620" marT="7620" marB="0" anchor="b"/>
                </a:tc>
              </a:tr>
              <a:tr h="182880">
                <a:tc>
                  <a:txBody>
                    <a:bodyPr/>
                    <a:lstStyle/>
                    <a:p>
                      <a:pPr algn="l" fontAlgn="b"/>
                      <a:r>
                        <a:rPr lang="en-US" sz="1100" u="none" strike="noStrike">
                          <a:effectLst/>
                        </a:rPr>
                        <a:t>Start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Starts microwave/timer</a:t>
                      </a:r>
                      <a:endParaRPr lang="en-US" sz="1100" b="0" i="0" u="none" strike="noStrike">
                        <a:solidFill>
                          <a:srgbClr val="000000"/>
                        </a:solidFill>
                        <a:effectLst/>
                        <a:latin typeface="Calibri" panose="020F0502020204030204" pitchFamily="34" charset="0"/>
                      </a:endParaRPr>
                    </a:p>
                  </a:txBody>
                  <a:tcPr marL="7620" marR="7620" marT="7620" marB="0" anchor="b"/>
                </a:tc>
              </a:tr>
              <a:tr h="190500">
                <a:tc>
                  <a:txBody>
                    <a:bodyPr/>
                    <a:lstStyle/>
                    <a:p>
                      <a:pPr algn="l" fontAlgn="b"/>
                      <a:r>
                        <a:rPr lang="en-US" sz="1100" u="none" strike="noStrike">
                          <a:effectLst/>
                        </a:rPr>
                        <a:t>Cancel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Cancels microwave/timer if in action</a:t>
                      </a:r>
                      <a:endParaRPr lang="en-US" sz="1100" b="0" i="0" u="none" strike="noStrike">
                        <a:solidFill>
                          <a:srgbClr val="000000"/>
                        </a:solidFill>
                        <a:effectLst/>
                        <a:latin typeface="Calibri" panose="020F0502020204030204" pitchFamily="34" charset="0"/>
                      </a:endParaRPr>
                    </a:p>
                  </a:txBody>
                  <a:tcPr marL="7620" marR="7620" marT="7620" marB="0" anchor="b"/>
                </a:tc>
              </a:tr>
              <a:tr h="373380">
                <a:tc>
                  <a:txBody>
                    <a:bodyPr/>
                    <a:lstStyle/>
                    <a:p>
                      <a:pPr algn="l" rtl="0" fontAlgn="b"/>
                      <a:r>
                        <a:rPr lang="en-US" sz="1100" u="none" strike="noStrike">
                          <a:effectLst/>
                        </a:rPr>
                        <a:t>Door Opener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Opens the door, stops microwave if on</a:t>
                      </a:r>
                      <a:endParaRPr lang="en-US" sz="1100" b="0" i="0" u="none" strike="noStrike">
                        <a:solidFill>
                          <a:srgbClr val="000000"/>
                        </a:solidFill>
                        <a:effectLst/>
                        <a:latin typeface="Calibri" panose="020F0502020204030204" pitchFamily="34" charset="0"/>
                      </a:endParaRPr>
                    </a:p>
                  </a:txBody>
                  <a:tcPr marL="7620" marR="7620" marT="7620" marB="0" anchor="b"/>
                </a:tc>
              </a:tr>
              <a:tr h="190500">
                <a:tc>
                  <a:txBody>
                    <a:bodyPr/>
                    <a:lstStyle/>
                    <a:p>
                      <a:pPr algn="l" rtl="0" fontAlgn="b"/>
                      <a:r>
                        <a:rPr lang="en-US" sz="1100" u="none" strike="noStrike">
                          <a:effectLst/>
                        </a:rPr>
                        <a:t>Output Signals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r>
              <a:tr h="373380">
                <a:tc>
                  <a:txBody>
                    <a:bodyPr/>
                    <a:lstStyle/>
                    <a:p>
                      <a:pPr algn="l" rtl="0" fontAlgn="b"/>
                      <a:r>
                        <a:rPr lang="en-US" sz="1100" u="none" strike="noStrike">
                          <a:effectLst/>
                        </a:rPr>
                        <a:t>Text Output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Discrete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Displays time/intensity in the Seven Segment Display</a:t>
                      </a:r>
                      <a:endParaRPr lang="en-US" sz="1100" b="0" i="0" u="none" strike="noStrike">
                        <a:solidFill>
                          <a:srgbClr val="000000"/>
                        </a:solidFill>
                        <a:effectLst/>
                        <a:latin typeface="Calibri" panose="020F0502020204030204" pitchFamily="34" charset="0"/>
                      </a:endParaRPr>
                    </a:p>
                  </a:txBody>
                  <a:tcPr marL="7620" marR="7620" marT="7620" marB="0" anchor="b"/>
                </a:tc>
              </a:tr>
              <a:tr h="373380">
                <a:tc>
                  <a:txBody>
                    <a:bodyPr/>
                    <a:lstStyle/>
                    <a:p>
                      <a:pPr algn="l" rtl="0" fontAlgn="b"/>
                      <a:r>
                        <a:rPr lang="en-US" sz="1100" u="none" strike="noStrike">
                          <a:effectLst/>
                        </a:rPr>
                        <a:t>Light 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Boolean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dirty="0">
                          <a:effectLst/>
                        </a:rPr>
                        <a:t>Is on when the door is open or the microwave is on</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89431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Signal Interfaces</a:t>
            </a:r>
            <a:endParaRPr lang="en-US" dirty="0"/>
          </a:p>
        </p:txBody>
      </p:sp>
      <p:sp>
        <p:nvSpPr>
          <p:cNvPr id="6" name="Text Placeholder 5"/>
          <p:cNvSpPr>
            <a:spLocks noGrp="1"/>
          </p:cNvSpPr>
          <p:nvPr>
            <p:ph type="body" sz="quarter" idx="3"/>
            <p:custDataLst>
              <p:tags r:id="rId2"/>
            </p:custDataLst>
          </p:nvPr>
        </p:nvSpPr>
        <p:spPr>
          <a:xfrm>
            <a:off x="533400" y="1447800"/>
            <a:ext cx="4041775" cy="639762"/>
          </a:xfrm>
        </p:spPr>
        <p:txBody>
          <a:bodyPr/>
          <a:lstStyle/>
          <a:p>
            <a:r>
              <a:rPr lang="en-US" dirty="0" smtClean="0"/>
              <a:t>Data Dictionary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50605752"/>
              </p:ext>
            </p:extLst>
          </p:nvPr>
        </p:nvGraphicFramePr>
        <p:xfrm>
          <a:off x="546100" y="2514600"/>
          <a:ext cx="8051800" cy="3192780"/>
        </p:xfrm>
        <a:graphic>
          <a:graphicData uri="http://schemas.openxmlformats.org/drawingml/2006/table">
            <a:tbl>
              <a:tblPr>
                <a:tableStyleId>{5C22544A-7EE6-4342-B048-85BDC9FD1C3A}</a:tableStyleId>
              </a:tblPr>
              <a:tblGrid>
                <a:gridCol w="1143000"/>
                <a:gridCol w="1346200"/>
                <a:gridCol w="1003300"/>
                <a:gridCol w="762000"/>
                <a:gridCol w="609600"/>
                <a:gridCol w="1130300"/>
                <a:gridCol w="609600"/>
                <a:gridCol w="469900"/>
                <a:gridCol w="977900"/>
              </a:tblGrid>
              <a:tr h="472440">
                <a:tc>
                  <a:txBody>
                    <a:bodyPr/>
                    <a:lstStyle/>
                    <a:p>
                      <a:pPr algn="l" rtl="0" fontAlgn="b"/>
                      <a:r>
                        <a:rPr lang="en-US" sz="1400" u="none" strike="noStrike">
                          <a:effectLst/>
                        </a:rPr>
                        <a:t>Data Dictionary</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7620" marR="7620" marT="7620" marB="0" anchor="b"/>
                </a:tc>
                <a:tc gridSpan="3">
                  <a:txBody>
                    <a:bodyPr/>
                    <a:lstStyle/>
                    <a:p>
                      <a:pPr algn="l" fontAlgn="b"/>
                      <a:r>
                        <a:rPr lang="en-US" sz="1800" u="none" strike="noStrike" dirty="0">
                          <a:effectLst/>
                        </a:rPr>
                        <a:t> </a:t>
                      </a:r>
                      <a:endParaRPr lang="en-US" sz="1800" b="0" i="0" u="none" strike="noStrike" dirty="0">
                        <a:solidFill>
                          <a:srgbClr val="000000"/>
                        </a:solidFill>
                        <a:effectLst/>
                        <a:latin typeface="Arial" panose="020B0604020202020204" pitchFamily="34" charset="0"/>
                      </a:endParaRPr>
                    </a:p>
                  </a:txBody>
                  <a:tcPr marL="7620" marR="7620" marT="7620" marB="0" anchor="b"/>
                </a:tc>
                <a:tc hMerge="1">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tc>
                <a:tc hMerge="1">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r>
              <a:tr h="190500">
                <a:tc>
                  <a:txBody>
                    <a:bodyPr/>
                    <a:lstStyle/>
                    <a:p>
                      <a:pPr algn="l" rtl="0" fontAlgn="b"/>
                      <a:r>
                        <a:rPr lang="en-US" sz="1100" u="none" strike="noStrike">
                          <a:effectLst/>
                        </a:rPr>
                        <a:t>UserInput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Number Pad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Start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Cancel</a:t>
                      </a:r>
                      <a:endParaRPr lang="en-US"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100" u="none" strike="noStrike">
                          <a:effectLst/>
                        </a:rPr>
                        <a:t>| Door Open ]</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rtl="0"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r>
              <a:tr h="297180">
                <a:tc>
                  <a:txBody>
                    <a:bodyPr/>
                    <a:lstStyle/>
                    <a:p>
                      <a:pPr algn="l" rtl="0" fontAlgn="b"/>
                      <a:r>
                        <a:rPr lang="en-US" sz="1100" u="none" strike="noStrike">
                          <a:effectLst/>
                        </a:rPr>
                        <a:t>   Number Pad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Heat Mode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Number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Timer</a:t>
                      </a:r>
                      <a:endParaRPr lang="en-US"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c hMerge="1">
                  <a:txBody>
                    <a:bodyPr/>
                    <a:lstStyle/>
                    <a:p>
                      <a:pPr algn="l" rtl="0"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r>
              <a:tr h="297180">
                <a:tc>
                  <a:txBody>
                    <a:bodyPr/>
                    <a:lstStyle/>
                    <a:p>
                      <a:pPr algn="l" rtl="0" fontAlgn="b"/>
                      <a:r>
                        <a:rPr lang="en-US" sz="1100" u="none" strike="noStrike">
                          <a:effectLst/>
                        </a:rPr>
                        <a:t>      Heat Mode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Quick Start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Popcorn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 Meat ]</a:t>
                      </a:r>
                      <a:endParaRPr lang="en-US"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c hMerge="1">
                  <a:txBody>
                    <a:bodyPr/>
                    <a:lstStyle/>
                    <a:p>
                      <a:pPr algn="l" rtl="0" fontAlgn="b"/>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r>
              <a:tr h="190500">
                <a:tc>
                  <a:txBody>
                    <a:bodyPr/>
                    <a:lstStyle/>
                    <a:p>
                      <a:pPr algn="l" rtl="0" fontAlgn="b"/>
                      <a:r>
                        <a:rPr lang="en-US" sz="1100" u="none" strike="noStrike">
                          <a:effectLst/>
                        </a:rPr>
                        <a:t>         Quick Start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7">
                  <a:txBody>
                    <a:bodyPr/>
                    <a:lstStyle/>
                    <a:p>
                      <a:pPr algn="l" rtl="0" fontAlgn="b"/>
                      <a:r>
                        <a:rPr lang="en-US" sz="1100" u="none" strike="noStrike">
                          <a:effectLst/>
                        </a:rPr>
                        <a:t>*Command to microwave at the default intensity for the given period of time*</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rtl="0" fontAlgn="b"/>
                      <a:r>
                        <a:rPr lang="en-US" sz="1100" u="none" strike="noStrike">
                          <a:effectLst/>
                        </a:rPr>
                        <a:t>         Popcorn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7">
                  <a:txBody>
                    <a:bodyPr/>
                    <a:lstStyle/>
                    <a:p>
                      <a:pPr algn="l" rtl="0" fontAlgn="b"/>
                      <a:r>
                        <a:rPr lang="en-US" sz="1100" u="none" strike="noStrike">
                          <a:effectLst/>
                        </a:rPr>
                        <a:t>*Heats at an intensity and for a time period set for a bag of popcorn*</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rtl="0" fontAlgn="b"/>
                      <a:r>
                        <a:rPr lang="en-US" sz="1100" u="none" strike="noStrike">
                          <a:effectLst/>
                        </a:rPr>
                        <a:t>         Meat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7">
                  <a:txBody>
                    <a:bodyPr/>
                    <a:lstStyle/>
                    <a:p>
                      <a:pPr algn="l" rtl="0" fontAlgn="b"/>
                      <a:r>
                        <a:rPr lang="en-US" sz="1100" u="none" strike="noStrike">
                          <a:effectLst/>
                        </a:rPr>
                        <a:t>*Heats at an intensity and for a time based on the given weight of meat*</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7180">
                <a:tc>
                  <a:txBody>
                    <a:bodyPr/>
                    <a:lstStyle/>
                    <a:p>
                      <a:pPr algn="l" rtl="0" fontAlgn="b"/>
                      <a:r>
                        <a:rPr lang="en-US" sz="1100" u="none" strike="noStrike">
                          <a:effectLst/>
                        </a:rPr>
                        <a:t>      Number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5">
                  <a:txBody>
                    <a:bodyPr/>
                    <a:lstStyle/>
                    <a:p>
                      <a:pPr algn="l" rtl="0" fontAlgn="b"/>
                      <a:r>
                        <a:rPr lang="en-US" sz="1100" u="none" strike="noStrike">
                          <a:effectLst/>
                        </a:rPr>
                        <a:t>*Integer value between 0 and 99:99*</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r>
              <a:tr h="297180">
                <a:tc>
                  <a:txBody>
                    <a:bodyPr/>
                    <a:lstStyle/>
                    <a:p>
                      <a:pPr algn="l" rtl="0" fontAlgn="b"/>
                      <a:r>
                        <a:rPr lang="en-US" sz="1100" u="none" strike="noStrike">
                          <a:effectLst/>
                        </a:rPr>
                        <a:t>      Timer Button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5">
                  <a:txBody>
                    <a:bodyPr/>
                    <a:lstStyle/>
                    <a:p>
                      <a:pPr algn="l" rtl="0" fontAlgn="b"/>
                      <a:r>
                        <a:rPr lang="en-US" sz="1100" u="none" strike="noStrike">
                          <a:effectLst/>
                        </a:rPr>
                        <a:t>*Sets a timer with the given time input*</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r>
              <a:tr h="190500">
                <a:tc>
                  <a:txBody>
                    <a:bodyPr/>
                    <a:lstStyle/>
                    <a:p>
                      <a:pPr algn="l" rtl="0" fontAlgn="b"/>
                      <a:r>
                        <a:rPr lang="en-US" sz="1100" u="none" strike="noStrike">
                          <a:effectLst/>
                        </a:rPr>
                        <a:t>   Start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7">
                  <a:txBody>
                    <a:bodyPr/>
                    <a:lstStyle/>
                    <a:p>
                      <a:pPr algn="l" rtl="0" fontAlgn="b"/>
                      <a:r>
                        <a:rPr lang="en-US" sz="1100" u="none" strike="noStrike">
                          <a:effectLst/>
                        </a:rPr>
                        <a:t>*Starts the microwave or timer with the current given time and intensity*</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7180">
                <a:tc>
                  <a:txBody>
                    <a:bodyPr/>
                    <a:lstStyle/>
                    <a:p>
                      <a:pPr algn="l" rtl="0" fontAlgn="b"/>
                      <a:r>
                        <a:rPr lang="en-US" sz="1100" u="none" strike="noStrike">
                          <a:effectLst/>
                        </a:rPr>
                        <a:t>   Cancel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6">
                  <a:txBody>
                    <a:bodyPr/>
                    <a:lstStyle/>
                    <a:p>
                      <a:pPr algn="l" rtl="0" fontAlgn="b"/>
                      <a:r>
                        <a:rPr lang="en-US" sz="1100" u="none" strike="noStrike">
                          <a:effectLst/>
                        </a:rPr>
                        <a:t>*Cancels the microwaving or timer if currently in process*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7620" marR="7620" marT="7620" marB="0" anchor="b"/>
                </a:tc>
              </a:tr>
              <a:tr h="182880">
                <a:tc>
                  <a:txBody>
                    <a:bodyPr/>
                    <a:lstStyle/>
                    <a:p>
                      <a:pPr algn="l" rtl="0" fontAlgn="b"/>
                      <a:r>
                        <a:rPr lang="en-US" sz="1100" u="none" strike="noStrike">
                          <a:effectLst/>
                        </a:rPr>
                        <a:t>   Door Open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rtl="0"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en-US" sz="1100" u="none" strike="noStrike" dirty="0">
                          <a:effectLst/>
                        </a:rPr>
                        <a:t>*Signals that the </a:t>
                      </a:r>
                      <a:r>
                        <a:rPr lang="en-US" sz="1100" u="none" strike="noStrike" dirty="0" smtClean="0">
                          <a:effectLst/>
                        </a:rPr>
                        <a:t>door</a:t>
                      </a:r>
                      <a:r>
                        <a:rPr lang="en-US" sz="1100" u="none" strike="noStrike" baseline="0" dirty="0" smtClean="0">
                          <a:effectLst/>
                        </a:rPr>
                        <a:t> has been opened</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a:txBody>
                    <a:bodyPr/>
                    <a:lstStyle/>
                    <a:p>
                      <a:endParaRPr lang="en-US" dirty="0"/>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3655123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Interface Devices</a:t>
            </a:r>
            <a:endParaRPr lang="en-US" dirty="0"/>
          </a:p>
        </p:txBody>
      </p:sp>
      <p:sp>
        <p:nvSpPr>
          <p:cNvPr id="2" name="Content Placeholder 1"/>
          <p:cNvSpPr>
            <a:spLocks noGrp="1"/>
          </p:cNvSpPr>
          <p:nvPr>
            <p:ph idx="1"/>
          </p:nvPr>
        </p:nvSpPr>
        <p:spPr>
          <a:xfrm>
            <a:off x="457200" y="1828800"/>
            <a:ext cx="8229600" cy="4525963"/>
          </a:xfrm>
        </p:spPr>
        <p:txBody>
          <a:bodyPr/>
          <a:lstStyle/>
          <a:p>
            <a:pPr marL="0" indent="0">
              <a:buNone/>
            </a:pPr>
            <a:r>
              <a:rPr lang="en-US" dirty="0" smtClean="0"/>
              <a:t>External Interface Devices</a:t>
            </a:r>
          </a:p>
        </p:txBody>
      </p:sp>
      <p:graphicFrame>
        <p:nvGraphicFramePr>
          <p:cNvPr id="8" name="Table 7"/>
          <p:cNvGraphicFramePr>
            <a:graphicFrameLocks noGrp="1"/>
          </p:cNvGraphicFramePr>
          <p:nvPr>
            <p:extLst>
              <p:ext uri="{D42A27DB-BD31-4B8C-83A1-F6EECF244321}">
                <p14:modId xmlns:p14="http://schemas.microsoft.com/office/powerpoint/2010/main" val="960926695"/>
              </p:ext>
            </p:extLst>
          </p:nvPr>
        </p:nvGraphicFramePr>
        <p:xfrm>
          <a:off x="2186686" y="3428999"/>
          <a:ext cx="5128514" cy="1340961"/>
        </p:xfrm>
        <a:graphic>
          <a:graphicData uri="http://schemas.openxmlformats.org/drawingml/2006/table">
            <a:tbl>
              <a:tblPr>
                <a:tableStyleId>{5C22544A-7EE6-4342-B048-85BDC9FD1C3A}</a:tableStyleId>
              </a:tblPr>
              <a:tblGrid>
                <a:gridCol w="1420828"/>
                <a:gridCol w="2178604"/>
                <a:gridCol w="1529082"/>
              </a:tblGrid>
              <a:tr h="431835">
                <a:tc>
                  <a:txBody>
                    <a:bodyPr/>
                    <a:lstStyle/>
                    <a:p>
                      <a:pPr algn="l" fontAlgn="b"/>
                      <a:r>
                        <a:rPr lang="en-US" sz="1400" u="none" strike="noStrike" dirty="0">
                          <a:effectLst/>
                        </a:rPr>
                        <a:t>Device Name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a:effectLst/>
                        </a:rPr>
                        <a:t>Description</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400" u="none" strike="noStrike" dirty="0">
                          <a:effectLst/>
                        </a:rPr>
                        <a:t>Associated Signal(s)</a:t>
                      </a:r>
                      <a:endParaRPr lang="en-US" sz="1400" b="0" i="0" u="none" strike="noStrike" dirty="0">
                        <a:solidFill>
                          <a:srgbClr val="000000"/>
                        </a:solidFill>
                        <a:effectLst/>
                        <a:latin typeface="Calibri" panose="020F0502020204030204" pitchFamily="34" charset="0"/>
                      </a:endParaRPr>
                    </a:p>
                  </a:txBody>
                  <a:tcPr marL="7620" marR="7620" marT="7620" marB="0" anchor="b"/>
                </a:tc>
              </a:tr>
              <a:tr h="545476">
                <a:tc>
                  <a:txBody>
                    <a:bodyPr/>
                    <a:lstStyle/>
                    <a:p>
                      <a:pPr algn="l" fontAlgn="t"/>
                      <a:r>
                        <a:rPr lang="en-US" sz="1100" u="none" strike="noStrike">
                          <a:effectLst/>
                        </a:rPr>
                        <a:t>Seven Segment Display</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b"/>
                      <a:r>
                        <a:rPr lang="en-US" sz="1100" u="none" strike="noStrike" dirty="0">
                          <a:effectLst/>
                        </a:rPr>
                        <a:t>Displays number and letter outputs to tell user current time selected, current power level, etc.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t"/>
                      <a:r>
                        <a:rPr lang="en-US" sz="1100" u="none" strike="noStrike" dirty="0">
                          <a:effectLst/>
                        </a:rPr>
                        <a:t>Text Output</a:t>
                      </a:r>
                      <a:endParaRPr lang="en-US" sz="1100" b="0" i="0" u="none" strike="noStrike" dirty="0">
                        <a:solidFill>
                          <a:srgbClr val="000000"/>
                        </a:solidFill>
                        <a:effectLst/>
                        <a:latin typeface="Calibri" panose="020F0502020204030204" pitchFamily="34" charset="0"/>
                      </a:endParaRPr>
                    </a:p>
                  </a:txBody>
                  <a:tcPr marL="7620" marR="7620" marT="7620" marB="0"/>
                </a:tc>
              </a:tr>
              <a:tr h="363650">
                <a:tc>
                  <a:txBody>
                    <a:bodyPr/>
                    <a:lstStyle/>
                    <a:p>
                      <a:pPr algn="l" fontAlgn="t"/>
                      <a:r>
                        <a:rPr lang="en-US" sz="1100" u="none" strike="noStrike">
                          <a:effectLst/>
                        </a:rPr>
                        <a:t>Microwave Light</a:t>
                      </a:r>
                      <a:endParaRPr lang="en-US" sz="1100" b="0" i="0" u="none" strike="noStrike">
                        <a:solidFill>
                          <a:srgbClr val="000000"/>
                        </a:solidFill>
                        <a:effectLst/>
                        <a:latin typeface="Calibri" panose="020F0502020204030204" pitchFamily="34" charset="0"/>
                      </a:endParaRPr>
                    </a:p>
                  </a:txBody>
                  <a:tcPr marL="7620" marR="7620" marT="7620" marB="0"/>
                </a:tc>
                <a:tc>
                  <a:txBody>
                    <a:bodyPr/>
                    <a:lstStyle/>
                    <a:p>
                      <a:pPr algn="l" fontAlgn="b"/>
                      <a:r>
                        <a:rPr lang="en-US" sz="1100" u="none" strike="noStrike">
                          <a:effectLst/>
                        </a:rPr>
                        <a:t>Turns on when the door is open or the oven is 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US" sz="1100" u="none" strike="noStrike" dirty="0">
                          <a:effectLst/>
                        </a:rPr>
                        <a:t>Light on</a:t>
                      </a:r>
                      <a:endParaRPr lang="en-US" sz="1100" b="0" i="0" u="none" strike="noStrike" dirty="0">
                        <a:solidFill>
                          <a:srgbClr val="000000"/>
                        </a:solidFill>
                        <a:effectLst/>
                        <a:latin typeface="Calibri" panose="020F0502020204030204" pitchFamily="34" charset="0"/>
                      </a:endParaRPr>
                    </a:p>
                  </a:txBody>
                  <a:tcPr marL="7620" marR="7620" marT="7620" marB="0"/>
                </a:tc>
              </a:tr>
            </a:tbl>
          </a:graphicData>
        </a:graphic>
      </p:graphicFrame>
    </p:spTree>
    <p:extLst>
      <p:ext uri="{BB962C8B-B14F-4D97-AF65-F5344CB8AC3E}">
        <p14:creationId xmlns:p14="http://schemas.microsoft.com/office/powerpoint/2010/main" val="1632388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38968"/>
            <a:ext cx="8229600" cy="1143000"/>
          </a:xfrm>
        </p:spPr>
        <p:txBody>
          <a:bodyPr/>
          <a:lstStyle/>
          <a:p>
            <a:r>
              <a:rPr lang="en-US" dirty="0" smtClean="0"/>
              <a:t>Context Diagram</a:t>
            </a:r>
            <a:endParaRPr lang="en-US" dirty="0"/>
          </a:p>
        </p:txBody>
      </p:sp>
      <p:sp>
        <p:nvSpPr>
          <p:cNvPr id="5" name="Oval 4"/>
          <p:cNvSpPr/>
          <p:nvPr/>
        </p:nvSpPr>
        <p:spPr>
          <a:xfrm>
            <a:off x="3238500" y="2047938"/>
            <a:ext cx="2895600" cy="2895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Microwave Oven</a:t>
            </a:r>
            <a:endParaRPr lang="en-US" sz="1600" dirty="0">
              <a:solidFill>
                <a:schemeClr val="tx1"/>
              </a:solidFill>
            </a:endParaRPr>
          </a:p>
        </p:txBody>
      </p:sp>
      <p:sp>
        <p:nvSpPr>
          <p:cNvPr id="6" name="Rectangle 5"/>
          <p:cNvSpPr/>
          <p:nvPr/>
        </p:nvSpPr>
        <p:spPr>
          <a:xfrm>
            <a:off x="609600" y="1752600"/>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Number Pad</a:t>
            </a:r>
            <a:endParaRPr lang="en-US" sz="900" dirty="0">
              <a:solidFill>
                <a:schemeClr val="tx1"/>
              </a:solidFill>
            </a:endParaRPr>
          </a:p>
        </p:txBody>
      </p:sp>
      <p:sp>
        <p:nvSpPr>
          <p:cNvPr id="8" name="Rectangle 7"/>
          <p:cNvSpPr/>
          <p:nvPr/>
        </p:nvSpPr>
        <p:spPr>
          <a:xfrm>
            <a:off x="609600" y="2697162"/>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Start Button</a:t>
            </a:r>
            <a:endParaRPr lang="en-US" sz="900" dirty="0">
              <a:solidFill>
                <a:schemeClr val="tx1"/>
              </a:solidFill>
            </a:endParaRPr>
          </a:p>
        </p:txBody>
      </p:sp>
      <p:sp>
        <p:nvSpPr>
          <p:cNvPr id="9" name="Rectangle 8"/>
          <p:cNvSpPr/>
          <p:nvPr/>
        </p:nvSpPr>
        <p:spPr>
          <a:xfrm>
            <a:off x="609600" y="3641724"/>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Cancel Button</a:t>
            </a:r>
            <a:endParaRPr lang="en-US" sz="900" dirty="0">
              <a:solidFill>
                <a:schemeClr val="tx1"/>
              </a:solidFill>
            </a:endParaRPr>
          </a:p>
        </p:txBody>
      </p:sp>
      <p:sp>
        <p:nvSpPr>
          <p:cNvPr id="10" name="Rectangle 9"/>
          <p:cNvSpPr/>
          <p:nvPr/>
        </p:nvSpPr>
        <p:spPr>
          <a:xfrm>
            <a:off x="609600" y="4586286"/>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Door Opener</a:t>
            </a:r>
            <a:endParaRPr lang="en-US" sz="900" dirty="0">
              <a:solidFill>
                <a:schemeClr val="tx1"/>
              </a:solidFill>
            </a:endParaRPr>
          </a:p>
        </p:txBody>
      </p:sp>
      <p:sp>
        <p:nvSpPr>
          <p:cNvPr id="11" name="Rectangle 10"/>
          <p:cNvSpPr/>
          <p:nvPr/>
        </p:nvSpPr>
        <p:spPr>
          <a:xfrm>
            <a:off x="6949440" y="2697162"/>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Seven Segment Display</a:t>
            </a:r>
            <a:endParaRPr lang="en-US" sz="900" dirty="0">
              <a:solidFill>
                <a:schemeClr val="tx1"/>
              </a:solidFill>
            </a:endParaRPr>
          </a:p>
        </p:txBody>
      </p:sp>
      <p:sp>
        <p:nvSpPr>
          <p:cNvPr id="12" name="Rectangle 11"/>
          <p:cNvSpPr/>
          <p:nvPr/>
        </p:nvSpPr>
        <p:spPr>
          <a:xfrm>
            <a:off x="6946392" y="3641724"/>
            <a:ext cx="9906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Microwave Light</a:t>
            </a:r>
            <a:endParaRPr lang="en-US" sz="900" dirty="0">
              <a:solidFill>
                <a:schemeClr val="tx1"/>
              </a:solidFill>
            </a:endParaRPr>
          </a:p>
        </p:txBody>
      </p:sp>
      <p:cxnSp>
        <p:nvCxnSpPr>
          <p:cNvPr id="19" name="Straight Arrow Connector 18"/>
          <p:cNvCxnSpPr>
            <a:stCxn id="5" idx="7"/>
            <a:endCxn id="11" idx="1"/>
          </p:cNvCxnSpPr>
          <p:nvPr/>
        </p:nvCxnSpPr>
        <p:spPr>
          <a:xfrm>
            <a:off x="5710049" y="2471989"/>
            <a:ext cx="1239391" cy="52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5"/>
            <a:endCxn id="12" idx="1"/>
          </p:cNvCxnSpPr>
          <p:nvPr/>
        </p:nvCxnSpPr>
        <p:spPr>
          <a:xfrm flipV="1">
            <a:off x="5710049" y="3946524"/>
            <a:ext cx="1236343" cy="57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5" idx="3"/>
          </p:cNvCxnSpPr>
          <p:nvPr/>
        </p:nvCxnSpPr>
        <p:spPr>
          <a:xfrm flipV="1">
            <a:off x="1600200" y="4519487"/>
            <a:ext cx="2062351" cy="37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133600" y="4586286"/>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Door Open</a:t>
            </a:r>
            <a:endParaRPr lang="en-US" sz="800" dirty="0">
              <a:solidFill>
                <a:schemeClr val="tx1"/>
              </a:solidFill>
            </a:endParaRPr>
          </a:p>
        </p:txBody>
      </p:sp>
      <p:cxnSp>
        <p:nvCxnSpPr>
          <p:cNvPr id="28" name="Straight Arrow Connector 27"/>
          <p:cNvCxnSpPr/>
          <p:nvPr/>
        </p:nvCxnSpPr>
        <p:spPr>
          <a:xfrm flipV="1">
            <a:off x="1589437" y="3641724"/>
            <a:ext cx="1545526" cy="27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023063" y="3668803"/>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Cancel</a:t>
            </a:r>
            <a:endParaRPr lang="en-US" sz="800" dirty="0">
              <a:solidFill>
                <a:schemeClr val="tx1"/>
              </a:solidFill>
            </a:endParaRPr>
          </a:p>
        </p:txBody>
      </p:sp>
      <p:cxnSp>
        <p:nvCxnSpPr>
          <p:cNvPr id="31" name="Straight Arrow Connector 30"/>
          <p:cNvCxnSpPr/>
          <p:nvPr/>
        </p:nvCxnSpPr>
        <p:spPr>
          <a:xfrm>
            <a:off x="1600200" y="2971704"/>
            <a:ext cx="1524000" cy="212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019300" y="2983835"/>
            <a:ext cx="685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Start</a:t>
            </a:r>
            <a:endParaRPr lang="en-US" sz="800" dirty="0">
              <a:solidFill>
                <a:schemeClr val="tx1"/>
              </a:solidFill>
            </a:endParaRPr>
          </a:p>
        </p:txBody>
      </p:sp>
      <p:cxnSp>
        <p:nvCxnSpPr>
          <p:cNvPr id="34" name="Straight Arrow Connector 33"/>
          <p:cNvCxnSpPr/>
          <p:nvPr/>
        </p:nvCxnSpPr>
        <p:spPr>
          <a:xfrm>
            <a:off x="1600200" y="1752600"/>
            <a:ext cx="2286000" cy="48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00200" y="1881283"/>
            <a:ext cx="2133600" cy="477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3"/>
          </p:cNvCxnSpPr>
          <p:nvPr/>
        </p:nvCxnSpPr>
        <p:spPr>
          <a:xfrm>
            <a:off x="1600200" y="2057400"/>
            <a:ext cx="1958901" cy="43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589437" y="2236563"/>
            <a:ext cx="1881068" cy="39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600200" y="2359021"/>
            <a:ext cx="1752600" cy="377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152649" y="1864586"/>
            <a:ext cx="533401" cy="114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Number</a:t>
            </a:r>
            <a:endParaRPr lang="en-US" sz="800" dirty="0">
              <a:solidFill>
                <a:schemeClr val="tx1"/>
              </a:solidFill>
            </a:endParaRPr>
          </a:p>
        </p:txBody>
      </p:sp>
      <p:sp>
        <p:nvSpPr>
          <p:cNvPr id="60" name="Rectangle 59"/>
          <p:cNvSpPr/>
          <p:nvPr/>
        </p:nvSpPr>
        <p:spPr>
          <a:xfrm>
            <a:off x="2249519" y="2013898"/>
            <a:ext cx="457200" cy="1104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Meat</a:t>
            </a:r>
            <a:endParaRPr lang="en-US" sz="800" dirty="0">
              <a:solidFill>
                <a:schemeClr val="tx1"/>
              </a:solidFill>
            </a:endParaRPr>
          </a:p>
        </p:txBody>
      </p:sp>
      <p:sp>
        <p:nvSpPr>
          <p:cNvPr id="61" name="Rectangle 60"/>
          <p:cNvSpPr/>
          <p:nvPr/>
        </p:nvSpPr>
        <p:spPr>
          <a:xfrm>
            <a:off x="2286000" y="2232710"/>
            <a:ext cx="533400" cy="92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Popcorn</a:t>
            </a:r>
            <a:endParaRPr lang="en-US" sz="800" dirty="0">
              <a:solidFill>
                <a:schemeClr val="tx1"/>
              </a:solidFill>
            </a:endParaRPr>
          </a:p>
        </p:txBody>
      </p:sp>
      <p:sp>
        <p:nvSpPr>
          <p:cNvPr id="62" name="Rectangle 61"/>
          <p:cNvSpPr/>
          <p:nvPr/>
        </p:nvSpPr>
        <p:spPr>
          <a:xfrm>
            <a:off x="2247900" y="2402523"/>
            <a:ext cx="685800" cy="743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Quick Start</a:t>
            </a:r>
            <a:endParaRPr lang="en-US" sz="800" dirty="0">
              <a:solidFill>
                <a:schemeClr val="tx1"/>
              </a:solidFill>
            </a:endParaRPr>
          </a:p>
        </p:txBody>
      </p:sp>
      <p:sp>
        <p:nvSpPr>
          <p:cNvPr id="63" name="Rectangle 62"/>
          <p:cNvSpPr/>
          <p:nvPr/>
        </p:nvSpPr>
        <p:spPr>
          <a:xfrm>
            <a:off x="2212727" y="2568831"/>
            <a:ext cx="835273" cy="889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Timer Button</a:t>
            </a:r>
            <a:endParaRPr lang="en-US" sz="800" dirty="0">
              <a:solidFill>
                <a:schemeClr val="tx1"/>
              </a:solidFill>
            </a:endParaRPr>
          </a:p>
        </p:txBody>
      </p:sp>
      <p:sp>
        <p:nvSpPr>
          <p:cNvPr id="64" name="Rectangle 63"/>
          <p:cNvSpPr/>
          <p:nvPr/>
        </p:nvSpPr>
        <p:spPr>
          <a:xfrm>
            <a:off x="6013704" y="2657339"/>
            <a:ext cx="850392" cy="159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Text Output</a:t>
            </a:r>
            <a:endParaRPr lang="en-US" sz="800" dirty="0">
              <a:solidFill>
                <a:schemeClr val="tx1"/>
              </a:solidFill>
            </a:endParaRPr>
          </a:p>
        </p:txBody>
      </p:sp>
      <p:sp>
        <p:nvSpPr>
          <p:cNvPr id="65" name="Rectangle 64"/>
          <p:cNvSpPr/>
          <p:nvPr/>
        </p:nvSpPr>
        <p:spPr>
          <a:xfrm>
            <a:off x="6013703" y="4251324"/>
            <a:ext cx="650033" cy="723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Light on</a:t>
            </a:r>
            <a:endParaRPr lang="en-US" sz="800" dirty="0">
              <a:solidFill>
                <a:schemeClr val="tx1"/>
              </a:solidFill>
            </a:endParaRPr>
          </a:p>
        </p:txBody>
      </p:sp>
    </p:spTree>
    <p:extLst>
      <p:ext uri="{BB962C8B-B14F-4D97-AF65-F5344CB8AC3E}">
        <p14:creationId xmlns:p14="http://schemas.microsoft.com/office/powerpoint/2010/main" val="2166932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Use Case: Turning the Microwave On</a:t>
            </a:r>
            <a:endParaRPr lang="en-US" dirty="0"/>
          </a:p>
        </p:txBody>
      </p:sp>
      <p:sp>
        <p:nvSpPr>
          <p:cNvPr id="3" name="Content Placeholder 2"/>
          <p:cNvSpPr>
            <a:spLocks noGrp="1"/>
          </p:cNvSpPr>
          <p:nvPr>
            <p:ph idx="1"/>
            <p:custDataLst>
              <p:tags r:id="rId2"/>
            </p:custDataLst>
          </p:nvPr>
        </p:nvSpPr>
        <p:spPr/>
        <p:txBody>
          <a:bodyPr>
            <a:normAutofit fontScale="70000" lnSpcReduction="20000"/>
          </a:bodyPr>
          <a:lstStyle/>
          <a:p>
            <a:pPr marL="0" lvl="0" indent="0">
              <a:buNone/>
            </a:pPr>
            <a:r>
              <a:rPr lang="en-US" sz="2400" dirty="0">
                <a:solidFill>
                  <a:prstClr val="black"/>
                </a:solidFill>
              </a:rPr>
              <a:t>Narrative Description:</a:t>
            </a:r>
          </a:p>
          <a:p>
            <a:pPr lvl="0"/>
            <a:r>
              <a:rPr lang="en-US" sz="2400" dirty="0" smtClean="0">
                <a:solidFill>
                  <a:prstClr val="black"/>
                </a:solidFill>
              </a:rPr>
              <a:t>The Machine Operator turns the microwave on by selecting the desired time and intensity, and pressing the start Button</a:t>
            </a:r>
            <a:endParaRPr lang="en-US" sz="2400" dirty="0">
              <a:solidFill>
                <a:prstClr val="black"/>
              </a:solidFill>
            </a:endParaRPr>
          </a:p>
          <a:p>
            <a:pPr marL="0" lvl="0" indent="0">
              <a:buNone/>
            </a:pPr>
            <a:endParaRPr lang="en-US" sz="2400" dirty="0">
              <a:solidFill>
                <a:prstClr val="black"/>
              </a:solidFill>
            </a:endParaRPr>
          </a:p>
          <a:p>
            <a:pPr marL="0" lvl="0" indent="0">
              <a:buNone/>
            </a:pPr>
            <a:r>
              <a:rPr lang="en-US" sz="2400" dirty="0">
                <a:solidFill>
                  <a:prstClr val="black"/>
                </a:solidFill>
              </a:rPr>
              <a:t>Primary Actor(s):</a:t>
            </a:r>
          </a:p>
          <a:p>
            <a:pPr lvl="0"/>
            <a:r>
              <a:rPr lang="en-US" sz="2400" dirty="0">
                <a:solidFill>
                  <a:prstClr val="black"/>
                </a:solidFill>
              </a:rPr>
              <a:t>Machine Operator [MO]</a:t>
            </a:r>
          </a:p>
          <a:p>
            <a:pPr marL="0" lvl="0" indent="0">
              <a:buNone/>
            </a:pPr>
            <a:endParaRPr lang="en-US" sz="2400" dirty="0">
              <a:solidFill>
                <a:prstClr val="black"/>
              </a:solidFill>
            </a:endParaRPr>
          </a:p>
          <a:p>
            <a:pPr marL="0" lvl="0" indent="0">
              <a:buNone/>
            </a:pPr>
            <a:r>
              <a:rPr lang="en-US" sz="2400" dirty="0">
                <a:solidFill>
                  <a:prstClr val="black"/>
                </a:solidFill>
              </a:rPr>
              <a:t>Pre-Conditions:</a:t>
            </a:r>
          </a:p>
          <a:p>
            <a:pPr lvl="0"/>
            <a:r>
              <a:rPr lang="en-US" sz="2400" dirty="0" smtClean="0">
                <a:solidFill>
                  <a:prstClr val="black"/>
                </a:solidFill>
              </a:rPr>
              <a:t>The Microwave Oven is in the OFF state</a:t>
            </a:r>
            <a:endParaRPr lang="en-US" sz="2400" dirty="0">
              <a:solidFill>
                <a:prstClr val="black"/>
              </a:solidFill>
            </a:endParaRPr>
          </a:p>
          <a:p>
            <a:pPr lvl="0"/>
            <a:r>
              <a:rPr lang="en-US" sz="2400" dirty="0" smtClean="0">
                <a:solidFill>
                  <a:prstClr val="black"/>
                </a:solidFill>
              </a:rPr>
              <a:t>The Microwave Door is closed</a:t>
            </a:r>
            <a:endParaRPr lang="en-US" sz="2400" dirty="0">
              <a:solidFill>
                <a:prstClr val="black"/>
              </a:solidFill>
            </a:endParaRPr>
          </a:p>
          <a:p>
            <a:pPr marL="0" lvl="0" indent="0">
              <a:buNone/>
            </a:pPr>
            <a:endParaRPr lang="en-US" sz="2400" dirty="0">
              <a:solidFill>
                <a:prstClr val="black"/>
              </a:solidFill>
            </a:endParaRPr>
          </a:p>
          <a:p>
            <a:pPr marL="0" lvl="0" indent="0">
              <a:buNone/>
            </a:pPr>
            <a:r>
              <a:rPr lang="en-US" sz="2400" dirty="0">
                <a:solidFill>
                  <a:prstClr val="black"/>
                </a:solidFill>
              </a:rPr>
              <a:t>Post-Conditions:</a:t>
            </a:r>
            <a:endParaRPr lang="en-US" sz="1800" dirty="0">
              <a:solidFill>
                <a:prstClr val="black"/>
              </a:solidFill>
            </a:endParaRPr>
          </a:p>
          <a:p>
            <a:pPr lvl="0"/>
            <a:r>
              <a:rPr lang="en-US" sz="2400" dirty="0" smtClean="0">
                <a:solidFill>
                  <a:prstClr val="black"/>
                </a:solidFill>
              </a:rPr>
              <a:t>The Microwave Oven is in the ON state</a:t>
            </a:r>
            <a:endParaRPr lang="en-US" sz="2400" dirty="0">
              <a:solidFill>
                <a:prstClr val="black"/>
              </a:solidFill>
            </a:endParaRPr>
          </a:p>
          <a:p>
            <a:pPr lvl="0"/>
            <a:r>
              <a:rPr lang="en-US" sz="2400" dirty="0" smtClean="0">
                <a:solidFill>
                  <a:prstClr val="black"/>
                </a:solidFill>
              </a:rPr>
              <a:t>The Microwave Light is in the ON state</a:t>
            </a:r>
          </a:p>
          <a:p>
            <a:pPr lvl="0"/>
            <a:r>
              <a:rPr lang="en-US" sz="2400" dirty="0" smtClean="0">
                <a:solidFill>
                  <a:prstClr val="black"/>
                </a:solidFill>
              </a:rPr>
              <a:t>The Microwave Door is closed</a:t>
            </a:r>
            <a:endParaRPr lang="en-US" sz="2400" dirty="0">
              <a:solidFill>
                <a:prstClr val="black"/>
              </a:solidFill>
            </a:endParaRPr>
          </a:p>
          <a:p>
            <a:pPr lvl="0"/>
            <a:r>
              <a:rPr lang="en-US" sz="2400" dirty="0">
                <a:solidFill>
                  <a:prstClr val="black"/>
                </a:solidFill>
              </a:rPr>
              <a:t>The </a:t>
            </a:r>
            <a:r>
              <a:rPr lang="en-US" sz="2400" dirty="0" smtClean="0">
                <a:solidFill>
                  <a:prstClr val="black"/>
                </a:solidFill>
              </a:rPr>
              <a:t>Start Button is in the activated state</a:t>
            </a:r>
          </a:p>
          <a:p>
            <a:pPr lvl="0"/>
            <a:r>
              <a:rPr lang="en-US" sz="2400" dirty="0" smtClean="0">
                <a:solidFill>
                  <a:prstClr val="black"/>
                </a:solidFill>
              </a:rPr>
              <a:t>The Seven Segment Display gives the remaining time</a:t>
            </a:r>
            <a:endParaRPr lang="en-US" sz="2300" dirty="0" smtClean="0"/>
          </a:p>
        </p:txBody>
      </p:sp>
    </p:spTree>
    <p:extLst>
      <p:ext uri="{BB962C8B-B14F-4D97-AF65-F5344CB8AC3E}">
        <p14:creationId xmlns:p14="http://schemas.microsoft.com/office/powerpoint/2010/main" val="10876385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Use Case: Turning the Microwave On </a:t>
            </a:r>
            <a:endParaRPr lang="en-US" dirty="0"/>
          </a:p>
        </p:txBody>
      </p:sp>
      <p:sp>
        <p:nvSpPr>
          <p:cNvPr id="3" name="Content Placeholder 2"/>
          <p:cNvSpPr>
            <a:spLocks noGrp="1"/>
          </p:cNvSpPr>
          <p:nvPr>
            <p:ph idx="1"/>
            <p:custDataLst>
              <p:tags r:id="rId2"/>
            </p:custDataLst>
          </p:nvPr>
        </p:nvSpPr>
        <p:spPr/>
        <p:txBody>
          <a:bodyPr>
            <a:normAutofit/>
          </a:bodyPr>
          <a:lstStyle/>
          <a:p>
            <a:r>
              <a:rPr lang="en-US" sz="2400" dirty="0" smtClean="0"/>
              <a:t>Normal/Happy/Sunny-Day Case:</a:t>
            </a:r>
          </a:p>
          <a:p>
            <a:pPr marL="857250" lvl="1" indent="-457200"/>
            <a:r>
              <a:rPr lang="en-US" sz="2000" dirty="0" smtClean="0"/>
              <a:t>(MO-1.0: System periodically samples state of all input signals)</a:t>
            </a:r>
          </a:p>
          <a:p>
            <a:pPr marL="857250" lvl="1" indent="-457200"/>
            <a:r>
              <a:rPr lang="en-US" sz="2000" dirty="0" smtClean="0"/>
              <a:t>MO-01.1: Machine Operator inputs the desired time and intensity, then presses the Start Button</a:t>
            </a:r>
          </a:p>
          <a:p>
            <a:pPr marL="857250" lvl="1" indent="-457200"/>
            <a:r>
              <a:rPr lang="en-US" sz="2000" dirty="0" smtClean="0"/>
              <a:t>MO-01.2: System verifies the conditions to transition to the ON state</a:t>
            </a:r>
          </a:p>
          <a:p>
            <a:pPr marL="857250" lvl="1" indent="-457200"/>
            <a:r>
              <a:rPr lang="en-US" sz="2000" dirty="0" smtClean="0"/>
              <a:t>MO-01.3: System transitions to the ON state</a:t>
            </a:r>
          </a:p>
          <a:p>
            <a:pPr marL="857250" lvl="1" indent="-457200"/>
            <a:r>
              <a:rPr lang="en-US" sz="2000" dirty="0" smtClean="0"/>
              <a:t>MO-01.4: Microwave light is turned on, Seven Segment Display counts down</a:t>
            </a:r>
            <a:endParaRPr lang="en-US" sz="2000" dirty="0"/>
          </a:p>
        </p:txBody>
      </p:sp>
    </p:spTree>
    <p:extLst>
      <p:ext uri="{BB962C8B-B14F-4D97-AF65-F5344CB8AC3E}">
        <p14:creationId xmlns:p14="http://schemas.microsoft.com/office/powerpoint/2010/main" val="20526526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37789</TotalTime>
  <Words>6289</Words>
  <Application>Microsoft Office PowerPoint</Application>
  <PresentationFormat>On-screen Show (4:3)</PresentationFormat>
  <Paragraphs>619</Paragraphs>
  <Slides>33</Slides>
  <Notes>30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Microwave Oven</vt:lpstr>
      <vt:lpstr>System Description</vt:lpstr>
      <vt:lpstr>Purpose, Mission, Vision</vt:lpstr>
      <vt:lpstr>Signal Interfaces</vt:lpstr>
      <vt:lpstr>Signal Interfaces</vt:lpstr>
      <vt:lpstr>Interface Devices</vt:lpstr>
      <vt:lpstr>Context Diagram</vt:lpstr>
      <vt:lpstr>Use Case: Turning the Microwave On</vt:lpstr>
      <vt:lpstr>Use Case: Turning the Microwave On </vt:lpstr>
      <vt:lpstr>Use Case: Turning the Microwave On </vt:lpstr>
      <vt:lpstr>Vending Machine</vt:lpstr>
      <vt:lpstr>System Description</vt:lpstr>
      <vt:lpstr>Purpose, Mission, Vision</vt:lpstr>
      <vt:lpstr>Signal Interfaces</vt:lpstr>
      <vt:lpstr>Signal Interfaces</vt:lpstr>
      <vt:lpstr>Interface Devices</vt:lpstr>
      <vt:lpstr>Context Diagram</vt:lpstr>
      <vt:lpstr>Use Case: Vending a Drink</vt:lpstr>
      <vt:lpstr>Use Case: Vending a Drink</vt:lpstr>
      <vt:lpstr>Use Case: Vending a Drink</vt:lpstr>
      <vt:lpstr>Wireless Mouse</vt:lpstr>
      <vt:lpstr>System Description</vt:lpstr>
      <vt:lpstr>Purpose, Mission, Vision</vt:lpstr>
      <vt:lpstr>Signal Interfaces</vt:lpstr>
      <vt:lpstr>Signal Interfaces</vt:lpstr>
      <vt:lpstr>Interface Devices</vt:lpstr>
      <vt:lpstr>Context Diagram</vt:lpstr>
      <vt:lpstr>Use Case: Moving the Mouse</vt:lpstr>
      <vt:lpstr>Use Case: Moving the Mouse</vt:lpstr>
      <vt:lpstr>Use Case: Moving the Mouse</vt:lpstr>
      <vt:lpstr>Use Case: Clicking a button</vt:lpstr>
      <vt:lpstr>Use Case: Clicking a button</vt:lpstr>
      <vt:lpstr>Use Case: Clicking a button</vt:lpstr>
    </vt:vector>
  </TitlesOfParts>
  <Company>Lawrence Technological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Everyday Embedded Systems - Template</dc:title>
  <dc:creator>Benjamin Sweet</dc:creator>
  <cp:lastModifiedBy>Gabe</cp:lastModifiedBy>
  <cp:revision>386</cp:revision>
  <dcterms:created xsi:type="dcterms:W3CDTF">2010-01-17T21:58:38Z</dcterms:created>
  <dcterms:modified xsi:type="dcterms:W3CDTF">2016-09-08T21:02:18Z</dcterms:modified>
</cp:coreProperties>
</file>