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y Nguyễn Trung" initials="HNT" lastIdx="7" clrIdx="0">
    <p:extLst>
      <p:ext uri="{19B8F6BF-5375-455C-9EA6-DF929625EA0E}">
        <p15:presenceInfo xmlns:p15="http://schemas.microsoft.com/office/powerpoint/2012/main" userId="c1872be22e3640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8T22:17:11.937" idx="2">
    <p:pos x="10" y="10"/>
    <p:text>NoSQL database chỉ là một kiểu database có cách lưu trữ, truy vấn dữ liệu hoàn toàn khác so với RDBMS và SQL. NoSQL bỏ qua tính toàn vẹn của dữ liệu và transaction để đổi lấy hiệu suất nhanh và khả năng mở rộng (scalability). Với những ưu điểm trên, NoSQL đang được sử dụng nhiều trong các dự án Big Data, các dự án Real-time, số lượng dữ liệu nhiều.</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8T22:23:56.207" idx="3">
    <p:pos x="4865" y="1639"/>
    <p:text>1 làm cache cho ứng dụng</p:text>
    <p:extLst>
      <p:ext uri="{C676402C-5697-4E1C-873F-D02D1690AC5C}">
        <p15:threadingInfo xmlns:p15="http://schemas.microsoft.com/office/powerpoint/2012/main" timeZoneBias="-420"/>
      </p:ext>
    </p:extLst>
  </p:cm>
  <p:cm authorId="1" dt="2018-11-28T22:25:56.813" idx="6">
    <p:pos x="4528" y="1914"/>
    <p:text>2  database cho các ứng dụng prototype, big data, e-commerce, CMS</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vi.wikipedia.org/wiki/ACI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sz="4400" dirty="0" smtClean="0">
                <a:latin typeface="+mn-lt"/>
              </a:rPr>
              <a:t>Sử dụng csdl đồ thị Neo4j xây dựng trang mạng xã hội</a:t>
            </a:r>
            <a:endParaRPr lang="vi-VN" sz="4400" dirty="0">
              <a:latin typeface="+mn-lt"/>
            </a:endParaRPr>
          </a:p>
        </p:txBody>
      </p:sp>
      <p:sp>
        <p:nvSpPr>
          <p:cNvPr id="3" name="Subtitle 2"/>
          <p:cNvSpPr>
            <a:spLocks noGrp="1"/>
          </p:cNvSpPr>
          <p:nvPr>
            <p:ph type="subTitle" idx="1"/>
          </p:nvPr>
        </p:nvSpPr>
        <p:spPr>
          <a:xfrm>
            <a:off x="2692397" y="3949146"/>
            <a:ext cx="6815669" cy="1007168"/>
          </a:xfrm>
        </p:spPr>
        <p:txBody>
          <a:bodyPr/>
          <a:lstStyle/>
          <a:p>
            <a:r>
              <a:rPr lang="vi-VN" dirty="0" smtClean="0"/>
              <a:t>GVHD: TS Phạm Tuấn Anh</a:t>
            </a:r>
          </a:p>
          <a:p>
            <a:r>
              <a:rPr lang="vi-VN" dirty="0" smtClean="0"/>
              <a:t>SVTH: 1410295 Nguyễn Trung Huy</a:t>
            </a:r>
            <a:endParaRPr lang="vi-VN" dirty="0"/>
          </a:p>
        </p:txBody>
      </p:sp>
    </p:spTree>
    <p:extLst>
      <p:ext uri="{BB962C8B-B14F-4D97-AF65-F5344CB8AC3E}">
        <p14:creationId xmlns:p14="http://schemas.microsoft.com/office/powerpoint/2010/main" val="2585356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Sự khác nhau giữa csdl </a:t>
            </a:r>
            <a:r>
              <a:rPr lang="en-US" b="1" dirty="0" smtClean="0">
                <a:latin typeface="Times New Roman" panose="02020603050405020304" pitchFamily="18" charset="0"/>
                <a:cs typeface="Times New Roman" panose="02020603050405020304" pitchFamily="18" charset="0"/>
              </a:rPr>
              <a:t>slq </a:t>
            </a:r>
            <a:r>
              <a:rPr lang="en-US" dirty="0" smtClean="0">
                <a:latin typeface="Times New Roman" panose="02020603050405020304" pitchFamily="18" charset="0"/>
                <a:cs typeface="Times New Roman" panose="02020603050405020304" pitchFamily="18" charset="0"/>
              </a:rPr>
              <a:t>và </a:t>
            </a:r>
            <a:r>
              <a:rPr lang="en-US" b="1" dirty="0" smtClean="0">
                <a:latin typeface="Times New Roman" panose="02020603050405020304" pitchFamily="18" charset="0"/>
                <a:cs typeface="Times New Roman" panose="02020603050405020304" pitchFamily="18" charset="0"/>
              </a:rPr>
              <a:t>no-sql</a:t>
            </a:r>
            <a:endParaRPr lang="vi-VN"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66870089"/>
              </p:ext>
            </p:extLst>
          </p:nvPr>
        </p:nvGraphicFramePr>
        <p:xfrm>
          <a:off x="874642" y="2557463"/>
          <a:ext cx="10469218" cy="3523196"/>
        </p:xfrm>
        <a:graphic>
          <a:graphicData uri="http://schemas.openxmlformats.org/drawingml/2006/table">
            <a:tbl>
              <a:tblPr firstRow="1" bandRow="1">
                <a:tableStyleId>{F5AB1C69-6EDB-4FF4-983F-18BD219EF322}</a:tableStyleId>
              </a:tblPr>
              <a:tblGrid>
                <a:gridCol w="5234609"/>
                <a:gridCol w="5234609"/>
              </a:tblGrid>
              <a:tr h="341344">
                <a:tc>
                  <a:txBody>
                    <a:bodyPr/>
                    <a:lstStyle/>
                    <a:p>
                      <a:r>
                        <a:rPr lang="vi-VN" dirty="0" smtClean="0"/>
                        <a:t>SQL</a:t>
                      </a:r>
                      <a:r>
                        <a:rPr lang="vi-VN" baseline="0" dirty="0" smtClean="0"/>
                        <a:t> DATABASE</a:t>
                      </a:r>
                      <a:endParaRPr lang="vi-VN" dirty="0"/>
                    </a:p>
                  </a:txBody>
                  <a:tcPr/>
                </a:tc>
                <a:tc>
                  <a:txBody>
                    <a:bodyPr/>
                    <a:lstStyle/>
                    <a:p>
                      <a:r>
                        <a:rPr lang="vi-VN" dirty="0" smtClean="0"/>
                        <a:t>NOSQL</a:t>
                      </a:r>
                      <a:r>
                        <a:rPr lang="vi-VN" baseline="0" dirty="0" smtClean="0"/>
                        <a:t> DATABASE </a:t>
                      </a:r>
                      <a:endParaRPr lang="vi-VN" dirty="0"/>
                    </a:p>
                  </a:txBody>
                  <a:tcPr/>
                </a:tc>
              </a:tr>
              <a:tr h="3157436">
                <a:tc>
                  <a:txBody>
                    <a:bodyPr/>
                    <a:lstStyle/>
                    <a:p>
                      <a:pPr marL="285750" indent="-285750" fontAlgn="base">
                        <a:buFont typeface="Arial" panose="020B0604020202020204" pitchFamily="34" charset="0"/>
                        <a:buChar char="•"/>
                      </a:pPr>
                      <a:r>
                        <a:rPr lang="vi-VN" sz="1800" b="0" i="0" kern="1200" dirty="0" smtClean="0">
                          <a:solidFill>
                            <a:schemeClr val="dk1"/>
                          </a:solidFill>
                          <a:effectLst/>
                          <a:latin typeface="+mn-lt"/>
                          <a:ea typeface="+mn-ea"/>
                          <a:cs typeface="+mn-cs"/>
                        </a:rPr>
                        <a:t>Việc mapping giữa các bảng trong database với các object trong code khá rắc rối và phức tạp</a:t>
                      </a:r>
                      <a:r>
                        <a:rPr lang="vi-VN" sz="1800" b="0" i="0" kern="1200" baseline="0" dirty="0" smtClean="0">
                          <a:solidFill>
                            <a:schemeClr val="dk1"/>
                          </a:solidFill>
                          <a:effectLst/>
                          <a:latin typeface="+mn-lt"/>
                          <a:ea typeface="+mn-ea"/>
                          <a:cs typeface="+mn-cs"/>
                        </a:rPr>
                        <a:t>. </a:t>
                      </a:r>
                      <a:r>
                        <a:rPr lang="vi-VN" sz="1800" b="0" i="0" kern="1200" dirty="0" smtClean="0">
                          <a:solidFill>
                            <a:schemeClr val="dk1"/>
                          </a:solidFill>
                          <a:effectLst/>
                          <a:latin typeface="+mn-lt"/>
                          <a:ea typeface="+mn-ea"/>
                          <a:cs typeface="+mn-cs"/>
                        </a:rPr>
                        <a:t>Performance sẽ bị chậm khi phải join nhiều bảng để lấy dữ liệu.</a:t>
                      </a:r>
                    </a:p>
                    <a:p>
                      <a:pPr marL="285750" indent="-285750" fontAlgn="base">
                        <a:buFont typeface="Arial" panose="020B0604020202020204" pitchFamily="34" charset="0"/>
                        <a:buChar char="•"/>
                      </a:pPr>
                      <a:r>
                        <a:rPr lang="vi-VN" sz="1800" b="0" i="0" kern="1200" dirty="0" smtClean="0">
                          <a:solidFill>
                            <a:schemeClr val="dk1"/>
                          </a:solidFill>
                          <a:effectLst/>
                          <a:latin typeface="+mn-lt"/>
                          <a:ea typeface="+mn-ea"/>
                          <a:cs typeface="+mn-cs"/>
                        </a:rPr>
                        <a:t>Việc thay đổi cấu trúc dữ liệu rất mệt mỏi, bị</a:t>
                      </a:r>
                      <a:r>
                        <a:rPr lang="vi-VN" sz="1800" b="0" i="0" kern="1200" baseline="0" dirty="0" smtClean="0">
                          <a:solidFill>
                            <a:schemeClr val="dk1"/>
                          </a:solidFill>
                          <a:effectLst/>
                          <a:latin typeface="+mn-lt"/>
                          <a:ea typeface="+mn-ea"/>
                          <a:cs typeface="+mn-cs"/>
                        </a:rPr>
                        <a:t> ràng buộc bở các khóa ngoại</a:t>
                      </a:r>
                      <a:endParaRPr lang="en-US" sz="1800" b="0" i="0" kern="1200" dirty="0" smtClean="0">
                        <a:solidFill>
                          <a:schemeClr val="dk1"/>
                        </a:solidFill>
                        <a:effectLst/>
                        <a:latin typeface="+mn-lt"/>
                        <a:ea typeface="+mn-ea"/>
                        <a:cs typeface="+mn-cs"/>
                      </a:endParaRPr>
                    </a:p>
                    <a:p>
                      <a:pPr marL="285750" indent="-285750" fontAlgn="base">
                        <a:buFont typeface="Arial" panose="020B0604020202020204" pitchFamily="34" charset="0"/>
                        <a:buChar char="•"/>
                      </a:pPr>
                      <a:r>
                        <a:rPr lang="vi-VN" sz="1800" b="0" i="0" kern="1200" dirty="0" smtClean="0">
                          <a:solidFill>
                            <a:schemeClr val="dk1"/>
                          </a:solidFill>
                          <a:effectLst/>
                          <a:latin typeface="+mn-lt"/>
                          <a:ea typeface="+mn-ea"/>
                          <a:cs typeface="+mn-cs"/>
                        </a:rPr>
                        <a:t>Không làm việc được với dữ liệu không có cấu trúc.</a:t>
                      </a:r>
                    </a:p>
                    <a:p>
                      <a:pPr marL="285750" indent="-285750" fontAlgn="base">
                        <a:buFont typeface="Arial" panose="020B0604020202020204" pitchFamily="34" charset="0"/>
                        <a:buChar char="•"/>
                      </a:pPr>
                      <a:r>
                        <a:rPr lang="vi-VN" sz="1800" b="0" i="0" kern="1200" dirty="0" smtClean="0">
                          <a:solidFill>
                            <a:schemeClr val="dk1"/>
                          </a:solidFill>
                          <a:effectLst/>
                          <a:latin typeface="+mn-lt"/>
                          <a:ea typeface="+mn-ea"/>
                          <a:cs typeface="+mn-cs"/>
                        </a:rPr>
                        <a:t>RDBMS được thiết kế để chạy trên một máy chủ. Khi muốn mở rộng, nó khó chạy trên nhiều máy.</a:t>
                      </a:r>
                    </a:p>
                    <a:p>
                      <a:pPr marL="285750" indent="-285750">
                        <a:buFont typeface="Arial" panose="020B0604020202020204" pitchFamily="34" charset="0"/>
                        <a:buChar char="•"/>
                      </a:pPr>
                      <a:endParaRPr lang="vi-VN" dirty="0"/>
                    </a:p>
                  </a:txBody>
                  <a:tcPr/>
                </a:tc>
                <a:tc>
                  <a:txBody>
                    <a:bodyPr/>
                    <a:lstStyle/>
                    <a:p>
                      <a:pPr marL="285750" indent="-285750" fontAlgn="base">
                        <a:buFont typeface="Arial" panose="020B0604020202020204" pitchFamily="34" charset="0"/>
                        <a:buChar char="•"/>
                      </a:pPr>
                      <a:r>
                        <a:rPr lang="vi-VN" sz="1800" b="0" i="0" kern="1200" dirty="0" smtClean="0">
                          <a:solidFill>
                            <a:schemeClr val="dk1"/>
                          </a:solidFill>
                          <a:effectLst/>
                          <a:latin typeface="+mn-lt"/>
                          <a:ea typeface="+mn-ea"/>
                          <a:cs typeface="+mn-cs"/>
                        </a:rPr>
                        <a:t>Dữ liệu trong NoSQL DB được lưu dưới dạng document, object. Truy vấn dễ dàng và nhanh hơn.</a:t>
                      </a:r>
                    </a:p>
                    <a:p>
                      <a:pPr marL="285750" indent="-285750" fontAlgn="base">
                        <a:buFont typeface="Arial" panose="020B0604020202020204" pitchFamily="34" charset="0"/>
                        <a:buChar char="•"/>
                      </a:pPr>
                      <a:r>
                        <a:rPr lang="vi-VN" sz="1800" b="0" i="0" kern="1200" dirty="0" smtClean="0">
                          <a:solidFill>
                            <a:schemeClr val="dk1"/>
                          </a:solidFill>
                          <a:effectLst/>
                          <a:latin typeface="+mn-lt"/>
                          <a:ea typeface="+mn-ea"/>
                          <a:cs typeface="+mn-cs"/>
                        </a:rPr>
                        <a:t>Việc đổi cấu trúc dữ liệu (Thêm, xóa trường hoặc bảng) rất dễ dàng và nhanh gọn trong NoSQL.</a:t>
                      </a:r>
                    </a:p>
                    <a:p>
                      <a:pPr marL="285750" indent="-285750" fontAlgn="base">
                        <a:buFont typeface="Arial" panose="020B0604020202020204" pitchFamily="34" charset="0"/>
                        <a:buChar char="•"/>
                      </a:pPr>
                      <a:r>
                        <a:rPr lang="vi-VN" sz="1800" b="0" i="0" kern="1200" dirty="0" smtClean="0">
                          <a:solidFill>
                            <a:schemeClr val="dk1"/>
                          </a:solidFill>
                          <a:effectLst/>
                          <a:latin typeface="+mn-lt"/>
                          <a:ea typeface="+mn-ea"/>
                          <a:cs typeface="+mn-cs"/>
                        </a:rPr>
                        <a:t>NoSQL có thể làm việc hoàn toàn tốt</a:t>
                      </a:r>
                      <a:r>
                        <a:rPr lang="vi-VN" sz="1800" b="0" i="0" kern="1200" baseline="0" dirty="0" smtClean="0">
                          <a:solidFill>
                            <a:schemeClr val="dk1"/>
                          </a:solidFill>
                          <a:effectLst/>
                          <a:latin typeface="+mn-lt"/>
                          <a:ea typeface="+mn-ea"/>
                          <a:cs typeface="+mn-cs"/>
                        </a:rPr>
                        <a:t> </a:t>
                      </a:r>
                      <a:r>
                        <a:rPr lang="vi-VN" sz="1800" b="0" i="0" kern="1200" dirty="0" smtClean="0">
                          <a:solidFill>
                            <a:schemeClr val="dk1"/>
                          </a:solidFill>
                          <a:effectLst/>
                          <a:latin typeface="+mn-lt"/>
                          <a:ea typeface="+mn-ea"/>
                          <a:cs typeface="+mn-cs"/>
                        </a:rPr>
                        <a:t>với dữ liệu dạng không có cấu trúc.</a:t>
                      </a:r>
                    </a:p>
                    <a:p>
                      <a:pPr marL="285750" indent="-285750" fontAlgn="base">
                        <a:buFont typeface="Arial" panose="020B0604020202020204" pitchFamily="34" charset="0"/>
                        <a:buChar char="•"/>
                      </a:pPr>
                      <a:r>
                        <a:rPr lang="vi-VN" sz="1800" b="0" i="0" kern="1200" dirty="0" smtClean="0">
                          <a:solidFill>
                            <a:schemeClr val="dk1"/>
                          </a:solidFill>
                          <a:effectLst/>
                          <a:latin typeface="+mn-lt"/>
                          <a:ea typeface="+mn-ea"/>
                          <a:cs typeface="+mn-cs"/>
                        </a:rPr>
                        <a:t> Vì không đặt nặng tính </a:t>
                      </a:r>
                      <a:r>
                        <a:rPr lang="vi-VN" sz="1800" b="0" i="0" kern="1200" dirty="0" smtClean="0">
                          <a:solidFill>
                            <a:schemeClr val="dk1"/>
                          </a:solidFill>
                          <a:effectLst/>
                          <a:latin typeface="+mn-lt"/>
                          <a:ea typeface="+mn-ea"/>
                          <a:cs typeface="+mn-cs"/>
                          <a:hlinkClick r:id="rId2"/>
                        </a:rPr>
                        <a:t>ACID</a:t>
                      </a:r>
                      <a:r>
                        <a:rPr lang="vi-VN" sz="1800" b="0" i="0" kern="1200" dirty="0" smtClean="0">
                          <a:solidFill>
                            <a:schemeClr val="dk1"/>
                          </a:solidFill>
                          <a:effectLst/>
                          <a:latin typeface="+mn-lt"/>
                          <a:ea typeface="+mn-ea"/>
                          <a:cs typeface="+mn-cs"/>
                        </a:rPr>
                        <a:t>(nguyên</a:t>
                      </a:r>
                      <a:r>
                        <a:rPr lang="vi-VN" sz="1800" b="0" i="0" kern="1200" baseline="0" dirty="0" smtClean="0">
                          <a:solidFill>
                            <a:schemeClr val="dk1"/>
                          </a:solidFill>
                          <a:effectLst/>
                          <a:latin typeface="+mn-lt"/>
                          <a:ea typeface="+mn-ea"/>
                          <a:cs typeface="+mn-cs"/>
                        </a:rPr>
                        <a:t> tố,nhất quán,độc lập,bền vững)</a:t>
                      </a:r>
                      <a:r>
                        <a:rPr lang="vi-VN" sz="1800" b="0" i="0" kern="1200" dirty="0" smtClean="0">
                          <a:solidFill>
                            <a:schemeClr val="dk1"/>
                          </a:solidFill>
                          <a:effectLst/>
                          <a:latin typeface="+mn-lt"/>
                          <a:ea typeface="+mn-ea"/>
                          <a:cs typeface="+mn-cs"/>
                        </a:rPr>
                        <a:t> của giao</a:t>
                      </a:r>
                      <a:r>
                        <a:rPr lang="vi-VN" sz="1800" b="0" i="0" kern="1200" baseline="0" dirty="0" smtClean="0">
                          <a:solidFill>
                            <a:schemeClr val="dk1"/>
                          </a:solidFill>
                          <a:effectLst/>
                          <a:latin typeface="+mn-lt"/>
                          <a:ea typeface="+mn-ea"/>
                          <a:cs typeface="+mn-cs"/>
                        </a:rPr>
                        <a:t> dịch </a:t>
                      </a:r>
                      <a:r>
                        <a:rPr lang="vi-VN" sz="1800" b="0" i="0" kern="1200" dirty="0" smtClean="0">
                          <a:solidFill>
                            <a:schemeClr val="dk1"/>
                          </a:solidFill>
                          <a:effectLst/>
                          <a:latin typeface="+mn-lt"/>
                          <a:ea typeface="+mn-ea"/>
                          <a:cs typeface="+mn-cs"/>
                        </a:rPr>
                        <a:t>và tính nhất quán của dữ liệu, NoSQL DB có thể mở rộng, chạy trên nhiều máy một cách dễ dàng.</a:t>
                      </a:r>
                    </a:p>
                    <a:p>
                      <a:endParaRPr lang="vi-VN" dirty="0"/>
                    </a:p>
                  </a:txBody>
                  <a:tcPr/>
                </a:tc>
              </a:tr>
            </a:tbl>
          </a:graphicData>
        </a:graphic>
      </p:graphicFrame>
    </p:spTree>
    <p:extLst>
      <p:ext uri="{BB962C8B-B14F-4D97-AF65-F5344CB8AC3E}">
        <p14:creationId xmlns:p14="http://schemas.microsoft.com/office/powerpoint/2010/main" val="866640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mn-lt"/>
              </a:rPr>
              <a:t>Nosql database</a:t>
            </a:r>
            <a:endParaRPr lang="vi-VN" dirty="0">
              <a:latin typeface="+mn-lt"/>
            </a:endParaRPr>
          </a:p>
        </p:txBody>
      </p:sp>
      <p:sp>
        <p:nvSpPr>
          <p:cNvPr id="3" name="Content Placeholder 2"/>
          <p:cNvSpPr>
            <a:spLocks noGrp="1"/>
          </p:cNvSpPr>
          <p:nvPr>
            <p:ph idx="1"/>
          </p:nvPr>
        </p:nvSpPr>
        <p:spPr/>
        <p:txBody>
          <a:bodyPr/>
          <a:lstStyle/>
          <a:p>
            <a:pPr fontAlgn="base"/>
            <a:r>
              <a:rPr lang="vi-VN" dirty="0"/>
              <a:t>Key-Value </a:t>
            </a:r>
            <a:r>
              <a:rPr lang="vi-VN" dirty="0" smtClean="0"/>
              <a:t>Database (</a:t>
            </a:r>
            <a:r>
              <a:rPr lang="vi-VN" dirty="0"/>
              <a:t>Riak, Redis, </a:t>
            </a:r>
            <a:r>
              <a:rPr lang="vi-VN" dirty="0" smtClean="0"/>
              <a:t>MemCache,..)</a:t>
            </a:r>
            <a:endParaRPr lang="vi-VN" dirty="0"/>
          </a:p>
          <a:p>
            <a:pPr fontAlgn="base"/>
            <a:r>
              <a:rPr lang="vi-VN" dirty="0"/>
              <a:t>Document </a:t>
            </a:r>
            <a:r>
              <a:rPr lang="vi-VN" dirty="0" smtClean="0"/>
              <a:t>Database (</a:t>
            </a:r>
            <a:r>
              <a:rPr lang="vi-VN" dirty="0"/>
              <a:t>MongoDB, </a:t>
            </a:r>
            <a:r>
              <a:rPr lang="vi-VN" dirty="0" smtClean="0"/>
              <a:t>RavenDB,..)</a:t>
            </a:r>
            <a:endParaRPr lang="vi-VN" dirty="0"/>
          </a:p>
          <a:p>
            <a:pPr fontAlgn="base"/>
            <a:r>
              <a:rPr lang="vi-VN" dirty="0"/>
              <a:t>Column-Family </a:t>
            </a:r>
            <a:r>
              <a:rPr lang="vi-VN" dirty="0" smtClean="0"/>
              <a:t>Database(Cassandra, HyperTable,..)</a:t>
            </a:r>
            <a:endParaRPr lang="vi-VN" dirty="0"/>
          </a:p>
          <a:p>
            <a:pPr fontAlgn="base"/>
            <a:r>
              <a:rPr lang="vi-VN" dirty="0"/>
              <a:t>Graph </a:t>
            </a:r>
            <a:r>
              <a:rPr lang="vi-VN" dirty="0" smtClean="0"/>
              <a:t>Database(</a:t>
            </a:r>
            <a:r>
              <a:rPr lang="vi-VN" dirty="0"/>
              <a:t> Neo4j, InfiniteGraph</a:t>
            </a:r>
            <a:r>
              <a:rPr lang="vi-VN" dirty="0" smtClean="0"/>
              <a:t>,..)</a:t>
            </a:r>
            <a:endParaRPr lang="vi-VN" dirty="0"/>
          </a:p>
          <a:p>
            <a:endParaRPr lang="vi-VN" dirty="0"/>
          </a:p>
        </p:txBody>
      </p:sp>
    </p:spTree>
    <p:extLst>
      <p:ext uri="{BB962C8B-B14F-4D97-AF65-F5344CB8AC3E}">
        <p14:creationId xmlns:p14="http://schemas.microsoft.com/office/powerpoint/2010/main" val="2426579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mn-lt"/>
              </a:rPr>
              <a:t>Neo4j </a:t>
            </a:r>
            <a:endParaRPr lang="vi-VN" dirty="0">
              <a:latin typeface="+mn-lt"/>
            </a:endParaRPr>
          </a:p>
        </p:txBody>
      </p:sp>
      <p:sp>
        <p:nvSpPr>
          <p:cNvPr id="3" name="Content Placeholder 2"/>
          <p:cNvSpPr>
            <a:spLocks noGrp="1"/>
          </p:cNvSpPr>
          <p:nvPr>
            <p:ph idx="1"/>
          </p:nvPr>
        </p:nvSpPr>
        <p:spPr>
          <a:xfrm>
            <a:off x="886265" y="2556931"/>
            <a:ext cx="10494498" cy="3618785"/>
          </a:xfrm>
        </p:spPr>
        <p:txBody>
          <a:bodyPr>
            <a:normAutofit fontScale="85000" lnSpcReduction="20000"/>
          </a:bodyPr>
          <a:lstStyle/>
          <a:p>
            <a:pPr marL="0" indent="0" algn="just">
              <a:buNone/>
            </a:pPr>
            <a:r>
              <a:rPr lang="vi-VN" b="1" dirty="0" smtClean="0"/>
              <a:t>Giới thiệu:</a:t>
            </a:r>
            <a:endParaRPr lang="vi-VN" dirty="0" smtClean="0"/>
          </a:p>
          <a:p>
            <a:pPr algn="just"/>
            <a:r>
              <a:rPr lang="vi-VN" sz="2600" dirty="0" smtClean="0"/>
              <a:t>Dữ </a:t>
            </a:r>
            <a:r>
              <a:rPr lang="vi-VN" sz="2600" dirty="0"/>
              <a:t>liệu trong graph database được lưu dưới dạng các node. Mỗi node sẽ có 1 label, 1 số properties như một row trong SQL. Các node này được kết nối với nhau bằng các relationship. Graph database tập trung nhiều vào relationship giữa các node, áp dụng nhiều thuật toán duyệt node để tăng tốc độ</a:t>
            </a:r>
            <a:r>
              <a:rPr lang="vi-VN" sz="2600" dirty="0" smtClean="0"/>
              <a:t>.</a:t>
            </a:r>
          </a:p>
          <a:p>
            <a:pPr marL="0" indent="0" algn="just">
              <a:buNone/>
            </a:pPr>
            <a:r>
              <a:rPr lang="vi-VN" b="1" dirty="0"/>
              <a:t>Ứng dụng</a:t>
            </a:r>
            <a:r>
              <a:rPr lang="vi-VN" dirty="0"/>
              <a:t>: </a:t>
            </a:r>
            <a:endParaRPr lang="vi-VN" dirty="0" smtClean="0"/>
          </a:p>
          <a:p>
            <a:pPr algn="just"/>
            <a:r>
              <a:rPr lang="vi-VN" sz="2600" dirty="0" smtClean="0"/>
              <a:t>Khi </a:t>
            </a:r>
            <a:r>
              <a:rPr lang="vi-VN" sz="2600" dirty="0"/>
              <a:t>cần truy vấn các mối quan hệ, graph database </a:t>
            </a:r>
            <a:r>
              <a:rPr lang="vi-VN" sz="2600" b="1" dirty="0"/>
              <a:t>truy vấn nhanh và dễ hơn nhiều</a:t>
            </a:r>
            <a:r>
              <a:rPr lang="vi-VN" sz="2600" dirty="0"/>
              <a:t> so với database. Nó được dùng trong các hệ thống: mạng nơ ron, chuyển tiền bạc, mạng xã hội (tìm bạn bè), </a:t>
            </a:r>
            <a:r>
              <a:rPr lang="vi-VN" sz="2600" b="1" dirty="0"/>
              <a:t>giới thiệu sản phẩm</a:t>
            </a:r>
            <a:r>
              <a:rPr lang="vi-VN" sz="2600" dirty="0"/>
              <a:t> (dựa theo sở thích/lịch sử mua sắm của người dùng)… Neo4j là một database free, lại có một cộng đồng rất lớn, với vô số bài hướng dẫn, các bạn nên học thử.</a:t>
            </a:r>
          </a:p>
        </p:txBody>
      </p:sp>
    </p:spTree>
    <p:extLst>
      <p:ext uri="{BB962C8B-B14F-4D97-AF65-F5344CB8AC3E}">
        <p14:creationId xmlns:p14="http://schemas.microsoft.com/office/powerpoint/2010/main" val="4074718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mn-lt"/>
              </a:rPr>
              <a:t>Công cụ quản lý dữ liệu Neo4j</a:t>
            </a:r>
            <a:endParaRPr lang="vi-VN" dirty="0">
              <a:latin typeface="+mn-lt"/>
            </a:endParaRPr>
          </a:p>
        </p:txBody>
      </p:sp>
      <p:pic>
        <p:nvPicPr>
          <p:cNvPr id="4" name="Content Placeholder 3"/>
          <p:cNvPicPr>
            <a:picLocks noGrp="1" noChangeAspect="1"/>
          </p:cNvPicPr>
          <p:nvPr>
            <p:ph idx="1"/>
          </p:nvPr>
        </p:nvPicPr>
        <p:blipFill>
          <a:blip r:embed="rId2"/>
          <a:stretch>
            <a:fillRect/>
          </a:stretch>
        </p:blipFill>
        <p:spPr>
          <a:xfrm>
            <a:off x="3592992" y="2591535"/>
            <a:ext cx="5006015" cy="3443855"/>
          </a:xfrm>
          <a:prstGeom prst="rect">
            <a:avLst/>
          </a:prstGeom>
        </p:spPr>
      </p:pic>
      <p:pic>
        <p:nvPicPr>
          <p:cNvPr id="5" name="Picture 4"/>
          <p:cNvPicPr>
            <a:picLocks noChangeAspect="1"/>
          </p:cNvPicPr>
          <p:nvPr/>
        </p:nvPicPr>
        <p:blipFill>
          <a:blip r:embed="rId3"/>
          <a:stretch>
            <a:fillRect/>
          </a:stretch>
        </p:blipFill>
        <p:spPr>
          <a:xfrm>
            <a:off x="1065309" y="658574"/>
            <a:ext cx="9704680" cy="5558074"/>
          </a:xfrm>
          <a:prstGeom prst="rect">
            <a:avLst/>
          </a:prstGeom>
        </p:spPr>
      </p:pic>
    </p:spTree>
    <p:extLst>
      <p:ext uri="{BB962C8B-B14F-4D97-AF65-F5344CB8AC3E}">
        <p14:creationId xmlns:p14="http://schemas.microsoft.com/office/powerpoint/2010/main" val="180695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mn-lt"/>
              </a:rPr>
              <a:t>Ngôn ngữ truy vấn của Neo4j: Cypher</a:t>
            </a:r>
            <a:r>
              <a:rPr lang="vi-VN" dirty="0">
                <a:latin typeface="+mn-lt"/>
              </a:rPr>
              <a:t> </a:t>
            </a:r>
          </a:p>
        </p:txBody>
      </p:sp>
      <p:pic>
        <p:nvPicPr>
          <p:cNvPr id="4" name="Content Placeholder 3"/>
          <p:cNvPicPr>
            <a:picLocks noGrp="1" noChangeAspect="1"/>
          </p:cNvPicPr>
          <p:nvPr>
            <p:ph idx="1"/>
          </p:nvPr>
        </p:nvPicPr>
        <p:blipFill>
          <a:blip r:embed="rId2"/>
          <a:stretch>
            <a:fillRect/>
          </a:stretch>
        </p:blipFill>
        <p:spPr>
          <a:xfrm>
            <a:off x="970069" y="2598696"/>
            <a:ext cx="5609524" cy="3450412"/>
          </a:xfrm>
          <a:prstGeom prst="rect">
            <a:avLst/>
          </a:prstGeom>
        </p:spPr>
      </p:pic>
      <p:pic>
        <p:nvPicPr>
          <p:cNvPr id="5" name="Picture 4"/>
          <p:cNvPicPr>
            <a:picLocks noChangeAspect="1"/>
          </p:cNvPicPr>
          <p:nvPr/>
        </p:nvPicPr>
        <p:blipFill>
          <a:blip r:embed="rId3"/>
          <a:stretch>
            <a:fillRect/>
          </a:stretch>
        </p:blipFill>
        <p:spPr>
          <a:xfrm>
            <a:off x="6793291" y="3081045"/>
            <a:ext cx="4485714" cy="2485714"/>
          </a:xfrm>
          <a:prstGeom prst="rect">
            <a:avLst/>
          </a:prstGeom>
        </p:spPr>
      </p:pic>
      <p:sp>
        <p:nvSpPr>
          <p:cNvPr id="6" name="Right Arrow 5"/>
          <p:cNvSpPr/>
          <p:nvPr/>
        </p:nvSpPr>
        <p:spPr>
          <a:xfrm>
            <a:off x="6492677" y="4399839"/>
            <a:ext cx="703385" cy="478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4"/>
          <a:stretch>
            <a:fillRect/>
          </a:stretch>
        </p:blipFill>
        <p:spPr>
          <a:xfrm>
            <a:off x="6105147" y="4382101"/>
            <a:ext cx="387530" cy="496039"/>
          </a:xfrm>
          <a:prstGeom prst="rect">
            <a:avLst/>
          </a:prstGeom>
        </p:spPr>
      </p:pic>
    </p:spTree>
    <p:extLst>
      <p:ext uri="{BB962C8B-B14F-4D97-AF65-F5344CB8AC3E}">
        <p14:creationId xmlns:p14="http://schemas.microsoft.com/office/powerpoint/2010/main" val="8658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2"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7630" y="2477005"/>
            <a:ext cx="8675773" cy="2123658"/>
          </a:xfrm>
          <a:prstGeom prst="rect">
            <a:avLst/>
          </a:prstGeom>
          <a:noFill/>
        </p:spPr>
        <p:txBody>
          <a:bodyPr wrap="none" lIns="91440" tIns="45720" rIns="91440" bIns="45720">
            <a:spAutoFit/>
          </a:bodyPr>
          <a:lstStyle/>
          <a:p>
            <a:pPr algn="ctr"/>
            <a:r>
              <a:rPr lang="vi-VN" sz="6600" b="1" dirty="0" smtClean="0">
                <a:ln w="22225">
                  <a:solidFill>
                    <a:schemeClr val="accent2"/>
                  </a:solidFill>
                  <a:prstDash val="solid"/>
                </a:ln>
                <a:solidFill>
                  <a:schemeClr val="accent2">
                    <a:lumMod val="40000"/>
                    <a:lumOff val="60000"/>
                  </a:schemeClr>
                </a:solidFill>
              </a:rPr>
              <a:t>Cảm ơn thầy cô</a:t>
            </a:r>
          </a:p>
          <a:p>
            <a:pPr algn="ctr"/>
            <a:r>
              <a:rPr lang="vi-VN" sz="6600" b="1" dirty="0" smtClean="0">
                <a:ln w="22225">
                  <a:solidFill>
                    <a:schemeClr val="accent2"/>
                  </a:solidFill>
                  <a:prstDash val="solid"/>
                </a:ln>
                <a:solidFill>
                  <a:schemeClr val="accent2">
                    <a:lumMod val="40000"/>
                    <a:lumOff val="60000"/>
                  </a:schemeClr>
                </a:solidFill>
              </a:rPr>
              <a:t>&amp;các bạn đã lắng nghe</a:t>
            </a:r>
            <a:endParaRPr lang="en-US" sz="6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039650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265</TotalTime>
  <Words>291</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Times New Roman</vt:lpstr>
      <vt:lpstr>Organic</vt:lpstr>
      <vt:lpstr>Sử dụng csdl đồ thị Neo4j xây dựng trang mạng xã hội</vt:lpstr>
      <vt:lpstr>Sự khác nhau giữa csdl slq và no-sql</vt:lpstr>
      <vt:lpstr>Nosql database</vt:lpstr>
      <vt:lpstr>Neo4j </vt:lpstr>
      <vt:lpstr>Công cụ quản lý dữ liệu Neo4j</vt:lpstr>
      <vt:lpstr>Ngôn ngữ truy vấn của Neo4j: Cypher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Nguyễn Trung</dc:creator>
  <cp:lastModifiedBy>Huy Nguyễn Trung</cp:lastModifiedBy>
  <cp:revision>16</cp:revision>
  <dcterms:created xsi:type="dcterms:W3CDTF">2018-11-28T14:28:25Z</dcterms:created>
  <dcterms:modified xsi:type="dcterms:W3CDTF">2018-11-28T18:57:13Z</dcterms:modified>
</cp:coreProperties>
</file>