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1899"/>
            <a:ext cx="80721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30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30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30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609600"/>
            <a:ext cx="4456176" cy="445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06069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30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81073"/>
            <a:ext cx="807211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github.com/" TargetMode="External"/><Relationship Id="rId2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3lU2LDQdU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5252295"/>
            <a:ext cx="6673850" cy="1367155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4400" b="1" spc="-185" dirty="0">
                <a:solidFill>
                  <a:srgbClr val="6F2F9F"/>
                </a:solidFill>
                <a:latin typeface="Trebuchet MS"/>
                <a:cs typeface="Trebuchet MS"/>
              </a:rPr>
              <a:t>INTRODUCTION </a:t>
            </a:r>
            <a:r>
              <a:rPr sz="4400" b="1" spc="-37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4400" b="1" spc="-5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4400" b="1" spc="-204" dirty="0">
                <a:solidFill>
                  <a:srgbClr val="6F2F9F"/>
                </a:solidFill>
                <a:latin typeface="Trebuchet MS"/>
                <a:cs typeface="Trebuchet MS"/>
              </a:rPr>
              <a:t>GITHUB</a:t>
            </a:r>
            <a:endParaRPr sz="4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05"/>
              </a:spcBef>
            </a:pPr>
            <a:r>
              <a:rPr lang="en-US" sz="1800" b="1" spc="50" dirty="0" smtClean="0">
                <a:solidFill>
                  <a:srgbClr val="403052"/>
                </a:solidFill>
                <a:latin typeface="Times New Roman"/>
                <a:cs typeface="Times New Roman"/>
              </a:rPr>
              <a:t>Dr. </a:t>
            </a:r>
            <a:r>
              <a:rPr lang="en-US" sz="1800" b="1" spc="50" dirty="0" err="1" smtClean="0">
                <a:solidFill>
                  <a:srgbClr val="403052"/>
                </a:solidFill>
                <a:latin typeface="Times New Roman"/>
                <a:cs typeface="Times New Roman"/>
              </a:rPr>
              <a:t>Gurpreet</a:t>
            </a:r>
            <a:r>
              <a:rPr lang="en-US" sz="1800" b="1" spc="50" dirty="0" smtClean="0">
                <a:solidFill>
                  <a:srgbClr val="403052"/>
                </a:solidFill>
                <a:latin typeface="Times New Roman"/>
                <a:cs typeface="Times New Roman"/>
              </a:rPr>
              <a:t> Singh </a:t>
            </a:r>
            <a:r>
              <a:rPr lang="en-US" sz="1800" b="1" spc="50" dirty="0" err="1" smtClean="0">
                <a:solidFill>
                  <a:srgbClr val="403052"/>
                </a:solidFill>
                <a:latin typeface="Times New Roman"/>
                <a:cs typeface="Times New Roman"/>
              </a:rPr>
              <a:t>Tuteja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922"/>
            <a:ext cx="9144000" cy="419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85800"/>
            <a:ext cx="2499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676400"/>
            <a:ext cx="5943600" cy="1901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Arial"/>
                <a:hlinkClick r:id="rId2"/>
              </a:rPr>
              <a:t>https://help.github.com/</a:t>
            </a:r>
            <a:endParaRPr sz="1800"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Arial"/>
                <a:hlinkClick r:id="rId3"/>
              </a:rPr>
              <a:t>http://guides.github.com</a:t>
            </a:r>
            <a:endParaRPr sz="1800"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  <a:hlinkClick r:id="rId4"/>
              </a:rPr>
              <a:t>https://www.youtube.com/watch?v=_</a:t>
            </a:r>
            <a:r>
              <a:rPr lang="en-US" dirty="0" smtClean="0">
                <a:ea typeface="Times New Roman"/>
                <a:cs typeface="Times New Roman"/>
                <a:hlinkClick r:id="rId4"/>
              </a:rPr>
              <a:t>3lU2LDQdUU</a:t>
            </a:r>
            <a:endParaRPr lang="en-US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48000"/>
            <a:ext cx="2499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29" dirty="0" smtClean="0"/>
              <a:t>Thank You</a:t>
            </a:r>
            <a:endParaRPr spc="-22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066800"/>
            <a:ext cx="3276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35" dirty="0" smtClean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5000" y="2057400"/>
            <a:ext cx="579564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00" dirty="0">
                <a:solidFill>
                  <a:srgbClr val="5F497A"/>
                </a:solidFill>
                <a:latin typeface="Trebuchet MS"/>
                <a:cs typeface="Trebuchet MS"/>
              </a:rPr>
              <a:t>What </a:t>
            </a:r>
            <a:r>
              <a:rPr sz="2800" b="1" spc="-120" dirty="0">
                <a:solidFill>
                  <a:srgbClr val="5F497A"/>
                </a:solidFill>
                <a:latin typeface="Trebuchet MS"/>
                <a:cs typeface="Trebuchet MS"/>
              </a:rPr>
              <a:t>is </a:t>
            </a:r>
            <a:r>
              <a:rPr sz="2800" b="1" spc="-135" dirty="0">
                <a:solidFill>
                  <a:srgbClr val="5F497A"/>
                </a:solidFill>
                <a:latin typeface="Trebuchet MS"/>
                <a:cs typeface="Trebuchet MS"/>
              </a:rPr>
              <a:t>Git </a:t>
            </a:r>
            <a:r>
              <a:rPr sz="2800" b="1" spc="-10" dirty="0">
                <a:solidFill>
                  <a:srgbClr val="5F497A"/>
                </a:solidFill>
                <a:latin typeface="Trebuchet MS"/>
                <a:cs typeface="Trebuchet MS"/>
              </a:rPr>
              <a:t>&amp; </a:t>
            </a: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Github</a:t>
            </a:r>
            <a:r>
              <a:rPr sz="2800" b="1" spc="-63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5F497A"/>
                </a:solidFill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Github</a:t>
            </a:r>
            <a:r>
              <a:rPr sz="2800" b="1" spc="-19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-180" dirty="0">
                <a:solidFill>
                  <a:srgbClr val="5F497A"/>
                </a:solidFill>
                <a:latin typeface="Trebuchet MS"/>
                <a:cs typeface="Trebuchet MS"/>
              </a:rPr>
              <a:t>Structure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35" dirty="0">
                <a:solidFill>
                  <a:srgbClr val="5F497A"/>
                </a:solidFill>
                <a:latin typeface="Trebuchet MS"/>
                <a:cs typeface="Trebuchet MS"/>
              </a:rPr>
              <a:t>Important </a:t>
            </a:r>
            <a:r>
              <a:rPr sz="2800" b="1" spc="-170" dirty="0">
                <a:solidFill>
                  <a:srgbClr val="5F497A"/>
                </a:solidFill>
                <a:latin typeface="Trebuchet MS"/>
                <a:cs typeface="Trebuchet MS"/>
              </a:rPr>
              <a:t>Concepts </a:t>
            </a:r>
            <a:r>
              <a:rPr sz="2800" b="1" spc="-165" dirty="0">
                <a:solidFill>
                  <a:srgbClr val="5F497A"/>
                </a:solidFill>
                <a:latin typeface="Trebuchet MS"/>
                <a:cs typeface="Trebuchet MS"/>
              </a:rPr>
              <a:t>for </a:t>
            </a: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Github</a:t>
            </a:r>
            <a:r>
              <a:rPr sz="2800" b="1" spc="-30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5F497A"/>
                </a:solidFill>
                <a:latin typeface="Trebuchet MS"/>
                <a:cs typeface="Trebuchet MS"/>
              </a:rPr>
              <a:t>Users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Understanding Github</a:t>
            </a:r>
            <a:r>
              <a:rPr sz="2800" b="1" spc="-254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5F497A"/>
                </a:solidFill>
                <a:latin typeface="Trebuchet MS"/>
                <a:cs typeface="Trebuchet MS"/>
              </a:rPr>
              <a:t>workflow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50" dirty="0">
                <a:solidFill>
                  <a:srgbClr val="5F497A"/>
                </a:solidFill>
                <a:latin typeface="Trebuchet MS"/>
                <a:cs typeface="Trebuchet MS"/>
              </a:rPr>
              <a:t>Setting </a:t>
            </a: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up</a:t>
            </a:r>
            <a:r>
              <a:rPr sz="2800" b="1" spc="-254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Github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45" dirty="0">
                <a:solidFill>
                  <a:srgbClr val="5F497A"/>
                </a:solidFill>
                <a:latin typeface="Trebuchet MS"/>
                <a:cs typeface="Trebuchet MS"/>
              </a:rPr>
              <a:t>Github </a:t>
            </a:r>
            <a:r>
              <a:rPr sz="2800" b="1" spc="-135" dirty="0">
                <a:solidFill>
                  <a:srgbClr val="5F497A"/>
                </a:solidFill>
                <a:latin typeface="Trebuchet MS"/>
                <a:cs typeface="Trebuchet MS"/>
              </a:rPr>
              <a:t>Desktop</a:t>
            </a:r>
            <a:r>
              <a:rPr sz="2800" b="1" spc="-254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5F497A"/>
                </a:solidFill>
                <a:latin typeface="Trebuchet MS"/>
                <a:cs typeface="Trebuchet MS"/>
              </a:rPr>
              <a:t>Demo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215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/>
              <a:t>What </a:t>
            </a:r>
            <a:r>
              <a:rPr sz="4400" spc="-185" dirty="0"/>
              <a:t>is </a:t>
            </a:r>
            <a:r>
              <a:rPr sz="4400" spc="-204" dirty="0"/>
              <a:t>Git </a:t>
            </a:r>
            <a:r>
              <a:rPr sz="4400" spc="-5" dirty="0"/>
              <a:t>&amp;</a:t>
            </a:r>
            <a:r>
              <a:rPr sz="4400" spc="-1005" dirty="0"/>
              <a:t> </a:t>
            </a:r>
            <a:r>
              <a:rPr sz="4400" spc="-220" dirty="0"/>
              <a:t>Github </a:t>
            </a:r>
            <a:r>
              <a:rPr sz="4400" spc="110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547825"/>
            <a:ext cx="7451090" cy="4816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5F497A"/>
                </a:solidFill>
                <a:latin typeface="Trebuchet MS"/>
                <a:cs typeface="Trebuchet MS"/>
              </a:rPr>
              <a:t>Git </a:t>
            </a:r>
            <a:r>
              <a:rPr sz="2400" spc="-125" dirty="0">
                <a:solidFill>
                  <a:srgbClr val="5F497A"/>
                </a:solidFill>
                <a:latin typeface="Arial"/>
                <a:cs typeface="Arial"/>
              </a:rPr>
              <a:t>is </a:t>
            </a:r>
            <a:r>
              <a:rPr sz="2400" spc="-130" dirty="0">
                <a:solidFill>
                  <a:srgbClr val="5F497A"/>
                </a:solidFill>
                <a:latin typeface="Arial"/>
                <a:cs typeface="Arial"/>
              </a:rPr>
              <a:t>an </a:t>
            </a:r>
            <a:r>
              <a:rPr sz="2400" spc="-120" dirty="0">
                <a:solidFill>
                  <a:srgbClr val="5F497A"/>
                </a:solidFill>
                <a:latin typeface="Arial"/>
                <a:cs typeface="Arial"/>
              </a:rPr>
              <a:t>example </a:t>
            </a:r>
            <a:r>
              <a:rPr sz="2400" spc="-5" dirty="0">
                <a:solidFill>
                  <a:srgbClr val="5F497A"/>
                </a:solidFill>
                <a:latin typeface="Arial"/>
                <a:cs typeface="Arial"/>
              </a:rPr>
              <a:t>of </a:t>
            </a:r>
            <a:r>
              <a:rPr sz="2400" b="1" spc="-135" dirty="0">
                <a:solidFill>
                  <a:srgbClr val="5F497A"/>
                </a:solidFill>
                <a:latin typeface="Trebuchet MS"/>
                <a:cs typeface="Trebuchet MS"/>
              </a:rPr>
              <a:t>version</a:t>
            </a:r>
            <a:r>
              <a:rPr sz="2400" b="1" spc="-434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5F497A"/>
                </a:solidFill>
                <a:latin typeface="Trebuchet MS"/>
                <a:cs typeface="Trebuchet MS"/>
              </a:rPr>
              <a:t>control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7465">
              <a:lnSpc>
                <a:spcPct val="80000"/>
              </a:lnSpc>
            </a:pPr>
            <a:r>
              <a:rPr sz="1800" spc="-100" dirty="0">
                <a:solidFill>
                  <a:srgbClr val="5F497A"/>
                </a:solidFill>
                <a:latin typeface="Arial"/>
                <a:cs typeface="Arial"/>
              </a:rPr>
              <a:t>Version </a:t>
            </a:r>
            <a:r>
              <a:rPr sz="1800" spc="-35" dirty="0">
                <a:solidFill>
                  <a:srgbClr val="5F497A"/>
                </a:solidFill>
                <a:latin typeface="Arial"/>
                <a:cs typeface="Arial"/>
              </a:rPr>
              <a:t>control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5F497A"/>
                </a:solidFill>
                <a:latin typeface="Arial"/>
                <a:cs typeface="Arial"/>
              </a:rPr>
              <a:t>system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that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records </a:t>
            </a:r>
            <a:r>
              <a:rPr sz="1800" spc="-125" dirty="0">
                <a:solidFill>
                  <a:srgbClr val="5F497A"/>
                </a:solidFill>
                <a:latin typeface="Arial"/>
                <a:cs typeface="Arial"/>
              </a:rPr>
              <a:t>changes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</a:t>
            </a:r>
            <a:r>
              <a:rPr sz="1800" spc="-37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F497A"/>
                </a:solidFill>
                <a:latin typeface="Arial"/>
                <a:cs typeface="Arial"/>
              </a:rPr>
              <a:t>file </a:t>
            </a:r>
            <a:r>
              <a:rPr sz="1800" spc="-15" dirty="0">
                <a:solidFill>
                  <a:srgbClr val="5F497A"/>
                </a:solidFill>
                <a:latin typeface="Arial"/>
                <a:cs typeface="Arial"/>
              </a:rPr>
              <a:t>or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of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files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 helps  </a:t>
            </a:r>
            <a:r>
              <a:rPr sz="1800" spc="-130" dirty="0">
                <a:solidFill>
                  <a:srgbClr val="5F497A"/>
                </a:solidFill>
                <a:latin typeface="Arial"/>
                <a:cs typeface="Arial"/>
              </a:rPr>
              <a:t>us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recall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specific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versions </a:t>
            </a:r>
            <a:r>
              <a:rPr sz="1800" spc="-30" dirty="0">
                <a:solidFill>
                  <a:srgbClr val="5F497A"/>
                </a:solidFill>
                <a:latin typeface="Arial"/>
                <a:cs typeface="Arial"/>
              </a:rPr>
              <a:t>later </a:t>
            </a: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if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needed.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E.g. </a:t>
            </a:r>
            <a:r>
              <a:rPr sz="1800" spc="-105" dirty="0">
                <a:solidFill>
                  <a:srgbClr val="5F497A"/>
                </a:solidFill>
                <a:latin typeface="Arial"/>
                <a:cs typeface="Arial"/>
              </a:rPr>
              <a:t>Subversion </a:t>
            </a:r>
            <a:r>
              <a:rPr sz="1800" spc="-150" dirty="0">
                <a:solidFill>
                  <a:srgbClr val="5F497A"/>
                </a:solidFill>
                <a:latin typeface="Arial"/>
                <a:cs typeface="Arial"/>
              </a:rPr>
              <a:t>(SVN), </a:t>
            </a:r>
            <a:r>
              <a:rPr sz="1800" spc="-305" dirty="0">
                <a:solidFill>
                  <a:srgbClr val="5F497A"/>
                </a:solidFill>
                <a:latin typeface="Arial"/>
                <a:cs typeface="Arial"/>
              </a:rPr>
              <a:t>CVS</a:t>
            </a:r>
            <a:r>
              <a:rPr sz="1800" spc="-27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It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allows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you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</a:t>
            </a:r>
            <a:r>
              <a:rPr sz="1800" spc="-25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Revert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files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Arial"/>
                <a:cs typeface="Arial"/>
              </a:rPr>
              <a:t>or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Arial"/>
                <a:cs typeface="Arial"/>
              </a:rPr>
              <a:t>whole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F497A"/>
                </a:solidFill>
                <a:latin typeface="Arial"/>
                <a:cs typeface="Arial"/>
              </a:rPr>
              <a:t>project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F497A"/>
                </a:solidFill>
                <a:latin typeface="Arial"/>
                <a:cs typeface="Arial"/>
              </a:rPr>
              <a:t>an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Arial"/>
                <a:cs typeface="Arial"/>
              </a:rPr>
              <a:t>earlier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5F497A"/>
                </a:solidFill>
                <a:latin typeface="Arial"/>
                <a:cs typeface="Arial"/>
              </a:rPr>
              <a:t>Compare </a:t>
            </a:r>
            <a:r>
              <a:rPr sz="1800" spc="-125" dirty="0">
                <a:solidFill>
                  <a:srgbClr val="5F497A"/>
                </a:solidFill>
                <a:latin typeface="Arial"/>
                <a:cs typeface="Arial"/>
              </a:rPr>
              <a:t>changes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over</a:t>
            </a:r>
            <a:r>
              <a:rPr sz="1800" spc="-3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200" dirty="0">
                <a:solidFill>
                  <a:srgbClr val="5F497A"/>
                </a:solidFill>
                <a:latin typeface="Arial"/>
                <a:cs typeface="Arial"/>
              </a:rPr>
              <a:t>See </a:t>
            </a:r>
            <a:r>
              <a:rPr sz="1800" spc="-45" dirty="0">
                <a:solidFill>
                  <a:srgbClr val="5F497A"/>
                </a:solidFill>
                <a:latin typeface="Arial"/>
                <a:cs typeface="Arial"/>
              </a:rPr>
              <a:t>who </a:t>
            </a:r>
            <a:r>
              <a:rPr sz="1800" spc="-35" dirty="0">
                <a:solidFill>
                  <a:srgbClr val="5F497A"/>
                </a:solidFill>
                <a:latin typeface="Arial"/>
                <a:cs typeface="Arial"/>
              </a:rPr>
              <a:t>modified</a:t>
            </a:r>
            <a:r>
              <a:rPr sz="1800" spc="-31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what?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Control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modifications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by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collaborators </a:t>
            </a:r>
            <a:r>
              <a:rPr sz="1800" spc="5" dirty="0">
                <a:solidFill>
                  <a:srgbClr val="5F497A"/>
                </a:solidFill>
                <a:latin typeface="Arial"/>
                <a:cs typeface="Arial"/>
              </a:rPr>
              <a:t>with </a:t>
            </a:r>
            <a:r>
              <a:rPr sz="1800" spc="-20" dirty="0">
                <a:solidFill>
                  <a:srgbClr val="5F497A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permission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of</a:t>
            </a:r>
            <a:r>
              <a:rPr sz="1800" spc="-34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admin/owners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solidFill>
                  <a:srgbClr val="5F497A"/>
                </a:solidFill>
                <a:latin typeface="Trebuchet MS"/>
                <a:cs typeface="Trebuchet MS"/>
              </a:rPr>
              <a:t>Github </a:t>
            </a:r>
            <a:r>
              <a:rPr sz="2400" spc="-125" dirty="0">
                <a:solidFill>
                  <a:srgbClr val="5F497A"/>
                </a:solidFill>
                <a:latin typeface="Arial"/>
                <a:cs typeface="Arial"/>
              </a:rPr>
              <a:t>is </a:t>
            </a:r>
            <a:r>
              <a:rPr sz="2400" spc="-19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lang="en-US" sz="2400" spc="-1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2400" spc="-60" smtClean="0">
                <a:solidFill>
                  <a:srgbClr val="5F497A"/>
                </a:solidFill>
                <a:latin typeface="Arial"/>
                <a:cs typeface="Arial"/>
              </a:rPr>
              <a:t>repository </a:t>
            </a:r>
            <a:r>
              <a:rPr sz="2400" spc="-85" dirty="0">
                <a:solidFill>
                  <a:srgbClr val="5F497A"/>
                </a:solidFill>
                <a:latin typeface="Arial"/>
                <a:cs typeface="Arial"/>
              </a:rPr>
              <a:t>hosting </a:t>
            </a:r>
            <a:r>
              <a:rPr sz="2400" spc="-114" dirty="0">
                <a:solidFill>
                  <a:srgbClr val="5F497A"/>
                </a:solidFill>
                <a:latin typeface="Arial"/>
                <a:cs typeface="Arial"/>
              </a:rPr>
              <a:t>service </a:t>
            </a:r>
            <a:r>
              <a:rPr sz="2400" spc="-10" dirty="0">
                <a:solidFill>
                  <a:srgbClr val="5F497A"/>
                </a:solidFill>
                <a:latin typeface="Arial"/>
                <a:cs typeface="Arial"/>
              </a:rPr>
              <a:t>for</a:t>
            </a:r>
            <a:r>
              <a:rPr sz="2400" spc="-18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497A"/>
                </a:solidFill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While Git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command </a:t>
            </a: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line </a:t>
            </a:r>
            <a:r>
              <a:rPr sz="1800" spc="-15" dirty="0">
                <a:solidFill>
                  <a:srgbClr val="5F497A"/>
                </a:solidFill>
                <a:latin typeface="Arial"/>
                <a:cs typeface="Arial"/>
              </a:rPr>
              <a:t>tool,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GitHub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provides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web-based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graphical 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interface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that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works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on </a:t>
            </a:r>
            <a:r>
              <a:rPr sz="1800" spc="-10" dirty="0">
                <a:solidFill>
                  <a:srgbClr val="5F497A"/>
                </a:solidFill>
                <a:latin typeface="Arial"/>
                <a:cs typeface="Arial"/>
              </a:rPr>
              <a:t>top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of </a:t>
            </a:r>
            <a:r>
              <a:rPr sz="1800" spc="-190" dirty="0">
                <a:solidFill>
                  <a:srgbClr val="5F497A"/>
                </a:solidFill>
                <a:latin typeface="Arial"/>
                <a:cs typeface="Arial"/>
              </a:rPr>
              <a:t>GIT. </a:t>
            </a: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It </a:t>
            </a:r>
            <a:r>
              <a:rPr sz="1800" spc="-120" dirty="0">
                <a:solidFill>
                  <a:srgbClr val="5F497A"/>
                </a:solidFill>
                <a:latin typeface="Arial"/>
                <a:cs typeface="Arial"/>
              </a:rPr>
              <a:t>can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also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be </a:t>
            </a: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treated </a:t>
            </a:r>
            <a:r>
              <a:rPr sz="1800" spc="-170" dirty="0">
                <a:solidFill>
                  <a:srgbClr val="5F497A"/>
                </a:solidFill>
                <a:latin typeface="Arial"/>
                <a:cs typeface="Arial"/>
              </a:rPr>
              <a:t>as </a:t>
            </a:r>
            <a:r>
              <a:rPr sz="1800" spc="-140" dirty="0">
                <a:solidFill>
                  <a:srgbClr val="5F497A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social</a:t>
            </a:r>
            <a:r>
              <a:rPr sz="1800" spc="-27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F497A"/>
                </a:solidFill>
                <a:latin typeface="Arial"/>
                <a:cs typeface="Arial"/>
              </a:rPr>
              <a:t>platform 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F497A"/>
                </a:solidFill>
                <a:latin typeface="Arial"/>
                <a:cs typeface="Arial"/>
              </a:rPr>
              <a:t>share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knowledge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</a:t>
            </a:r>
            <a:r>
              <a:rPr sz="1800" spc="-19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work.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It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also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provides </a:t>
            </a:r>
            <a:r>
              <a:rPr sz="1800" spc="-155" dirty="0">
                <a:solidFill>
                  <a:srgbClr val="5F497A"/>
                </a:solidFill>
                <a:latin typeface="Arial"/>
                <a:cs typeface="Arial"/>
              </a:rPr>
              <a:t>access </a:t>
            </a:r>
            <a:r>
              <a:rPr sz="1800" spc="-35" dirty="0">
                <a:solidFill>
                  <a:srgbClr val="5F497A"/>
                </a:solidFill>
                <a:latin typeface="Arial"/>
                <a:cs typeface="Arial"/>
              </a:rPr>
              <a:t>control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several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collaboration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features, </a:t>
            </a:r>
            <a:r>
              <a:rPr sz="1800" spc="-114" dirty="0">
                <a:solidFill>
                  <a:srgbClr val="5F497A"/>
                </a:solidFill>
                <a:latin typeface="Arial"/>
                <a:cs typeface="Arial"/>
              </a:rPr>
              <a:t>such</a:t>
            </a:r>
            <a:r>
              <a:rPr sz="1800" spc="-28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5F497A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R="3125470" algn="ctr">
              <a:lnSpc>
                <a:spcPts val="1945"/>
              </a:lnSpc>
            </a:pP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wikis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5F497A"/>
                </a:solidFill>
                <a:latin typeface="Arial"/>
                <a:cs typeface="Arial"/>
              </a:rPr>
              <a:t>basic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task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management</a:t>
            </a:r>
            <a:r>
              <a:rPr sz="1800" spc="-15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5740" y="1527047"/>
            <a:ext cx="1080101" cy="516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9371" y="4191000"/>
            <a:ext cx="84385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515" y="3200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68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1500" y="2438400"/>
            <a:ext cx="8001000" cy="762000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8255" rIns="0" bIns="0" rtlCol="0">
            <a:spAutoFit/>
          </a:bodyPr>
          <a:lstStyle/>
          <a:p>
            <a:pPr marL="3206115" marR="3197860" indent="-1905" algn="ctr">
              <a:lnSpc>
                <a:spcPts val="2880"/>
              </a:lnSpc>
              <a:spcBef>
                <a:spcPts val="65"/>
              </a:spcBef>
            </a:pPr>
            <a:r>
              <a:rPr sz="2400" b="1" spc="-100" dirty="0">
                <a:solidFill>
                  <a:srgbClr val="403052"/>
                </a:solidFill>
                <a:latin typeface="Trebuchet MS"/>
                <a:cs typeface="Trebuchet MS"/>
              </a:rPr>
              <a:t>REMOTE  </a:t>
            </a:r>
            <a:r>
              <a:rPr sz="2400" b="1" spc="-114" dirty="0">
                <a:solidFill>
                  <a:srgbClr val="403052"/>
                </a:solidFill>
                <a:latin typeface="Trebuchet MS"/>
                <a:cs typeface="Trebuchet MS"/>
              </a:rPr>
              <a:t>R</a:t>
            </a:r>
            <a:r>
              <a:rPr sz="2400" b="1" spc="-130" dirty="0">
                <a:solidFill>
                  <a:srgbClr val="403052"/>
                </a:solidFill>
                <a:latin typeface="Trebuchet MS"/>
                <a:cs typeface="Trebuchet MS"/>
              </a:rPr>
              <a:t>EPOSI</a:t>
            </a:r>
            <a:r>
              <a:rPr sz="2400" b="1" spc="-210" dirty="0">
                <a:solidFill>
                  <a:srgbClr val="403052"/>
                </a:solidFill>
                <a:latin typeface="Trebuchet MS"/>
                <a:cs typeface="Trebuchet MS"/>
              </a:rPr>
              <a:t>T</a:t>
            </a:r>
            <a:r>
              <a:rPr sz="2400" b="1" spc="-105" dirty="0">
                <a:solidFill>
                  <a:srgbClr val="403052"/>
                </a:solidFill>
                <a:latin typeface="Trebuchet MS"/>
                <a:cs typeface="Trebuchet MS"/>
              </a:rPr>
              <a:t>O</a:t>
            </a:r>
            <a:r>
              <a:rPr sz="2400" b="1" spc="-130" dirty="0">
                <a:solidFill>
                  <a:srgbClr val="403052"/>
                </a:solidFill>
                <a:latin typeface="Trebuchet MS"/>
                <a:cs typeface="Trebuchet MS"/>
              </a:rPr>
              <a:t>R</a:t>
            </a:r>
            <a:r>
              <a:rPr sz="2400" b="1" spc="-225" dirty="0">
                <a:solidFill>
                  <a:srgbClr val="403052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3898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Github</a:t>
            </a:r>
            <a:r>
              <a:rPr sz="4400" spc="-385" dirty="0"/>
              <a:t> </a:t>
            </a:r>
            <a:r>
              <a:rPr sz="4400" spc="-280" dirty="0"/>
              <a:t>Structure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71500" y="1066800"/>
            <a:ext cx="2590800" cy="762000"/>
          </a:xfrm>
          <a:prstGeom prst="rect">
            <a:avLst/>
          </a:prstGeom>
          <a:solidFill>
            <a:srgbClr val="40305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Personal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1700" y="1066800"/>
            <a:ext cx="2590800" cy="762000"/>
          </a:xfrm>
          <a:prstGeom prst="rect">
            <a:avLst/>
          </a:prstGeom>
          <a:solidFill>
            <a:srgbClr val="40305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Organization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174" y="1823847"/>
            <a:ext cx="652145" cy="538480"/>
          </a:xfrm>
          <a:custGeom>
            <a:avLst/>
            <a:gdLst/>
            <a:ahLst/>
            <a:cxnLst/>
            <a:rect l="l" t="t" r="r" b="b"/>
            <a:pathLst>
              <a:path w="652144" h="538480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w="652144" h="538480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w="652144" h="538480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w="652144" h="538480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w="652144" h="538480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w="652144" h="538480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1823720"/>
            <a:ext cx="727710" cy="538480"/>
          </a:xfrm>
          <a:custGeom>
            <a:avLst/>
            <a:gdLst/>
            <a:ahLst/>
            <a:cxnLst/>
            <a:rect l="l" t="t" r="r" b="b"/>
            <a:pathLst>
              <a:path w="727709" h="538480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w="727709" h="538480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w="727709" h="538480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w="727709" h="538480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w="727709" h="538480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w="727709" h="538480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582" y="1824101"/>
            <a:ext cx="575945" cy="538480"/>
          </a:xfrm>
          <a:custGeom>
            <a:avLst/>
            <a:gdLst/>
            <a:ahLst/>
            <a:cxnLst/>
            <a:rect l="l" t="t" r="r" b="b"/>
            <a:pathLst>
              <a:path w="575944" h="538480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w="575944" h="538480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w="575944" h="538480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w="575944" h="538480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w="575944" h="538480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w="575944" h="538480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3290" y="1823720"/>
            <a:ext cx="705485" cy="538480"/>
          </a:xfrm>
          <a:custGeom>
            <a:avLst/>
            <a:gdLst/>
            <a:ahLst/>
            <a:cxnLst/>
            <a:rect l="l" t="t" r="r" b="b"/>
            <a:pathLst>
              <a:path w="705484" h="538480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w="705484" h="538480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w="705484" h="538480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w="705484" h="538480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w="705484" h="538480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w="705484" h="538480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700" y="2537460"/>
            <a:ext cx="855344" cy="309880"/>
          </a:xfrm>
          <a:prstGeom prst="rect">
            <a:avLst/>
          </a:prstGeom>
          <a:solidFill>
            <a:srgbClr val="E6DFEB"/>
          </a:solidFill>
          <a:ln w="9143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215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3704" y="2537460"/>
            <a:ext cx="946785" cy="309880"/>
          </a:xfrm>
          <a:prstGeom prst="rect">
            <a:avLst/>
          </a:prstGeom>
          <a:solidFill>
            <a:srgbClr val="E6DFEB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254" dirty="0"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9235" y="2537460"/>
            <a:ext cx="855344" cy="309880"/>
          </a:xfrm>
          <a:prstGeom prst="rect">
            <a:avLst/>
          </a:prstGeom>
          <a:solidFill>
            <a:srgbClr val="E6DFEB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215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5700" y="2537460"/>
            <a:ext cx="946785" cy="309880"/>
          </a:xfrm>
          <a:prstGeom prst="rect">
            <a:avLst/>
          </a:prstGeom>
          <a:solidFill>
            <a:srgbClr val="E6DFEB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254" dirty="0"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00" y="3322320"/>
            <a:ext cx="3276600" cy="23075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77825" marR="173355" indent="-286385">
              <a:lnSpc>
                <a:spcPct val="100000"/>
              </a:lnSpc>
              <a:spcBef>
                <a:spcPts val="244"/>
              </a:spcBef>
              <a:buChar char="•"/>
              <a:tabLst>
                <a:tab pos="377825" algn="l"/>
                <a:tab pos="378460" algn="l"/>
              </a:tabLst>
            </a:pP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Unlimited </a:t>
            </a:r>
            <a:r>
              <a:rPr sz="1800" spc="-55" dirty="0">
                <a:solidFill>
                  <a:srgbClr val="5F497A"/>
                </a:solidFill>
                <a:latin typeface="Arial"/>
                <a:cs typeface="Arial"/>
              </a:rPr>
              <a:t>public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repositories 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collaborators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on </a:t>
            </a: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all</a:t>
            </a:r>
            <a:r>
              <a:rPr sz="1800" spc="-16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plans</a:t>
            </a:r>
            <a:endParaRPr sz="1800">
              <a:latin typeface="Arial"/>
              <a:cs typeface="Arial"/>
            </a:endParaRPr>
          </a:p>
          <a:p>
            <a:pPr marL="377825" indent="-28638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55" dirty="0">
                <a:solidFill>
                  <a:srgbClr val="5F497A"/>
                </a:solidFill>
                <a:latin typeface="Arial"/>
                <a:cs typeface="Arial"/>
              </a:rPr>
              <a:t>Limited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Private</a:t>
            </a:r>
            <a:r>
              <a:rPr sz="1800" spc="-12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F497A"/>
                </a:solidFill>
                <a:latin typeface="Arial"/>
                <a:cs typeface="Arial"/>
              </a:rPr>
              <a:t>repositories</a:t>
            </a:r>
            <a:endParaRPr sz="1800">
              <a:latin typeface="Arial"/>
              <a:cs typeface="Arial"/>
            </a:endParaRPr>
          </a:p>
          <a:p>
            <a:pPr marL="377825" indent="-28638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25" dirty="0">
                <a:solidFill>
                  <a:srgbClr val="5F497A"/>
                </a:solidFill>
                <a:latin typeface="Arial"/>
                <a:cs typeface="Arial"/>
              </a:rPr>
              <a:t>Ability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add</a:t>
            </a:r>
            <a:r>
              <a:rPr sz="1800" spc="-27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F497A"/>
                </a:solidFill>
                <a:latin typeface="Arial"/>
                <a:cs typeface="Arial"/>
              </a:rPr>
              <a:t>unlimited</a:t>
            </a:r>
            <a:endParaRPr sz="18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1800" spc="-45" dirty="0">
                <a:solidFill>
                  <a:srgbClr val="5F497A"/>
                </a:solidFill>
                <a:latin typeface="Arial"/>
                <a:cs typeface="Arial"/>
              </a:rPr>
              <a:t>repository</a:t>
            </a:r>
            <a:r>
              <a:rPr sz="1800" spc="-10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collaborators</a:t>
            </a:r>
            <a:endParaRPr sz="1800">
              <a:latin typeface="Arial"/>
              <a:cs typeface="Arial"/>
            </a:endParaRPr>
          </a:p>
          <a:p>
            <a:pPr marL="377825" marR="296545" indent="-28638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Public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repositories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are </a:t>
            </a:r>
            <a:r>
              <a:rPr sz="1800" spc="-70" dirty="0">
                <a:solidFill>
                  <a:srgbClr val="5F497A"/>
                </a:solidFill>
                <a:latin typeface="Arial"/>
                <a:cs typeface="Arial"/>
              </a:rPr>
              <a:t>open  </a:t>
            </a:r>
            <a:r>
              <a:rPr sz="1800" spc="15" dirty="0">
                <a:solidFill>
                  <a:srgbClr val="5F497A"/>
                </a:solidFill>
                <a:latin typeface="Arial"/>
                <a:cs typeface="Arial"/>
              </a:rPr>
              <a:t>to </a:t>
            </a:r>
            <a:r>
              <a:rPr sz="1800" spc="-55" dirty="0">
                <a:solidFill>
                  <a:srgbClr val="5F497A"/>
                </a:solidFill>
                <a:latin typeface="Arial"/>
                <a:cs typeface="Arial"/>
              </a:rPr>
              <a:t>view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and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copy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but </a:t>
            </a:r>
            <a:r>
              <a:rPr sz="1800" spc="-10" dirty="0">
                <a:solidFill>
                  <a:srgbClr val="5F497A"/>
                </a:solidFill>
                <a:latin typeface="Arial"/>
                <a:cs typeface="Arial"/>
              </a:rPr>
              <a:t>not  </a:t>
            </a: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commit</a:t>
            </a: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F497A"/>
                </a:solidFill>
                <a:latin typeface="Arial"/>
                <a:cs typeface="Arial"/>
              </a:rPr>
              <a:t>changes.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8800" y="3332988"/>
            <a:ext cx="3276600" cy="2585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79095" marR="220979" indent="-287020">
              <a:lnSpc>
                <a:spcPct val="100000"/>
              </a:lnSpc>
              <a:spcBef>
                <a:spcPts val="245"/>
              </a:spcBef>
              <a:buChar char="•"/>
              <a:tabLst>
                <a:tab pos="379095" algn="l"/>
                <a:tab pos="379730" algn="l"/>
              </a:tabLst>
            </a:pPr>
            <a:r>
              <a:rPr sz="1800" spc="-90" dirty="0">
                <a:solidFill>
                  <a:srgbClr val="5F497A"/>
                </a:solidFill>
                <a:latin typeface="Arial"/>
                <a:cs typeface="Arial"/>
              </a:rPr>
              <a:t>Organizations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are </a:t>
            </a: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great </a:t>
            </a:r>
            <a:r>
              <a:rPr sz="1800" spc="-10" dirty="0">
                <a:solidFill>
                  <a:srgbClr val="5F497A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5F497A"/>
                </a:solidFill>
                <a:latin typeface="Arial"/>
                <a:cs typeface="Arial"/>
              </a:rPr>
              <a:t>that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need </a:t>
            </a:r>
            <a:r>
              <a:rPr sz="1800" spc="-20" dirty="0">
                <a:solidFill>
                  <a:srgbClr val="5F497A"/>
                </a:solidFill>
                <a:latin typeface="Arial"/>
                <a:cs typeface="Arial"/>
              </a:rPr>
              <a:t>multiple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owners</a:t>
            </a:r>
            <a:r>
              <a:rPr sz="1800" spc="-290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&amp; 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admins.</a:t>
            </a:r>
            <a:endParaRPr sz="1800">
              <a:latin typeface="Arial"/>
              <a:cs typeface="Arial"/>
            </a:endParaRPr>
          </a:p>
          <a:p>
            <a:pPr marL="379095" marR="343535" indent="-287020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60" dirty="0">
                <a:solidFill>
                  <a:srgbClr val="5F497A"/>
                </a:solidFill>
                <a:latin typeface="Arial"/>
                <a:cs typeface="Arial"/>
              </a:rPr>
              <a:t>Limited </a:t>
            </a:r>
            <a:r>
              <a:rPr sz="1800" spc="-50" dirty="0">
                <a:solidFill>
                  <a:srgbClr val="5F497A"/>
                </a:solidFill>
                <a:latin typeface="Arial"/>
                <a:cs typeface="Arial"/>
              </a:rPr>
              <a:t>private</a:t>
            </a:r>
            <a:r>
              <a:rPr sz="1800" spc="-14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F497A"/>
                </a:solidFill>
                <a:latin typeface="Arial"/>
                <a:cs typeface="Arial"/>
              </a:rPr>
              <a:t>repositories  </a:t>
            </a:r>
            <a:r>
              <a:rPr sz="1800" spc="-110" dirty="0">
                <a:solidFill>
                  <a:srgbClr val="5F497A"/>
                </a:solidFill>
                <a:latin typeface="Arial"/>
                <a:cs typeface="Arial"/>
              </a:rPr>
              <a:t>(&gt;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F497A"/>
                </a:solidFill>
                <a:latin typeface="Arial"/>
                <a:cs typeface="Arial"/>
              </a:rPr>
              <a:t>Personal)</a:t>
            </a:r>
            <a:endParaRPr sz="1800">
              <a:latin typeface="Arial"/>
              <a:cs typeface="Arial"/>
            </a:endParaRPr>
          </a:p>
          <a:p>
            <a:pPr marL="379095" indent="-287020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130" dirty="0">
                <a:solidFill>
                  <a:srgbClr val="5F497A"/>
                </a:solidFill>
                <a:latin typeface="Arial"/>
                <a:cs typeface="Arial"/>
              </a:rPr>
              <a:t>Team-based</a:t>
            </a:r>
            <a:r>
              <a:rPr sz="1800" spc="-10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5F497A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permissions</a:t>
            </a:r>
            <a:endParaRPr sz="1800">
              <a:latin typeface="Arial"/>
              <a:cs typeface="Arial"/>
            </a:endParaRPr>
          </a:p>
          <a:p>
            <a:pPr marL="379095" marR="190500" indent="-287020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5F497A"/>
                </a:solidFill>
                <a:latin typeface="Arial"/>
                <a:cs typeface="Arial"/>
              </a:rPr>
              <a:t>Unlimited </a:t>
            </a:r>
            <a:r>
              <a:rPr sz="1800" spc="-75" dirty="0">
                <a:solidFill>
                  <a:srgbClr val="5F497A"/>
                </a:solidFill>
                <a:latin typeface="Arial"/>
                <a:cs typeface="Arial"/>
              </a:rPr>
              <a:t>owners, </a:t>
            </a:r>
            <a:r>
              <a:rPr sz="1800" spc="-80" dirty="0">
                <a:solidFill>
                  <a:srgbClr val="5F497A"/>
                </a:solidFill>
                <a:latin typeface="Arial"/>
                <a:cs typeface="Arial"/>
              </a:rPr>
              <a:t>admins,</a:t>
            </a:r>
            <a:r>
              <a:rPr sz="1800" spc="-165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F497A"/>
                </a:solidFill>
                <a:latin typeface="Arial"/>
                <a:cs typeface="Arial"/>
              </a:rPr>
              <a:t>&amp;  </a:t>
            </a:r>
            <a:r>
              <a:rPr sz="1800" spc="-65" dirty="0">
                <a:solidFill>
                  <a:srgbClr val="5F497A"/>
                </a:solidFill>
                <a:latin typeface="Arial"/>
                <a:cs typeface="Arial"/>
              </a:rPr>
              <a:t>collaborators </a:t>
            </a:r>
            <a:r>
              <a:rPr sz="1800" spc="-95" dirty="0">
                <a:solidFill>
                  <a:srgbClr val="5F497A"/>
                </a:solidFill>
                <a:latin typeface="Arial"/>
                <a:cs typeface="Arial"/>
              </a:rPr>
              <a:t>using</a:t>
            </a:r>
            <a:r>
              <a:rPr sz="1800" spc="-114" dirty="0">
                <a:solidFill>
                  <a:srgbClr val="5F497A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F497A"/>
                </a:solidFill>
                <a:latin typeface="Arial"/>
                <a:cs typeface="Arial"/>
              </a:rPr>
              <a:t>teams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7432" y="3429000"/>
            <a:ext cx="1344167" cy="22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859" y="3424428"/>
            <a:ext cx="1353820" cy="2209800"/>
          </a:xfrm>
          <a:custGeom>
            <a:avLst/>
            <a:gdLst/>
            <a:ahLst/>
            <a:cxnLst/>
            <a:rect l="l" t="t" r="r" b="b"/>
            <a:pathLst>
              <a:path w="1353820" h="220980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8600" y="6248400"/>
            <a:ext cx="8686800" cy="457200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27305" rIns="0" bIns="0" rtlCol="0">
            <a:spAutoFit/>
          </a:bodyPr>
          <a:lstStyle/>
          <a:p>
            <a:pPr marL="2167890">
              <a:lnSpc>
                <a:spcPct val="100000"/>
              </a:lnSpc>
              <a:spcBef>
                <a:spcPts val="215"/>
              </a:spcBef>
            </a:pPr>
            <a:r>
              <a:rPr sz="2400" b="1" spc="-170" dirty="0">
                <a:solidFill>
                  <a:srgbClr val="403052"/>
                </a:solidFill>
                <a:latin typeface="Trebuchet MS"/>
                <a:cs typeface="Trebuchet MS"/>
              </a:rPr>
              <a:t>CLONE </a:t>
            </a:r>
            <a:r>
              <a:rPr sz="2400" b="1" spc="-204" dirty="0">
                <a:solidFill>
                  <a:srgbClr val="403052"/>
                </a:solidFill>
                <a:latin typeface="Trebuchet MS"/>
                <a:cs typeface="Trebuchet MS"/>
              </a:rPr>
              <a:t>TO </a:t>
            </a:r>
            <a:r>
              <a:rPr sz="2400" b="1" spc="-195" dirty="0">
                <a:solidFill>
                  <a:srgbClr val="403052"/>
                </a:solidFill>
                <a:latin typeface="Trebuchet MS"/>
                <a:cs typeface="Trebuchet MS"/>
              </a:rPr>
              <a:t>GET </a:t>
            </a:r>
            <a:r>
              <a:rPr sz="2400" b="1" spc="-200" dirty="0">
                <a:solidFill>
                  <a:srgbClr val="403052"/>
                </a:solidFill>
                <a:latin typeface="Trebuchet MS"/>
                <a:cs typeface="Trebuchet MS"/>
              </a:rPr>
              <a:t>LOCAL</a:t>
            </a:r>
            <a:r>
              <a:rPr sz="2400" b="1" spc="-204" dirty="0">
                <a:solidFill>
                  <a:srgbClr val="403052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403052"/>
                </a:solidFill>
                <a:latin typeface="Trebuchet MS"/>
                <a:cs typeface="Trebuchet MS"/>
              </a:rPr>
              <a:t>REPOSITORY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71415" y="5707379"/>
            <a:ext cx="76200" cy="464820"/>
          </a:xfrm>
          <a:custGeom>
            <a:avLst/>
            <a:gdLst/>
            <a:ahLst/>
            <a:cxnLst/>
            <a:rect l="l" t="t" r="r" b="b"/>
            <a:pathLst>
              <a:path w="76200" h="46482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w="76200" h="46482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w="76200" h="46482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w="76200" h="46482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482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23003" y="5795771"/>
            <a:ext cx="573405" cy="307975"/>
          </a:xfrm>
          <a:custGeom>
            <a:avLst/>
            <a:gdLst/>
            <a:ahLst/>
            <a:cxnLst/>
            <a:rect l="l" t="t" r="r" b="b"/>
            <a:pathLst>
              <a:path w="573404" h="307975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02633" y="5817514"/>
            <a:ext cx="411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Trebuchet MS"/>
                <a:cs typeface="Trebuchet MS"/>
              </a:rPr>
              <a:t>SYNC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6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Important </a:t>
            </a:r>
            <a:r>
              <a:rPr spc="-240" dirty="0"/>
              <a:t>Concepts </a:t>
            </a:r>
            <a:r>
              <a:rPr spc="-229" dirty="0"/>
              <a:t>for </a:t>
            </a:r>
            <a:r>
              <a:rPr spc="-204" dirty="0"/>
              <a:t>Github</a:t>
            </a:r>
            <a:r>
              <a:rPr spc="-475" dirty="0"/>
              <a:t> </a:t>
            </a:r>
            <a:r>
              <a:rPr spc="-20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61034"/>
            <a:ext cx="846772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5F497A"/>
                </a:solidFill>
                <a:latin typeface="Trebuchet MS"/>
                <a:cs typeface="Trebuchet MS"/>
              </a:rPr>
              <a:t>Creating </a:t>
            </a:r>
            <a:r>
              <a:rPr sz="1800" b="1" spc="-75" dirty="0">
                <a:solidFill>
                  <a:srgbClr val="5F497A"/>
                </a:solidFill>
                <a:latin typeface="Trebuchet MS"/>
                <a:cs typeface="Trebuchet MS"/>
              </a:rPr>
              <a:t>a</a:t>
            </a:r>
            <a:r>
              <a:rPr sz="1800" b="1" spc="-19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5F497A"/>
                </a:solidFill>
                <a:latin typeface="Trebuchet MS"/>
                <a:cs typeface="Trebuchet MS"/>
              </a:rPr>
              <a:t>repo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Creating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20" dirty="0">
                <a:latin typeface="Arial"/>
                <a:cs typeface="Arial"/>
              </a:rPr>
              <a:t>multiple </a:t>
            </a:r>
            <a:r>
              <a:rPr sz="1800" spc="-65" dirty="0">
                <a:latin typeface="Arial"/>
                <a:cs typeface="Arial"/>
              </a:rPr>
              <a:t>people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work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5F497A"/>
                </a:solidFill>
                <a:latin typeface="Trebuchet MS"/>
                <a:cs typeface="Trebuchet MS"/>
              </a:rPr>
              <a:t>Master </a:t>
            </a:r>
            <a:r>
              <a:rPr sz="1800" b="1" spc="-100" dirty="0">
                <a:solidFill>
                  <a:srgbClr val="5F497A"/>
                </a:solidFill>
                <a:latin typeface="Trebuchet MS"/>
                <a:cs typeface="Trebuchet MS"/>
              </a:rPr>
              <a:t>in </a:t>
            </a:r>
            <a:r>
              <a:rPr sz="1800" b="1" spc="-75" dirty="0">
                <a:solidFill>
                  <a:srgbClr val="5F497A"/>
                </a:solidFill>
                <a:latin typeface="Trebuchet MS"/>
                <a:cs typeface="Trebuchet MS"/>
              </a:rPr>
              <a:t>a</a:t>
            </a:r>
            <a:r>
              <a:rPr sz="1800" b="1" spc="-27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5F497A"/>
                </a:solidFill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120" dirty="0">
                <a:latin typeface="Arial"/>
                <a:cs typeface="Arial"/>
              </a:rPr>
              <a:t>This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final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version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considered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ready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use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anybody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team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outside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if  </a:t>
            </a:r>
            <a:r>
              <a:rPr sz="1800" spc="-45" dirty="0">
                <a:latin typeface="Arial"/>
                <a:cs typeface="Arial"/>
              </a:rPr>
              <a:t>repository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public.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10" dirty="0">
                <a:solidFill>
                  <a:srgbClr val="5F497A"/>
                </a:solidFill>
                <a:latin typeface="Trebuchet MS"/>
                <a:cs typeface="Trebuchet MS"/>
              </a:rPr>
              <a:t>Creating </a:t>
            </a:r>
            <a:r>
              <a:rPr sz="1800" b="1" spc="-70" dirty="0">
                <a:solidFill>
                  <a:srgbClr val="5F497A"/>
                </a:solidFill>
                <a:latin typeface="Trebuchet MS"/>
                <a:cs typeface="Trebuchet MS"/>
              </a:rPr>
              <a:t>a</a:t>
            </a:r>
            <a:r>
              <a:rPr sz="1800" b="1" spc="-19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14" dirty="0">
                <a:solidFill>
                  <a:srgbClr val="5F497A"/>
                </a:solidFill>
                <a:latin typeface="Trebuchet MS"/>
                <a:cs typeface="Trebuchet MS"/>
              </a:rPr>
              <a:t>Branch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40" dirty="0">
                <a:latin typeface="Arial"/>
                <a:cs typeface="Arial"/>
              </a:rPr>
              <a:t>project,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50" dirty="0">
                <a:latin typeface="Arial"/>
                <a:cs typeface="Arial"/>
              </a:rPr>
              <a:t>environment </a:t>
            </a:r>
            <a:r>
              <a:rPr sz="1800" spc="-60" dirty="0">
                <a:latin typeface="Arial"/>
                <a:cs typeface="Arial"/>
              </a:rPr>
              <a:t>where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15" dirty="0">
                <a:latin typeface="Arial"/>
                <a:cs typeface="Arial"/>
              </a:rPr>
              <a:t>try </a:t>
            </a:r>
            <a:r>
              <a:rPr sz="1800" spc="-5" dirty="0">
                <a:latin typeface="Arial"/>
                <a:cs typeface="Arial"/>
              </a:rPr>
              <a:t>out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90" dirty="0">
                <a:latin typeface="Arial"/>
                <a:cs typeface="Arial"/>
              </a:rPr>
              <a:t>ideas.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55" dirty="0">
                <a:latin typeface="Arial"/>
                <a:cs typeface="Arial"/>
              </a:rPr>
              <a:t>Changes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114" dirty="0">
                <a:latin typeface="Arial"/>
                <a:cs typeface="Arial"/>
              </a:rPr>
              <a:t>make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10" dirty="0">
                <a:latin typeface="Arial"/>
                <a:cs typeface="Arial"/>
              </a:rPr>
              <a:t>don't </a:t>
            </a:r>
            <a:r>
              <a:rPr sz="1800" spc="-45" dirty="0">
                <a:latin typeface="Arial"/>
                <a:cs typeface="Arial"/>
              </a:rPr>
              <a:t>affect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master </a:t>
            </a:r>
            <a:r>
              <a:rPr sz="1800" spc="-100" dirty="0">
                <a:latin typeface="Arial"/>
                <a:cs typeface="Arial"/>
              </a:rPr>
              <a:t>unless </a:t>
            </a:r>
            <a:r>
              <a:rPr sz="1800" spc="-25" dirty="0">
                <a:latin typeface="Arial"/>
                <a:cs typeface="Arial"/>
              </a:rPr>
              <a:t>pull </a:t>
            </a:r>
            <a:r>
              <a:rPr sz="1800" spc="-65" dirty="0">
                <a:latin typeface="Arial"/>
                <a:cs typeface="Arial"/>
              </a:rPr>
              <a:t>request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accepted.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55" dirty="0">
                <a:latin typeface="Arial"/>
                <a:cs typeface="Arial"/>
              </a:rPr>
              <a:t>Changes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committed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55" dirty="0">
                <a:latin typeface="Arial"/>
                <a:cs typeface="Arial"/>
              </a:rPr>
              <a:t>reflects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you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keep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track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different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versions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5" dirty="0">
                <a:solidFill>
                  <a:srgbClr val="5F497A"/>
                </a:solidFill>
                <a:latin typeface="Trebuchet MS"/>
                <a:cs typeface="Trebuchet MS"/>
              </a:rPr>
              <a:t>Adding</a:t>
            </a:r>
            <a:r>
              <a:rPr sz="1800" b="1" spc="-18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5F497A"/>
                </a:solidFill>
                <a:latin typeface="Trebuchet MS"/>
                <a:cs typeface="Trebuchet MS"/>
              </a:rPr>
              <a:t>Commits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55" dirty="0">
                <a:latin typeface="Arial"/>
                <a:cs typeface="Arial"/>
              </a:rPr>
              <a:t>Keeps </a:t>
            </a:r>
            <a:r>
              <a:rPr sz="1800" spc="-60" dirty="0">
                <a:latin typeface="Arial"/>
                <a:cs typeface="Arial"/>
              </a:rPr>
              <a:t>track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100" dirty="0">
                <a:latin typeface="Arial"/>
                <a:cs typeface="Arial"/>
              </a:rPr>
              <a:t>progress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75" dirty="0">
                <a:latin typeface="Arial"/>
                <a:cs typeface="Arial"/>
              </a:rPr>
              <a:t>you </a:t>
            </a:r>
            <a:r>
              <a:rPr sz="1800" spc="-40" dirty="0">
                <a:latin typeface="Arial"/>
                <a:cs typeface="Arial"/>
              </a:rPr>
              <a:t>work </a:t>
            </a:r>
            <a:r>
              <a:rPr sz="1800" spc="-55" dirty="0">
                <a:latin typeface="Arial"/>
                <a:cs typeface="Arial"/>
              </a:rPr>
              <a:t>on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0" dirty="0">
                <a:latin typeface="Arial"/>
                <a:cs typeface="Arial"/>
              </a:rPr>
              <a:t>branch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master.</a:t>
            </a:r>
            <a:endParaRPr sz="1800">
              <a:latin typeface="Arial"/>
              <a:cs typeface="Arial"/>
            </a:endParaRPr>
          </a:p>
          <a:p>
            <a:pPr marL="299085" marR="32067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20" dirty="0">
                <a:latin typeface="Arial"/>
                <a:cs typeface="Arial"/>
              </a:rPr>
              <a:t>Creates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transparent </a:t>
            </a:r>
            <a:r>
              <a:rPr sz="1800" spc="-45" dirty="0">
                <a:latin typeface="Arial"/>
                <a:cs typeface="Arial"/>
              </a:rPr>
              <a:t>history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60" dirty="0">
                <a:latin typeface="Arial"/>
                <a:cs typeface="Arial"/>
              </a:rPr>
              <a:t>others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20" dirty="0">
                <a:latin typeface="Arial"/>
                <a:cs typeface="Arial"/>
              </a:rPr>
              <a:t>follow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0" dirty="0">
                <a:latin typeface="Arial"/>
                <a:cs typeface="Arial"/>
              </a:rPr>
              <a:t>understand </a:t>
            </a:r>
            <a:r>
              <a:rPr sz="1800" spc="-30" dirty="0">
                <a:latin typeface="Arial"/>
                <a:cs typeface="Arial"/>
              </a:rPr>
              <a:t>what </a:t>
            </a:r>
            <a:r>
              <a:rPr sz="1800" spc="-65" dirty="0">
                <a:latin typeface="Arial"/>
                <a:cs typeface="Arial"/>
              </a:rPr>
              <a:t>you've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done 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why.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5F497A"/>
                </a:solidFill>
                <a:latin typeface="Trebuchet MS"/>
                <a:cs typeface="Trebuchet MS"/>
              </a:rPr>
              <a:t>Forking </a:t>
            </a:r>
            <a:r>
              <a:rPr sz="1800" b="1" spc="-75" dirty="0">
                <a:solidFill>
                  <a:srgbClr val="5F497A"/>
                </a:solidFill>
                <a:latin typeface="Trebuchet MS"/>
                <a:cs typeface="Trebuchet MS"/>
              </a:rPr>
              <a:t>a</a:t>
            </a:r>
            <a:r>
              <a:rPr sz="1800" b="1" spc="-18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5F497A"/>
                </a:solidFill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latin typeface="Arial"/>
                <a:cs typeface="Arial"/>
              </a:rPr>
              <a:t>It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creates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copy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you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work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independently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without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any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changes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theirs.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Arial"/>
                <a:cs typeface="Arial"/>
              </a:rPr>
              <a:t>Submit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pull </a:t>
            </a:r>
            <a:r>
              <a:rPr sz="1800" spc="-65" dirty="0">
                <a:latin typeface="Arial"/>
                <a:cs typeface="Arial"/>
              </a:rPr>
              <a:t>request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owner </a:t>
            </a:r>
            <a:r>
              <a:rPr sz="1800" spc="-130" dirty="0">
                <a:latin typeface="Arial"/>
                <a:cs typeface="Arial"/>
              </a:rPr>
              <a:t>so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owner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55" dirty="0">
                <a:latin typeface="Arial"/>
                <a:cs typeface="Arial"/>
              </a:rPr>
              <a:t>incorporate </a:t>
            </a:r>
            <a:r>
              <a:rPr sz="1800" spc="-114" dirty="0">
                <a:latin typeface="Arial"/>
                <a:cs typeface="Arial"/>
              </a:rPr>
              <a:t>changes.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5867400"/>
            <a:ext cx="533400" cy="21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8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Concepts </a:t>
            </a:r>
            <a:r>
              <a:rPr sz="4400" spc="-250" dirty="0"/>
              <a:t>for </a:t>
            </a:r>
            <a:r>
              <a:rPr sz="4400" spc="-220" dirty="0"/>
              <a:t>Github </a:t>
            </a:r>
            <a:r>
              <a:rPr sz="4400" spc="-215" dirty="0"/>
              <a:t>Users </a:t>
            </a:r>
            <a:r>
              <a:rPr sz="4400" spc="-445" dirty="0"/>
              <a:t>..</a:t>
            </a:r>
            <a:r>
              <a:rPr sz="4400" spc="-819" dirty="0"/>
              <a:t> </a:t>
            </a:r>
            <a:r>
              <a:rPr sz="4400" spc="-280" dirty="0"/>
              <a:t>Cntd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8312" y="1161034"/>
            <a:ext cx="83204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5F497A"/>
                </a:solidFill>
                <a:latin typeface="Trebuchet MS"/>
                <a:cs typeface="Trebuchet MS"/>
              </a:rPr>
              <a:t>Pull</a:t>
            </a:r>
            <a:r>
              <a:rPr sz="1800" b="1" spc="-150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5F497A"/>
                </a:solidFill>
                <a:latin typeface="Trebuchet MS"/>
                <a:cs typeface="Trebuchet MS"/>
              </a:rPr>
              <a:t>requests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Arial"/>
                <a:cs typeface="Arial"/>
              </a:rPr>
              <a:t>Pull </a:t>
            </a:r>
            <a:r>
              <a:rPr sz="1800" spc="-125" dirty="0">
                <a:latin typeface="Arial"/>
                <a:cs typeface="Arial"/>
              </a:rPr>
              <a:t>Requests </a:t>
            </a:r>
            <a:r>
              <a:rPr sz="1800" spc="-40" dirty="0">
                <a:latin typeface="Arial"/>
                <a:cs typeface="Arial"/>
              </a:rPr>
              <a:t>initiates </a:t>
            </a:r>
            <a:r>
              <a:rPr sz="1800" spc="-100" dirty="0">
                <a:latin typeface="Arial"/>
                <a:cs typeface="Arial"/>
              </a:rPr>
              <a:t>discussion </a:t>
            </a:r>
            <a:r>
              <a:rPr sz="1800" spc="-45" dirty="0">
                <a:latin typeface="Arial"/>
                <a:cs typeface="Arial"/>
              </a:rPr>
              <a:t>about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65" dirty="0">
                <a:latin typeface="Arial"/>
                <a:cs typeface="Arial"/>
              </a:rPr>
              <a:t>commits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90" dirty="0">
                <a:latin typeface="Arial"/>
                <a:cs typeface="Arial"/>
              </a:rPr>
              <a:t>made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00" dirty="0">
                <a:latin typeface="Arial"/>
                <a:cs typeface="Arial"/>
              </a:rPr>
              <a:t>See </a:t>
            </a:r>
            <a:r>
              <a:rPr sz="1800" spc="-80" dirty="0">
                <a:latin typeface="Arial"/>
                <a:cs typeface="Arial"/>
              </a:rPr>
              <a:t>exactly </a:t>
            </a:r>
            <a:r>
              <a:rPr sz="1800" spc="-30" dirty="0">
                <a:latin typeface="Arial"/>
                <a:cs typeface="Arial"/>
              </a:rPr>
              <a:t>what </a:t>
            </a:r>
            <a:r>
              <a:rPr sz="1800" spc="-125" dirty="0">
                <a:latin typeface="Arial"/>
                <a:cs typeface="Arial"/>
              </a:rPr>
              <a:t>changes </a:t>
            </a:r>
            <a:r>
              <a:rPr sz="1800" spc="-40" dirty="0">
                <a:latin typeface="Arial"/>
                <a:cs typeface="Arial"/>
              </a:rPr>
              <a:t>would </a:t>
            </a:r>
            <a:r>
              <a:rPr sz="1800" spc="-85" dirty="0">
                <a:latin typeface="Arial"/>
                <a:cs typeface="Arial"/>
              </a:rPr>
              <a:t>be merged </a:t>
            </a:r>
            <a:r>
              <a:rPr sz="1800" spc="30" dirty="0">
                <a:latin typeface="Arial"/>
                <a:cs typeface="Arial"/>
              </a:rPr>
              <a:t>if </a:t>
            </a:r>
            <a:r>
              <a:rPr sz="1800" spc="-25" dirty="0">
                <a:latin typeface="Arial"/>
                <a:cs typeface="Arial"/>
              </a:rPr>
              <a:t>pull </a:t>
            </a:r>
            <a:r>
              <a:rPr sz="1800" spc="-65" dirty="0">
                <a:latin typeface="Arial"/>
                <a:cs typeface="Arial"/>
              </a:rPr>
              <a:t>request </a:t>
            </a:r>
            <a:r>
              <a:rPr sz="1800" spc="-100" dirty="0">
                <a:latin typeface="Arial"/>
                <a:cs typeface="Arial"/>
              </a:rPr>
              <a:t>is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accepted.</a:t>
            </a:r>
            <a:endParaRPr sz="18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50" dirty="0">
                <a:latin typeface="Arial"/>
                <a:cs typeface="Arial"/>
              </a:rPr>
              <a:t>Use </a:t>
            </a:r>
            <a:r>
              <a:rPr sz="1800" spc="-75" dirty="0">
                <a:latin typeface="Arial"/>
                <a:cs typeface="Arial"/>
              </a:rPr>
              <a:t>GitHub's </a:t>
            </a:r>
            <a:r>
              <a:rPr sz="1800" spc="-60" dirty="0">
                <a:latin typeface="Arial"/>
                <a:cs typeface="Arial"/>
              </a:rPr>
              <a:t>@mention </a:t>
            </a:r>
            <a:r>
              <a:rPr sz="1800" spc="-110" dirty="0">
                <a:latin typeface="Arial"/>
                <a:cs typeface="Arial"/>
              </a:rPr>
              <a:t>system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80" dirty="0">
                <a:latin typeface="Arial"/>
                <a:cs typeface="Arial"/>
              </a:rPr>
              <a:t>Pull </a:t>
            </a:r>
            <a:r>
              <a:rPr sz="1800" spc="-114" dirty="0">
                <a:latin typeface="Arial"/>
                <a:cs typeface="Arial"/>
              </a:rPr>
              <a:t>Request </a:t>
            </a:r>
            <a:r>
              <a:rPr sz="1800" spc="-140" dirty="0">
                <a:latin typeface="Arial"/>
                <a:cs typeface="Arial"/>
              </a:rPr>
              <a:t>message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ask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90" dirty="0">
                <a:latin typeface="Arial"/>
                <a:cs typeface="Arial"/>
              </a:rPr>
              <a:t>feedback </a:t>
            </a:r>
            <a:r>
              <a:rPr sz="1800" spc="-25" dirty="0">
                <a:latin typeface="Arial"/>
                <a:cs typeface="Arial"/>
              </a:rPr>
              <a:t>from  </a:t>
            </a:r>
            <a:r>
              <a:rPr sz="1800" spc="-75" dirty="0">
                <a:latin typeface="Arial"/>
                <a:cs typeface="Arial"/>
              </a:rPr>
              <a:t>specific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people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teams,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someone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review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your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solidFill>
                  <a:srgbClr val="5F497A"/>
                </a:solidFill>
                <a:latin typeface="Trebuchet MS"/>
                <a:cs typeface="Trebuchet MS"/>
              </a:rPr>
              <a:t>Issues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Arial"/>
                <a:cs typeface="Arial"/>
              </a:rPr>
              <a:t>Highlight </a:t>
            </a:r>
            <a:r>
              <a:rPr sz="1800" spc="-120" dirty="0">
                <a:latin typeface="Arial"/>
                <a:cs typeface="Arial"/>
              </a:rPr>
              <a:t>bugs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125" dirty="0">
                <a:latin typeface="Arial"/>
                <a:cs typeface="Arial"/>
              </a:rPr>
              <a:t>issues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120" dirty="0">
                <a:latin typeface="Arial"/>
                <a:cs typeface="Arial"/>
              </a:rPr>
              <a:t>codes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85" dirty="0">
                <a:latin typeface="Arial"/>
                <a:cs typeface="Arial"/>
              </a:rPr>
              <a:t>need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rectification.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35" dirty="0">
                <a:latin typeface="Arial"/>
                <a:cs typeface="Arial"/>
              </a:rPr>
              <a:t>Issues </a:t>
            </a:r>
            <a:r>
              <a:rPr sz="1800" spc="-60" dirty="0">
                <a:latin typeface="Arial"/>
                <a:cs typeface="Arial"/>
              </a:rPr>
              <a:t>remain </a:t>
            </a:r>
            <a:r>
              <a:rPr sz="1800" spc="-70" dirty="0">
                <a:latin typeface="Arial"/>
                <a:cs typeface="Arial"/>
              </a:rPr>
              <a:t>open </a:t>
            </a:r>
            <a:r>
              <a:rPr sz="1800" spc="-100" dirty="0">
                <a:latin typeface="Arial"/>
                <a:cs typeface="Arial"/>
              </a:rPr>
              <a:t>unless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resolved.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85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25" dirty="0">
                <a:latin typeface="Arial"/>
                <a:cs typeface="Arial"/>
              </a:rPr>
              <a:t>filtered, </a:t>
            </a:r>
            <a:r>
              <a:rPr sz="1800" spc="-185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65" dirty="0">
                <a:latin typeface="Arial"/>
                <a:cs typeface="Arial"/>
              </a:rPr>
              <a:t>labeled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40" dirty="0">
                <a:latin typeface="Arial"/>
                <a:cs typeface="Arial"/>
              </a:rPr>
              <a:t>bug/enancement/ question/help </a:t>
            </a:r>
            <a:r>
              <a:rPr sz="1800" spc="-60" dirty="0">
                <a:latin typeface="Arial"/>
                <a:cs typeface="Arial"/>
              </a:rPr>
              <a:t>wanted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latin typeface="Arial"/>
                <a:cs typeface="Arial"/>
              </a:rPr>
              <a:t>@mention </a:t>
            </a:r>
            <a:r>
              <a:rPr sz="1800" spc="-120" dirty="0">
                <a:latin typeface="Arial"/>
                <a:cs typeface="Arial"/>
              </a:rPr>
              <a:t>can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105" dirty="0">
                <a:latin typeface="Arial"/>
                <a:cs typeface="Arial"/>
              </a:rPr>
              <a:t>used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notify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someone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5" dirty="0">
                <a:solidFill>
                  <a:srgbClr val="5F497A"/>
                </a:solidFill>
                <a:latin typeface="Trebuchet MS"/>
                <a:cs typeface="Trebuchet MS"/>
              </a:rPr>
              <a:t>Markdown</a:t>
            </a:r>
            <a:r>
              <a:rPr sz="1800" b="1" spc="-17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5F497A"/>
                </a:solidFill>
                <a:latin typeface="Trebuchet MS"/>
                <a:cs typeface="Trebuchet MS"/>
              </a:rPr>
              <a:t>syntax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latin typeface="Arial"/>
                <a:cs typeface="Arial"/>
              </a:rPr>
              <a:t>Markdown </a:t>
            </a:r>
            <a:r>
              <a:rPr sz="1800" spc="-100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5" dirty="0">
                <a:latin typeface="Arial"/>
                <a:cs typeface="Arial"/>
              </a:rPr>
              <a:t>way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style </a:t>
            </a:r>
            <a:r>
              <a:rPr sz="1800" spc="-20" dirty="0">
                <a:latin typeface="Arial"/>
                <a:cs typeface="Arial"/>
              </a:rPr>
              <a:t>text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web.</a:t>
            </a:r>
            <a:endParaRPr sz="1800">
              <a:latin typeface="Arial"/>
              <a:cs typeface="Arial"/>
            </a:endParaRPr>
          </a:p>
          <a:p>
            <a:pPr marL="299085" marR="40322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Arial"/>
                <a:cs typeface="Arial"/>
              </a:rPr>
              <a:t>Available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65" dirty="0">
                <a:latin typeface="Arial"/>
                <a:cs typeface="Arial"/>
              </a:rPr>
              <a:t>descriptions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80" dirty="0">
                <a:latin typeface="Arial"/>
                <a:cs typeface="Arial"/>
              </a:rPr>
              <a:t>comments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35" dirty="0">
                <a:latin typeface="Arial"/>
                <a:cs typeface="Arial"/>
              </a:rPr>
              <a:t>Issues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80" dirty="0">
                <a:latin typeface="Arial"/>
                <a:cs typeface="Arial"/>
              </a:rPr>
              <a:t>Pull </a:t>
            </a:r>
            <a:r>
              <a:rPr sz="1800" spc="-120" dirty="0">
                <a:latin typeface="Arial"/>
                <a:cs typeface="Arial"/>
              </a:rPr>
              <a:t>Requests. </a:t>
            </a:r>
            <a:r>
              <a:rPr sz="1800" spc="-140" dirty="0">
                <a:latin typeface="Arial"/>
                <a:cs typeface="Arial"/>
              </a:rPr>
              <a:t>These </a:t>
            </a:r>
            <a:r>
              <a:rPr sz="1800" spc="-60" dirty="0">
                <a:latin typeface="Arial"/>
                <a:cs typeface="Arial"/>
              </a:rPr>
              <a:t>include  </a:t>
            </a:r>
            <a:r>
              <a:rPr sz="1800" spc="-75" dirty="0">
                <a:latin typeface="Arial"/>
                <a:cs typeface="Arial"/>
              </a:rPr>
              <a:t>@mentions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30" dirty="0">
                <a:latin typeface="Arial"/>
                <a:cs typeface="Arial"/>
              </a:rPr>
              <a:t>well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85" dirty="0">
                <a:latin typeface="Arial"/>
                <a:cs typeface="Arial"/>
              </a:rPr>
              <a:t>references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70" dirty="0">
                <a:latin typeface="Arial"/>
                <a:cs typeface="Arial"/>
              </a:rPr>
              <a:t>SHA-1 </a:t>
            </a:r>
            <a:r>
              <a:rPr sz="1800" spc="-114" dirty="0">
                <a:latin typeface="Arial"/>
                <a:cs typeface="Arial"/>
              </a:rPr>
              <a:t>hashes, </a:t>
            </a:r>
            <a:r>
              <a:rPr sz="1800" spc="-120" dirty="0">
                <a:latin typeface="Arial"/>
                <a:cs typeface="Arial"/>
              </a:rPr>
              <a:t>Issues,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80" dirty="0">
                <a:latin typeface="Arial"/>
                <a:cs typeface="Arial"/>
              </a:rPr>
              <a:t>Pull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solidFill>
                  <a:srgbClr val="5F497A"/>
                </a:solidFill>
                <a:latin typeface="Trebuchet MS"/>
                <a:cs typeface="Trebuchet MS"/>
              </a:rPr>
              <a:t>Watch </a:t>
            </a:r>
            <a:r>
              <a:rPr sz="1800" b="1" spc="-85" dirty="0">
                <a:solidFill>
                  <a:srgbClr val="5F497A"/>
                </a:solidFill>
                <a:latin typeface="Trebuchet MS"/>
                <a:cs typeface="Trebuchet MS"/>
              </a:rPr>
              <a:t>and</a:t>
            </a:r>
            <a:r>
              <a:rPr sz="1800" b="1" spc="-18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5F497A"/>
                </a:solidFill>
                <a:latin typeface="Trebuchet MS"/>
                <a:cs typeface="Trebuchet MS"/>
              </a:rPr>
              <a:t>Star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Watch </a:t>
            </a:r>
            <a:r>
              <a:rPr sz="1800" spc="-35" dirty="0">
                <a:latin typeface="Arial"/>
                <a:cs typeface="Arial"/>
              </a:rPr>
              <a:t>notifies </a:t>
            </a:r>
            <a:r>
              <a:rPr sz="1800" spc="-130" dirty="0">
                <a:latin typeface="Arial"/>
                <a:cs typeface="Arial"/>
              </a:rPr>
              <a:t>us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45" dirty="0">
                <a:latin typeface="Arial"/>
                <a:cs typeface="Arial"/>
              </a:rPr>
              <a:t>all </a:t>
            </a:r>
            <a:r>
              <a:rPr sz="1800" spc="-85" dirty="0">
                <a:latin typeface="Arial"/>
                <a:cs typeface="Arial"/>
              </a:rPr>
              <a:t>conversations </a:t>
            </a:r>
            <a:r>
              <a:rPr sz="1800" spc="-65" dirty="0">
                <a:latin typeface="Arial"/>
                <a:cs typeface="Arial"/>
              </a:rPr>
              <a:t>over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5" dirty="0">
                <a:latin typeface="Arial"/>
                <a:cs typeface="Arial"/>
              </a:rPr>
              <a:t>above </a:t>
            </a:r>
            <a:r>
              <a:rPr sz="1800" spc="-50" dirty="0">
                <a:latin typeface="Arial"/>
                <a:cs typeface="Arial"/>
              </a:rPr>
              <a:t>your </a:t>
            </a:r>
            <a:r>
              <a:rPr sz="1800" spc="-75" dirty="0">
                <a:latin typeface="Arial"/>
                <a:cs typeface="Arial"/>
              </a:rPr>
              <a:t>@mentions,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commits,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comments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discussion.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Star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favorite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show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your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dashboards </a:t>
            </a:r>
            <a:r>
              <a:rPr sz="1800" spc="-60" dirty="0">
                <a:latin typeface="Arial"/>
                <a:cs typeface="Arial"/>
              </a:rPr>
              <a:t>like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watch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616" y="5785103"/>
            <a:ext cx="1675983" cy="35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5698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Understanding Github</a:t>
            </a:r>
            <a:r>
              <a:rPr sz="4400" spc="-525" dirty="0"/>
              <a:t> </a:t>
            </a:r>
            <a:r>
              <a:rPr sz="4400" spc="-200" dirty="0"/>
              <a:t>Workflow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6423152"/>
            <a:ext cx="4044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Git </a:t>
            </a:r>
            <a:r>
              <a:rPr sz="1400" b="1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flow:</a:t>
            </a:r>
            <a:r>
              <a:rPr sz="1400" b="1" u="sng" spc="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https://guides.github.com/introduction/flow/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95400"/>
            <a:ext cx="9143999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9226" y="3982592"/>
            <a:ext cx="1629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Trebuchet MS"/>
                <a:cs typeface="Trebuchet MS"/>
              </a:rPr>
              <a:t>*Deploying </a:t>
            </a:r>
            <a:r>
              <a:rPr sz="1200" b="1" spc="-70" dirty="0">
                <a:latin typeface="Trebuchet MS"/>
                <a:cs typeface="Trebuchet MS"/>
              </a:rPr>
              <a:t>the </a:t>
            </a:r>
            <a:r>
              <a:rPr sz="1200" b="1" spc="-75" dirty="0">
                <a:latin typeface="Trebuchet MS"/>
                <a:cs typeface="Trebuchet MS"/>
              </a:rPr>
              <a:t>code </a:t>
            </a:r>
            <a:r>
              <a:rPr sz="1200" b="1" spc="-55" dirty="0">
                <a:latin typeface="Trebuchet MS"/>
                <a:cs typeface="Trebuchet MS"/>
              </a:rPr>
              <a:t>is  </a:t>
            </a:r>
            <a:r>
              <a:rPr sz="1200" b="1" spc="-65" dirty="0">
                <a:latin typeface="Trebuchet MS"/>
                <a:cs typeface="Trebuchet MS"/>
              </a:rPr>
              <a:t>for </a:t>
            </a:r>
            <a:r>
              <a:rPr sz="1200" b="1" spc="-70" dirty="0">
                <a:latin typeface="Trebuchet MS"/>
                <a:cs typeface="Trebuchet MS"/>
              </a:rPr>
              <a:t>development</a:t>
            </a:r>
            <a:r>
              <a:rPr sz="1200" b="1" spc="-175" dirty="0">
                <a:latin typeface="Trebuchet MS"/>
                <a:cs typeface="Trebuchet MS"/>
              </a:rPr>
              <a:t> </a:t>
            </a:r>
            <a:r>
              <a:rPr sz="1200" b="1" spc="-80" dirty="0">
                <a:latin typeface="Trebuchet MS"/>
                <a:cs typeface="Trebuchet MS"/>
              </a:rPr>
              <a:t>projects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2590800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2590800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7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8904" y="4876800"/>
            <a:ext cx="774700" cy="307975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spc="-75" dirty="0">
                <a:latin typeface="Trebuchet MS"/>
                <a:cs typeface="Trebuchet MS"/>
              </a:rPr>
              <a:t>Commit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0800" y="5254752"/>
            <a:ext cx="858519" cy="307975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400" b="1" spc="-80" dirty="0">
                <a:latin typeface="Trebuchet MS"/>
                <a:cs typeface="Trebuchet MS"/>
              </a:rPr>
              <a:t>Compare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2590800"/>
            <a:ext cx="0" cy="3124200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7000" y="5711952"/>
            <a:ext cx="1874520" cy="307975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400" b="1" spc="-95" dirty="0">
                <a:latin typeface="Trebuchet MS"/>
                <a:cs typeface="Trebuchet MS"/>
              </a:rPr>
              <a:t>Sync </a:t>
            </a:r>
            <a:r>
              <a:rPr sz="1400" b="1" spc="-70" dirty="0">
                <a:latin typeface="Trebuchet MS"/>
                <a:cs typeface="Trebuchet MS"/>
              </a:rPr>
              <a:t>or </a:t>
            </a:r>
            <a:r>
              <a:rPr sz="1400" b="1" spc="-75" dirty="0">
                <a:latin typeface="Trebuchet MS"/>
                <a:cs typeface="Trebuchet MS"/>
              </a:rPr>
              <a:t>Push </a:t>
            </a:r>
            <a:r>
              <a:rPr sz="1400" b="1" spc="-60" dirty="0">
                <a:latin typeface="Trebuchet MS"/>
                <a:cs typeface="Trebuchet MS"/>
              </a:rPr>
              <a:t>to</a:t>
            </a:r>
            <a:r>
              <a:rPr sz="1400" b="1" spc="-26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branch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0" y="2590800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0800" y="2590800"/>
            <a:ext cx="0" cy="3121660"/>
          </a:xfrm>
          <a:custGeom>
            <a:avLst/>
            <a:gdLst/>
            <a:ahLst/>
            <a:cxnLst/>
            <a:rect l="l" t="t" r="r" b="b"/>
            <a:pathLst>
              <a:path h="3121660">
                <a:moveTo>
                  <a:pt x="0" y="0"/>
                </a:moveTo>
                <a:lnTo>
                  <a:pt x="0" y="3121228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2590800"/>
            <a:ext cx="0" cy="2440305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92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5776" y="4875276"/>
            <a:ext cx="1146175" cy="523240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92710">
              <a:lnSpc>
                <a:spcPct val="100000"/>
              </a:lnSpc>
              <a:spcBef>
                <a:spcPts val="275"/>
              </a:spcBef>
            </a:pPr>
            <a:r>
              <a:rPr sz="1400" b="1" spc="-80" dirty="0">
                <a:latin typeface="Trebuchet MS"/>
                <a:cs typeface="Trebuchet MS"/>
              </a:rPr>
              <a:t>Comment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on  </a:t>
            </a:r>
            <a:r>
              <a:rPr sz="1400" b="1" spc="-75" dirty="0">
                <a:latin typeface="Trebuchet MS"/>
                <a:cs typeface="Trebuchet MS"/>
              </a:rPr>
              <a:t>Pull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request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0" y="5725667"/>
            <a:ext cx="2158365" cy="523240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102235">
              <a:lnSpc>
                <a:spcPct val="100000"/>
              </a:lnSpc>
              <a:spcBef>
                <a:spcPts val="275"/>
              </a:spcBef>
            </a:pPr>
            <a:r>
              <a:rPr sz="1400" b="1" spc="-55" dirty="0">
                <a:latin typeface="Trebuchet MS"/>
                <a:cs typeface="Trebuchet MS"/>
              </a:rPr>
              <a:t>Add </a:t>
            </a:r>
            <a:r>
              <a:rPr sz="1400" b="1" spc="-40" dirty="0">
                <a:latin typeface="Trebuchet MS"/>
                <a:cs typeface="Trebuchet MS"/>
              </a:rPr>
              <a:t>Issues/ </a:t>
            </a:r>
            <a:r>
              <a:rPr sz="1400" b="1" spc="-80" dirty="0">
                <a:latin typeface="Trebuchet MS"/>
                <a:cs typeface="Trebuchet MS"/>
              </a:rPr>
              <a:t>Resolve</a:t>
            </a:r>
            <a:r>
              <a:rPr sz="1400" b="1" spc="-30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Issues  </a:t>
            </a:r>
            <a:r>
              <a:rPr sz="1400" b="1" spc="-40" dirty="0">
                <a:latin typeface="Trebuchet MS"/>
                <a:cs typeface="Trebuchet MS"/>
              </a:rPr>
              <a:t>Mention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Individuals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1319" y="5039867"/>
            <a:ext cx="1630680" cy="307975"/>
          </a:xfrm>
          <a:prstGeom prst="rect">
            <a:avLst/>
          </a:prstGeom>
          <a:solidFill>
            <a:srgbClr val="DBEDF4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400" b="1" spc="-75" dirty="0">
                <a:latin typeface="Trebuchet MS"/>
                <a:cs typeface="Trebuchet MS"/>
              </a:rPr>
              <a:t>Close Pull</a:t>
            </a:r>
            <a:r>
              <a:rPr sz="1400" b="1" spc="-175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request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457200"/>
            <a:ext cx="5167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20" dirty="0">
                <a:solidFill>
                  <a:srgbClr val="5F497A"/>
                </a:solidFill>
                <a:latin typeface="Trebuchet MS"/>
                <a:cs typeface="Trebuchet MS"/>
              </a:rPr>
              <a:t>Github </a:t>
            </a:r>
            <a:r>
              <a:rPr sz="4400" b="1" spc="-204" dirty="0">
                <a:solidFill>
                  <a:srgbClr val="5F497A"/>
                </a:solidFill>
                <a:latin typeface="Trebuchet MS"/>
                <a:cs typeface="Trebuchet MS"/>
              </a:rPr>
              <a:t>Desktop</a:t>
            </a:r>
            <a:r>
              <a:rPr sz="4400" b="1" spc="-509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4400" b="1" spc="-175" dirty="0">
                <a:solidFill>
                  <a:srgbClr val="5F497A"/>
                </a:solidFill>
                <a:latin typeface="Trebuchet MS"/>
                <a:cs typeface="Trebuchet MS"/>
              </a:rPr>
              <a:t>Demo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89634"/>
            <a:ext cx="602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Trebuchet MS"/>
                <a:cs typeface="Trebuchet MS"/>
              </a:rPr>
              <a:t>Link </a:t>
            </a:r>
            <a:r>
              <a:rPr sz="1800" b="1" spc="-80" dirty="0">
                <a:latin typeface="Trebuchet MS"/>
                <a:cs typeface="Trebuchet MS"/>
              </a:rPr>
              <a:t>to </a:t>
            </a:r>
            <a:r>
              <a:rPr sz="1800" b="1" spc="-75" dirty="0">
                <a:latin typeface="Trebuchet MS"/>
                <a:cs typeface="Trebuchet MS"/>
              </a:rPr>
              <a:t>download </a:t>
            </a:r>
            <a:r>
              <a:rPr sz="1800" b="1" spc="-95" dirty="0">
                <a:latin typeface="Trebuchet MS"/>
                <a:cs typeface="Trebuchet MS"/>
              </a:rPr>
              <a:t>Github </a:t>
            </a:r>
            <a:r>
              <a:rPr sz="1800" b="1" spc="-85" dirty="0">
                <a:latin typeface="Trebuchet MS"/>
                <a:cs typeface="Trebuchet MS"/>
              </a:rPr>
              <a:t>Desktop </a:t>
            </a:r>
            <a:r>
              <a:rPr sz="1800" spc="-20" dirty="0">
                <a:latin typeface="Arial"/>
                <a:cs typeface="Arial"/>
              </a:rPr>
              <a:t>: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https://desktop.github.com/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504" y="2198451"/>
            <a:ext cx="8616695" cy="4126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306"/>
            <a:ext cx="9144000" cy="4321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651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</vt:lpstr>
      <vt:lpstr>What is Git &amp; Github ?</vt:lpstr>
      <vt:lpstr>Github Structure</vt:lpstr>
      <vt:lpstr>Important Concepts for Github Users</vt:lpstr>
      <vt:lpstr>Concepts for Github Users .. Cntd</vt:lpstr>
      <vt:lpstr>Understanding Github Workflow</vt:lpstr>
      <vt:lpstr>Slide 8</vt:lpstr>
      <vt:lpstr>Slide 9</vt:lpstr>
      <vt:lpstr>Slide 10</vt:lpstr>
      <vt:lpstr>RESOURCES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3</cp:revision>
  <dcterms:created xsi:type="dcterms:W3CDTF">2018-07-31T15:40:44Z</dcterms:created>
  <dcterms:modified xsi:type="dcterms:W3CDTF">2018-07-31T16:21:12Z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2018-07-31T00:00:00Z</vt:filetime>
  </property>
</Properties>
</file>