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58519" y="2438401"/>
            <a:ext cx="7518400" cy="2032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34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558519" y="4465488"/>
            <a:ext cx="7518400" cy="690713"/>
          </a:xfrm>
          <a:prstGeom prst="rect">
            <a:avLst/>
          </a:pr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34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0894858" y="6492380"/>
            <a:ext cx="99234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034"/>
            <a:r>
              <a:rPr lang="en-US" sz="1333" dirty="0">
                <a:solidFill>
                  <a:prstClr val="black">
                    <a:lumMod val="50000"/>
                    <a:lumOff val="50000"/>
                  </a:prstClr>
                </a:solidFill>
              </a:rPr>
              <a:t>©2017</a:t>
            </a:r>
          </a:p>
        </p:txBody>
      </p:sp>
      <p:sp>
        <p:nvSpPr>
          <p:cNvPr id="5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558438" y="2667755"/>
            <a:ext cx="7518481" cy="566309"/>
          </a:xfrm>
          <a:prstGeom prst="rect">
            <a:avLst/>
          </a:prstGeom>
        </p:spPr>
        <p:txBody>
          <a:bodyPr vert="horz" lIns="68589" tIns="34295" rIns="68589" bIns="34295" rtlCol="0" anchor="ctr">
            <a:noAutofit/>
          </a:bodyPr>
          <a:lstStyle>
            <a:lvl1pPr marL="0" indent="0" algn="ctr">
              <a:buNone/>
              <a:defRPr lang="en-US" sz="3200" b="0" i="0" cap="all" dirty="0" smtClean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Century Gothic" panose="020B0502020202020204" pitchFamily="34" charset="0"/>
              </a:defRPr>
            </a:lvl1pPr>
          </a:lstStyle>
          <a:p>
            <a:pPr marL="0" lvl="0" defTabSz="365786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PRESENTATION TITLE GOES HERE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73" y="685800"/>
            <a:ext cx="4170976" cy="15276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1" y="360130"/>
            <a:ext cx="2354436" cy="1870836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 rot="16200000">
            <a:off x="-3348186" y="3347866"/>
            <a:ext cx="6857999" cy="162275"/>
            <a:chOff x="4771874" y="5936423"/>
            <a:chExt cx="5134124" cy="114358"/>
          </a:xfrm>
        </p:grpSpPr>
        <p:sp>
          <p:nvSpPr>
            <p:cNvPr id="12" name="Rectangle 129"/>
            <p:cNvSpPr>
              <a:spLocks noChangeArrowheads="1"/>
            </p:cNvSpPr>
            <p:nvPr/>
          </p:nvSpPr>
          <p:spPr bwMode="auto">
            <a:xfrm>
              <a:off x="4771874" y="5936423"/>
              <a:ext cx="1030504" cy="1143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CD6D4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1219034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3" name="Rectangle 130"/>
            <p:cNvSpPr>
              <a:spLocks noChangeArrowheads="1"/>
            </p:cNvSpPr>
            <p:nvPr/>
          </p:nvSpPr>
          <p:spPr bwMode="auto">
            <a:xfrm>
              <a:off x="5800395" y="5936423"/>
              <a:ext cx="1030504" cy="1143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CD6D4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1219034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5" name="Rectangle 131"/>
            <p:cNvSpPr>
              <a:spLocks noChangeArrowheads="1"/>
            </p:cNvSpPr>
            <p:nvPr/>
          </p:nvSpPr>
          <p:spPr bwMode="auto">
            <a:xfrm>
              <a:off x="6814488" y="5936423"/>
              <a:ext cx="1726090" cy="1143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CD6D4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1219034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6" name="Rectangle 132"/>
            <p:cNvSpPr>
              <a:spLocks noChangeArrowheads="1"/>
            </p:cNvSpPr>
            <p:nvPr/>
          </p:nvSpPr>
          <p:spPr bwMode="auto">
            <a:xfrm>
              <a:off x="9225128" y="5936423"/>
              <a:ext cx="243519" cy="114300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CD6D4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1219034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7" name="Rectangle 133"/>
            <p:cNvSpPr>
              <a:spLocks noChangeArrowheads="1"/>
            </p:cNvSpPr>
            <p:nvPr/>
          </p:nvSpPr>
          <p:spPr bwMode="auto">
            <a:xfrm>
              <a:off x="9468648" y="5936481"/>
              <a:ext cx="437350" cy="1143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CD6D4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1219034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8" name="Rectangle 132"/>
            <p:cNvSpPr>
              <a:spLocks noChangeArrowheads="1"/>
            </p:cNvSpPr>
            <p:nvPr userDrawn="1"/>
          </p:nvSpPr>
          <p:spPr bwMode="auto">
            <a:xfrm>
              <a:off x="8996945" y="5936423"/>
              <a:ext cx="243519" cy="114300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CD6D4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1219034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9" name="Rectangle 132"/>
            <p:cNvSpPr>
              <a:spLocks noChangeArrowheads="1"/>
            </p:cNvSpPr>
            <p:nvPr userDrawn="1"/>
          </p:nvSpPr>
          <p:spPr bwMode="auto">
            <a:xfrm>
              <a:off x="8764008" y="5936423"/>
              <a:ext cx="243519" cy="114300"/>
            </a:xfrm>
            <a:prstGeom prst="rect">
              <a:avLst/>
            </a:prstGeom>
            <a:solidFill>
              <a:srgbClr val="CC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CD6D4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1219034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20" name="Rectangle 132"/>
            <p:cNvSpPr>
              <a:spLocks noChangeArrowheads="1"/>
            </p:cNvSpPr>
            <p:nvPr userDrawn="1"/>
          </p:nvSpPr>
          <p:spPr bwMode="auto">
            <a:xfrm>
              <a:off x="8540578" y="5936423"/>
              <a:ext cx="243519" cy="1143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CD6D4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1219034"/>
              <a:endParaRPr lang="en-US" sz="2400" dirty="0">
                <a:solidFill>
                  <a:prstClr val="black"/>
                </a:solidFill>
              </a:endParaRPr>
            </a:p>
          </p:txBody>
        </p:sp>
      </p:grpSp>
      <p:sp>
        <p:nvSpPr>
          <p:cNvPr id="3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558437" y="4465485"/>
            <a:ext cx="7518483" cy="594784"/>
          </a:xfrm>
          <a:prstGeom prst="rect">
            <a:avLst/>
          </a:prstGeom>
        </p:spPr>
        <p:txBody>
          <a:bodyPr vert="horz" lIns="68583" tIns="34295" rIns="68583" bIns="34295" rtlCol="0" anchor="ctr">
            <a:noAutofit/>
          </a:bodyPr>
          <a:lstStyle>
            <a:lvl1pPr marL="0" indent="0" algn="ctr">
              <a:buNone/>
              <a:defRPr lang="en-US" sz="1867" b="0" i="0" cap="all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Century Gothic" panose="020B0502020202020204" pitchFamily="34" charset="0"/>
              </a:defRPr>
            </a:lvl1pPr>
          </a:lstStyle>
          <a:p>
            <a:pPr marL="0" lvl="0" defTabSz="365748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558437" y="3641348"/>
            <a:ext cx="7518483" cy="594784"/>
          </a:xfrm>
          <a:prstGeom prst="rect">
            <a:avLst/>
          </a:prstGeom>
        </p:spPr>
        <p:txBody>
          <a:bodyPr vert="horz" lIns="68583" tIns="34295" rIns="68583" bIns="34295" rtlCol="0" anchor="ctr">
            <a:noAutofit/>
          </a:bodyPr>
          <a:lstStyle>
            <a:lvl1pPr marL="0" indent="0" algn="ctr">
              <a:buNone/>
              <a:defRPr lang="en-US" sz="1867" b="0" i="0" cap="all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Century Gothic" panose="020B0502020202020204" pitchFamily="34" charset="0"/>
              </a:defRPr>
            </a:lvl1pPr>
          </a:lstStyle>
          <a:p>
            <a:pPr marL="0" lvl="0" defTabSz="365748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Speaker Name</a:t>
            </a:r>
            <a:endParaRPr lang="en-US" dirty="0"/>
          </a:p>
        </p:txBody>
      </p:sp>
      <p:grpSp>
        <p:nvGrpSpPr>
          <p:cNvPr id="33" name="Group 32"/>
          <p:cNvGrpSpPr/>
          <p:nvPr userDrawn="1"/>
        </p:nvGrpSpPr>
        <p:grpSpPr>
          <a:xfrm rot="16200000">
            <a:off x="8683681" y="3347863"/>
            <a:ext cx="6858001" cy="162271"/>
            <a:chOff x="4775459" y="5914292"/>
            <a:chExt cx="5130539" cy="114356"/>
          </a:xfrm>
        </p:grpSpPr>
        <p:sp>
          <p:nvSpPr>
            <p:cNvPr id="34" name="Rectangle 129"/>
            <p:cNvSpPr>
              <a:spLocks noChangeArrowheads="1"/>
            </p:cNvSpPr>
            <p:nvPr/>
          </p:nvSpPr>
          <p:spPr bwMode="auto">
            <a:xfrm>
              <a:off x="4775459" y="5914348"/>
              <a:ext cx="1654329" cy="114300"/>
            </a:xfrm>
            <a:prstGeom prst="rect">
              <a:avLst/>
            </a:prstGeom>
            <a:solidFill>
              <a:srgbClr val="8EB3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CD6D4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1219034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35" name="Rectangle 130"/>
            <p:cNvSpPr>
              <a:spLocks noChangeArrowheads="1"/>
            </p:cNvSpPr>
            <p:nvPr userDrawn="1"/>
          </p:nvSpPr>
          <p:spPr bwMode="auto">
            <a:xfrm>
              <a:off x="6426204" y="5914292"/>
              <a:ext cx="3479794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CD6D4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1219034"/>
              <a:endParaRPr lang="en-US" sz="2400" dirty="0">
                <a:solidFill>
                  <a:prstClr val="black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5"/>
          <a:stretch/>
        </p:blipFill>
        <p:spPr>
          <a:xfrm>
            <a:off x="162194" y="3344"/>
            <a:ext cx="4396164" cy="68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75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61868" y="2553999"/>
            <a:ext cx="11915051" cy="1750004"/>
          </a:xfrm>
          <a:prstGeom prst="rect">
            <a:avLst/>
          </a:pr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34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07" y="804322"/>
            <a:ext cx="3133715" cy="1147732"/>
          </a:xfrm>
          <a:prstGeom prst="rect">
            <a:avLst/>
          </a:prstGeom>
        </p:spPr>
      </p:pic>
      <p:sp>
        <p:nvSpPr>
          <p:cNvPr id="57" name="TextBox 56"/>
          <p:cNvSpPr txBox="1"/>
          <p:nvPr userDrawn="1"/>
        </p:nvSpPr>
        <p:spPr>
          <a:xfrm>
            <a:off x="11163727" y="6492380"/>
            <a:ext cx="99234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034"/>
            <a:r>
              <a:rPr lang="en-US" sz="1333" dirty="0">
                <a:solidFill>
                  <a:prstClr val="white"/>
                </a:solidFill>
              </a:rPr>
              <a:t>©2017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714725"/>
            <a:ext cx="1461920" cy="116164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894858" y="6492380"/>
            <a:ext cx="99234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034"/>
            <a:r>
              <a:rPr lang="en-US" sz="1333" dirty="0">
                <a:solidFill>
                  <a:prstClr val="black">
                    <a:lumMod val="50000"/>
                    <a:lumOff val="50000"/>
                  </a:prstClr>
                </a:solidFill>
              </a:rPr>
              <a:t>©2017</a:t>
            </a:r>
          </a:p>
        </p:txBody>
      </p:sp>
      <p:grpSp>
        <p:nvGrpSpPr>
          <p:cNvPr id="10" name="Group 9"/>
          <p:cNvGrpSpPr/>
          <p:nvPr userDrawn="1"/>
        </p:nvGrpSpPr>
        <p:grpSpPr>
          <a:xfrm rot="16200000">
            <a:off x="-3348186" y="3347868"/>
            <a:ext cx="6857999" cy="162275"/>
            <a:chOff x="4771874" y="5936423"/>
            <a:chExt cx="5134124" cy="114358"/>
          </a:xfrm>
        </p:grpSpPr>
        <p:sp>
          <p:nvSpPr>
            <p:cNvPr id="11" name="Rectangle 129"/>
            <p:cNvSpPr>
              <a:spLocks noChangeArrowheads="1"/>
            </p:cNvSpPr>
            <p:nvPr/>
          </p:nvSpPr>
          <p:spPr bwMode="auto">
            <a:xfrm>
              <a:off x="4771874" y="5936423"/>
              <a:ext cx="1030504" cy="1143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CD6D4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1219034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2" name="Rectangle 130"/>
            <p:cNvSpPr>
              <a:spLocks noChangeArrowheads="1"/>
            </p:cNvSpPr>
            <p:nvPr/>
          </p:nvSpPr>
          <p:spPr bwMode="auto">
            <a:xfrm>
              <a:off x="5800395" y="5936423"/>
              <a:ext cx="1030504" cy="1143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CD6D4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1219034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3" name="Rectangle 131"/>
            <p:cNvSpPr>
              <a:spLocks noChangeArrowheads="1"/>
            </p:cNvSpPr>
            <p:nvPr/>
          </p:nvSpPr>
          <p:spPr bwMode="auto">
            <a:xfrm>
              <a:off x="6814488" y="5936423"/>
              <a:ext cx="1726090" cy="1143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CD6D4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1219034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4" name="Rectangle 132"/>
            <p:cNvSpPr>
              <a:spLocks noChangeArrowheads="1"/>
            </p:cNvSpPr>
            <p:nvPr/>
          </p:nvSpPr>
          <p:spPr bwMode="auto">
            <a:xfrm>
              <a:off x="9225128" y="5936423"/>
              <a:ext cx="243519" cy="114300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CD6D4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1219034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5" name="Rectangle 133"/>
            <p:cNvSpPr>
              <a:spLocks noChangeArrowheads="1"/>
            </p:cNvSpPr>
            <p:nvPr/>
          </p:nvSpPr>
          <p:spPr bwMode="auto">
            <a:xfrm>
              <a:off x="9468648" y="5936481"/>
              <a:ext cx="437350" cy="1143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CD6D4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1219034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6" name="Rectangle 132"/>
            <p:cNvSpPr>
              <a:spLocks noChangeArrowheads="1"/>
            </p:cNvSpPr>
            <p:nvPr userDrawn="1"/>
          </p:nvSpPr>
          <p:spPr bwMode="auto">
            <a:xfrm>
              <a:off x="8996945" y="5936423"/>
              <a:ext cx="243519" cy="114300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CD6D4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1219034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7" name="Rectangle 132"/>
            <p:cNvSpPr>
              <a:spLocks noChangeArrowheads="1"/>
            </p:cNvSpPr>
            <p:nvPr userDrawn="1"/>
          </p:nvSpPr>
          <p:spPr bwMode="auto">
            <a:xfrm>
              <a:off x="8764008" y="5936423"/>
              <a:ext cx="243519" cy="114300"/>
            </a:xfrm>
            <a:prstGeom prst="rect">
              <a:avLst/>
            </a:prstGeom>
            <a:solidFill>
              <a:srgbClr val="CC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CD6D4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1219034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8" name="Rectangle 132"/>
            <p:cNvSpPr>
              <a:spLocks noChangeArrowheads="1"/>
            </p:cNvSpPr>
            <p:nvPr userDrawn="1"/>
          </p:nvSpPr>
          <p:spPr bwMode="auto">
            <a:xfrm>
              <a:off x="8540578" y="5936423"/>
              <a:ext cx="243519" cy="1143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CD6D4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1219034"/>
              <a:endParaRPr lang="en-US" sz="2400" dirty="0">
                <a:solidFill>
                  <a:prstClr val="black"/>
                </a:solidFill>
              </a:endParaRPr>
            </a:p>
          </p:txBody>
        </p:sp>
      </p:grpSp>
      <p:sp>
        <p:nvSpPr>
          <p:cNvPr id="52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983" y="3145846"/>
            <a:ext cx="6974020" cy="566309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>
            <a:lvl1pPr marL="0" indent="0" algn="ctr">
              <a:buNone/>
              <a:defRPr lang="en-US" sz="2560" b="0" i="0" cap="all" dirty="0" smtClean="0">
                <a:solidFill>
                  <a:srgbClr val="C00000"/>
                </a:solidFill>
                <a:latin typeface="Century Gothic" panose="020B0502020202020204" pitchFamily="34" charset="0"/>
                <a:ea typeface="+mj-ea"/>
                <a:cs typeface="Century Gothic" panose="020B0502020202020204" pitchFamily="34" charset="0"/>
              </a:defRPr>
            </a:lvl1pPr>
          </a:lstStyle>
          <a:p>
            <a:pPr marL="0" lvl="0" defTabSz="365786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Section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2000" y="2053399"/>
            <a:ext cx="2330061" cy="1001199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02365" y="3141531"/>
            <a:ext cx="1479697" cy="1608268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468" y="2053399"/>
            <a:ext cx="2020592" cy="989237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7536469" y="3120850"/>
            <a:ext cx="2846871" cy="1628951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27" name="Group 26"/>
          <p:cNvGrpSpPr/>
          <p:nvPr userDrawn="1"/>
        </p:nvGrpSpPr>
        <p:grpSpPr>
          <a:xfrm rot="16200000">
            <a:off x="8683681" y="3347863"/>
            <a:ext cx="6858001" cy="162271"/>
            <a:chOff x="4775459" y="5914292"/>
            <a:chExt cx="5130539" cy="114356"/>
          </a:xfrm>
        </p:grpSpPr>
        <p:sp>
          <p:nvSpPr>
            <p:cNvPr id="28" name="Rectangle 129"/>
            <p:cNvSpPr>
              <a:spLocks noChangeArrowheads="1"/>
            </p:cNvSpPr>
            <p:nvPr/>
          </p:nvSpPr>
          <p:spPr bwMode="auto">
            <a:xfrm>
              <a:off x="4775459" y="5914348"/>
              <a:ext cx="1654329" cy="114300"/>
            </a:xfrm>
            <a:prstGeom prst="rect">
              <a:avLst/>
            </a:prstGeom>
            <a:solidFill>
              <a:srgbClr val="8EB3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CD6D4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1219034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29" name="Rectangle 130"/>
            <p:cNvSpPr>
              <a:spLocks noChangeArrowheads="1"/>
            </p:cNvSpPr>
            <p:nvPr userDrawn="1"/>
          </p:nvSpPr>
          <p:spPr bwMode="auto">
            <a:xfrm>
              <a:off x="6426204" y="5914292"/>
              <a:ext cx="3479794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CD6D4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1219034"/>
              <a:endParaRPr lang="en-US" sz="24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8781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003" y="6416676"/>
            <a:ext cx="507997" cy="44132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lIns="91430" tIns="45715" rIns="91430" bIns="45715"/>
          <a:lstStyle>
            <a:lvl1pPr>
              <a:defRPr sz="1173">
                <a:solidFill>
                  <a:schemeClr val="bg1"/>
                </a:solidFill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75177"/>
            <a:fld id="{63983970-660A-4B90-AA99-BF6FB042F461}" type="slidenum">
              <a:rPr lang="en-US" smtClean="0">
                <a:solidFill>
                  <a:prstClr val="white"/>
                </a:solidFill>
              </a:rPr>
              <a:pPr defTabSz="97517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768901" y="6413398"/>
            <a:ext cx="767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34"/>
            <a:r>
              <a:rPr lang="en-US" sz="1200" dirty="0">
                <a:solidFill>
                  <a:prstClr val="black"/>
                </a:solidFill>
              </a:rPr>
              <a:t>©2017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6399" y="283382"/>
            <a:ext cx="11277604" cy="527469"/>
          </a:xfrm>
        </p:spPr>
        <p:txBody>
          <a:bodyPr vert="horz" lIns="91422" tIns="45711" rIns="91422" bIns="45711" rtlCol="0" anchor="ctr">
            <a:noAutofit/>
          </a:bodyPr>
          <a:lstStyle>
            <a:lvl1pPr algn="l">
              <a:def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algn="l" defTabSz="121890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43353"/>
            <a:ext cx="1768900" cy="64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G_logoReflec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63014" y="6273801"/>
            <a:ext cx="1406177" cy="52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1569192" y="6413398"/>
            <a:ext cx="767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34"/>
            <a:r>
              <a:rPr lang="en-US" sz="1200" dirty="0">
                <a:solidFill>
                  <a:prstClr val="black"/>
                </a:solidFill>
              </a:rPr>
              <a:t>©2017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669" y="2776406"/>
            <a:ext cx="12192000" cy="13051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427" tIns="55215" rIns="110427" bIns="55215" rtlCol="0" anchor="ctr"/>
          <a:lstStyle/>
          <a:p>
            <a:pPr algn="ctr" defTabSz="1219034"/>
            <a:endParaRPr lang="en-US" sz="3792" dirty="0">
              <a:solidFill>
                <a:prstClr val="white"/>
              </a:solidFill>
            </a:endParaRP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02352" y="3145846"/>
            <a:ext cx="11180049" cy="566309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>
            <a:lvl1pPr marL="0" indent="0">
              <a:buNone/>
              <a:defRPr lang="en-US" sz="3200" b="0" i="0" cap="all" dirty="0" smtClean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Century Gothic" panose="020B0502020202020204" pitchFamily="34" charset="0"/>
              </a:defRPr>
            </a:lvl1pPr>
          </a:lstStyle>
          <a:p>
            <a:pPr marL="0" lvl="0" defTabSz="365786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96347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95989"/>
            <a:ext cx="12192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243417" y="6376988"/>
            <a:ext cx="6908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219034" eaLnBrk="0" hangingPunct="0">
              <a:lnSpc>
                <a:spcPct val="190000"/>
              </a:lnSpc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©2014, Cognizant 	</a:t>
            </a:r>
            <a:endParaRPr lang="en-US" sz="90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5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72086" y="6262688"/>
            <a:ext cx="2618316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0800000">
            <a:off x="0" y="14288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defTabSz="1219034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203200" y="242889"/>
            <a:ext cx="11684000" cy="1587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03200" y="242248"/>
            <a:ext cx="114808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9633" y="6442075"/>
            <a:ext cx="609600" cy="4572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pPr defTabSz="1219034">
              <a:defRPr/>
            </a:pPr>
            <a:fld id="{21D12546-4BFA-49EC-B576-EA695284C379}" type="slidenum">
              <a:rPr lang="en-US" smtClean="0"/>
              <a:pPr defTabSz="1219034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11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eep Challen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07557"/>
            <a:ext cx="12192000" cy="2667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320801" y="4304693"/>
            <a:ext cx="2120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034"/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Thank You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 rot="16200000">
            <a:off x="-3347861" y="3347864"/>
            <a:ext cx="6857999" cy="162275"/>
            <a:chOff x="4771874" y="5936423"/>
            <a:chExt cx="5134124" cy="114358"/>
          </a:xfrm>
        </p:grpSpPr>
        <p:sp>
          <p:nvSpPr>
            <p:cNvPr id="15" name="Rectangle 129"/>
            <p:cNvSpPr>
              <a:spLocks noChangeArrowheads="1"/>
            </p:cNvSpPr>
            <p:nvPr/>
          </p:nvSpPr>
          <p:spPr bwMode="auto">
            <a:xfrm>
              <a:off x="4771874" y="5936423"/>
              <a:ext cx="1030504" cy="1143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CD6D4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1219034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6" name="Rectangle 130"/>
            <p:cNvSpPr>
              <a:spLocks noChangeArrowheads="1"/>
            </p:cNvSpPr>
            <p:nvPr/>
          </p:nvSpPr>
          <p:spPr bwMode="auto">
            <a:xfrm>
              <a:off x="5800395" y="5936423"/>
              <a:ext cx="1030504" cy="1143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CD6D4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1219034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7" name="Rectangle 131"/>
            <p:cNvSpPr>
              <a:spLocks noChangeArrowheads="1"/>
            </p:cNvSpPr>
            <p:nvPr/>
          </p:nvSpPr>
          <p:spPr bwMode="auto">
            <a:xfrm>
              <a:off x="6814488" y="5936423"/>
              <a:ext cx="1726090" cy="1143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CD6D4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1219034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8" name="Rectangle 132"/>
            <p:cNvSpPr>
              <a:spLocks noChangeArrowheads="1"/>
            </p:cNvSpPr>
            <p:nvPr/>
          </p:nvSpPr>
          <p:spPr bwMode="auto">
            <a:xfrm>
              <a:off x="9225128" y="5936423"/>
              <a:ext cx="243519" cy="114300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CD6D4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1219034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9" name="Rectangle 133"/>
            <p:cNvSpPr>
              <a:spLocks noChangeArrowheads="1"/>
            </p:cNvSpPr>
            <p:nvPr/>
          </p:nvSpPr>
          <p:spPr bwMode="auto">
            <a:xfrm>
              <a:off x="9468648" y="5936481"/>
              <a:ext cx="437350" cy="1143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CD6D4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1219034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20" name="Rectangle 132"/>
            <p:cNvSpPr>
              <a:spLocks noChangeArrowheads="1"/>
            </p:cNvSpPr>
            <p:nvPr userDrawn="1"/>
          </p:nvSpPr>
          <p:spPr bwMode="auto">
            <a:xfrm>
              <a:off x="8996945" y="5936423"/>
              <a:ext cx="243519" cy="114300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CD6D4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1219034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21" name="Rectangle 132"/>
            <p:cNvSpPr>
              <a:spLocks noChangeArrowheads="1"/>
            </p:cNvSpPr>
            <p:nvPr userDrawn="1"/>
          </p:nvSpPr>
          <p:spPr bwMode="auto">
            <a:xfrm>
              <a:off x="8764008" y="5936423"/>
              <a:ext cx="243519" cy="114300"/>
            </a:xfrm>
            <a:prstGeom prst="rect">
              <a:avLst/>
            </a:prstGeom>
            <a:solidFill>
              <a:srgbClr val="CC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CD6D4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1219034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22" name="Rectangle 132"/>
            <p:cNvSpPr>
              <a:spLocks noChangeArrowheads="1"/>
            </p:cNvSpPr>
            <p:nvPr userDrawn="1"/>
          </p:nvSpPr>
          <p:spPr bwMode="auto">
            <a:xfrm>
              <a:off x="8540578" y="5936423"/>
              <a:ext cx="243519" cy="1143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CD6D4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1219034"/>
              <a:endParaRPr lang="en-US" sz="2400" dirty="0">
                <a:solidFill>
                  <a:prstClr val="black"/>
                </a:solidFill>
              </a:endParaRPr>
            </a:p>
          </p:txBody>
        </p:sp>
      </p:grp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1" y="360130"/>
            <a:ext cx="2354436" cy="187083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73" y="685800"/>
            <a:ext cx="4170976" cy="1527632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10894858" y="6492380"/>
            <a:ext cx="99234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034"/>
            <a:r>
              <a:rPr lang="en-US" sz="1333" dirty="0">
                <a:solidFill>
                  <a:prstClr val="black">
                    <a:lumMod val="50000"/>
                    <a:lumOff val="50000"/>
                  </a:prstClr>
                </a:solidFill>
              </a:rPr>
              <a:t>©2017</a:t>
            </a:r>
          </a:p>
        </p:txBody>
      </p:sp>
      <p:grpSp>
        <p:nvGrpSpPr>
          <p:cNvPr id="29" name="Group 28"/>
          <p:cNvGrpSpPr/>
          <p:nvPr userDrawn="1"/>
        </p:nvGrpSpPr>
        <p:grpSpPr>
          <a:xfrm rot="16200000">
            <a:off x="8683681" y="3347863"/>
            <a:ext cx="6858001" cy="162271"/>
            <a:chOff x="4775459" y="5914292"/>
            <a:chExt cx="5130539" cy="114356"/>
          </a:xfrm>
        </p:grpSpPr>
        <p:sp>
          <p:nvSpPr>
            <p:cNvPr id="30" name="Rectangle 129"/>
            <p:cNvSpPr>
              <a:spLocks noChangeArrowheads="1"/>
            </p:cNvSpPr>
            <p:nvPr/>
          </p:nvSpPr>
          <p:spPr bwMode="auto">
            <a:xfrm>
              <a:off x="4775459" y="5914348"/>
              <a:ext cx="1654329" cy="114300"/>
            </a:xfrm>
            <a:prstGeom prst="rect">
              <a:avLst/>
            </a:prstGeom>
            <a:solidFill>
              <a:srgbClr val="8EB3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CD6D4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1219034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31" name="Rectangle 130"/>
            <p:cNvSpPr>
              <a:spLocks noChangeArrowheads="1"/>
            </p:cNvSpPr>
            <p:nvPr userDrawn="1"/>
          </p:nvSpPr>
          <p:spPr bwMode="auto">
            <a:xfrm>
              <a:off x="6426204" y="5914292"/>
              <a:ext cx="3479794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CD6D4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1219034"/>
              <a:endParaRPr lang="en-US" sz="24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572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0099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18789" y="1519429"/>
            <a:ext cx="7922259" cy="4742815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85215" y="6476187"/>
            <a:ext cx="1146811" cy="1778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 defTabSz="1219034">
              <a:lnSpc>
                <a:spcPts val="1240"/>
              </a:lnSpc>
            </a:pPr>
            <a:r>
              <a:rPr lang="en-US" dirty="0" smtClean="0">
                <a:solidFill>
                  <a:prstClr val="white"/>
                </a:solidFill>
              </a:rPr>
              <a:t>© 2016</a:t>
            </a:r>
            <a:r>
              <a:rPr lang="en-US" spc="-55" dirty="0" smtClean="0">
                <a:solidFill>
                  <a:prstClr val="white"/>
                </a:solidFill>
              </a:rPr>
              <a:t> </a:t>
            </a:r>
            <a:r>
              <a:rPr lang="en-US" spc="-5" dirty="0" smtClean="0">
                <a:solidFill>
                  <a:prstClr val="white"/>
                </a:solidFill>
              </a:rPr>
              <a:t>Cognizant</a:t>
            </a:r>
            <a:endParaRPr lang="en-US" spc="-5" dirty="0">
              <a:solidFill>
                <a:prstClr val="white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034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034"/>
              <a:t>10/27/2017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4167" y="6469938"/>
            <a:ext cx="231140" cy="204471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399" defTabSz="1219034">
              <a:lnSpc>
                <a:spcPts val="1435"/>
              </a:lnSpc>
            </a:pPr>
            <a:fld id="{81D60167-4931-47E6-BA6A-407CBD079E47}" type="slidenum">
              <a:rPr lang="en-US" smtClean="0">
                <a:solidFill>
                  <a:prstClr val="white"/>
                </a:solidFill>
              </a:rPr>
              <a:pPr marL="25399" defTabSz="1219034">
                <a:lnSpc>
                  <a:spcPts val="1435"/>
                </a:lnSpc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78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862" y="6305131"/>
            <a:ext cx="718927" cy="501028"/>
          </a:xfrm>
          <a:prstGeom prst="rect">
            <a:avLst/>
          </a:prstGeom>
        </p:spPr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00" y="297600"/>
            <a:ext cx="11596800" cy="595200"/>
          </a:xfrm>
        </p:spPr>
        <p:txBody>
          <a:bodyPr anchor="t">
            <a:normAutofit/>
          </a:bodyPr>
          <a:lstStyle>
            <a:lvl1pPr>
              <a:defRPr sz="2133"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7600" y="297600"/>
            <a:ext cx="11596800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23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7800" y="164736"/>
            <a:ext cx="12014200" cy="43035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95000"/>
              </a:lnSpc>
              <a:defRPr sz="2400" b="0">
                <a:solidFill>
                  <a:srgbClr val="94273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Rectangle 42"/>
          <p:cNvSpPr txBox="1">
            <a:spLocks noChangeArrowheads="1"/>
          </p:cNvSpPr>
          <p:nvPr userDrawn="1"/>
        </p:nvSpPr>
        <p:spPr>
          <a:xfrm>
            <a:off x="11580842" y="6464037"/>
            <a:ext cx="460542" cy="31776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rgbClr val="6DB23F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79334EC3-DEE9-4F00-8E9F-B95713FB0F9C}" type="slidenum">
              <a:rPr lang="en-US" sz="110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defRPr/>
              </a:pPr>
              <a:t>‹#›</a:t>
            </a:fld>
            <a:r>
              <a:rPr lang="en-US" sz="11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1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705100" y="6650378"/>
            <a:ext cx="887574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b="1" kern="0" dirty="0" smtClean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© 2017 Cognizant </a:t>
            </a:r>
            <a:endParaRPr lang="en-US" sz="900" b="1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25325" y="6404726"/>
            <a:ext cx="973318" cy="424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22838" y="6475605"/>
            <a:ext cx="578291" cy="30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3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6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75177" rtl="0" eaLnBrk="1" latinLnBrk="0" hangingPunct="1">
        <a:spcBef>
          <a:spcPct val="0"/>
        </a:spcBef>
        <a:buNone/>
        <a:defRPr sz="4693" kern="1200">
          <a:solidFill>
            <a:schemeClr val="tx1"/>
          </a:solidFill>
          <a:latin typeface="Helvetica Light"/>
          <a:ea typeface="+mj-ea"/>
          <a:cs typeface="+mj-cs"/>
        </a:defRPr>
      </a:lvl1pPr>
    </p:titleStyle>
    <p:bodyStyle>
      <a:lvl1pPr marL="365691" indent="-365691" algn="l" defTabSz="9751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Helvetica Light"/>
          <a:ea typeface="+mn-ea"/>
          <a:cs typeface="+mn-cs"/>
        </a:defRPr>
      </a:lvl1pPr>
      <a:lvl2pPr marL="792332" indent="-304743" algn="l" defTabSz="975177" rtl="0" eaLnBrk="1" latinLnBrk="0" hangingPunct="1">
        <a:spcBef>
          <a:spcPct val="20000"/>
        </a:spcBef>
        <a:buFont typeface="Arial" panose="020B0604020202020204" pitchFamily="34" charset="0"/>
        <a:buChar char="–"/>
        <a:defRPr lang="en-US" sz="2560" kern="1200" dirty="0" smtClean="0">
          <a:solidFill>
            <a:schemeClr val="tx1"/>
          </a:solidFill>
          <a:latin typeface="Helvetica Light"/>
          <a:ea typeface="+mn-ea"/>
          <a:cs typeface="+mn-cs"/>
        </a:defRPr>
      </a:lvl2pPr>
      <a:lvl3pPr marL="1218970" indent="-243793" algn="l" defTabSz="975177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2560" kern="1200" dirty="0" smtClean="0">
          <a:solidFill>
            <a:schemeClr val="tx1"/>
          </a:solidFill>
          <a:latin typeface="Helvetica Light"/>
          <a:ea typeface="+mn-ea"/>
          <a:cs typeface="+mn-cs"/>
        </a:defRPr>
      </a:lvl3pPr>
      <a:lvl4pPr marL="1706556" indent="-243793" algn="l" defTabSz="975177" rtl="0" eaLnBrk="1" latinLnBrk="0" hangingPunct="1">
        <a:spcBef>
          <a:spcPct val="20000"/>
        </a:spcBef>
        <a:buFont typeface="Arial" panose="020B0604020202020204" pitchFamily="34" charset="0"/>
        <a:buChar char="–"/>
        <a:defRPr lang="en-US" sz="2560" kern="1200" dirty="0" smtClean="0">
          <a:solidFill>
            <a:schemeClr val="tx1"/>
          </a:solidFill>
          <a:latin typeface="Helvetica Light"/>
          <a:ea typeface="+mn-ea"/>
          <a:cs typeface="+mn-cs"/>
        </a:defRPr>
      </a:lvl4pPr>
      <a:lvl5pPr marL="2194144" indent="-243793" algn="l" defTabSz="975177" rtl="0" eaLnBrk="1" latinLnBrk="0" hangingPunct="1">
        <a:spcBef>
          <a:spcPct val="20000"/>
        </a:spcBef>
        <a:buFont typeface="Arial" panose="020B0604020202020204" pitchFamily="34" charset="0"/>
        <a:buChar char="»"/>
        <a:defRPr lang="en-US" sz="2560" kern="1200" dirty="0" smtClean="0">
          <a:solidFill>
            <a:schemeClr val="tx1"/>
          </a:solidFill>
          <a:latin typeface="Helvetica Light"/>
          <a:ea typeface="+mn-ea"/>
          <a:cs typeface="+mn-cs"/>
        </a:defRPr>
      </a:lvl5pPr>
      <a:lvl6pPr marL="2681730" indent="-243793" algn="l" defTabSz="9751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169319" indent="-243793" algn="l" defTabSz="9751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656907" indent="-243793" algn="l" defTabSz="9751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144492" indent="-243793" algn="l" defTabSz="9751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177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586" algn="l" defTabSz="975177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177" algn="l" defTabSz="975177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2763" algn="l" defTabSz="975177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353" algn="l" defTabSz="975177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38" algn="l" defTabSz="975177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5524" algn="l" defTabSz="975177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112" algn="l" defTabSz="975177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0698" algn="l" defTabSz="975177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4799954"/>
              </p:ext>
            </p:extLst>
          </p:nvPr>
        </p:nvGraphicFramePr>
        <p:xfrm>
          <a:off x="297601" y="665147"/>
          <a:ext cx="11596801" cy="617120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93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3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09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Overview</a:t>
                      </a: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44000" marR="144000" marT="60927" marB="60927" anchor="ctr"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Expertise</a:t>
                      </a:r>
                      <a:endParaRPr kumimoji="0" lang="en-GB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44000" marR="144000" marT="60927" marB="60927" anchor="ctr"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Selected Project Examples</a:t>
                      </a: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44000" marR="144000" marT="60927" marB="60927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31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>
                          <a:tab pos="1028700" algn="l"/>
                        </a:tabLst>
                      </a:pPr>
                      <a:endParaRPr kumimoji="0" lang="en-US" sz="50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>
                          <a:tab pos="1028700" algn="l"/>
                        </a:tabLst>
                      </a:pPr>
                      <a:endParaRPr kumimoji="0" lang="en-US" sz="120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>
                          <a:tab pos="1028700" algn="l"/>
                        </a:tabLst>
                      </a:pPr>
                      <a:endParaRPr kumimoji="0" lang="de-DE" sz="120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>
                          <a:tab pos="1028700" algn="l"/>
                        </a:tabLst>
                      </a:pPr>
                      <a:endParaRPr kumimoji="0" lang="en-US" sz="120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>
                          <a:tab pos="1028700" algn="l"/>
                        </a:tabLst>
                      </a:pPr>
                      <a:endParaRPr kumimoji="0" lang="en-US" sz="120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>
                          <a:tab pos="1028700" algn="l"/>
                        </a:tabLst>
                      </a:pPr>
                      <a:endParaRPr kumimoji="0" lang="en-US" sz="120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18000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>
                          <a:tab pos="1028700" algn="l"/>
                        </a:tabLst>
                      </a:pPr>
                      <a:endParaRPr kumimoji="0" lang="en-US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18000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>
                          <a:tab pos="1028700" algn="l"/>
                        </a:tabLst>
                      </a:pPr>
                      <a:r>
                        <a:rPr kumimoji="0" lang="en-US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Executive Summary:</a:t>
                      </a:r>
                    </a:p>
                    <a:p>
                      <a:pPr marL="119063" marR="0" lvl="0" indent="-1158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accent2"/>
                        </a:buClr>
                        <a:buSzPct val="100000"/>
                        <a:buFont typeface=".AppleSystemUIFont" charset="-120"/>
                        <a:buChar char="›"/>
                        <a:tabLst/>
                        <a:defRPr/>
                      </a:pPr>
                      <a:r>
                        <a:rPr kumimoji="0" lang="en-US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Overall 12 years of professional experience with 7 years in Data Science / Analytics and 5 years in IT Services and Banking.  </a:t>
                      </a:r>
                    </a:p>
                    <a:p>
                      <a:pPr marL="119063" marR="0" lvl="0" indent="-1158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accent2"/>
                        </a:buClr>
                        <a:buSzPct val="100000"/>
                        <a:buFont typeface=".AppleSystemUIFont" charset="-120"/>
                        <a:buChar char="›"/>
                        <a:tabLst/>
                        <a:defRPr/>
                      </a:pPr>
                      <a:r>
                        <a:rPr kumimoji="0" lang="en-US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Hands on experience in predictive modelling projects using Machine learning techniques using R Programing, Azure ML, Power BI, MS SQL, SAS </a:t>
                      </a:r>
                      <a:r>
                        <a:rPr kumimoji="0" lang="en-US" sz="11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eMiner</a:t>
                      </a:r>
                      <a:r>
                        <a:rPr kumimoji="0" lang="en-US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</a:t>
                      </a:r>
                    </a:p>
                    <a:p>
                      <a:pPr marL="119063" marR="0" lvl="0" indent="-1158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accent2"/>
                        </a:buClr>
                        <a:buSzPct val="100000"/>
                        <a:buFont typeface=".AppleSystemUIFont" charset="-120"/>
                        <a:buChar char="›"/>
                        <a:tabLst/>
                        <a:defRPr/>
                      </a:pPr>
                      <a:r>
                        <a:rPr kumimoji="0" lang="en-US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Experience in designing and implementing strategies across business functions of Marketing, Market Research &amp; Operations</a:t>
                      </a:r>
                    </a:p>
                    <a:p>
                      <a:pPr marL="119063" marR="0" lvl="0" indent="-1158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accent2"/>
                        </a:buClr>
                        <a:buSzPct val="100000"/>
                        <a:buFont typeface=".AppleSystemUIFont" charset="-120"/>
                        <a:buChar char="›"/>
                        <a:tabLst/>
                        <a:defRPr/>
                      </a:pPr>
                      <a:r>
                        <a:rPr kumimoji="0" lang="en-US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Core competencies are Business Analytics, Statistical analytics, Strategy Consulting and  Data Mining. </a:t>
                      </a:r>
                    </a:p>
                    <a:p>
                      <a:pPr marL="18000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>
                          <a:tab pos="1028700" algn="l"/>
                        </a:tabLst>
                      </a:pPr>
                      <a:r>
                        <a:rPr kumimoji="0" lang="en-US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Prior Experience:</a:t>
                      </a:r>
                    </a:p>
                    <a:p>
                      <a:pPr marL="119063" marR="0" lvl="0" indent="-1158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accent2"/>
                        </a:buClr>
                        <a:buSzPct val="100000"/>
                        <a:buFont typeface=".AppleSystemUIFont" charset="-120"/>
                        <a:buChar char="›"/>
                        <a:tabLst/>
                        <a:defRPr/>
                      </a:pPr>
                      <a:r>
                        <a:rPr kumimoji="0" lang="en-US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Deputy Manager (Kantar)</a:t>
                      </a:r>
                    </a:p>
                    <a:p>
                      <a:pPr marL="119063" marR="0" lvl="0" indent="-1158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accent2"/>
                        </a:buClr>
                        <a:buSzPct val="100000"/>
                        <a:buFont typeface=".AppleSystemUIFont" charset="-120"/>
                        <a:buChar char="›"/>
                        <a:tabLst/>
                        <a:defRPr/>
                      </a:pPr>
                      <a:r>
                        <a:rPr kumimoji="0" lang="en-US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Consultant (</a:t>
                      </a:r>
                      <a:r>
                        <a:rPr kumimoji="0" lang="en-US" sz="11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Tacitine</a:t>
                      </a:r>
                      <a:r>
                        <a:rPr kumimoji="0" lang="en-US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Consulting </a:t>
                      </a:r>
                      <a:r>
                        <a:rPr kumimoji="0" lang="en-US" sz="11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Pvt</a:t>
                      </a:r>
                      <a:r>
                        <a:rPr kumimoji="0" lang="en-US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ltd.,)</a:t>
                      </a:r>
                    </a:p>
                    <a:p>
                      <a:pPr marL="119063" marR="0" lvl="0" indent="-1158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accent2"/>
                        </a:buClr>
                        <a:buSzPct val="100000"/>
                        <a:buFont typeface=".AppleSystemUIFont" charset="-120"/>
                        <a:buChar char="›"/>
                        <a:tabLst/>
                        <a:defRPr/>
                      </a:pPr>
                      <a:endParaRPr kumimoji="0" lang="en-US" sz="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18000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>
                          <a:tab pos="1028700" algn="l"/>
                        </a:tabLst>
                      </a:pPr>
                      <a:r>
                        <a:rPr kumimoji="0" lang="en-US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Education:</a:t>
                      </a:r>
                    </a:p>
                    <a:p>
                      <a:pPr marL="119063" marR="0" lvl="0" indent="-1158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accent2"/>
                        </a:buClr>
                        <a:buSzPct val="100000"/>
                        <a:buFont typeface=".AppleSystemUIFont" charset="-120"/>
                        <a:buChar char="›"/>
                        <a:tabLst/>
                        <a:defRPr/>
                      </a:pPr>
                      <a:r>
                        <a:rPr kumimoji="0" lang="en-US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Masters Program in International Business, MPIB from PSG IM affiliated to IIFT, Delhi</a:t>
                      </a:r>
                    </a:p>
                    <a:p>
                      <a:pPr marL="119063" marR="0" lvl="0" indent="-1158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accent2"/>
                        </a:buClr>
                        <a:buSzPct val="100000"/>
                        <a:buFont typeface=".AppleSystemUIFont" charset="-120"/>
                        <a:buChar char="›"/>
                        <a:tabLst/>
                        <a:defRPr/>
                      </a:pPr>
                      <a:r>
                        <a:rPr kumimoji="0" lang="en-GB" sz="11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B.Sc</a:t>
                      </a:r>
                      <a:r>
                        <a:rPr kumimoji="0" lang="en-GB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Applied Science and Computer Technology from PSG College of Technology</a:t>
                      </a:r>
                      <a:endParaRPr kumimoji="0" lang="en-US" sz="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18000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>
                          <a:tab pos="1028700" algn="l"/>
                        </a:tabLst>
                      </a:pPr>
                      <a:r>
                        <a:rPr kumimoji="0" 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Language Skills:</a:t>
                      </a:r>
                    </a:p>
                    <a:p>
                      <a:pPr marL="119063" marR="0" lvl="0" indent="-1158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accent2"/>
                        </a:buClr>
                        <a:buSzPct val="100000"/>
                        <a:buFont typeface=".AppleSystemUIFont" charset="-120"/>
                        <a:buChar char="›"/>
                        <a:tabLst/>
                        <a:defRPr/>
                      </a:pPr>
                      <a:r>
                        <a:rPr kumimoji="0" lang="en-GB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English (fluent)</a:t>
                      </a:r>
                    </a:p>
                  </a:txBody>
                  <a:tcPr marL="96000" marR="62400" marT="62365" marB="62365"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180000" marR="0" lvl="0" indent="-1793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180000" marR="0" lvl="0" indent="-1793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Technical Expertise:</a:t>
                      </a:r>
                    </a:p>
                    <a:p>
                      <a:pPr marL="119063" marR="0" lvl="0" indent="-119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accent2"/>
                        </a:buClr>
                        <a:buSzPct val="100000"/>
                        <a:buFont typeface=".AppleSystemUIFont" charset="-120"/>
                        <a:buChar char="›"/>
                        <a:tabLst/>
                        <a:defRPr/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119063" marR="0" lvl="0" indent="-119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accent2"/>
                        </a:buClr>
                        <a:buSzPct val="100000"/>
                        <a:buFont typeface=".AppleSystemUIFont" charset="-120"/>
                        <a:buChar char="›"/>
                        <a:tabLst/>
                        <a:defRPr/>
                      </a:pPr>
                      <a:r>
                        <a:rPr kumimoji="0" lang="en-US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Exploratory &amp; Statistical Analysis</a:t>
                      </a:r>
                    </a:p>
                    <a:p>
                      <a:pPr marL="119063" marR="0" lvl="0" indent="-119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accent2"/>
                        </a:buClr>
                        <a:buSzPct val="100000"/>
                        <a:buFont typeface=".AppleSystemUIFont" charset="-120"/>
                        <a:buChar char="›"/>
                        <a:tabLst/>
                        <a:defRPr/>
                      </a:pPr>
                      <a:r>
                        <a:rPr kumimoji="0" lang="en-GB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Data </a:t>
                      </a:r>
                      <a:r>
                        <a:rPr kumimoji="0" lang="en-GB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Mining &amp; Text Mining</a:t>
                      </a:r>
                      <a:endParaRPr kumimoji="0" lang="en-GB" sz="11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119063" marR="0" lvl="0" indent="-119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accent2"/>
                        </a:buClr>
                        <a:buSzPct val="100000"/>
                        <a:buFont typeface=".AppleSystemUIFont" charset="-120"/>
                        <a:buChar char="›"/>
                        <a:tabLst/>
                        <a:defRPr/>
                      </a:pPr>
                      <a:r>
                        <a:rPr kumimoji="0" lang="en-GB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Machine Learning (Supervised &amp; Unsupervised) </a:t>
                      </a:r>
                    </a:p>
                    <a:p>
                      <a:pPr marL="119063" marR="0" lvl="0" indent="-119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accent2"/>
                        </a:buClr>
                        <a:buSzPct val="100000"/>
                        <a:buFont typeface=".AppleSystemUIFont" charset="-120"/>
                        <a:buChar char="›"/>
                        <a:tabLst/>
                        <a:defRPr/>
                      </a:pPr>
                      <a:r>
                        <a:rPr kumimoji="0" lang="en-GB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Data Modelling</a:t>
                      </a:r>
                    </a:p>
                    <a:p>
                      <a:pPr marL="119063" marR="0" lvl="0" indent="-119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accent2"/>
                        </a:buClr>
                        <a:buSzPct val="100000"/>
                        <a:buFont typeface=".AppleSystemUIFont" charset="-120"/>
                        <a:buChar char="›"/>
                        <a:tabLst/>
                        <a:defRPr/>
                      </a:pPr>
                      <a:r>
                        <a:rPr kumimoji="0" lang="en-GB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Data Visualization</a:t>
                      </a:r>
                    </a:p>
                    <a:p>
                      <a:pPr marL="119063" marR="0" lvl="0" indent="-119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accent2"/>
                        </a:buClr>
                        <a:buSzPct val="100000"/>
                        <a:buFont typeface=".AppleSystemUIFont" charset="-120"/>
                        <a:buChar char="›"/>
                        <a:tabLst/>
                        <a:defRPr/>
                      </a:pPr>
                      <a:r>
                        <a:rPr kumimoji="0" lang="en-US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 Programing, </a:t>
                      </a:r>
                      <a:r>
                        <a:rPr kumimoji="0" lang="en-US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Python, SAS </a:t>
                      </a:r>
                      <a:r>
                        <a:rPr kumimoji="0" lang="en-US" sz="11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eMiner</a:t>
                      </a:r>
                      <a:r>
                        <a:rPr kumimoji="0" lang="en-US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, Azure ML, Power BI, MS SQL</a:t>
                      </a:r>
                    </a:p>
                    <a:p>
                      <a:pPr marL="119063" marR="0" lvl="0" indent="-119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accent2"/>
                        </a:buClr>
                        <a:buSzPct val="100000"/>
                        <a:buFont typeface=".AppleSystemUIFont" charset="-120"/>
                        <a:buChar char="›"/>
                        <a:tabLst/>
                        <a:defRPr/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accent2"/>
                        </a:buClr>
                        <a:buSzPct val="100000"/>
                        <a:buFont typeface=".AppleSystemUIFont" charset="-120"/>
                        <a:buNone/>
                        <a:tabLst/>
                        <a:defRPr/>
                      </a:pPr>
                      <a:r>
                        <a:rPr kumimoji="0" lang="en-US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Non-Technical Expertise:</a:t>
                      </a: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119063" marR="0" lvl="0" indent="-119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accent2"/>
                        </a:buClr>
                        <a:buSzPct val="100000"/>
                        <a:buFont typeface=".AppleSystemUIFont" charset="-120"/>
                        <a:buChar char="›"/>
                        <a:tabLst/>
                        <a:defRPr/>
                      </a:pPr>
                      <a:r>
                        <a:rPr kumimoji="0" lang="en-US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Business Analysis &amp; Requirement Management</a:t>
                      </a:r>
                    </a:p>
                    <a:p>
                      <a:pPr marL="119063" marR="0" lvl="0" indent="-119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accent2"/>
                        </a:buClr>
                        <a:buSzPct val="100000"/>
                        <a:buFont typeface=".AppleSystemUIFont" charset="-120"/>
                        <a:buChar char="›"/>
                        <a:tabLst/>
                        <a:defRPr/>
                      </a:pPr>
                      <a:r>
                        <a:rPr kumimoji="0" lang="en-US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Project Management</a:t>
                      </a:r>
                    </a:p>
                    <a:p>
                      <a:pPr marL="119063" marR="0" lvl="0" indent="-119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accent2"/>
                        </a:buClr>
                        <a:buSzPct val="100000"/>
                        <a:buFont typeface=".AppleSystemUIFont" charset="-120"/>
                        <a:buChar char="›"/>
                        <a:tabLst/>
                        <a:defRPr/>
                      </a:pPr>
                      <a:r>
                        <a:rPr kumimoji="0" lang="en-US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Project &amp; Process Documentation</a:t>
                      </a:r>
                    </a:p>
                    <a:p>
                      <a:pPr marL="119063" marR="0" lvl="0" indent="-119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accent2"/>
                        </a:buClr>
                        <a:buSzPct val="100000"/>
                        <a:buFont typeface=".AppleSystemUIFont" charset="-120"/>
                        <a:buChar char="›"/>
                        <a:tabLst/>
                        <a:defRPr/>
                      </a:pPr>
                      <a:r>
                        <a:rPr kumimoji="0" lang="en-US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Client engagement</a:t>
                      </a:r>
                    </a:p>
                    <a:p>
                      <a:pPr marL="119063" marR="0" lvl="0" indent="-119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accent2"/>
                        </a:buClr>
                        <a:buSzPct val="100000"/>
                        <a:buFont typeface=".AppleSystemUIFont" charset="-120"/>
                        <a:buChar char="›"/>
                        <a:tabLst/>
                        <a:defRPr/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180000" marR="0" lvl="0" indent="-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Pct val="130000"/>
                        <a:buFont typeface="Arial"/>
                        <a:buNone/>
                        <a:tabLst/>
                      </a:pPr>
                      <a:endParaRPr kumimoji="0" lang="en-US" sz="10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180000" marR="0" lvl="0" indent="-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246484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Industry Expertise:</a:t>
                      </a:r>
                    </a:p>
                    <a:p>
                      <a:pPr marL="119063" indent="-119063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accent2"/>
                        </a:buClr>
                        <a:buSzPct val="100000"/>
                        <a:buFont typeface=".AppleSystemUIFont" charset="-120"/>
                        <a:buChar char="›"/>
                        <a:defRPr/>
                      </a:pPr>
                      <a:r>
                        <a:rPr kumimoji="0" lang="en-GB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Healthcare</a:t>
                      </a:r>
                    </a:p>
                    <a:p>
                      <a:pPr marL="119063" indent="-119063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accent2"/>
                        </a:buClr>
                        <a:buSzPct val="100000"/>
                        <a:buFont typeface=".AppleSystemUIFont" charset="-120"/>
                        <a:buChar char="›"/>
                        <a:defRPr/>
                      </a:pPr>
                      <a:r>
                        <a:rPr kumimoji="0" lang="en-GB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Manufacturing</a:t>
                      </a:r>
                    </a:p>
                    <a:p>
                      <a:pPr marL="119063" indent="-119063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accent2"/>
                        </a:buClr>
                        <a:buSzPct val="100000"/>
                        <a:buFont typeface=".AppleSystemUIFont" charset="-120"/>
                        <a:buChar char="›"/>
                        <a:defRPr/>
                      </a:pPr>
                      <a:r>
                        <a:rPr kumimoji="0" lang="en-GB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Market Research</a:t>
                      </a:r>
                    </a:p>
                    <a:p>
                      <a:pPr marL="119063" indent="-119063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accent2"/>
                        </a:buClr>
                        <a:buSzPct val="100000"/>
                        <a:buFont typeface=".AppleSystemUIFont" charset="-120"/>
                        <a:buChar char="›"/>
                        <a:defRPr/>
                      </a:pPr>
                      <a:r>
                        <a:rPr kumimoji="0" lang="en-GB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Banking &amp; Finance </a:t>
                      </a:r>
                    </a:p>
                    <a:p>
                      <a:pPr marL="119063" indent="-119063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accent2"/>
                        </a:buClr>
                        <a:buSzPct val="100000"/>
                        <a:buFont typeface=".AppleSystemUIFont" charset="-120"/>
                        <a:buChar char="›"/>
                        <a:defRPr/>
                      </a:pPr>
                      <a:r>
                        <a:rPr kumimoji="0" lang="en-GB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IT (ERP, CRM, Enterprise </a:t>
                      </a:r>
                      <a:r>
                        <a:rPr kumimoji="0" lang="en-US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Networking and security for diverse organizations</a:t>
                      </a:r>
                      <a:r>
                        <a:rPr kumimoji="0" lang="en-GB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</a:p>
                    <a:p>
                      <a:pPr marL="119063" indent="-119063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accent2"/>
                        </a:buClr>
                        <a:buSzPct val="100000"/>
                        <a:buFont typeface=".AppleSystemUIFont" charset="-120"/>
                        <a:buChar char="›"/>
                        <a:defRPr/>
                      </a:pPr>
                      <a:endParaRPr kumimoji="0" lang="en-GB" sz="11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119063" lvl="0" indent="-119063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accent2"/>
                        </a:buClr>
                        <a:buSzPct val="100000"/>
                        <a:buFont typeface=".AppleSystemUIFont" charset="-120"/>
                        <a:buChar char="›"/>
                        <a:defRPr/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6000" marR="62400" marT="62365" marB="62365"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180000" marR="0" lvl="0" indent="-1793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100" b="1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180000" marR="0" lvl="0" indent="-1793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100" b="1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Analytics Projects :</a:t>
                      </a: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>
                        <a:spcAft>
                          <a:spcPts val="300"/>
                        </a:spcAft>
                      </a:pPr>
                      <a:endParaRPr lang="en-US" sz="1100" b="1" dirty="0" smtClean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100" b="1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TAPE</a:t>
                      </a:r>
                      <a:r>
                        <a:rPr lang="en-US" sz="1100" b="1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100" b="1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Ticket</a:t>
                      </a:r>
                      <a:r>
                        <a:rPr lang="en-US" sz="1100" b="1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 Analysis &amp; Predictive Engine) for a leading consumer goods company.</a:t>
                      </a:r>
                      <a:endParaRPr lang="en-US" sz="1100" b="1" dirty="0" smtClean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  <a:p>
                      <a:pPr marL="171450" lvl="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Exploratory</a:t>
                      </a:r>
                      <a:r>
                        <a:rPr lang="en-US" sz="110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 analysis, W</a:t>
                      </a:r>
                      <a:r>
                        <a:rPr lang="en-US" sz="110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ord clouds</a:t>
                      </a:r>
                      <a:r>
                        <a:rPr lang="en-US" sz="110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 using Text mining techniques </a:t>
                      </a:r>
                    </a:p>
                    <a:p>
                      <a:pPr marL="171450" lvl="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10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Classifying t</a:t>
                      </a:r>
                      <a:r>
                        <a:rPr lang="en-US" sz="110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he Incidents based on the phrases in Incidents summary using Topic Modelling techniques to classify the incident types. </a:t>
                      </a:r>
                    </a:p>
                    <a:p>
                      <a:pPr marL="171450" lvl="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Volume Forecasting for the Incident types using time series models.</a:t>
                      </a:r>
                    </a:p>
                    <a:p>
                      <a:pPr marL="171450" lvl="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Deploy the model as a</a:t>
                      </a:r>
                      <a:r>
                        <a:rPr lang="en-US" sz="110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 web application </a:t>
                      </a:r>
                      <a:r>
                        <a:rPr lang="en-US" sz="110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created using R Shiny.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endParaRPr lang="en-US" sz="1100" b="1" dirty="0" smtClean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100" b="1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Customer </a:t>
                      </a:r>
                      <a:r>
                        <a:rPr lang="en-US" sz="1100" b="1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Analytics consultant to deliver analytical solutions for a leading Solar in USA</a:t>
                      </a:r>
                    </a:p>
                    <a:p>
                      <a:pPr marL="171450" lvl="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Closely worked with client campaign and marketing team to help them understand customer behaviors for effective campaign management </a:t>
                      </a:r>
                    </a:p>
                    <a:p>
                      <a:pPr marL="171450" indent="-171450" defTabSz="914400"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Delivered analytical solutions on targetable customers for</a:t>
                      </a:r>
                      <a:r>
                        <a:rPr lang="en-US" sz="110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 sales pitch based on the CRM data</a:t>
                      </a:r>
                      <a:r>
                        <a:rPr lang="en-US" sz="110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lvl="0">
                        <a:spcAft>
                          <a:spcPts val="300"/>
                        </a:spcAft>
                      </a:pPr>
                      <a:endParaRPr lang="en-US" sz="1100" b="1" dirty="0" smtClean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  <a:p>
                      <a:pPr lvl="0">
                        <a:spcAft>
                          <a:spcPts val="300"/>
                        </a:spcAft>
                      </a:pPr>
                      <a:r>
                        <a:rPr lang="en-US" sz="1100" b="1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Clustering Models</a:t>
                      </a:r>
                      <a:r>
                        <a:rPr lang="en-US" sz="1100" b="1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 to understand the focus areas of the business</a:t>
                      </a:r>
                      <a:r>
                        <a:rPr lang="en-US" sz="1100" b="1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 and to drive sales</a:t>
                      </a:r>
                    </a:p>
                    <a:p>
                      <a:pPr marL="171450" lvl="0" indent="-171450" defTabSz="914400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To Study the behavior of Technology adoption, Market share &amp; Sales trends within homogeneous accounts/customers through Clustering &amp; Exploratory analysis. </a:t>
                      </a:r>
                    </a:p>
                    <a:p>
                      <a:pPr marL="171450" lvl="0" indent="-171450" defTabSz="914400"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Derive Insights and recommendations by understanding the focus areas of the business to drive Technology adoption and Market share of the products and services.</a:t>
                      </a:r>
                    </a:p>
                    <a:p>
                      <a:pPr lvl="0">
                        <a:spcAft>
                          <a:spcPts val="300"/>
                        </a:spcAft>
                      </a:pPr>
                      <a:endParaRPr lang="en-US" sz="1100" b="1" dirty="0" smtClean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  <a:p>
                      <a:pPr lvl="0">
                        <a:spcAft>
                          <a:spcPts val="300"/>
                        </a:spcAft>
                      </a:pPr>
                      <a:r>
                        <a:rPr lang="en-US" sz="1100" b="1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Business Case</a:t>
                      </a:r>
                      <a:r>
                        <a:rPr lang="en-US" sz="1100" b="1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 Models with Pricing strategies</a:t>
                      </a:r>
                      <a:r>
                        <a:rPr lang="en-US" sz="1100" b="1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 for Health tech company</a:t>
                      </a:r>
                    </a:p>
                    <a:p>
                      <a:pPr marL="171450" lvl="0" indent="-171450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Sensitivity Analysis: Estimate the sensitivity for the key factors/drivers that impacts NPV, Cash flow and rank accordingly.</a:t>
                      </a:r>
                    </a:p>
                    <a:p>
                      <a:pPr marL="171450" lvl="0" indent="-171450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Dynamic Scenario Analysis using “What If Analysis” - to provide overview on the cash flow for different scenarios</a:t>
                      </a:r>
                      <a:r>
                        <a:rPr lang="en-US" sz="110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. Pricing </a:t>
                      </a:r>
                      <a:r>
                        <a:rPr lang="en-US" sz="110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Strategies and the projections of outcome in each pricing strategy</a:t>
                      </a:r>
                    </a:p>
                    <a:p>
                      <a:pPr marL="171450" lvl="0" indent="-171450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600" dirty="0" smtClean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100" b="1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Trends &amp; Forecasting Models for </a:t>
                      </a:r>
                      <a:r>
                        <a:rPr lang="en-US" sz="1100" b="1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Manufacturing </a:t>
                      </a:r>
                      <a:r>
                        <a:rPr lang="en-US" sz="1100" b="1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company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Designed,</a:t>
                      </a:r>
                      <a:r>
                        <a:rPr lang="en-US" sz="1100" baseline="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 Developed and implemented</a:t>
                      </a:r>
                      <a:r>
                        <a:rPr lang="en-US" sz="1100" dirty="0" smtClean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 Time Series models using decomposition methods to forecast the future trends in Sales to enable Production and Inventory Planning</a:t>
                      </a:r>
                    </a:p>
                    <a:p>
                      <a:pPr marL="171450" indent="-171450" defTabSz="914400">
                        <a:buFont typeface="Wingdings" panose="05000000000000000000" pitchFamily="2" charset="2"/>
                        <a:buChar char="§"/>
                      </a:pPr>
                      <a:endParaRPr lang="en-US" sz="600" dirty="0" smtClean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  <a:p>
                      <a:pPr marL="171450" indent="-171450" defTabSz="914400">
                        <a:buFont typeface="Wingdings" panose="05000000000000000000" pitchFamily="2" charset="2"/>
                        <a:buChar char="§"/>
                      </a:pPr>
                      <a:endParaRPr lang="en-US" sz="600" dirty="0" smtClean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96000" marR="62400" marT="62365" marB="6236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600" y="271474"/>
            <a:ext cx="11596800" cy="517138"/>
          </a:xfrm>
        </p:spPr>
        <p:txBody>
          <a:bodyPr/>
          <a:lstStyle/>
          <a:p>
            <a:r>
              <a:rPr lang="en-US" dirty="0" smtClean="0"/>
              <a:t>Suki Subramaniam, G – Senior Data Scientist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" t="4492" r="8664" b="13394"/>
          <a:stretch/>
        </p:blipFill>
        <p:spPr>
          <a:xfrm>
            <a:off x="1080415" y="1040840"/>
            <a:ext cx="1379399" cy="138925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5365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FiPs_FLlkSIQDHZ2J4wUg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497</Words>
  <Application>Microsoft Office PowerPoint</Application>
  <PresentationFormat>Widescreen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 Unicode MS</vt:lpstr>
      <vt:lpstr>.AppleSystemUIFont</vt:lpstr>
      <vt:lpstr>Arial</vt:lpstr>
      <vt:lpstr>Calibri</vt:lpstr>
      <vt:lpstr>Century Gothic</vt:lpstr>
      <vt:lpstr>Helvetica Light</vt:lpstr>
      <vt:lpstr>Segoe UI</vt:lpstr>
      <vt:lpstr>Verdana</vt:lpstr>
      <vt:lpstr>Wingdings</vt:lpstr>
      <vt:lpstr>2_Office Theme</vt:lpstr>
      <vt:lpstr>Suki Subramaniam, G – Senior Data Scientist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LakshmiNarayanan, Subhashini (Cognizant)</dc:creator>
  <cp:lastModifiedBy>G, Suki Subramaniam (Cognizant)</cp:lastModifiedBy>
  <cp:revision>70</cp:revision>
  <dcterms:created xsi:type="dcterms:W3CDTF">2017-06-30T13:12:41Z</dcterms:created>
  <dcterms:modified xsi:type="dcterms:W3CDTF">2017-10-27T08:46:06Z</dcterms:modified>
</cp:coreProperties>
</file>