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1" r:id="rId3"/>
    <p:sldId id="289" r:id="rId4"/>
    <p:sldId id="283" r:id="rId5"/>
    <p:sldId id="290" r:id="rId6"/>
    <p:sldId id="284" r:id="rId7"/>
    <p:sldId id="285" r:id="rId8"/>
    <p:sldId id="291" r:id="rId9"/>
    <p:sldId id="286" r:id="rId10"/>
    <p:sldId id="287" r:id="rId11"/>
    <p:sldId id="292" r:id="rId12"/>
    <p:sldId id="293" r:id="rId13"/>
    <p:sldId id="298" r:id="rId14"/>
    <p:sldId id="288" r:id="rId15"/>
    <p:sldId id="294" r:id="rId16"/>
    <p:sldId id="296" r:id="rId17"/>
    <p:sldId id="295" r:id="rId18"/>
    <p:sldId id="297" r:id="rId19"/>
    <p:sldId id="299" r:id="rId20"/>
    <p:sldId id="300" r:id="rId21"/>
    <p:sldId id="302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9"/>
            <p14:sldId id="283"/>
            <p14:sldId id="290"/>
            <p14:sldId id="284"/>
            <p14:sldId id="285"/>
            <p14:sldId id="291"/>
            <p14:sldId id="286"/>
            <p14:sldId id="287"/>
            <p14:sldId id="292"/>
            <p14:sldId id="293"/>
            <p14:sldId id="298"/>
            <p14:sldId id="288"/>
            <p14:sldId id="294"/>
            <p14:sldId id="296"/>
            <p14:sldId id="295"/>
            <p14:sldId id="297"/>
            <p14:sldId id="299"/>
            <p14:sldId id="300"/>
            <p14:sldId id="302"/>
            <p14:sldId id="30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hashtag/global" TargetMode="External"/><Relationship Id="rId3" Type="http://schemas.openxmlformats.org/officeDocument/2006/relationships/hyperlink" Target="https://www.youtube.com/hashtag/propertyname" TargetMode="External"/><Relationship Id="rId7" Type="http://schemas.openxmlformats.org/officeDocument/2006/relationships/hyperlink" Target="https://www.youtube.com/hashtag/env" TargetMode="External"/><Relationship Id="rId2" Type="http://schemas.openxmlformats.org/officeDocument/2006/relationships/hyperlink" Target="https://www.youtube.com/hashtag/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hashtag/system" TargetMode="External"/><Relationship Id="rId5" Type="http://schemas.openxmlformats.org/officeDocument/2006/relationships/hyperlink" Target="https://www.youtube.com/hashtag/testcase" TargetMode="External"/><Relationship Id="rId4" Type="http://schemas.openxmlformats.org/officeDocument/2006/relationships/hyperlink" Target="https://www.youtube.com/hashtag/testsui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SOAPUI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11/13/2021 Sumit Ghosh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A7F4-9C8B-4E89-BBE4-AF058597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SOAPUI Work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A75F7-2642-46A1-A898-7DB216123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 b="5369"/>
          <a:stretch/>
        </p:blipFill>
        <p:spPr>
          <a:xfrm>
            <a:off x="592554" y="1375428"/>
            <a:ext cx="9045266" cy="3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1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DEA-EFAF-430A-8B2F-45F04A77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Project, Test Suite &amp; Testcase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C0FF3-28AE-4BA8-9069-C49A00FF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7" y="1336855"/>
            <a:ext cx="6021636" cy="50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AA7E-D422-4BA5-B2B1-7C6D9963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01B3-39F0-4120-ABBE-B0CEA9B8E9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23921" cy="4974336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400" dirty="0"/>
              <a:t>What is properties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400" dirty="0"/>
              <a:t>Why to Use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400" dirty="0"/>
              <a:t>Where &amp; How to we can define Property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400" dirty="0"/>
              <a:t>How to use the Properties</a:t>
            </a:r>
          </a:p>
          <a:p>
            <a:r>
              <a:rPr lang="en-US" sz="1400" dirty="0"/>
              <a:t>Properties Type</a:t>
            </a:r>
          </a:p>
          <a:p>
            <a:pPr marL="457200" lvl="1">
              <a:buAutoNum type="arabicPeriod"/>
            </a:pPr>
            <a:r>
              <a:rPr lang="en-US" dirty="0"/>
              <a:t>Global </a:t>
            </a: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PreferencesGlobal</a:t>
            </a:r>
            <a:r>
              <a:rPr lang="en-US" dirty="0">
                <a:sym typeface="Wingdings" panose="05000000000000000000" pitchFamily="2" charset="2"/>
              </a:rPr>
              <a:t> Properties</a:t>
            </a:r>
          </a:p>
          <a:p>
            <a:pPr marL="457200" lvl="1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Project Level[apply on project level]</a:t>
            </a:r>
          </a:p>
          <a:p>
            <a:pPr marL="457200" lvl="1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Test Suite Level</a:t>
            </a:r>
          </a:p>
          <a:p>
            <a:pPr marL="457200" lvl="1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Test Case Level</a:t>
            </a:r>
          </a:p>
          <a:p>
            <a:pPr marL="457200" lvl="1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Test Step</a:t>
            </a:r>
          </a:p>
          <a:p>
            <a:pPr marL="457200" lvl="1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C5A-B50A-43EE-89CD-6D71E285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57B3-F968-4FD4-A8A3-7435227219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4416552" cy="3977640"/>
          </a:xfrm>
        </p:spPr>
        <p:txBody>
          <a:bodyPr/>
          <a:lstStyle/>
          <a:p>
            <a:b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Properties can be accessed at following levels: Project - ${</a:t>
            </a:r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#Project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#PropertyName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} </a:t>
            </a:r>
            <a:r>
              <a:rPr 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TestSuite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- ${</a:t>
            </a:r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#TestSuite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#PropertyName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} </a:t>
            </a:r>
            <a:r>
              <a:rPr 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TestCase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- ${</a:t>
            </a:r>
            <a:r>
              <a:rPr lang="en-US" b="0" i="0" dirty="0">
                <a:effectLst/>
                <a:latin typeface="Roboto" panose="02000000000000000000" pitchFamily="2" charset="0"/>
                <a:hlinkClick r:id="rId5"/>
              </a:rPr>
              <a:t>#TestCase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#PropertyName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} </a:t>
            </a:r>
            <a:r>
              <a:rPr 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TestStep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- ${</a:t>
            </a:r>
            <a:r>
              <a:rPr 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TestStepName</a:t>
            </a:r>
            <a:r>
              <a:rPr lang="en-US" b="0" i="0" dirty="0" err="1">
                <a:effectLst/>
                <a:latin typeface="Roboto" panose="02000000000000000000" pitchFamily="2" charset="0"/>
                <a:hlinkClick r:id="rId3"/>
              </a:rPr>
              <a:t>#PropertyName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} System - ${</a:t>
            </a:r>
            <a:r>
              <a:rPr lang="en-US" b="0" i="0" dirty="0">
                <a:effectLst/>
                <a:latin typeface="Roboto" panose="02000000000000000000" pitchFamily="2" charset="0"/>
                <a:hlinkClick r:id="rId6"/>
              </a:rPr>
              <a:t>#System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#PropertyName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} Env - ${</a:t>
            </a:r>
            <a:r>
              <a:rPr lang="en-US" b="0" i="0" dirty="0">
                <a:effectLst/>
                <a:latin typeface="Roboto" panose="02000000000000000000" pitchFamily="2" charset="0"/>
                <a:hlinkClick r:id="rId7"/>
              </a:rPr>
              <a:t>#Env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#PropertyName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} Global - ${</a:t>
            </a:r>
            <a:r>
              <a:rPr lang="en-US" b="0" i="0" dirty="0">
                <a:effectLst/>
                <a:latin typeface="Roboto" panose="02000000000000000000" pitchFamily="2" charset="0"/>
                <a:hlinkClick r:id="rId8"/>
              </a:rPr>
              <a:t>#Global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#PropertyName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4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C606-2DC3-4F28-9672-D4B6E7EE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in SOAPUI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5EEB8-807D-44BD-9478-011C2987D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6"/>
          <a:stretch/>
        </p:blipFill>
        <p:spPr>
          <a:xfrm>
            <a:off x="612886" y="1378125"/>
            <a:ext cx="4838004" cy="25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6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ABAB-9CD6-4BBB-A0DE-BCA2F5FC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</a:p>
        </p:txBody>
      </p:sp>
    </p:spTree>
    <p:extLst>
      <p:ext uri="{BB962C8B-B14F-4D97-AF65-F5344CB8AC3E}">
        <p14:creationId xmlns:p14="http://schemas.microsoft.com/office/powerpoint/2010/main" val="349705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CAF4-591C-4F86-9612-B9C18C4C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E05C-A512-4B5D-90AC-92C768BBF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A342-1E90-4E0C-BA1A-FF3F2EA5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Steps to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9B03-2CF8-4A4E-AFCD-3E0EF8AC41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B94F-379F-4E6A-9A74-5D907CCB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CEC8B-931C-47A7-A26D-459A42790D40}"/>
              </a:ext>
            </a:extLst>
          </p:cNvPr>
          <p:cNvSpPr txBox="1"/>
          <p:nvPr/>
        </p:nvSpPr>
        <p:spPr>
          <a:xfrm>
            <a:off x="521207" y="152782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https://www.soapui.org/docs/functional-testing/properties/transferring-properties/</a:t>
            </a:r>
          </a:p>
        </p:txBody>
      </p:sp>
    </p:spTree>
    <p:extLst>
      <p:ext uri="{BB962C8B-B14F-4D97-AF65-F5344CB8AC3E}">
        <p14:creationId xmlns:p14="http://schemas.microsoft.com/office/powerpoint/2010/main" val="289589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5DCE-93CB-45FB-A456-860C8C10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BCBD5-666C-4EBF-AD2B-E4676563F9CE}"/>
              </a:ext>
            </a:extLst>
          </p:cNvPr>
          <p:cNvSpPr txBox="1"/>
          <p:nvPr/>
        </p:nvSpPr>
        <p:spPr>
          <a:xfrm>
            <a:off x="521207" y="1295024"/>
            <a:ext cx="11398928" cy="531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 Get and Set Property //Project </a:t>
            </a:r>
          </a:p>
          <a:p>
            <a:endParaRPr lang="en-US" sz="1050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testRunner.testCase.testSuite.project.getPropertyValue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("Name")</a:t>
            </a: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testRunner.testCase.testSuite.project.setPropertyValue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Name","I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am in Project") </a:t>
            </a:r>
          </a:p>
          <a:p>
            <a:endParaRPr lang="en-US" sz="1050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TestSuite</a:t>
            </a:r>
            <a:endParaRPr lang="en-US" sz="1050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testRunner.testCase.testSuite.getPropertyValue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("Name") </a:t>
            </a: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testRunner.testCase.testSuite.setPropertyValue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Name","I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am in 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TestSuite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") </a:t>
            </a:r>
          </a:p>
          <a:p>
            <a:endParaRPr lang="en-US" sz="1050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TestCase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endParaRPr lang="en-US" sz="1050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testRunner.testCase.getPropertyValue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("Name") </a:t>
            </a: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testRunner.testCase.setPropertyValue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Name","I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am in 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TestCase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") </a:t>
            </a:r>
          </a:p>
          <a:p>
            <a:endParaRPr lang="en-US" sz="1050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TestStep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testRunner.testCase.getTestStepByName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CountryCodes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").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getPropertyValue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("Name")</a:t>
            </a: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testRunner.testCase.getTestStepByName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CountryCodes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").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setPropertyValue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Name","I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am in Test Step") </a:t>
            </a:r>
          </a:p>
          <a:p>
            <a:endParaRPr lang="en-US" sz="1050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//Global </a:t>
            </a: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com.eviware.soapui.SoapUI.globalProperties.getPropertyValue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 "Name") </a:t>
            </a: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com.eviware.soapui.SoapUI.globalProperties.setPropertyValue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 "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Name","I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am in Global Prop" ) </a:t>
            </a:r>
          </a:p>
          <a:p>
            <a:endParaRPr lang="en-US" sz="1050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 Add Property </a:t>
            </a: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testRunner.testCase.testSuite.project.addProperty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("DOB") </a:t>
            </a:r>
          </a:p>
          <a:p>
            <a:endParaRPr lang="en-US" sz="1050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 Remove property //Project </a:t>
            </a: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testRunner.testCase.testSuite.project.removeProperty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("Name"); </a:t>
            </a: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TestSuite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testRunner.testCase.testSuite.removeProperty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("Name") </a:t>
            </a: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 Loop through properties </a:t>
            </a:r>
          </a:p>
          <a:p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testRunner.testCase.properties.each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{ 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key,value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- log.info (</a:t>
            </a:r>
            <a:r>
              <a:rPr lang="en-US" sz="105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testRunner.testCase.getPropertyValue</a:t>
            </a:r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(key)) </a:t>
            </a:r>
          </a:p>
          <a:p>
            <a:r>
              <a:rPr lang="en-US" sz="105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//log.info (key+" - "+value) }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013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SOAP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2FE4D-7A0E-4691-9FA6-D6EE0D9F6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58"/>
          <a:stretch/>
        </p:blipFill>
        <p:spPr>
          <a:xfrm>
            <a:off x="636095" y="1295917"/>
            <a:ext cx="7729056" cy="2628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018D4-2E60-4277-8CFF-921C89866463}"/>
              </a:ext>
            </a:extLst>
          </p:cNvPr>
          <p:cNvSpPr txBox="1"/>
          <p:nvPr/>
        </p:nvSpPr>
        <p:spPr>
          <a:xfrm>
            <a:off x="698760" y="4421080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err="1"/>
              <a:t>soapenv:Envelope</a:t>
            </a:r>
            <a:r>
              <a:rPr lang="en-US" sz="1200" dirty="0"/>
              <a:t> </a:t>
            </a:r>
            <a:r>
              <a:rPr lang="en-US" sz="1200" dirty="0" err="1"/>
              <a:t>xmlns:soapenv</a:t>
            </a:r>
            <a:r>
              <a:rPr lang="en-US" sz="1200" dirty="0"/>
              <a:t>="http://schemas.xmlsoap.org/soap/envelope/" </a:t>
            </a:r>
            <a:r>
              <a:rPr lang="en-US" sz="1200" dirty="0" err="1"/>
              <a:t>xmlns:blz</a:t>
            </a:r>
            <a:r>
              <a:rPr lang="en-US" sz="1200" dirty="0"/>
              <a:t>="http://thomas-bayer.com/</a:t>
            </a:r>
            <a:r>
              <a:rPr lang="en-US" sz="1200" dirty="0" err="1"/>
              <a:t>blz</a:t>
            </a:r>
            <a:r>
              <a:rPr lang="en-US" sz="1200" dirty="0"/>
              <a:t>/"&gt;</a:t>
            </a:r>
          </a:p>
          <a:p>
            <a:r>
              <a:rPr lang="en-US" sz="1200" dirty="0"/>
              <a:t>   &lt;</a:t>
            </a:r>
            <a:r>
              <a:rPr lang="en-US" sz="1200" dirty="0" err="1"/>
              <a:t>soapenv:Header</a:t>
            </a:r>
            <a:r>
              <a:rPr lang="en-US" sz="1200" dirty="0"/>
              <a:t>/&gt;</a:t>
            </a:r>
          </a:p>
          <a:p>
            <a:r>
              <a:rPr lang="en-US" sz="1200" dirty="0"/>
              <a:t>   &lt;</a:t>
            </a:r>
            <a:r>
              <a:rPr lang="en-US" sz="1200" dirty="0" err="1"/>
              <a:t>soapenv:Body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&lt;</a:t>
            </a:r>
            <a:r>
              <a:rPr lang="en-US" sz="1200" dirty="0" err="1"/>
              <a:t>blz:getBank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&lt;</a:t>
            </a:r>
            <a:r>
              <a:rPr lang="en-US" sz="1200" dirty="0" err="1"/>
              <a:t>blz:blz</a:t>
            </a:r>
            <a:r>
              <a:rPr lang="en-US" sz="1200" dirty="0"/>
              <a:t>&gt;RBC&lt;/</a:t>
            </a:r>
            <a:r>
              <a:rPr lang="en-US" sz="1200" dirty="0" err="1"/>
              <a:t>blz:blz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&lt;/</a:t>
            </a:r>
            <a:r>
              <a:rPr lang="en-US" sz="1200" dirty="0" err="1"/>
              <a:t>blz:getBank</a:t>
            </a:r>
            <a:r>
              <a:rPr lang="en-US" sz="1200" dirty="0"/>
              <a:t>&gt;</a:t>
            </a:r>
          </a:p>
          <a:p>
            <a:r>
              <a:rPr lang="en-US" sz="1200" dirty="0"/>
              <a:t>   &lt;/</a:t>
            </a:r>
            <a:r>
              <a:rPr lang="en-US" sz="1200" dirty="0" err="1"/>
              <a:t>soapenv:Body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</a:t>
            </a:r>
            <a:r>
              <a:rPr lang="en-US" sz="1200" dirty="0" err="1"/>
              <a:t>soapenv:Envelope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ACA4-836F-4653-A0CC-6B17E6D4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EE75-F126-4949-920C-0AA2225083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9595-D6F5-4EC7-956C-538DFC9B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from </a:t>
            </a:r>
            <a:r>
              <a:rPr lang="en-US"/>
              <a:t>cmd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FEC4-8597-4534-B7F0-855C15F0C4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7715-94F8-4E77-B3B0-446358C8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7CB6-6C7C-4B40-B8A2-0FFEBE1FF6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5F76-4DB3-4187-AA91-BB3E6B8C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Fault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5663A-5D02-4479-8BA2-93A1FA775A80}"/>
              </a:ext>
            </a:extLst>
          </p:cNvPr>
          <p:cNvSpPr txBox="1"/>
          <p:nvPr/>
        </p:nvSpPr>
        <p:spPr>
          <a:xfrm>
            <a:off x="521207" y="1402671"/>
            <a:ext cx="1130384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&lt;</a:t>
            </a:r>
            <a:r>
              <a:rPr lang="en-US" sz="1500" dirty="0" err="1"/>
              <a:t>soapenv:Envelope</a:t>
            </a:r>
            <a:r>
              <a:rPr lang="en-US" sz="1500" dirty="0"/>
              <a:t> </a:t>
            </a:r>
            <a:r>
              <a:rPr lang="en-US" sz="1500" dirty="0" err="1"/>
              <a:t>xmlns:soapenv</a:t>
            </a:r>
            <a:r>
              <a:rPr lang="en-US" sz="1500" dirty="0"/>
              <a:t>="http://schemas.xmlsoap.org/soap/envelope/"&gt;</a:t>
            </a:r>
          </a:p>
          <a:p>
            <a:r>
              <a:rPr lang="en-US" sz="1500" dirty="0"/>
              <a:t>   &lt;</a:t>
            </a:r>
            <a:r>
              <a:rPr lang="en-US" sz="1500" dirty="0" err="1"/>
              <a:t>soapenv:Body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&lt;</a:t>
            </a:r>
            <a:r>
              <a:rPr lang="en-US" sz="1500" dirty="0" err="1"/>
              <a:t>soapenv:Fault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&lt;</a:t>
            </a:r>
            <a:r>
              <a:rPr lang="en-US" sz="1500" dirty="0" err="1"/>
              <a:t>faultcode</a:t>
            </a:r>
            <a:r>
              <a:rPr lang="en-US" sz="1500" dirty="0"/>
              <a:t>&gt;</a:t>
            </a:r>
            <a:r>
              <a:rPr lang="en-US" sz="1500" dirty="0" err="1"/>
              <a:t>soapenv:Server</a:t>
            </a:r>
            <a:r>
              <a:rPr lang="en-US" sz="1500" dirty="0"/>
              <a:t>&lt;/</a:t>
            </a:r>
            <a:r>
              <a:rPr lang="en-US" sz="1500" dirty="0" err="1"/>
              <a:t>faultcode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&lt;</a:t>
            </a:r>
            <a:r>
              <a:rPr lang="en-US" sz="1500" dirty="0" err="1"/>
              <a:t>faultstring</a:t>
            </a:r>
            <a:r>
              <a:rPr lang="en-US" sz="1500" dirty="0"/>
              <a:t>&gt;</a:t>
            </a:r>
            <a:r>
              <a:rPr lang="en-US" sz="1500" dirty="0" err="1"/>
              <a:t>Keine</a:t>
            </a:r>
            <a:r>
              <a:rPr lang="en-US" sz="1500" dirty="0"/>
              <a:t> Bank </a:t>
            </a:r>
            <a:r>
              <a:rPr lang="en-US" sz="1500" dirty="0" err="1"/>
              <a:t>zur</a:t>
            </a:r>
            <a:r>
              <a:rPr lang="en-US" sz="1500" dirty="0"/>
              <a:t> BLZ RBC </a:t>
            </a:r>
            <a:r>
              <a:rPr lang="en-US" sz="1500" dirty="0" err="1"/>
              <a:t>gefunden</a:t>
            </a:r>
            <a:r>
              <a:rPr lang="en-US" sz="1500" dirty="0"/>
              <a:t>!&lt;/</a:t>
            </a:r>
            <a:r>
              <a:rPr lang="en-US" sz="1500" dirty="0" err="1"/>
              <a:t>faultstring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&lt;detail&gt;</a:t>
            </a:r>
          </a:p>
          <a:p>
            <a:r>
              <a:rPr lang="en-US" sz="1500" dirty="0"/>
              <a:t>            &lt;Exception&gt;org.apache.axis2.AxisFault: </a:t>
            </a:r>
            <a:r>
              <a:rPr lang="en-US" sz="1500" dirty="0" err="1"/>
              <a:t>Keine</a:t>
            </a:r>
            <a:r>
              <a:rPr lang="en-US" sz="1500" dirty="0"/>
              <a:t> Bank </a:t>
            </a:r>
            <a:r>
              <a:rPr lang="en-US" sz="1500" dirty="0" err="1"/>
              <a:t>zur</a:t>
            </a:r>
            <a:r>
              <a:rPr lang="en-US" sz="1500" dirty="0"/>
              <a:t> BLZ RBC </a:t>
            </a:r>
            <a:r>
              <a:rPr lang="en-US" sz="1500" dirty="0" err="1"/>
              <a:t>gefunden</a:t>
            </a:r>
            <a:r>
              <a:rPr lang="en-US" sz="1500" dirty="0"/>
              <a:t>!</a:t>
            </a:r>
          </a:p>
          <a:p>
            <a:r>
              <a:rPr lang="en-US" sz="1500" dirty="0"/>
              <a:t>	at </a:t>
            </a:r>
            <a:r>
              <a:rPr lang="en-US" sz="1500" dirty="0" err="1"/>
              <a:t>com.thomas_bayer.blz.BLZService.getBank</a:t>
            </a:r>
            <a:r>
              <a:rPr lang="en-US" sz="1500" dirty="0"/>
              <a:t>(BLZService.java:41)</a:t>
            </a:r>
          </a:p>
          <a:p>
            <a:r>
              <a:rPr lang="en-US" sz="1500" dirty="0"/>
              <a:t>	at com.thomas_bayer.blz.BLZServiceMessageReceiverInOut.invokeBusinessLogic(BLZServiceMessageReceiverInOut.java:49)</a:t>
            </a:r>
          </a:p>
          <a:p>
            <a:r>
              <a:rPr lang="en-US" sz="1500" dirty="0"/>
              <a:t>	at org.apache.axis2.receivers.AbstractInOutSyncMessageReceiver.invokeBusinessLogic(AbstractInOutSyncMessageReceiver.java:42)</a:t>
            </a:r>
          </a:p>
          <a:p>
            <a:r>
              <a:rPr lang="en-US" sz="1500" dirty="0"/>
              <a:t>	at org.apache.axis2.receivers.AbstractMessageReceiver.receive(AbstractMessageReceiver.java:96)</a:t>
            </a:r>
          </a:p>
          <a:p>
            <a:r>
              <a:rPr lang="en-US" sz="1500" dirty="0"/>
              <a:t>	at org.apache.axis2.engine.AxisEngine.receive(AxisEngine.java:145)</a:t>
            </a:r>
          </a:p>
          <a:p>
            <a:r>
              <a:rPr lang="en-US" sz="1500" dirty="0"/>
              <a:t>	at org.apache.axis2.transport.http.HTTPTransportUtils.processHTTPPostRequest(HTTPTransportUtils.java:275)</a:t>
            </a:r>
          </a:p>
          <a:p>
            <a:r>
              <a:rPr lang="en-US" sz="1500" dirty="0"/>
              <a:t>	at org.apache.axis2.transport.http.AxisServlet.doPost(AxisServlet.java:120)</a:t>
            </a:r>
          </a:p>
          <a:p>
            <a:r>
              <a:rPr lang="en-US" sz="1500" dirty="0"/>
              <a:t>		at </a:t>
            </a:r>
            <a:r>
              <a:rPr lang="en-US" sz="1500" dirty="0" err="1"/>
              <a:t>java.lang.Thread.run</a:t>
            </a:r>
            <a:r>
              <a:rPr lang="en-US" sz="1500" dirty="0"/>
              <a:t>(Thread.java:745)&lt;/Exception&gt;</a:t>
            </a:r>
          </a:p>
          <a:p>
            <a:r>
              <a:rPr lang="en-US" sz="1500" dirty="0"/>
              <a:t>         &lt;/detail&gt;</a:t>
            </a:r>
          </a:p>
          <a:p>
            <a:r>
              <a:rPr lang="en-US" sz="1500" dirty="0"/>
              <a:t>      &lt;/</a:t>
            </a:r>
            <a:r>
              <a:rPr lang="en-US" sz="1500" dirty="0" err="1"/>
              <a:t>soapenv:Fault</a:t>
            </a:r>
            <a:r>
              <a:rPr lang="en-US" sz="1500" dirty="0"/>
              <a:t>&gt;</a:t>
            </a:r>
          </a:p>
          <a:p>
            <a:r>
              <a:rPr lang="en-US" sz="1500" dirty="0"/>
              <a:t>   &lt;/</a:t>
            </a:r>
            <a:r>
              <a:rPr lang="en-US" sz="1500" dirty="0" err="1"/>
              <a:t>soapenv:Body</a:t>
            </a:r>
            <a:r>
              <a:rPr lang="en-US" sz="1500" dirty="0"/>
              <a:t>&gt;</a:t>
            </a:r>
          </a:p>
          <a:p>
            <a:r>
              <a:rPr lang="en-US" sz="1500" dirty="0"/>
              <a:t>&lt;/</a:t>
            </a:r>
            <a:r>
              <a:rPr lang="en-US" sz="1500" dirty="0" err="1"/>
              <a:t>soapenv:Envelope</a:t>
            </a:r>
            <a:r>
              <a:rPr lang="en-US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182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D3D0-EE22-408F-A512-4632B64B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6F413-BA10-46AD-B9E9-4AC9782BD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39"/>
          <a:stretch/>
        </p:blipFill>
        <p:spPr>
          <a:xfrm>
            <a:off x="605694" y="1340529"/>
            <a:ext cx="7597274" cy="1772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30FD9-DC98-4D79-9512-3455EBB3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463" y="1327388"/>
            <a:ext cx="3771900" cy="3571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F4AB5-5679-4884-8923-966C06154D93}"/>
              </a:ext>
            </a:extLst>
          </p:cNvPr>
          <p:cNvSpPr txBox="1"/>
          <p:nvPr/>
        </p:nvSpPr>
        <p:spPr>
          <a:xfrm>
            <a:off x="605694" y="368312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http://www.thomas-bayer.com/axis2/services/BLZService?wsdl</a:t>
            </a:r>
          </a:p>
        </p:txBody>
      </p:sp>
    </p:spTree>
    <p:extLst>
      <p:ext uri="{BB962C8B-B14F-4D97-AF65-F5344CB8AC3E}">
        <p14:creationId xmlns:p14="http://schemas.microsoft.com/office/powerpoint/2010/main" val="175354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CA1D-E94C-483F-AAA9-E8CF9D16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Communication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3B4E7-1AEC-4F96-8067-FCFE41B28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6"/>
          <a:stretch/>
        </p:blipFill>
        <p:spPr>
          <a:xfrm>
            <a:off x="621438" y="1411548"/>
            <a:ext cx="9226858" cy="42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6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E430-C169-46E1-929F-F50A551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333F-1B4E-4DDD-A253-60668B8BF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4"/>
          <a:stretch/>
        </p:blipFill>
        <p:spPr>
          <a:xfrm>
            <a:off x="594805" y="1331650"/>
            <a:ext cx="8925016" cy="37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A80F-2942-4E05-A544-39B09177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2A8BA-3E3F-4AF6-A618-A6CAC3A59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521208" y="1305019"/>
            <a:ext cx="6501030" cy="26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47FD-7F81-459D-9D4B-9BA53B41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Installation-SOAP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142F-C6D0-4EAB-8792-7C34770EC85E}"/>
              </a:ext>
            </a:extLst>
          </p:cNvPr>
          <p:cNvSpPr txBox="1"/>
          <p:nvPr/>
        </p:nvSpPr>
        <p:spPr>
          <a:xfrm>
            <a:off x="521207" y="14887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https://www.soapui.org/downloads/soapui/</a:t>
            </a:r>
          </a:p>
        </p:txBody>
      </p:sp>
    </p:spTree>
    <p:extLst>
      <p:ext uri="{BB962C8B-B14F-4D97-AF65-F5344CB8AC3E}">
        <p14:creationId xmlns:p14="http://schemas.microsoft.com/office/powerpoint/2010/main" val="83432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3559-683C-4782-9A25-6DEE5863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SOAPUI Pro Vs Free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A495A-B936-4571-878C-B818DE827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98"/>
          <a:stretch/>
        </p:blipFill>
        <p:spPr>
          <a:xfrm>
            <a:off x="609984" y="1268619"/>
            <a:ext cx="7496175" cy="26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050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{D8282405-41D8-424E-982B-48F1F4B3715D}tf10001108_win32</Template>
  <TotalTime>1812</TotalTime>
  <Words>785</Words>
  <Application>Microsoft Office PowerPoint</Application>
  <PresentationFormat>Widescreen</PresentationFormat>
  <Paragraphs>96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Roboto</vt:lpstr>
      <vt:lpstr>Segoe UI</vt:lpstr>
      <vt:lpstr>Segoe UI Light</vt:lpstr>
      <vt:lpstr>WelcomeDoc</vt:lpstr>
      <vt:lpstr>SOAPUI</vt:lpstr>
      <vt:lpstr>SOAP Services</vt:lpstr>
      <vt:lpstr>SOAP Fault</vt:lpstr>
      <vt:lpstr>WSDL</vt:lpstr>
      <vt:lpstr>SOAP Communication Model</vt:lpstr>
      <vt:lpstr>Rest API</vt:lpstr>
      <vt:lpstr>SOAP UI</vt:lpstr>
      <vt:lpstr>Installation-SOAP UI</vt:lpstr>
      <vt:lpstr>SOAPUI Pro Vs Free</vt:lpstr>
      <vt:lpstr>SOAPUI Work Hierarchy</vt:lpstr>
      <vt:lpstr>Project, Test Suite &amp; Testcase </vt:lpstr>
      <vt:lpstr>Properties</vt:lpstr>
      <vt:lpstr>Get Properties</vt:lpstr>
      <vt:lpstr>Properties in SOAPUI</vt:lpstr>
      <vt:lpstr>Assertion</vt:lpstr>
      <vt:lpstr>Xpath</vt:lpstr>
      <vt:lpstr>Add Steps to test case</vt:lpstr>
      <vt:lpstr>Property Transfer</vt:lpstr>
      <vt:lpstr>Groovy</vt:lpstr>
      <vt:lpstr>Running the tests</vt:lpstr>
      <vt:lpstr>Run from cmd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Ghosh, Sumit</dc:creator>
  <cp:keywords/>
  <cp:lastModifiedBy>Ghosh, Sumit</cp:lastModifiedBy>
  <cp:revision>16</cp:revision>
  <dcterms:created xsi:type="dcterms:W3CDTF">2021-11-20T06:29:14Z</dcterms:created>
  <dcterms:modified xsi:type="dcterms:W3CDTF">2021-11-23T02:23:51Z</dcterms:modified>
  <cp:version/>
</cp:coreProperties>
</file>