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3E2B-582D-C4C8-6A6C-8A328480A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F8125-6DA6-34B2-365A-124623AA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2B316-0C29-0D11-5662-8675C770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0CDA-0544-39F9-4BE8-2FFBE386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7B74-BBC3-8635-3EF5-19281903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1A97-5717-E23C-4845-AB4B1D61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30610-B8A4-190D-FACF-8E5E29FA1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8FF4-70A8-C097-012B-51FAC8A6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E3637-831B-9C96-33F9-8C0E48B9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BE226-07D7-D290-61B4-815C535C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4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160B3-0C6D-211B-6A83-338D7CC55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00397-FBA3-D218-059A-6CF28B927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73E16-9D3C-193B-1B7E-F105C4A0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46BD-BE63-9CD1-C5EA-6E7ACBFC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DE3B-F143-E8FE-92BF-3D48DAE8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1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B035-E3E8-B683-CA16-A56B5AED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86AB-C542-A6CB-3FC2-EAB9E0CB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127C6-5B98-2476-A3AF-2FA10B07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9268C-01EA-7278-C6C3-1F2E573F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4A8D2-B1BC-BBD2-599D-0EDF4521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1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8674-00C8-5D6F-0F6C-C17FE90F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7E0CC-6165-C83D-0268-05753FE5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0B8D-5626-0198-D9F1-8073E7B8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7922-8115-3F00-D896-4916EA85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38F8A-3BCD-C61F-CD9F-BC5480CD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F225-819F-AC0F-20F7-C2098A27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1E29-E601-F544-2628-5D0571B55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B6E67-D128-EBEB-8430-595DBA776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648A6-3BF7-AAD8-E9AC-FF5442B9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A306C-343A-A905-A927-E5135C64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DF44C-3D7D-6FF6-36A0-F0AC0D6C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B697-543E-5F4D-CD8D-FCB8DC6C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42133-5022-485D-87AB-DFEFB562B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1D470-1F8E-6F94-3F13-7C5877425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4D92A-EDFC-44DC-4133-CDC6CACE4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0FC43-DD36-2E43-579B-E52BC75DA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9F070-B056-9066-E065-F5112BFD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2D493-1B0B-0E37-2884-55A76CBE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08158-DB28-C511-CD83-F68B5E51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2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2CFF-41E6-3631-B09A-E7238628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FF3D4-7437-80CF-8EEF-87461DCA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B514F-4561-4C4F-6667-4770F00F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76A5D-AE20-E5BB-82E7-F4CE934B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305A8-D0A7-0FD2-3BFE-0BC9C5F3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4E7E9-AAAC-0016-EAB2-95A477EA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041FF-0B40-EDB9-1268-2188B87F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0A1D-2D15-E0CA-074B-D6F36811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CC34-E285-2ED6-9ADB-FE928883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91DCB-7D68-2142-12EA-FCC1FBC9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35E5B-B572-99B6-CE36-4C717AB1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27D3-38C6-9728-684A-0AB04906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AB21B-8C0B-A09B-0E24-C8C6A72A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ACC0-2354-495B-31C2-7989BAB2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74833-9997-7965-7973-17DB93C8A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22383-1076-7BEE-AA06-3831B6672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B1073-65D0-7312-5B90-082E0138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D7DBE-22E3-6C56-461E-F5AA78CA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68E19-4C7C-27F6-3F36-D847CE67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1A070-5506-8B1F-B35A-0AC39BF2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A401E-07D2-B2D0-0813-CB1CFE87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44DBB-9692-329B-89B9-0ABD6A62B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4C5A-C0D7-23D1-811F-96FA7B0FC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4CF5-BFD8-7F67-7DB4-60ADCA302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BC20-DE02-8B78-C065-7FEB5E60E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Churn Analysis</a:t>
            </a:r>
          </a:p>
        </p:txBody>
      </p:sp>
    </p:spTree>
    <p:extLst>
      <p:ext uri="{BB962C8B-B14F-4D97-AF65-F5344CB8AC3E}">
        <p14:creationId xmlns:p14="http://schemas.microsoft.com/office/powerpoint/2010/main" val="338627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BA13-C5AC-7272-1E6B-7CE6721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9795-91EF-AF14-A6A7-2C760C2D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2908"/>
            <a:ext cx="10515600" cy="21699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Model is built using the </a:t>
            </a:r>
            <a:r>
              <a:rPr lang="en-US" dirty="0" err="1"/>
              <a:t>Sklearn</a:t>
            </a:r>
            <a:r>
              <a:rPr lang="en-US" dirty="0"/>
              <a:t> pipelines. Above is the structure of the pipeline for </a:t>
            </a:r>
            <a:r>
              <a:rPr lang="en-US" dirty="0" err="1"/>
              <a:t>ChurnClassifier</a:t>
            </a:r>
            <a:r>
              <a:rPr lang="en-US" dirty="0"/>
              <a:t> model and used 80:20 split for evaluation</a:t>
            </a:r>
          </a:p>
          <a:p>
            <a:r>
              <a:rPr lang="en-US" dirty="0"/>
              <a:t>Region based model is considered only for the top regions which has the data count &gt; 15k records and remaining regions are grouped as generic</a:t>
            </a:r>
          </a:p>
          <a:p>
            <a:r>
              <a:rPr lang="en-US" dirty="0"/>
              <a:t>Experimented by keeping the region and removing the region but there is no much difference in the final f1 score for generic model</a:t>
            </a:r>
          </a:p>
          <a:p>
            <a:r>
              <a:rPr lang="en-US" dirty="0"/>
              <a:t>Training Results: executions</a:t>
            </a:r>
            <a:r>
              <a:rPr lang="en-SG" dirty="0"/>
              <a:t>/11072022174134/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124BC-335C-F09C-FBF2-3414C0F6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3200"/>
            <a:ext cx="10208741" cy="26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7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BA13-C5AC-7272-1E6B-7CE6721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– Region Based F1 Scores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61E081-5B2A-C385-8D6C-3A5BCDBED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082" y="1302323"/>
            <a:ext cx="3141275" cy="257153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43E844-5523-ACC7-8D21-3D585C340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007" y="1302323"/>
            <a:ext cx="3141276" cy="2571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AF981-EFA5-F444-F1BF-671CD3BD0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625" y="4105086"/>
            <a:ext cx="2990188" cy="24478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656020-647B-298E-B892-5AFACF0F9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05086"/>
            <a:ext cx="2876467" cy="23547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F7AF78-C385-4391-F42F-5E7CB748F96C}"/>
              </a:ext>
            </a:extLst>
          </p:cNvPr>
          <p:cNvSpPr txBox="1"/>
          <p:nvPr/>
        </p:nvSpPr>
        <p:spPr>
          <a:xfrm>
            <a:off x="2511973" y="3800347"/>
            <a:ext cx="16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code - 8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DF7E7-1134-E34A-C848-B1BD47BE8895}"/>
              </a:ext>
            </a:extLst>
          </p:cNvPr>
          <p:cNvSpPr txBox="1"/>
          <p:nvPr/>
        </p:nvSpPr>
        <p:spPr>
          <a:xfrm>
            <a:off x="6628736" y="3768877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code - 28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93E94-0157-079F-7C08-533C9CB3C123}"/>
              </a:ext>
            </a:extLst>
          </p:cNvPr>
          <p:cNvSpPr txBox="1"/>
          <p:nvPr/>
        </p:nvSpPr>
        <p:spPr>
          <a:xfrm>
            <a:off x="2364810" y="6494528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code - 46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681EC3-676C-05CE-8096-BE8FE81B0374}"/>
              </a:ext>
            </a:extLst>
          </p:cNvPr>
          <p:cNvSpPr txBox="1"/>
          <p:nvPr/>
        </p:nvSpPr>
        <p:spPr>
          <a:xfrm>
            <a:off x="6687245" y="6461433"/>
            <a:ext cx="220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code - generic</a:t>
            </a:r>
          </a:p>
        </p:txBody>
      </p:sp>
    </p:spTree>
    <p:extLst>
      <p:ext uri="{BB962C8B-B14F-4D97-AF65-F5344CB8AC3E}">
        <p14:creationId xmlns:p14="http://schemas.microsoft.com/office/powerpoint/2010/main" val="17317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BA13-C5AC-7272-1E6B-7CE6721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7EEF47-9818-9D69-14FB-DA022C9CB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598" y="1690688"/>
            <a:ext cx="7962900" cy="41529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B79181-67E2-6EB2-5417-7F18CBBD3497}"/>
              </a:ext>
            </a:extLst>
          </p:cNvPr>
          <p:cNvSpPr txBox="1"/>
          <p:nvPr/>
        </p:nvSpPr>
        <p:spPr>
          <a:xfrm>
            <a:off x="4603471" y="5658922"/>
            <a:ext cx="396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Importance for Region Code 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191EB-1074-738F-E661-3E0BD6FA35B7}"/>
              </a:ext>
            </a:extLst>
          </p:cNvPr>
          <p:cNvSpPr txBox="1"/>
          <p:nvPr/>
        </p:nvSpPr>
        <p:spPr>
          <a:xfrm>
            <a:off x="838200" y="6123543"/>
            <a:ext cx="532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the default feature importance from the </a:t>
            </a: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3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BA13-C5AC-7272-1E6B-7CE6721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12F5DE-5D20-4BA6-4A2C-7F6175CA1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150" y="1690688"/>
            <a:ext cx="8013700" cy="41529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9CF184-F201-1A37-7A85-22436980FC11}"/>
              </a:ext>
            </a:extLst>
          </p:cNvPr>
          <p:cNvSpPr txBox="1"/>
          <p:nvPr/>
        </p:nvSpPr>
        <p:spPr>
          <a:xfrm>
            <a:off x="5013374" y="6123543"/>
            <a:ext cx="433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Importance for Region Code generic</a:t>
            </a:r>
          </a:p>
        </p:txBody>
      </p:sp>
    </p:spTree>
    <p:extLst>
      <p:ext uri="{BB962C8B-B14F-4D97-AF65-F5344CB8AC3E}">
        <p14:creationId xmlns:p14="http://schemas.microsoft.com/office/powerpoint/2010/main" val="268811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34D6-4FB0-6E68-6852-5EA99D6A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C8E8-0B86-E51B-7956-AEED92ED0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uses the same pipeline generated during the training and transforms the data</a:t>
            </a:r>
          </a:p>
          <a:p>
            <a:r>
              <a:rPr lang="en-US" dirty="0"/>
              <a:t>Unknown values are grouped into a new category for all categorical values and for numerical values, </a:t>
            </a:r>
            <a:r>
              <a:rPr lang="en-US" dirty="0" err="1"/>
              <a:t>NaN</a:t>
            </a:r>
            <a:r>
              <a:rPr lang="en-US" dirty="0"/>
              <a:t> and unknown values are replaced by 0</a:t>
            </a:r>
          </a:p>
          <a:p>
            <a:r>
              <a:rPr lang="en-US" dirty="0"/>
              <a:t>Prediction Result: executions/</a:t>
            </a:r>
            <a:r>
              <a:rPr lang="en-SG" dirty="0"/>
              <a:t>11072022184627/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38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7AF4-3717-87B5-DF94-35BA04B5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359B-3577-E7E4-3CFC-88DEFE90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41"/>
            <a:ext cx="10515600" cy="49268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the urgency, team can select whether the model to output high precision or high recall</a:t>
            </a:r>
          </a:p>
          <a:p>
            <a:pPr lvl="1"/>
            <a:r>
              <a:rPr lang="en-US" dirty="0"/>
              <a:t>High Recall Example: </a:t>
            </a:r>
          </a:p>
          <a:p>
            <a:pPr lvl="2"/>
            <a:r>
              <a:rPr lang="en-US" dirty="0"/>
              <a:t>Using the high recall we’ll miss only few customers who will be churning, </a:t>
            </a:r>
          </a:p>
          <a:p>
            <a:pPr lvl="2"/>
            <a:r>
              <a:rPr lang="en-US" dirty="0"/>
              <a:t>but we will get a lot of false positives (means a lot of additional customers). </a:t>
            </a:r>
          </a:p>
          <a:p>
            <a:pPr lvl="2"/>
            <a:r>
              <a:rPr lang="en-US" dirty="0"/>
              <a:t>From the business point of view if we don’t want to loose any customer we can use high recall. </a:t>
            </a:r>
          </a:p>
          <a:p>
            <a:pPr lvl="2"/>
            <a:r>
              <a:rPr lang="en-US" dirty="0"/>
              <a:t>Follow up on those many customers can be done via email (cost-effective)</a:t>
            </a:r>
          </a:p>
          <a:p>
            <a:pPr lvl="1"/>
            <a:r>
              <a:rPr lang="en-US" dirty="0"/>
              <a:t>High Precision Example:</a:t>
            </a:r>
          </a:p>
          <a:p>
            <a:pPr lvl="2"/>
            <a:r>
              <a:rPr lang="en-US" dirty="0"/>
              <a:t>Using the high precision we’ll get accurate number of customers who will be churning, only few customers are returned</a:t>
            </a:r>
          </a:p>
          <a:p>
            <a:pPr lvl="2"/>
            <a:r>
              <a:rPr lang="en-US" dirty="0"/>
              <a:t>Only a few false positives, but a lot of false negatives customers would be there when compared to recall</a:t>
            </a:r>
          </a:p>
          <a:p>
            <a:pPr lvl="2"/>
            <a:r>
              <a:rPr lang="en-US" dirty="0"/>
              <a:t>This strategy can be used when there is minimal time and we wanted to really focus on the churned customers, we can use the precision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7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1E62-0307-8425-2203-9D1E72FF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447AB-9B1C-7FD8-8F42-463E51CC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Explanability</a:t>
            </a:r>
            <a:r>
              <a:rPr lang="en-US" dirty="0"/>
              <a:t> via </a:t>
            </a:r>
            <a:r>
              <a:rPr lang="en-US" dirty="0" err="1"/>
              <a:t>Shap</a:t>
            </a:r>
            <a:endParaRPr lang="en-US" dirty="0"/>
          </a:p>
          <a:p>
            <a:r>
              <a:rPr lang="en-US" dirty="0"/>
              <a:t>Clustering techniques to find the better grouping of regions or some other features</a:t>
            </a:r>
          </a:p>
          <a:p>
            <a:r>
              <a:rPr lang="en-US" dirty="0"/>
              <a:t>Improving the code quality</a:t>
            </a:r>
          </a:p>
        </p:txBody>
      </p:sp>
    </p:spTree>
    <p:extLst>
      <p:ext uri="{BB962C8B-B14F-4D97-AF65-F5344CB8AC3E}">
        <p14:creationId xmlns:p14="http://schemas.microsoft.com/office/powerpoint/2010/main" val="312228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C7D3-EB62-BC5C-9D8A-2F046578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6C1B-340F-2E50-953F-61053B7F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Model Training</a:t>
            </a:r>
          </a:p>
          <a:p>
            <a:r>
              <a:rPr lang="en-US" dirty="0"/>
              <a:t>Model Interpretability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TODO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2018-755B-37B5-F77B-1683C10E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51BA-69F4-9F07-9572-3A5BF7CB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err="1"/>
              <a:t>Usecase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Predict whether the customer would churn or not based on the given features</a:t>
            </a:r>
          </a:p>
          <a:p>
            <a:r>
              <a:rPr lang="en-US" dirty="0"/>
              <a:t>Business </a:t>
            </a:r>
            <a:r>
              <a:rPr lang="en-US" dirty="0" err="1"/>
              <a:t>Usecase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Based on the customer churning, Organization should perform follow up’s or lucrative offers will be provided to reduce the churn rate</a:t>
            </a:r>
          </a:p>
          <a:p>
            <a:pPr lvl="1"/>
            <a:r>
              <a:rPr lang="en-US" dirty="0"/>
              <a:t>Machine learning model should be able to identify most of the customers who are going to churn (recall)</a:t>
            </a:r>
          </a:p>
          <a:p>
            <a:pPr lvl="1"/>
            <a:r>
              <a:rPr lang="en-US" dirty="0"/>
              <a:t>Machine Learning model should be able to identify most </a:t>
            </a:r>
            <a:r>
              <a:rPr lang="en-US" dirty="0" err="1"/>
              <a:t>accuractely</a:t>
            </a:r>
            <a:r>
              <a:rPr lang="en-US" dirty="0"/>
              <a:t> whether customers are going to churn or not (precision)</a:t>
            </a:r>
          </a:p>
        </p:txBody>
      </p:sp>
    </p:spTree>
    <p:extLst>
      <p:ext uri="{BB962C8B-B14F-4D97-AF65-F5344CB8AC3E}">
        <p14:creationId xmlns:p14="http://schemas.microsoft.com/office/powerpoint/2010/main" val="284505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A5C5-0FCE-6EA4-FCDC-233CF066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941A-675D-EC08-9769-5B2EE429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train.csv</a:t>
            </a:r>
            <a:r>
              <a:rPr lang="en-US" dirty="0"/>
              <a:t> and </a:t>
            </a:r>
            <a:r>
              <a:rPr lang="en-US" dirty="0" err="1"/>
              <a:t>metadata.csv</a:t>
            </a:r>
            <a:r>
              <a:rPr lang="en-US" dirty="0"/>
              <a:t> contains the information about all the data features and data targets</a:t>
            </a:r>
          </a:p>
          <a:p>
            <a:r>
              <a:rPr lang="en-US" dirty="0"/>
              <a:t>Problem statement can be solved via binary classification as there are only two classes, either churned or not churned</a:t>
            </a:r>
          </a:p>
          <a:p>
            <a:r>
              <a:rPr lang="en-US" dirty="0" err="1"/>
              <a:t>cust_id</a:t>
            </a:r>
            <a:r>
              <a:rPr lang="en-US" dirty="0"/>
              <a:t> is the identifier and it is unique</a:t>
            </a:r>
          </a:p>
          <a:p>
            <a:r>
              <a:rPr lang="en-US" dirty="0"/>
              <a:t>All the features are considered and modelling is performed based on the </a:t>
            </a:r>
            <a:r>
              <a:rPr lang="en-US" dirty="0" err="1"/>
              <a:t>region_id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7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A5C5-0FCE-6EA4-FCDC-233CF066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3E6CFF-A6B0-6579-0819-7A3004D1A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112044"/>
              </p:ext>
            </p:extLst>
          </p:nvPr>
        </p:nvGraphicFramePr>
        <p:xfrm>
          <a:off x="922282" y="1578299"/>
          <a:ext cx="376533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250">
                  <a:extLst>
                    <a:ext uri="{9D8B030D-6E8A-4147-A177-3AD203B41FA5}">
                      <a16:colId xmlns:a16="http://schemas.microsoft.com/office/drawing/2014/main" val="2247908395"/>
                    </a:ext>
                  </a:extLst>
                </a:gridCol>
                <a:gridCol w="1576081">
                  <a:extLst>
                    <a:ext uri="{9D8B030D-6E8A-4147-A177-3AD203B41FA5}">
                      <a16:colId xmlns:a16="http://schemas.microsoft.com/office/drawing/2014/main" val="68992221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529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4604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50432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5591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err="1"/>
                        <a:t>driving_license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7228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err="1"/>
                        <a:t>region_code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14162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previously_insured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0734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err="1"/>
                        <a:t>vehicle_age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3211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err="1"/>
                        <a:t>vehicle_damage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13786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err="1"/>
                        <a:t>annual_premium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572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err="1"/>
                        <a:t>policy_sales_channel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66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err="1"/>
                        <a:t>days_since_insured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4571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752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62224E-6A9A-F72C-66CB-3141EA3BBBF0}"/>
              </a:ext>
            </a:extLst>
          </p:cNvPr>
          <p:cNvSpPr txBox="1">
            <a:spLocks/>
          </p:cNvSpPr>
          <p:nvPr/>
        </p:nvSpPr>
        <p:spPr>
          <a:xfrm>
            <a:off x="5118538" y="1578299"/>
            <a:ext cx="6526924" cy="491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age, </a:t>
            </a:r>
            <a:r>
              <a:rPr lang="en-US" dirty="0" err="1"/>
              <a:t>annual_premium</a:t>
            </a:r>
            <a:r>
              <a:rPr lang="en-US" dirty="0"/>
              <a:t> and </a:t>
            </a:r>
            <a:r>
              <a:rPr lang="en-US" dirty="0" err="1"/>
              <a:t>days_since_insured</a:t>
            </a:r>
            <a:r>
              <a:rPr lang="en-US" dirty="0"/>
              <a:t> are the numerical features</a:t>
            </a:r>
          </a:p>
          <a:p>
            <a:r>
              <a:rPr lang="en-US" dirty="0" err="1"/>
              <a:t>cust_id</a:t>
            </a:r>
            <a:r>
              <a:rPr lang="en-US" dirty="0"/>
              <a:t> is unique </a:t>
            </a:r>
          </a:p>
          <a:p>
            <a:r>
              <a:rPr lang="en-US" dirty="0"/>
              <a:t>gender, </a:t>
            </a:r>
            <a:r>
              <a:rPr lang="en-US" dirty="0" err="1"/>
              <a:t>driving_license</a:t>
            </a:r>
            <a:r>
              <a:rPr lang="en-US" dirty="0"/>
              <a:t>, </a:t>
            </a:r>
            <a:r>
              <a:rPr lang="en-US" dirty="0" err="1"/>
              <a:t>region_code</a:t>
            </a:r>
            <a:r>
              <a:rPr lang="en-US" dirty="0"/>
              <a:t>, </a:t>
            </a:r>
            <a:r>
              <a:rPr lang="en-US" dirty="0" err="1"/>
              <a:t>previously_insured</a:t>
            </a:r>
            <a:r>
              <a:rPr lang="en-US" dirty="0"/>
              <a:t>, </a:t>
            </a:r>
            <a:r>
              <a:rPr lang="en-US" dirty="0" err="1"/>
              <a:t>vehicle_age</a:t>
            </a:r>
            <a:r>
              <a:rPr lang="en-US" dirty="0"/>
              <a:t>, </a:t>
            </a:r>
            <a:r>
              <a:rPr lang="en-US" dirty="0" err="1"/>
              <a:t>vehicle_damage</a:t>
            </a:r>
            <a:r>
              <a:rPr lang="en-US" dirty="0"/>
              <a:t>, </a:t>
            </a:r>
            <a:r>
              <a:rPr lang="en-US" dirty="0" err="1"/>
              <a:t>policy_sales_channel</a:t>
            </a:r>
            <a:r>
              <a:rPr lang="en-US" dirty="0"/>
              <a:t> are categorical features</a:t>
            </a:r>
          </a:p>
          <a:p>
            <a:r>
              <a:rPr lang="en-US" dirty="0" err="1"/>
              <a:t>region_code</a:t>
            </a:r>
            <a:r>
              <a:rPr lang="en-US" dirty="0"/>
              <a:t> and </a:t>
            </a:r>
            <a:r>
              <a:rPr lang="en-US" dirty="0" err="1"/>
              <a:t>policy_sales_channel</a:t>
            </a:r>
            <a:r>
              <a:rPr lang="en-US" dirty="0"/>
              <a:t> are high cardinality features</a:t>
            </a:r>
          </a:p>
          <a:p>
            <a:r>
              <a:rPr lang="en-US" dirty="0"/>
              <a:t>There is no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03645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A5C5-0FCE-6EA4-FCDC-233CF066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941A-675D-EC08-9769-5B2EE429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882" y="1825625"/>
            <a:ext cx="4868917" cy="4351338"/>
          </a:xfrm>
        </p:spPr>
        <p:txBody>
          <a:bodyPr/>
          <a:lstStyle/>
          <a:p>
            <a:r>
              <a:rPr lang="en-US" dirty="0"/>
              <a:t>EDA is performed using the pandas profiling. File location: reports/</a:t>
            </a:r>
            <a:r>
              <a:rPr lang="en-US" dirty="0" err="1"/>
              <a:t>basic_churn_prediction_report.html</a:t>
            </a:r>
            <a:endParaRPr lang="en-US" dirty="0"/>
          </a:p>
          <a:p>
            <a:r>
              <a:rPr lang="en-US" dirty="0" err="1"/>
              <a:t>previously_insured</a:t>
            </a:r>
            <a:r>
              <a:rPr lang="en-US" dirty="0"/>
              <a:t> and </a:t>
            </a:r>
            <a:r>
              <a:rPr lang="en-US" dirty="0" err="1"/>
              <a:t>vehicle_damage</a:t>
            </a:r>
            <a:r>
              <a:rPr lang="en-US" dirty="0"/>
              <a:t> features have high correlation to churn rate and age, </a:t>
            </a:r>
            <a:r>
              <a:rPr lang="en-US" dirty="0" err="1"/>
              <a:t>policy_sales_channels</a:t>
            </a:r>
            <a:r>
              <a:rPr lang="en-US" dirty="0"/>
              <a:t> also have slight correlation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0B36C-7993-E37B-4E8D-FBC575D3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5646683" cy="453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1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A5C5-0FCE-6EA4-FCDC-233CF066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001"/>
            <a:ext cx="10515600" cy="13255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4329A-892E-5F45-7C45-21DC4C80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62" y="1198698"/>
            <a:ext cx="3987622" cy="2735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2A845A-62EE-30CF-7DFF-8F892C008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2" y="4037060"/>
            <a:ext cx="3987623" cy="2735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555224-7558-7B89-50CB-BAFBD4B40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070" y="1237434"/>
            <a:ext cx="3987622" cy="27359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6D84DA-6330-8262-ED7A-1B3A0234D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70" y="4067196"/>
            <a:ext cx="3899776" cy="2675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4E8B87-C662-7EFC-DE25-78A6EF731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940" y="1267572"/>
            <a:ext cx="3460536" cy="2675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C758D3-51EF-2292-B66C-50330249F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6310" y="4067196"/>
            <a:ext cx="3395796" cy="25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4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A5C5-0FCE-6EA4-FCDC-233CF066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001"/>
            <a:ext cx="10515600" cy="13255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D9420269-3B15-5869-C0DD-C66F06DCA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014" y="1349619"/>
            <a:ext cx="3798933" cy="273598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D5C992-D032-A823-41DC-69A967C56D10}"/>
              </a:ext>
            </a:extLst>
          </p:cNvPr>
          <p:cNvSpPr txBox="1">
            <a:spLocks/>
          </p:cNvSpPr>
          <p:nvPr/>
        </p:nvSpPr>
        <p:spPr>
          <a:xfrm>
            <a:off x="4637133" y="1349619"/>
            <a:ext cx="7229046" cy="24971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customer is not previously insured then there is a higher chance of churn</a:t>
            </a:r>
          </a:p>
          <a:p>
            <a:r>
              <a:rPr lang="en-US" dirty="0"/>
              <a:t>If the customer vehicle damage, then there is a good chance of churn</a:t>
            </a:r>
          </a:p>
          <a:p>
            <a:r>
              <a:rPr lang="en-US" dirty="0"/>
              <a:t>If the </a:t>
            </a:r>
            <a:r>
              <a:rPr lang="en-US" dirty="0" err="1"/>
              <a:t>vehicle_age</a:t>
            </a:r>
            <a:r>
              <a:rPr lang="en-US" dirty="0"/>
              <a:t> is greater than 2 years, then percentage of churning is higher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5FC5D3-732A-71F2-DEE7-11666E63E270}"/>
              </a:ext>
            </a:extLst>
          </p:cNvPr>
          <p:cNvSpPr txBox="1">
            <a:spLocks/>
          </p:cNvSpPr>
          <p:nvPr/>
        </p:nvSpPr>
        <p:spPr>
          <a:xfrm>
            <a:off x="833424" y="4121832"/>
            <a:ext cx="10801528" cy="2497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of the customers have the driving license</a:t>
            </a:r>
          </a:p>
          <a:p>
            <a:r>
              <a:rPr lang="en-US" dirty="0"/>
              <a:t>People with the age between 40-50 years have the slightly higher chance of churn rate</a:t>
            </a:r>
          </a:p>
          <a:p>
            <a:r>
              <a:rPr lang="en-US" dirty="0"/>
              <a:t>Most of the people are getting insured within 0 to 50 days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7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BA13-C5AC-7272-1E6B-7CE6721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9795-91EF-AF14-A6A7-2C760C2D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Experimented the base metrics with different classification models using the </a:t>
            </a:r>
            <a:r>
              <a:rPr lang="en-US" dirty="0" err="1"/>
              <a:t>pycaret</a:t>
            </a:r>
            <a:r>
              <a:rPr lang="en-US" dirty="0"/>
              <a:t>, base model has 0.47 f1 score</a:t>
            </a:r>
          </a:p>
          <a:p>
            <a:r>
              <a:rPr lang="en-US" dirty="0"/>
              <a:t>Experimented using the region based model using the </a:t>
            </a:r>
            <a:r>
              <a:rPr lang="en-US" dirty="0" err="1"/>
              <a:t>XGBoostClassifier</a:t>
            </a:r>
            <a:r>
              <a:rPr lang="en-US" dirty="0"/>
              <a:t> and we got around 0.55 to 0.59 f1 score for region based models </a:t>
            </a:r>
          </a:p>
          <a:p>
            <a:r>
              <a:rPr lang="en-US" dirty="0"/>
              <a:t>As the dataset is imbalanced, I have determined the thresholds that would determine the higher precision and higher recall. With these experiments we got 0.59 to 0.61 f1 score</a:t>
            </a:r>
          </a:p>
          <a:p>
            <a:r>
              <a:rPr lang="en-US" dirty="0"/>
              <a:t>Experimented with the </a:t>
            </a:r>
            <a:r>
              <a:rPr lang="en-US" dirty="0" err="1"/>
              <a:t>GridSearchCV</a:t>
            </a:r>
            <a:r>
              <a:rPr lang="en-US" dirty="0"/>
              <a:t> hyper parameters to reduce the overfitting and improve f1 score. We have got 0.59 to 0.63 f1 score</a:t>
            </a:r>
          </a:p>
        </p:txBody>
      </p:sp>
    </p:spTree>
    <p:extLst>
      <p:ext uri="{BB962C8B-B14F-4D97-AF65-F5344CB8AC3E}">
        <p14:creationId xmlns:p14="http://schemas.microsoft.com/office/powerpoint/2010/main" val="59257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867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Churn Analysis</vt:lpstr>
      <vt:lpstr>Agenda</vt:lpstr>
      <vt:lpstr>Problem Statement</vt:lpstr>
      <vt:lpstr>Data Analysis</vt:lpstr>
      <vt:lpstr>Data Analysis</vt:lpstr>
      <vt:lpstr>Data Analysis</vt:lpstr>
      <vt:lpstr>Data Analysis</vt:lpstr>
      <vt:lpstr>Data Analysis</vt:lpstr>
      <vt:lpstr>Model Training</vt:lpstr>
      <vt:lpstr>Model Training</vt:lpstr>
      <vt:lpstr>Model Training – Region Based F1 Scores</vt:lpstr>
      <vt:lpstr>Model Interpretability</vt:lpstr>
      <vt:lpstr>Model Interpretability</vt:lpstr>
      <vt:lpstr>Prediction</vt:lpstr>
      <vt:lpstr>Recommendations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</dc:title>
  <dc:creator>Gullapudi, Sundeep</dc:creator>
  <cp:lastModifiedBy>Gullapudi, Sundeep</cp:lastModifiedBy>
  <cp:revision>80</cp:revision>
  <dcterms:created xsi:type="dcterms:W3CDTF">2022-07-11T05:30:56Z</dcterms:created>
  <dcterms:modified xsi:type="dcterms:W3CDTF">2022-07-11T11:50:41Z</dcterms:modified>
</cp:coreProperties>
</file>