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68" r:id="rId6"/>
    <p:sldId id="271" r:id="rId7"/>
    <p:sldId id="269" r:id="rId8"/>
    <p:sldId id="272" r:id="rId9"/>
    <p:sldId id="274" r:id="rId10"/>
    <p:sldId id="273" r:id="rId11"/>
    <p:sldId id="276" r:id="rId12"/>
    <p:sldId id="277" r:id="rId13"/>
    <p:sldId id="278" r:id="rId14"/>
    <p:sldId id="275" r:id="rId15"/>
    <p:sldId id="279" r:id="rId16"/>
    <p:sldId id="280" r:id="rId17"/>
    <p:sldId id="281" r:id="rId18"/>
    <p:sldId id="282" r:id="rId19"/>
    <p:sldId id="283" r:id="rId20"/>
    <p:sldId id="261" r:id="rId21"/>
    <p:sldId id="262" r:id="rId22"/>
  </p:sldIdLst>
  <p:sldSz cx="9144000" cy="5143500" type="screen16x9"/>
  <p:notesSz cx="6858000" cy="9144000"/>
  <p:embeddedFontLst>
    <p:embeddedFont>
      <p:font typeface="Perpetua" panose="02020502060401020303" pitchFamily="18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545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418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51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67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26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78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302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65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424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7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5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b61bea7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b61bea7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90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85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83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365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82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-prod-cloudfront.cloud.databricks.com/public/4027ec902e239c93eaaa8714f173bcfc/3426393823188207/1181475445433289/6549275136144152/lates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2569830"/>
            <a:ext cx="8222100" cy="1063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Perpetua" panose="02020502060401020303" pitchFamily="18" charset="0"/>
              </a:rPr>
              <a:t>Olympics Insights</a:t>
            </a:r>
            <a:endParaRPr sz="4000" b="1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Perpetua" panose="02020502060401020303" pitchFamily="18" charset="0"/>
              </a:rPr>
              <a:t> </a:t>
            </a:r>
            <a:r>
              <a:rPr lang="en" sz="2000" b="1" dirty="0">
                <a:solidFill>
                  <a:schemeClr val="tx1"/>
                </a:solidFill>
                <a:latin typeface="Perpetua" panose="02020502060401020303" pitchFamily="18" charset="0"/>
              </a:rPr>
              <a:t>Analysis of 120 years of Olympic History Dataset </a:t>
            </a:r>
            <a:endParaRPr sz="4100" b="1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16670" y="3918776"/>
            <a:ext cx="8222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Perpetua" panose="02020502060401020303" pitchFamily="18" charset="0"/>
              </a:rPr>
              <a:t>Sunidhi Gannamraju</a:t>
            </a:r>
            <a:endParaRPr sz="2400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592870" y="3770338"/>
            <a:ext cx="3429600" cy="117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FB67875-D198-8F5E-DD98-94A396560D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50" y="223881"/>
            <a:ext cx="3418227" cy="24176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95BAF2-E5BB-3AE8-E776-E8CF7481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9" y="1500772"/>
            <a:ext cx="8794202" cy="32936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Google Shape;92;p14">
            <a:extLst>
              <a:ext uri="{FF2B5EF4-FFF2-40B4-BE49-F238E27FC236}">
                <a16:creationId xmlns:a16="http://schemas.microsoft.com/office/drawing/2014/main" id="{56D10B48-4595-20EB-BEFB-7FEB29C8E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599" y="349040"/>
            <a:ext cx="8596802" cy="89302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 </a:t>
            </a:r>
            <a:br>
              <a:rPr lang="en" dirty="0"/>
            </a:br>
            <a:r>
              <a:rPr lang="en" sz="2700" dirty="0"/>
              <a:t>Olympic Dominant 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57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73599" y="288080"/>
            <a:ext cx="8596802" cy="89302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</a:t>
            </a:r>
            <a:br>
              <a:rPr lang="en" dirty="0"/>
            </a:br>
            <a:r>
              <a:rPr lang="en" sz="2700" dirty="0"/>
              <a:t>Olympic Legends</a:t>
            </a:r>
            <a:endParaRPr lang="en-IN" dirty="0"/>
          </a:p>
        </p:txBody>
      </p:sp>
      <p:sp>
        <p:nvSpPr>
          <p:cNvPr id="4" name="Google Shape;115;p16">
            <a:extLst>
              <a:ext uri="{FF2B5EF4-FFF2-40B4-BE49-F238E27FC236}">
                <a16:creationId xmlns:a16="http://schemas.microsoft.com/office/drawing/2014/main" id="{29378BFB-F23B-147A-2F7E-4635E6DE6FE3}"/>
              </a:ext>
            </a:extLst>
          </p:cNvPr>
          <p:cNvSpPr txBox="1">
            <a:spLocks/>
          </p:cNvSpPr>
          <p:nvPr/>
        </p:nvSpPr>
        <p:spPr>
          <a:xfrm>
            <a:off x="389490" y="1402080"/>
            <a:ext cx="8365020" cy="19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Olympic Legends are the consistent performers in each game in Olympics can achieving high rankings or medals in multiple Olympic games.</a:t>
            </a:r>
          </a:p>
          <a:p>
            <a:pPr marL="4000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Players with more than 5 medals are shortlisted as Olympic Legends in the below shown table</a:t>
            </a:r>
          </a:p>
        </p:txBody>
      </p:sp>
    </p:spTree>
    <p:extLst>
      <p:ext uri="{BB962C8B-B14F-4D97-AF65-F5344CB8AC3E}">
        <p14:creationId xmlns:p14="http://schemas.microsoft.com/office/powerpoint/2010/main" val="201042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</a:t>
            </a:r>
            <a:br>
              <a:rPr lang="en" dirty="0"/>
            </a:br>
            <a:r>
              <a:rPr lang="en" sz="2700" dirty="0"/>
              <a:t>Olympic Legends</a:t>
            </a:r>
            <a:endParaRPr lang="en-IN" dirty="0"/>
          </a:p>
        </p:txBody>
      </p:sp>
      <p:pic>
        <p:nvPicPr>
          <p:cNvPr id="3" name="Picture 2" descr="Graphical user interface, text, application, email">
            <a:extLst>
              <a:ext uri="{FF2B5EF4-FFF2-40B4-BE49-F238E27FC236}">
                <a16:creationId xmlns:a16="http://schemas.microsoft.com/office/drawing/2014/main" id="{BC41CF57-C6DA-5A12-3BD2-837E41223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0" r="40500"/>
          <a:stretch/>
        </p:blipFill>
        <p:spPr>
          <a:xfrm>
            <a:off x="121920" y="1371601"/>
            <a:ext cx="4316099" cy="27441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 descr="Graphical user interface, text, application, email">
            <a:extLst>
              <a:ext uri="{FF2B5EF4-FFF2-40B4-BE49-F238E27FC236}">
                <a16:creationId xmlns:a16="http://schemas.microsoft.com/office/drawing/2014/main" id="{280638AA-37C4-16CF-1A06-B98C8E94B9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3" r="39667"/>
          <a:stretch/>
        </p:blipFill>
        <p:spPr>
          <a:xfrm>
            <a:off x="4572000" y="1371600"/>
            <a:ext cx="4396020" cy="27441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61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</a:t>
            </a:r>
            <a:br>
              <a:rPr lang="en" dirty="0"/>
            </a:br>
            <a:r>
              <a:rPr lang="en" sz="2700" dirty="0"/>
              <a:t>Olympic Legends</a:t>
            </a:r>
            <a:endParaRPr lang="en-IN" dirty="0"/>
          </a:p>
        </p:txBody>
      </p:sp>
      <p:pic>
        <p:nvPicPr>
          <p:cNvPr id="3" name="Picture 2" descr="Graphical user interface, text, application, email">
            <a:extLst>
              <a:ext uri="{FF2B5EF4-FFF2-40B4-BE49-F238E27FC236}">
                <a16:creationId xmlns:a16="http://schemas.microsoft.com/office/drawing/2014/main" id="{1923223C-5728-1A43-DCAE-B3BE15E71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2" r="5875"/>
          <a:stretch/>
        </p:blipFill>
        <p:spPr>
          <a:xfrm>
            <a:off x="405841" y="1417320"/>
            <a:ext cx="8143799" cy="31775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2;p14">
            <a:extLst>
              <a:ext uri="{FF2B5EF4-FFF2-40B4-BE49-F238E27FC236}">
                <a16:creationId xmlns:a16="http://schemas.microsoft.com/office/drawing/2014/main" id="{56D10B48-4595-20EB-BEFB-7FEB29C8E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70724"/>
            <a:ext cx="8520600" cy="887515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 </a:t>
            </a:r>
            <a:br>
              <a:rPr lang="en" dirty="0"/>
            </a:br>
            <a:r>
              <a:rPr lang="en" dirty="0"/>
              <a:t>India’s participation v/s Medals won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852D9-B064-7A76-B805-DB912C382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Females: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dirty="0"/>
              <a:t>Females need </a:t>
            </a:r>
            <a:r>
              <a:rPr lang="en-US" dirty="0"/>
              <a:t>support and resources to participate and compete at highest levels.</a:t>
            </a:r>
            <a:endParaRPr lang="en-IN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dirty="0"/>
              <a:t>Maximum participation was seen in games like Athletics (90), Hockey (30), Shooting (26), Archery (24) and Badminton (13)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dirty="0"/>
              <a:t>Maximum medals won in Badminton (2), Boxing(1), Weightlifting(1) and Wrestling(1)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Males: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dirty="0"/>
              <a:t>Hockey (315), Athletics (179), Wrestling (100), Gymnastics (83), Shooting (79)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dirty="0"/>
              <a:t>Maximum medals won in Hockey (173), Alpinism (7), Shooting (4), Wrestling (4), Athletics (2), Boxing (1)</a:t>
            </a:r>
          </a:p>
        </p:txBody>
      </p:sp>
    </p:spTree>
    <p:extLst>
      <p:ext uri="{BB962C8B-B14F-4D97-AF65-F5344CB8AC3E}">
        <p14:creationId xmlns:p14="http://schemas.microsoft.com/office/powerpoint/2010/main" val="103472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326180"/>
            <a:ext cx="8520600" cy="87016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</a:t>
            </a:r>
            <a:br>
              <a:rPr lang="en" dirty="0"/>
            </a:br>
            <a:r>
              <a:rPr lang="en" sz="2800" dirty="0"/>
              <a:t>India’s participation v/s Medals won by Females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3874B-D413-06D2-A081-6F2C8E80F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9"/>
          <a:stretch/>
        </p:blipFill>
        <p:spPr>
          <a:xfrm>
            <a:off x="247650" y="1516380"/>
            <a:ext cx="8648700" cy="32171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51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88080"/>
            <a:ext cx="8520600" cy="87016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</a:t>
            </a:r>
            <a:br>
              <a:rPr lang="en" dirty="0"/>
            </a:br>
            <a:r>
              <a:rPr lang="en" sz="2800" dirty="0"/>
              <a:t>India’s participation v/s Medals won by Males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C083C-DF8E-2E9D-DFFF-326F84768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"/>
          <a:stretch/>
        </p:blipFill>
        <p:spPr>
          <a:xfrm>
            <a:off x="155850" y="1440180"/>
            <a:ext cx="8832300" cy="32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7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2;p14">
            <a:extLst>
              <a:ext uri="{FF2B5EF4-FFF2-40B4-BE49-F238E27FC236}">
                <a16:creationId xmlns:a16="http://schemas.microsoft.com/office/drawing/2014/main" id="{56D10B48-4595-20EB-BEFB-7FEB29C8E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70724"/>
            <a:ext cx="8520600" cy="887515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 </a:t>
            </a:r>
            <a:br>
              <a:rPr lang="en" dirty="0"/>
            </a:br>
            <a:r>
              <a:rPr lang="en" dirty="0"/>
              <a:t>Average </a:t>
            </a:r>
            <a:r>
              <a:rPr lang="en-US" dirty="0"/>
              <a:t>Anthropometric measures of top athletes</a:t>
            </a:r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8852D9-B064-7A76-B805-DB912C38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27995"/>
            <a:ext cx="8520600" cy="2488685"/>
          </a:xfrm>
        </p:spPr>
        <p:txBody>
          <a:bodyPr/>
          <a:lstStyle/>
          <a:p>
            <a:pPr marL="4000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Average BMI of Winners for each sport lies in the range of 20 to 25.</a:t>
            </a:r>
          </a:p>
          <a:p>
            <a:pPr marL="4000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 almost all games, average BMI index of women winners is less than Men’s BMI in each sport</a:t>
            </a:r>
          </a:p>
          <a:p>
            <a:pPr marL="40005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Average age of winners lie between 25 to 30 for all games with negligible difference between Males and Females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231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88080"/>
            <a:ext cx="8520600" cy="87016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</a:t>
            </a:r>
            <a:br>
              <a:rPr lang="en" dirty="0"/>
            </a:br>
            <a:r>
              <a:rPr lang="en" sz="2800" dirty="0"/>
              <a:t>Average </a:t>
            </a:r>
            <a:r>
              <a:rPr lang="en-US" sz="2800" dirty="0"/>
              <a:t>Anthropometric measures of top athletes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A55A0-2C2D-9BF7-CE17-73CE3277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291298"/>
            <a:ext cx="8610600" cy="3627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54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88080"/>
            <a:ext cx="8520600" cy="87016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</a:t>
            </a:r>
            <a:br>
              <a:rPr lang="en" dirty="0"/>
            </a:br>
            <a:r>
              <a:rPr lang="en" sz="2800" dirty="0"/>
              <a:t>Average </a:t>
            </a:r>
            <a:r>
              <a:rPr lang="en-US" sz="2800" dirty="0"/>
              <a:t>Anthropometric measures of top athletes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D15E3-0C25-53A2-6871-73EDD0AF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66772"/>
            <a:ext cx="8458200" cy="35886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77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7284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Client’s Expectation</a:t>
            </a:r>
            <a:endParaRPr dirty="0"/>
          </a:p>
        </p:txBody>
      </p:sp>
      <p:grpSp>
        <p:nvGrpSpPr>
          <p:cNvPr id="93" name="Google Shape;93;p14"/>
          <p:cNvGrpSpPr/>
          <p:nvPr/>
        </p:nvGrpSpPr>
        <p:grpSpPr>
          <a:xfrm>
            <a:off x="1164901" y="1304875"/>
            <a:ext cx="2481900" cy="2900198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1129334" y="1275566"/>
            <a:ext cx="2493963" cy="392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Client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1235848" y="1766275"/>
            <a:ext cx="2339982" cy="235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b="1" dirty="0"/>
              <a:t>SportsStats </a:t>
            </a:r>
            <a:r>
              <a:rPr lang="en" sz="160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sports analysis firm partnering with local news and elite personal trainers to provide “interesting” insights to help their partners. </a:t>
            </a:r>
            <a:endParaRPr sz="2000" dirty="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5517198" y="1326568"/>
            <a:ext cx="2563500" cy="2878505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5590378" y="1783949"/>
            <a:ext cx="2413634" cy="235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wants to provide patterns/trends highlighting certain groups/events/countries, etc. for the purpose of developing a news story or discovering key health insights.</a:t>
            </a:r>
            <a:endParaRPr sz="2000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4294967295"/>
          </p:nvPr>
        </p:nvSpPr>
        <p:spPr>
          <a:xfrm>
            <a:off x="5520704" y="1275566"/>
            <a:ext cx="2556488" cy="391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Expectation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279850" y="15246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Findings</a:t>
            </a:r>
            <a:endParaRPr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4714360" y="532590"/>
            <a:ext cx="4149790" cy="3787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Identified Olympic Dominant nations 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clearly indicate that they have surely spent more on “Player Transfer fees” to improve player’s overall performance </a:t>
            </a:r>
          </a:p>
          <a:p>
            <a:pPr lvl="0">
              <a:lnSpc>
                <a:spcPct val="150000"/>
              </a:lnSpc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Legends are important in celebrating the history and significance of the Olympic Games and inspiring future generations of athletes to strive for greatness.</a:t>
            </a:r>
          </a:p>
          <a:p>
            <a:pPr lvl="0">
              <a:lnSpc>
                <a:spcPct val="150000"/>
              </a:lnSpc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Female participation has to be increased in India along more focus on training them to win maximum medals</a:t>
            </a:r>
          </a:p>
          <a:p>
            <a:pPr lvl="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60950" y="1308583"/>
            <a:ext cx="8222100" cy="1931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dirty="0"/>
              <a:t>Project Link:</a:t>
            </a:r>
            <a:br>
              <a:rPr lang="en" dirty="0"/>
            </a:br>
            <a:br>
              <a:rPr lang="en" sz="1100" dirty="0"/>
            </a:br>
            <a:r>
              <a:rPr lang="en-IN" sz="2400" dirty="0">
                <a:hlinkClick r:id="rId3"/>
              </a:rPr>
              <a:t>Olympic Dataset Analysis on Databricks Platform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8956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to Answer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1129334" y="1275566"/>
            <a:ext cx="2493963" cy="392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Client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586740" y="1100306"/>
            <a:ext cx="7970520" cy="3121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b="1" dirty="0"/>
              <a:t>Top 5 Olympic Dominant nations </a:t>
            </a:r>
            <a:r>
              <a:rPr lang="en-US" b="1" dirty="0"/>
              <a:t>over a sustained period</a:t>
            </a:r>
            <a:endParaRPr lang="en" b="1" dirty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b="1" dirty="0"/>
              <a:t>Olympic Legends for each game who </a:t>
            </a:r>
            <a:r>
              <a:rPr lang="en-US" b="1" dirty="0"/>
              <a:t>sustained success over several Olympic cycles.</a:t>
            </a:r>
            <a:endParaRPr lang="en" b="1" dirty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b="1" dirty="0"/>
              <a:t>Maximum participation and medals won among Males and Females in India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 b="1" dirty="0"/>
              <a:t>Trend in </a:t>
            </a:r>
            <a:r>
              <a:rPr lang="en-IN" b="1" dirty="0"/>
              <a:t>Anthropometric measures of top performing athletes for each sport</a:t>
            </a:r>
            <a:endParaRPr lang="en" b="1" dirty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" sz="1600" b="1" dirty="0"/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endParaRPr lang="en" sz="1600" b="1" dirty="0"/>
          </a:p>
        </p:txBody>
      </p:sp>
    </p:spTree>
    <p:extLst>
      <p:ext uri="{BB962C8B-B14F-4D97-AF65-F5344CB8AC3E}">
        <p14:creationId xmlns:p14="http://schemas.microsoft.com/office/powerpoint/2010/main" val="242552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79850" y="15246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Hypothesis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4686300" y="152400"/>
            <a:ext cx="4305300" cy="41681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" sz="1400" dirty="0"/>
          </a:p>
          <a:p>
            <a:pPr>
              <a:buFont typeface="+mj-lt"/>
              <a:buAutoNum type="arabicPeriod"/>
            </a:pPr>
            <a:r>
              <a:rPr lang="en" sz="1400" dirty="0"/>
              <a:t>India’s participation in the recent years might have improved</a:t>
            </a:r>
          </a:p>
          <a:p>
            <a:pPr>
              <a:buFont typeface="+mj-lt"/>
              <a:buAutoNum type="arabicPeriod"/>
            </a:pPr>
            <a:r>
              <a:rPr lang="en" sz="1400" dirty="0"/>
              <a:t>Olympic legends might have achieved &gt;5 medals in their lifetime</a:t>
            </a:r>
          </a:p>
          <a:p>
            <a:pPr>
              <a:buFont typeface="+mj-lt"/>
              <a:buAutoNum type="arabicPeriod"/>
            </a:pPr>
            <a:r>
              <a:rPr lang="en" sz="1400" dirty="0"/>
              <a:t>Top performing athletes might belong to the Developed countries. </a:t>
            </a:r>
          </a:p>
          <a:p>
            <a:pPr>
              <a:buFont typeface="+mj-lt"/>
              <a:buAutoNum type="arabicPeriod"/>
            </a:pPr>
            <a:r>
              <a:rPr lang="en" sz="1400" dirty="0"/>
              <a:t>Women’s participation would have increased in past 60 years</a:t>
            </a:r>
            <a:endParaRPr sz="1400" dirty="0"/>
          </a:p>
          <a:p>
            <a:pPr>
              <a:buFont typeface="+mj-lt"/>
              <a:buAutoNum type="arabicPeriod"/>
            </a:pPr>
            <a:r>
              <a:rPr lang="en" sz="1400" dirty="0"/>
              <a:t>All the regions mentioned in the `Athelets_events` table should match with the `Noc_regions` tables</a:t>
            </a:r>
            <a:endParaRPr sz="1400" dirty="0"/>
          </a:p>
          <a:p>
            <a:pPr>
              <a:buFont typeface="+mj-lt"/>
              <a:buAutoNum type="arabicPeriod"/>
            </a:pPr>
            <a:r>
              <a:rPr lang="en" sz="1400" dirty="0"/>
              <a:t>For all the Games happened, dataset will provide information on gold, silver, and bronze medallists.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341420"/>
            <a:ext cx="8520600" cy="607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Findings</a:t>
            </a:r>
            <a:endParaRPr lang="en-IN" dirty="0"/>
          </a:p>
        </p:txBody>
      </p:sp>
      <p:sp>
        <p:nvSpPr>
          <p:cNvPr id="4" name="Google Shape;115;p16">
            <a:extLst>
              <a:ext uri="{FF2B5EF4-FFF2-40B4-BE49-F238E27FC236}">
                <a16:creationId xmlns:a16="http://schemas.microsoft.com/office/drawing/2014/main" id="{3C018C81-9626-A56F-D079-9D362EFE6465}"/>
              </a:ext>
            </a:extLst>
          </p:cNvPr>
          <p:cNvSpPr txBox="1">
            <a:spLocks/>
          </p:cNvSpPr>
          <p:nvPr/>
        </p:nvSpPr>
        <p:spPr>
          <a:xfrm>
            <a:off x="389490" y="1143000"/>
            <a:ext cx="8365020" cy="26865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 of countries participated till 2016 is 207</a:t>
            </a:r>
          </a:p>
          <a:p>
            <a:pPr marL="4000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Identified list of Gold medalist for each sport in each year</a:t>
            </a:r>
          </a:p>
          <a:p>
            <a:pPr marL="4000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India’s participation has drastically increased since it’s independence i.e., from the year 1947</a:t>
            </a:r>
          </a:p>
          <a:p>
            <a:pPr marL="4000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 BMI index lies between 20 to 25 for each sport as shown in the Scatter plot graph whereas Box Plot provides median for each sport</a:t>
            </a:r>
          </a:p>
        </p:txBody>
      </p:sp>
    </p:spTree>
    <p:extLst>
      <p:ext uri="{BB962C8B-B14F-4D97-AF65-F5344CB8AC3E}">
        <p14:creationId xmlns:p14="http://schemas.microsoft.com/office/powerpoint/2010/main" val="28115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83934"/>
            <a:ext cx="8520600" cy="1089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b="1" dirty="0"/>
              <a:t>Initial Findings</a:t>
            </a:r>
            <a:br>
              <a:rPr lang="en" b="1" dirty="0"/>
            </a:br>
            <a:r>
              <a:rPr lang="en" sz="2400" dirty="0"/>
              <a:t>Participation Trend based on Gender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1129334" y="1275566"/>
            <a:ext cx="2493963" cy="392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Client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B3790BD-51FF-CE4A-A204-8B99C728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" y="1471622"/>
            <a:ext cx="8404860" cy="32825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78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89560"/>
            <a:ext cx="8520600" cy="109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Initial Findings</a:t>
            </a:r>
            <a:br>
              <a:rPr lang="en" dirty="0"/>
            </a:br>
            <a:r>
              <a:rPr lang="en" sz="2400" dirty="0"/>
              <a:t>Average BMI Index of players for each sport 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1129334" y="1275566"/>
            <a:ext cx="2493963" cy="392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Client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6" name="Picture 5" descr="A picture containing text, full, day, line">
            <a:extLst>
              <a:ext uri="{FF2B5EF4-FFF2-40B4-BE49-F238E27FC236}">
                <a16:creationId xmlns:a16="http://schemas.microsoft.com/office/drawing/2014/main" id="{BEDA8149-153F-89B6-AFD9-836EFFEA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1471622"/>
            <a:ext cx="8892540" cy="32242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938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89560"/>
            <a:ext cx="8520600" cy="109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Initial Findings</a:t>
            </a:r>
            <a:br>
              <a:rPr lang="en" dirty="0"/>
            </a:br>
            <a:r>
              <a:rPr lang="en" sz="2400" dirty="0"/>
              <a:t>Average BMI Index of players for each sport 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1129334" y="1275566"/>
            <a:ext cx="2493963" cy="392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Client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CAFC6-9616-8672-CD75-A9E3B9D1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471622"/>
            <a:ext cx="8763000" cy="3294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255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73599" y="242360"/>
            <a:ext cx="8596802" cy="89302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/>
              <a:t>Deeper Analysis</a:t>
            </a:r>
            <a:br>
              <a:rPr lang="en" dirty="0"/>
            </a:br>
            <a:r>
              <a:rPr lang="en" sz="2700" dirty="0"/>
              <a:t>Olympic Dominant Nations</a:t>
            </a:r>
            <a:endParaRPr lang="en-IN" dirty="0"/>
          </a:p>
        </p:txBody>
      </p:sp>
      <p:sp>
        <p:nvSpPr>
          <p:cNvPr id="4" name="Google Shape;115;p16">
            <a:extLst>
              <a:ext uri="{FF2B5EF4-FFF2-40B4-BE49-F238E27FC236}">
                <a16:creationId xmlns:a16="http://schemas.microsoft.com/office/drawing/2014/main" id="{29378BFB-F23B-147A-2F7E-4635E6DE6FE3}"/>
              </a:ext>
            </a:extLst>
          </p:cNvPr>
          <p:cNvSpPr txBox="1">
            <a:spLocks/>
          </p:cNvSpPr>
          <p:nvPr/>
        </p:nvSpPr>
        <p:spPr>
          <a:xfrm>
            <a:off x="273599" y="1219200"/>
            <a:ext cx="8596802" cy="2186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top consistent performing countries across a variety of sports are referred to as "Olympic powerhouses" or "dominant Olympic nations". </a:t>
            </a:r>
          </a:p>
          <a:p>
            <a:pPr marL="4000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 5 Dominant nations are USA, Germany, Russia, Canada, UK </a:t>
            </a:r>
          </a:p>
          <a:p>
            <a:pPr marL="4000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above 5 nations are largest economies in the world. </a:t>
            </a:r>
          </a:p>
        </p:txBody>
      </p:sp>
    </p:spTree>
    <p:extLst>
      <p:ext uri="{BB962C8B-B14F-4D97-AF65-F5344CB8AC3E}">
        <p14:creationId xmlns:p14="http://schemas.microsoft.com/office/powerpoint/2010/main" val="162268813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3489</TotalTime>
  <Words>722</Words>
  <Application>Microsoft Office PowerPoint</Application>
  <PresentationFormat>On-screen Show (16:9)</PresentationFormat>
  <Paragraphs>65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Perpetua</vt:lpstr>
      <vt:lpstr>Roboto</vt:lpstr>
      <vt:lpstr>Geometric</vt:lpstr>
      <vt:lpstr>Olympics Insights  Analysis of 120 years of Olympic History Dataset </vt:lpstr>
      <vt:lpstr>Client’s Expectation</vt:lpstr>
      <vt:lpstr>Questions to Answer</vt:lpstr>
      <vt:lpstr>Initial Hypothesis</vt:lpstr>
      <vt:lpstr>Initial Findings</vt:lpstr>
      <vt:lpstr>Initial Findings Participation Trend based on Gender</vt:lpstr>
      <vt:lpstr>Initial Findings Average BMI Index of players for each sport </vt:lpstr>
      <vt:lpstr>Initial Findings Average BMI Index of players for each sport </vt:lpstr>
      <vt:lpstr>Deeper Analysis Olympic Dominant Nations</vt:lpstr>
      <vt:lpstr>Deeper Analysis  Olympic Dominant Nations</vt:lpstr>
      <vt:lpstr>Deeper Analysis Olympic Legends</vt:lpstr>
      <vt:lpstr>Deeper Analysis Olympic Legends</vt:lpstr>
      <vt:lpstr>Deeper Analysis Olympic Legends</vt:lpstr>
      <vt:lpstr>Deeper Analysis  India’s participation v/s Medals won</vt:lpstr>
      <vt:lpstr>Deeper Analysis India’s participation v/s Medals won by Females</vt:lpstr>
      <vt:lpstr>Deeper Analysis India’s participation v/s Medals won by Males</vt:lpstr>
      <vt:lpstr>Deeper Analysis  Average Anthropometric measures of top athletes</vt:lpstr>
      <vt:lpstr>Deeper Analysis Average Anthropometric measures of top athletes</vt:lpstr>
      <vt:lpstr>Deeper Analysis Average Anthropometric measures of top athletes</vt:lpstr>
      <vt:lpstr>Final Findings</vt:lpstr>
      <vt:lpstr>Project Link:  Olympic Dataset Analysis on Databricks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Insights  Analysis on Olympic Games Dataset for past 120 years</dc:title>
  <cp:lastModifiedBy>Sunidhi G.</cp:lastModifiedBy>
  <cp:revision>9</cp:revision>
  <dcterms:modified xsi:type="dcterms:W3CDTF">2023-03-26T05:55:37Z</dcterms:modified>
</cp:coreProperties>
</file>