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2" r:id="rId3"/>
    <p:sldId id="257" r:id="rId4"/>
    <p:sldId id="283" r:id="rId5"/>
    <p:sldId id="285" r:id="rId6"/>
    <p:sldId id="284" r:id="rId7"/>
    <p:sldId id="281" r:id="rId8"/>
    <p:sldId id="258" r:id="rId9"/>
    <p:sldId id="260" r:id="rId10"/>
    <p:sldId id="261" r:id="rId11"/>
    <p:sldId id="262" r:id="rId12"/>
    <p:sldId id="263" r:id="rId13"/>
    <p:sldId id="286" r:id="rId14"/>
    <p:sldId id="264" r:id="rId15"/>
    <p:sldId id="265" r:id="rId16"/>
    <p:sldId id="266" r:id="rId17"/>
    <p:sldId id="268" r:id="rId18"/>
    <p:sldId id="267" r:id="rId19"/>
    <p:sldId id="272" r:id="rId20"/>
    <p:sldId id="269" r:id="rId21"/>
    <p:sldId id="277" r:id="rId22"/>
    <p:sldId id="270" r:id="rId23"/>
    <p:sldId id="287" r:id="rId24"/>
    <p:sldId id="288" r:id="rId25"/>
    <p:sldId id="289" r:id="rId26"/>
    <p:sldId id="274" r:id="rId27"/>
    <p:sldId id="275" r:id="rId28"/>
    <p:sldId id="276" r:id="rId29"/>
    <p:sldId id="290"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initials="G" lastIdx="1" clrIdx="0">
    <p:extLst>
      <p:ext uri="{19B8F6BF-5375-455C-9EA6-DF929625EA0E}">
        <p15:presenceInfo xmlns:p15="http://schemas.microsoft.com/office/powerpoint/2012/main" userId="Georg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75988" autoAdjust="0"/>
  </p:normalViewPr>
  <p:slideViewPr>
    <p:cSldViewPr snapToGrid="0">
      <p:cViewPr varScale="1">
        <p:scale>
          <a:sx n="75" d="100"/>
          <a:sy n="75" d="100"/>
        </p:scale>
        <p:origin x="139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CC71-4A65-4569-A2EA-342ED41B5E52}" type="datetimeFigureOut">
              <a:rPr lang="en-US" smtClean="0"/>
              <a:t>12/20/2017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78522-24FD-47A6-B2D9-1530C1E6315E}" type="slidenum">
              <a:rPr lang="en-US" smtClean="0"/>
              <a:t>‹#›</a:t>
            </a:fld>
            <a:endParaRPr lang="en-US" dirty="0"/>
          </a:p>
        </p:txBody>
      </p:sp>
    </p:spTree>
    <p:extLst>
      <p:ext uri="{BB962C8B-B14F-4D97-AF65-F5344CB8AC3E}">
        <p14:creationId xmlns:p14="http://schemas.microsoft.com/office/powerpoint/2010/main" val="104674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a:p>
            <a:endParaRPr lang="en-US" dirty="0"/>
          </a:p>
        </p:txBody>
      </p:sp>
      <p:sp>
        <p:nvSpPr>
          <p:cNvPr id="4" name="Slide Number Placeholder 3"/>
          <p:cNvSpPr>
            <a:spLocks noGrp="1"/>
          </p:cNvSpPr>
          <p:nvPr>
            <p:ph type="sldNum" sz="quarter" idx="10"/>
          </p:nvPr>
        </p:nvSpPr>
        <p:spPr/>
        <p:txBody>
          <a:bodyPr/>
          <a:lstStyle/>
          <a:p>
            <a:fld id="{46E78522-24FD-47A6-B2D9-1530C1E6315E}" type="slidenum">
              <a:rPr lang="en-US" smtClean="0"/>
              <a:t>9</a:t>
            </a:fld>
            <a:endParaRPr lang="en-US" dirty="0"/>
          </a:p>
        </p:txBody>
      </p:sp>
    </p:spTree>
    <p:extLst>
      <p:ext uri="{BB962C8B-B14F-4D97-AF65-F5344CB8AC3E}">
        <p14:creationId xmlns:p14="http://schemas.microsoft.com/office/powerpoint/2010/main" val="84073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19</a:t>
            </a:fld>
            <a:endParaRPr lang="en-US" dirty="0"/>
          </a:p>
        </p:txBody>
      </p:sp>
    </p:spTree>
    <p:extLst>
      <p:ext uri="{BB962C8B-B14F-4D97-AF65-F5344CB8AC3E}">
        <p14:creationId xmlns:p14="http://schemas.microsoft.com/office/powerpoint/2010/main" val="183711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20</a:t>
            </a:fld>
            <a:endParaRPr lang="en-US" dirty="0"/>
          </a:p>
        </p:txBody>
      </p:sp>
    </p:spTree>
    <p:extLst>
      <p:ext uri="{BB962C8B-B14F-4D97-AF65-F5344CB8AC3E}">
        <p14:creationId xmlns:p14="http://schemas.microsoft.com/office/powerpoint/2010/main" val="118331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21</a:t>
            </a:fld>
            <a:endParaRPr lang="en-US" dirty="0"/>
          </a:p>
        </p:txBody>
      </p:sp>
    </p:spTree>
    <p:extLst>
      <p:ext uri="{BB962C8B-B14F-4D97-AF65-F5344CB8AC3E}">
        <p14:creationId xmlns:p14="http://schemas.microsoft.com/office/powerpoint/2010/main" val="347318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22</a:t>
            </a:fld>
            <a:endParaRPr lang="en-US" dirty="0"/>
          </a:p>
        </p:txBody>
      </p:sp>
    </p:spTree>
    <p:extLst>
      <p:ext uri="{BB962C8B-B14F-4D97-AF65-F5344CB8AC3E}">
        <p14:creationId xmlns:p14="http://schemas.microsoft.com/office/powerpoint/2010/main" val="233879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23</a:t>
            </a:fld>
            <a:endParaRPr lang="en-US" dirty="0"/>
          </a:p>
        </p:txBody>
      </p:sp>
    </p:spTree>
    <p:extLst>
      <p:ext uri="{BB962C8B-B14F-4D97-AF65-F5344CB8AC3E}">
        <p14:creationId xmlns:p14="http://schemas.microsoft.com/office/powerpoint/2010/main" val="301443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E78522-24FD-47A6-B2D9-1530C1E631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78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26</a:t>
            </a:fld>
            <a:endParaRPr lang="en-US" dirty="0"/>
          </a:p>
        </p:txBody>
      </p:sp>
    </p:spTree>
    <p:extLst>
      <p:ext uri="{BB962C8B-B14F-4D97-AF65-F5344CB8AC3E}">
        <p14:creationId xmlns:p14="http://schemas.microsoft.com/office/powerpoint/2010/main" val="341079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27</a:t>
            </a:fld>
            <a:endParaRPr lang="en-US" dirty="0"/>
          </a:p>
        </p:txBody>
      </p:sp>
    </p:spTree>
    <p:extLst>
      <p:ext uri="{BB962C8B-B14F-4D97-AF65-F5344CB8AC3E}">
        <p14:creationId xmlns:p14="http://schemas.microsoft.com/office/powerpoint/2010/main" val="3761897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28</a:t>
            </a:fld>
            <a:endParaRPr lang="en-US" dirty="0"/>
          </a:p>
        </p:txBody>
      </p:sp>
    </p:spTree>
    <p:extLst>
      <p:ext uri="{BB962C8B-B14F-4D97-AF65-F5344CB8AC3E}">
        <p14:creationId xmlns:p14="http://schemas.microsoft.com/office/powerpoint/2010/main" val="381916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29</a:t>
            </a:fld>
            <a:endParaRPr lang="en-US" dirty="0"/>
          </a:p>
        </p:txBody>
      </p:sp>
    </p:spTree>
    <p:extLst>
      <p:ext uri="{BB962C8B-B14F-4D97-AF65-F5344CB8AC3E}">
        <p14:creationId xmlns:p14="http://schemas.microsoft.com/office/powerpoint/2010/main" val="130604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10</a:t>
            </a:fld>
            <a:endParaRPr lang="en-US" dirty="0"/>
          </a:p>
        </p:txBody>
      </p:sp>
    </p:spTree>
    <p:extLst>
      <p:ext uri="{BB962C8B-B14F-4D97-AF65-F5344CB8AC3E}">
        <p14:creationId xmlns:p14="http://schemas.microsoft.com/office/powerpoint/2010/main" val="1641744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30</a:t>
            </a:fld>
            <a:endParaRPr lang="en-US" dirty="0"/>
          </a:p>
        </p:txBody>
      </p:sp>
    </p:spTree>
    <p:extLst>
      <p:ext uri="{BB962C8B-B14F-4D97-AF65-F5344CB8AC3E}">
        <p14:creationId xmlns:p14="http://schemas.microsoft.com/office/powerpoint/2010/main" val="356246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11</a:t>
            </a:fld>
            <a:endParaRPr lang="en-US" dirty="0"/>
          </a:p>
        </p:txBody>
      </p:sp>
    </p:spTree>
    <p:extLst>
      <p:ext uri="{BB962C8B-B14F-4D97-AF65-F5344CB8AC3E}">
        <p14:creationId xmlns:p14="http://schemas.microsoft.com/office/powerpoint/2010/main" val="42971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a:t>
            </a:r>
            <a:r>
              <a:rPr lang="el-GR" dirty="0"/>
              <a:t>ρρ</a:t>
            </a:r>
            <a:r>
              <a:rPr lang="en-US" dirty="0"/>
              <a:t>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12</a:t>
            </a:fld>
            <a:endParaRPr lang="en-US" dirty="0"/>
          </a:p>
        </p:txBody>
      </p:sp>
    </p:spTree>
    <p:extLst>
      <p:ext uri="{BB962C8B-B14F-4D97-AF65-F5344CB8AC3E}">
        <p14:creationId xmlns:p14="http://schemas.microsoft.com/office/powerpoint/2010/main" val="274148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14</a:t>
            </a:fld>
            <a:endParaRPr lang="en-US" dirty="0"/>
          </a:p>
        </p:txBody>
      </p:sp>
    </p:spTree>
    <p:extLst>
      <p:ext uri="{BB962C8B-B14F-4D97-AF65-F5344CB8AC3E}">
        <p14:creationId xmlns:p14="http://schemas.microsoft.com/office/powerpoint/2010/main" val="48140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15</a:t>
            </a:fld>
            <a:endParaRPr lang="en-US" dirty="0"/>
          </a:p>
        </p:txBody>
      </p:sp>
    </p:spTree>
    <p:extLst>
      <p:ext uri="{BB962C8B-B14F-4D97-AF65-F5344CB8AC3E}">
        <p14:creationId xmlns:p14="http://schemas.microsoft.com/office/powerpoint/2010/main" val="338146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16</a:t>
            </a:fld>
            <a:endParaRPr lang="en-US" dirty="0"/>
          </a:p>
        </p:txBody>
      </p:sp>
    </p:spTree>
    <p:extLst>
      <p:ext uri="{BB962C8B-B14F-4D97-AF65-F5344CB8AC3E}">
        <p14:creationId xmlns:p14="http://schemas.microsoft.com/office/powerpoint/2010/main" val="3555376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17</a:t>
            </a:fld>
            <a:endParaRPr lang="en-US" dirty="0"/>
          </a:p>
        </p:txBody>
      </p:sp>
    </p:spTree>
    <p:extLst>
      <p:ext uri="{BB962C8B-B14F-4D97-AF65-F5344CB8AC3E}">
        <p14:creationId xmlns:p14="http://schemas.microsoft.com/office/powerpoint/2010/main" val="411242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 for variable names</a:t>
            </a:r>
          </a:p>
        </p:txBody>
      </p:sp>
      <p:sp>
        <p:nvSpPr>
          <p:cNvPr id="4" name="Slide Number Placeholder 3"/>
          <p:cNvSpPr>
            <a:spLocks noGrp="1"/>
          </p:cNvSpPr>
          <p:nvPr>
            <p:ph type="sldNum" sz="quarter" idx="10"/>
          </p:nvPr>
        </p:nvSpPr>
        <p:spPr/>
        <p:txBody>
          <a:bodyPr/>
          <a:lstStyle/>
          <a:p>
            <a:fld id="{46E78522-24FD-47A6-B2D9-1530C1E6315E}" type="slidenum">
              <a:rPr lang="en-US" smtClean="0"/>
              <a:t>18</a:t>
            </a:fld>
            <a:endParaRPr lang="en-US" dirty="0"/>
          </a:p>
        </p:txBody>
      </p:sp>
    </p:spTree>
    <p:extLst>
      <p:ext uri="{BB962C8B-B14F-4D97-AF65-F5344CB8AC3E}">
        <p14:creationId xmlns:p14="http://schemas.microsoft.com/office/powerpoint/2010/main" val="384916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CF7E-691F-4D41-BADB-25F50FEEE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51D69-C787-4F00-BA2D-8C7D0F336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3A9752-7E0F-4CF2-BF8E-410DC41D9885}"/>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BDABDDE1-751F-46DD-8E69-3228E0B98C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F271A2-CEE2-49CA-B372-141D302F3622}"/>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125962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5ADA-00B8-40A4-95BC-67376402B6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A2C76-30EE-4A80-A700-18EA2053EE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4EA20-1A8A-4F94-A9B2-EAD04AB53169}"/>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6D174D2D-5603-43D4-9093-A2D134223A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61FEC3-937A-442A-A299-8D3EADEEBD8A}"/>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9701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40617-ABB5-4085-B304-49DEC450DF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5D785-999A-4A17-A01C-5A87E1A4E5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AF292-9894-409C-9EC2-4DA856184E05}"/>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45B91501-1D30-4C18-984E-6D03F1F89E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59BE79-5094-4EF8-B795-CEA196AC9152}"/>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308514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BC23-8C20-4730-B8C5-EA99D45DF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D569F-3785-48D0-BB4A-EC2CEDA504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D9942-1435-4DFC-A3CE-C18BE8F8F832}"/>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733B9429-0106-4D7A-938A-68B8A4176F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6F6486-E6BB-4868-882C-2249ADE48B90}"/>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01645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9537-4141-49B2-996C-13507F7EE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1F6CF-92B1-44A4-9DF6-9E698788E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68BCE-6D7E-4454-A1AA-A196D2430B3C}"/>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8405081A-79F8-4BA0-86F1-54E40CB7AE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6056CC-A91C-4FF5-8034-CADC2E16686D}"/>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65722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D0B3-7041-4524-BACA-FA89DF6AA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8F7D8-9CC8-4E11-B2F0-3A96345D36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9AFFA-6B08-4374-83BE-AD900CDC0D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F077D-01AB-4D73-99FA-6BB241FFE4B4}"/>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6" name="Footer Placeholder 5">
            <a:extLst>
              <a:ext uri="{FF2B5EF4-FFF2-40B4-BE49-F238E27FC236}">
                <a16:creationId xmlns:a16="http://schemas.microsoft.com/office/drawing/2014/main" id="{26F29845-7435-4967-94CD-111B0420F7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D79332-B1AB-41D5-9F58-515181F7929D}"/>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8753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106C-DADE-43C0-80E3-38D99399D5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FD9E2-D86E-4190-A0BB-8EC499103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19C751-4D18-4C9F-A924-08E231B18D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21872-19FC-4117-BBEB-15782568C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ED9AF5-FFD1-4676-B23E-D2E1F518F8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A406D7-1BFE-4485-B47E-B8875EBCACE0}"/>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8" name="Footer Placeholder 7">
            <a:extLst>
              <a:ext uri="{FF2B5EF4-FFF2-40B4-BE49-F238E27FC236}">
                <a16:creationId xmlns:a16="http://schemas.microsoft.com/office/drawing/2014/main" id="{3DACE916-53AB-4463-982E-1389CAB4D1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2D3C1E-6B7C-49A3-8443-FDD99C708755}"/>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23708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7B1-1A5B-4B62-9639-7BD797F37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19172A-BAD8-4900-804A-9C7EFB86305F}"/>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4" name="Footer Placeholder 3">
            <a:extLst>
              <a:ext uri="{FF2B5EF4-FFF2-40B4-BE49-F238E27FC236}">
                <a16:creationId xmlns:a16="http://schemas.microsoft.com/office/drawing/2014/main" id="{3151136F-B81F-4A83-9130-282C526848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C807937-983B-4BBF-8D2B-D5D224D55350}"/>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40995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14BCE-6A71-4378-97E4-3CC70A4D83F1}"/>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3" name="Footer Placeholder 2">
            <a:extLst>
              <a:ext uri="{FF2B5EF4-FFF2-40B4-BE49-F238E27FC236}">
                <a16:creationId xmlns:a16="http://schemas.microsoft.com/office/drawing/2014/main" id="{6F478BC3-F323-4AF1-AC3D-42407CC51F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317AE9B-C598-4C04-AD42-6A47DD94510C}"/>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251674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AF2-4A31-4F7F-A4A8-58E30FC31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49D998-A863-45FD-833D-2685E797A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8A6AC-FA45-46C5-9AB8-B9F8F7909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E4AD86-3288-4BE2-91DC-D51C565C9CF5}"/>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6" name="Footer Placeholder 5">
            <a:extLst>
              <a:ext uri="{FF2B5EF4-FFF2-40B4-BE49-F238E27FC236}">
                <a16:creationId xmlns:a16="http://schemas.microsoft.com/office/drawing/2014/main" id="{2ED2F976-0642-43B3-B088-3E0415C647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158778-6933-463B-80E3-8D0B1E07781B}"/>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183421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D985-F4FE-49B4-BD0C-72BF0E911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F0D472-0D05-422C-92C6-4CA8C1D4A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D663E58-7EA4-4B08-9C16-19B395AF8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75A0DB-218C-4EF8-9054-20761FADF5ED}"/>
              </a:ext>
            </a:extLst>
          </p:cNvPr>
          <p:cNvSpPr>
            <a:spLocks noGrp="1"/>
          </p:cNvSpPr>
          <p:nvPr>
            <p:ph type="dt" sz="half" idx="10"/>
          </p:nvPr>
        </p:nvSpPr>
        <p:spPr/>
        <p:txBody>
          <a:bodyPr/>
          <a:lstStyle/>
          <a:p>
            <a:fld id="{D36C89A1-ACB3-4599-9E14-5583D413E937}" type="datetimeFigureOut">
              <a:rPr lang="en-US" smtClean="0"/>
              <a:t>12/20/2017</a:t>
            </a:fld>
            <a:endParaRPr lang="en-US" dirty="0"/>
          </a:p>
        </p:txBody>
      </p:sp>
      <p:sp>
        <p:nvSpPr>
          <p:cNvPr id="6" name="Footer Placeholder 5">
            <a:extLst>
              <a:ext uri="{FF2B5EF4-FFF2-40B4-BE49-F238E27FC236}">
                <a16:creationId xmlns:a16="http://schemas.microsoft.com/office/drawing/2014/main" id="{15939E51-21EF-4899-AE32-A916EBBBCA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8890EE-52FF-4403-BFD4-4A547FB68C9E}"/>
              </a:ext>
            </a:extLst>
          </p:cNvPr>
          <p:cNvSpPr>
            <a:spLocks noGrp="1"/>
          </p:cNvSpPr>
          <p:nvPr>
            <p:ph type="sldNum" sz="quarter" idx="12"/>
          </p:nvPr>
        </p:nvSpPr>
        <p:spPr/>
        <p:txBody>
          <a:bodyPr/>
          <a:lstStyle/>
          <a:p>
            <a:fld id="{4A44C929-86A1-4E30-A36F-F8EE3447E2FB}" type="slidenum">
              <a:rPr lang="en-US" smtClean="0"/>
              <a:t>‹#›</a:t>
            </a:fld>
            <a:endParaRPr lang="en-US" dirty="0"/>
          </a:p>
        </p:txBody>
      </p:sp>
    </p:spTree>
    <p:extLst>
      <p:ext uri="{BB962C8B-B14F-4D97-AF65-F5344CB8AC3E}">
        <p14:creationId xmlns:p14="http://schemas.microsoft.com/office/powerpoint/2010/main" val="181725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37AE-C3DB-442F-86B5-36884B1DF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30B91-75FB-4FF1-B39E-BF77C1B81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5989C-C7D1-49FB-89AD-979F66F29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C89A1-ACB3-4599-9E14-5583D413E937}" type="datetimeFigureOut">
              <a:rPr lang="en-US" smtClean="0"/>
              <a:t>12/20/2017</a:t>
            </a:fld>
            <a:endParaRPr lang="en-US" dirty="0"/>
          </a:p>
        </p:txBody>
      </p:sp>
      <p:sp>
        <p:nvSpPr>
          <p:cNvPr id="5" name="Footer Placeholder 4">
            <a:extLst>
              <a:ext uri="{FF2B5EF4-FFF2-40B4-BE49-F238E27FC236}">
                <a16:creationId xmlns:a16="http://schemas.microsoft.com/office/drawing/2014/main" id="{E9154F24-7FF7-4CB7-8943-9E617569C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20300DB-6784-49F7-9A17-6AF053DBE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4C929-86A1-4E30-A36F-F8EE3447E2FB}" type="slidenum">
              <a:rPr lang="en-US" smtClean="0"/>
              <a:t>‹#›</a:t>
            </a:fld>
            <a:endParaRPr lang="en-US" dirty="0"/>
          </a:p>
        </p:txBody>
      </p:sp>
    </p:spTree>
    <p:extLst>
      <p:ext uri="{BB962C8B-B14F-4D97-AF65-F5344CB8AC3E}">
        <p14:creationId xmlns:p14="http://schemas.microsoft.com/office/powerpoint/2010/main" val="174622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hyperlink" Target="http://lib.stat.cmu.edu/datasets/pollu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01A6-3AB1-4B0C-B891-86576FFBE80E}"/>
              </a:ext>
            </a:extLst>
          </p:cNvPr>
          <p:cNvSpPr>
            <a:spLocks noGrp="1"/>
          </p:cNvSpPr>
          <p:nvPr>
            <p:ph type="ctrTitle"/>
          </p:nvPr>
        </p:nvSpPr>
        <p:spPr>
          <a:xfrm>
            <a:off x="1428044" y="1625600"/>
            <a:ext cx="9144000" cy="2387600"/>
          </a:xfrm>
        </p:spPr>
        <p:txBody>
          <a:bodyPr>
            <a:normAutofit/>
          </a:bodyPr>
          <a:lstStyle/>
          <a:p>
            <a:r>
              <a:rPr lang="en-US" dirty="0"/>
              <a:t>MORTALITY RATE ANALYSIS</a:t>
            </a:r>
            <a:br>
              <a:rPr lang="en-US" dirty="0"/>
            </a:br>
            <a:r>
              <a:rPr lang="en-US" sz="2400" dirty="0"/>
              <a:t>Examining the connection between mortality rate, pollution, and socioeconomic variables</a:t>
            </a:r>
            <a:endParaRPr lang="en-US" dirty="0"/>
          </a:p>
        </p:txBody>
      </p:sp>
    </p:spTree>
    <p:extLst>
      <p:ext uri="{BB962C8B-B14F-4D97-AF65-F5344CB8AC3E}">
        <p14:creationId xmlns:p14="http://schemas.microsoft.com/office/powerpoint/2010/main" val="13875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1EFF6E-5830-4114-95BC-689DC93293F5}"/>
              </a:ext>
            </a:extLst>
          </p:cNvPr>
          <p:cNvPicPr>
            <a:picLocks noChangeAspect="1"/>
          </p:cNvPicPr>
          <p:nvPr/>
        </p:nvPicPr>
        <p:blipFill>
          <a:blip r:embed="rId3"/>
          <a:stretch>
            <a:fillRect/>
          </a:stretch>
        </p:blipFill>
        <p:spPr>
          <a:xfrm>
            <a:off x="5763288" y="1000110"/>
            <a:ext cx="5725864" cy="5717343"/>
          </a:xfrm>
          <a:prstGeom prst="rect">
            <a:avLst/>
          </a:prstGeom>
        </p:spPr>
      </p:pic>
      <p:pic>
        <p:nvPicPr>
          <p:cNvPr id="4" name="Picture 3">
            <a:extLst>
              <a:ext uri="{FF2B5EF4-FFF2-40B4-BE49-F238E27FC236}">
                <a16:creationId xmlns:a16="http://schemas.microsoft.com/office/drawing/2014/main" id="{BF9A5E5A-F120-42EE-8989-ECAEE2C104E1}"/>
              </a:ext>
            </a:extLst>
          </p:cNvPr>
          <p:cNvPicPr>
            <a:picLocks noChangeAspect="1"/>
          </p:cNvPicPr>
          <p:nvPr/>
        </p:nvPicPr>
        <p:blipFill>
          <a:blip r:embed="rId4"/>
          <a:stretch>
            <a:fillRect/>
          </a:stretch>
        </p:blipFill>
        <p:spPr>
          <a:xfrm>
            <a:off x="203201" y="1000110"/>
            <a:ext cx="5725864" cy="5717343"/>
          </a:xfrm>
          <a:prstGeom prst="rect">
            <a:avLst/>
          </a:prstGeom>
        </p:spPr>
      </p:pic>
      <p:sp>
        <p:nvSpPr>
          <p:cNvPr id="7" name="Title 1">
            <a:extLst>
              <a:ext uri="{FF2B5EF4-FFF2-40B4-BE49-F238E27FC236}">
                <a16:creationId xmlns:a16="http://schemas.microsoft.com/office/drawing/2014/main" id="{F49A559C-41DF-455C-BEE8-20B2BB6931AD}"/>
              </a:ext>
            </a:extLst>
          </p:cNvPr>
          <p:cNvSpPr txBox="1">
            <a:spLocks/>
          </p:cNvSpPr>
          <p:nvPr/>
        </p:nvSpPr>
        <p:spPr>
          <a:xfrm>
            <a:off x="274825" y="284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CORRELATIONS AMONGST PREDICTORS</a:t>
            </a:r>
          </a:p>
        </p:txBody>
      </p:sp>
    </p:spTree>
    <p:extLst>
      <p:ext uri="{BB962C8B-B14F-4D97-AF65-F5344CB8AC3E}">
        <p14:creationId xmlns:p14="http://schemas.microsoft.com/office/powerpoint/2010/main" val="228644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F9C8A-D17C-4C38-9224-7F06511D0306}"/>
              </a:ext>
            </a:extLst>
          </p:cNvPr>
          <p:cNvPicPr>
            <a:picLocks noChangeAspect="1"/>
          </p:cNvPicPr>
          <p:nvPr/>
        </p:nvPicPr>
        <p:blipFill>
          <a:blip r:embed="rId3"/>
          <a:stretch>
            <a:fillRect/>
          </a:stretch>
        </p:blipFill>
        <p:spPr>
          <a:xfrm>
            <a:off x="3256844" y="953588"/>
            <a:ext cx="5889084" cy="5875924"/>
          </a:xfrm>
          <a:prstGeom prst="rect">
            <a:avLst/>
          </a:prstGeom>
        </p:spPr>
      </p:pic>
      <p:sp>
        <p:nvSpPr>
          <p:cNvPr id="6" name="Title 1">
            <a:extLst>
              <a:ext uri="{FF2B5EF4-FFF2-40B4-BE49-F238E27FC236}">
                <a16:creationId xmlns:a16="http://schemas.microsoft.com/office/drawing/2014/main" id="{55F49E28-8E46-410A-BB7E-2A99752250A6}"/>
              </a:ext>
            </a:extLst>
          </p:cNvPr>
          <p:cNvSpPr>
            <a:spLocks noGrp="1"/>
          </p:cNvSpPr>
          <p:nvPr>
            <p:ph type="title"/>
          </p:nvPr>
        </p:nvSpPr>
        <p:spPr>
          <a:xfrm>
            <a:off x="274825" y="28488"/>
            <a:ext cx="10515600" cy="1325563"/>
          </a:xfrm>
        </p:spPr>
        <p:txBody>
          <a:bodyPr>
            <a:normAutofit/>
          </a:bodyPr>
          <a:lstStyle/>
          <a:p>
            <a:r>
              <a:rPr lang="en-US" sz="3600" dirty="0"/>
              <a:t>CORRELATIONS AMONGST PREDICTORS</a:t>
            </a:r>
          </a:p>
        </p:txBody>
      </p:sp>
    </p:spTree>
    <p:extLst>
      <p:ext uri="{BB962C8B-B14F-4D97-AF65-F5344CB8AC3E}">
        <p14:creationId xmlns:p14="http://schemas.microsoft.com/office/powerpoint/2010/main" val="70782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CORRELATION MATRIX</a:t>
            </a:r>
          </a:p>
        </p:txBody>
      </p:sp>
      <p:graphicFrame>
        <p:nvGraphicFramePr>
          <p:cNvPr id="4" name="Table 3">
            <a:extLst>
              <a:ext uri="{FF2B5EF4-FFF2-40B4-BE49-F238E27FC236}">
                <a16:creationId xmlns:a16="http://schemas.microsoft.com/office/drawing/2014/main" id="{B6409AFA-5338-428B-9126-AF680AC639E5}"/>
              </a:ext>
            </a:extLst>
          </p:cNvPr>
          <p:cNvGraphicFramePr>
            <a:graphicFrameLocks noGrp="1"/>
          </p:cNvGraphicFramePr>
          <p:nvPr>
            <p:extLst>
              <p:ext uri="{D42A27DB-BD31-4B8C-83A1-F6EECF244321}">
                <p14:modId xmlns:p14="http://schemas.microsoft.com/office/powerpoint/2010/main" val="4194421167"/>
              </p:ext>
            </p:extLst>
          </p:nvPr>
        </p:nvGraphicFramePr>
        <p:xfrm>
          <a:off x="3618087" y="1111956"/>
          <a:ext cx="8489248" cy="5296624"/>
        </p:xfrm>
        <a:graphic>
          <a:graphicData uri="http://schemas.openxmlformats.org/drawingml/2006/table">
            <a:tbl>
              <a:tblPr/>
              <a:tblGrid>
                <a:gridCol w="530578">
                  <a:extLst>
                    <a:ext uri="{9D8B030D-6E8A-4147-A177-3AD203B41FA5}">
                      <a16:colId xmlns:a16="http://schemas.microsoft.com/office/drawing/2014/main" val="4003996258"/>
                    </a:ext>
                  </a:extLst>
                </a:gridCol>
                <a:gridCol w="530578">
                  <a:extLst>
                    <a:ext uri="{9D8B030D-6E8A-4147-A177-3AD203B41FA5}">
                      <a16:colId xmlns:a16="http://schemas.microsoft.com/office/drawing/2014/main" val="2456202425"/>
                    </a:ext>
                  </a:extLst>
                </a:gridCol>
                <a:gridCol w="530578">
                  <a:extLst>
                    <a:ext uri="{9D8B030D-6E8A-4147-A177-3AD203B41FA5}">
                      <a16:colId xmlns:a16="http://schemas.microsoft.com/office/drawing/2014/main" val="3316973823"/>
                    </a:ext>
                  </a:extLst>
                </a:gridCol>
                <a:gridCol w="530578">
                  <a:extLst>
                    <a:ext uri="{9D8B030D-6E8A-4147-A177-3AD203B41FA5}">
                      <a16:colId xmlns:a16="http://schemas.microsoft.com/office/drawing/2014/main" val="1354760326"/>
                    </a:ext>
                  </a:extLst>
                </a:gridCol>
                <a:gridCol w="530578">
                  <a:extLst>
                    <a:ext uri="{9D8B030D-6E8A-4147-A177-3AD203B41FA5}">
                      <a16:colId xmlns:a16="http://schemas.microsoft.com/office/drawing/2014/main" val="2141224851"/>
                    </a:ext>
                  </a:extLst>
                </a:gridCol>
                <a:gridCol w="530578">
                  <a:extLst>
                    <a:ext uri="{9D8B030D-6E8A-4147-A177-3AD203B41FA5}">
                      <a16:colId xmlns:a16="http://schemas.microsoft.com/office/drawing/2014/main" val="3173267686"/>
                    </a:ext>
                  </a:extLst>
                </a:gridCol>
                <a:gridCol w="530578">
                  <a:extLst>
                    <a:ext uri="{9D8B030D-6E8A-4147-A177-3AD203B41FA5}">
                      <a16:colId xmlns:a16="http://schemas.microsoft.com/office/drawing/2014/main" val="1982666568"/>
                    </a:ext>
                  </a:extLst>
                </a:gridCol>
                <a:gridCol w="530578">
                  <a:extLst>
                    <a:ext uri="{9D8B030D-6E8A-4147-A177-3AD203B41FA5}">
                      <a16:colId xmlns:a16="http://schemas.microsoft.com/office/drawing/2014/main" val="3718982031"/>
                    </a:ext>
                  </a:extLst>
                </a:gridCol>
                <a:gridCol w="468489">
                  <a:extLst>
                    <a:ext uri="{9D8B030D-6E8A-4147-A177-3AD203B41FA5}">
                      <a16:colId xmlns:a16="http://schemas.microsoft.com/office/drawing/2014/main" val="515953545"/>
                    </a:ext>
                  </a:extLst>
                </a:gridCol>
                <a:gridCol w="508000">
                  <a:extLst>
                    <a:ext uri="{9D8B030D-6E8A-4147-A177-3AD203B41FA5}">
                      <a16:colId xmlns:a16="http://schemas.microsoft.com/office/drawing/2014/main" val="3229758747"/>
                    </a:ext>
                  </a:extLst>
                </a:gridCol>
                <a:gridCol w="615245">
                  <a:extLst>
                    <a:ext uri="{9D8B030D-6E8A-4147-A177-3AD203B41FA5}">
                      <a16:colId xmlns:a16="http://schemas.microsoft.com/office/drawing/2014/main" val="3436282443"/>
                    </a:ext>
                  </a:extLst>
                </a:gridCol>
                <a:gridCol w="530578">
                  <a:extLst>
                    <a:ext uri="{9D8B030D-6E8A-4147-A177-3AD203B41FA5}">
                      <a16:colId xmlns:a16="http://schemas.microsoft.com/office/drawing/2014/main" val="2554294998"/>
                    </a:ext>
                  </a:extLst>
                </a:gridCol>
                <a:gridCol w="530578">
                  <a:extLst>
                    <a:ext uri="{9D8B030D-6E8A-4147-A177-3AD203B41FA5}">
                      <a16:colId xmlns:a16="http://schemas.microsoft.com/office/drawing/2014/main" val="1929475306"/>
                    </a:ext>
                  </a:extLst>
                </a:gridCol>
                <a:gridCol w="530578">
                  <a:extLst>
                    <a:ext uri="{9D8B030D-6E8A-4147-A177-3AD203B41FA5}">
                      <a16:colId xmlns:a16="http://schemas.microsoft.com/office/drawing/2014/main" val="2387228690"/>
                    </a:ext>
                  </a:extLst>
                </a:gridCol>
                <a:gridCol w="530578">
                  <a:extLst>
                    <a:ext uri="{9D8B030D-6E8A-4147-A177-3AD203B41FA5}">
                      <a16:colId xmlns:a16="http://schemas.microsoft.com/office/drawing/2014/main" val="2939307346"/>
                    </a:ext>
                  </a:extLst>
                </a:gridCol>
                <a:gridCol w="530578">
                  <a:extLst>
                    <a:ext uri="{9D8B030D-6E8A-4147-A177-3AD203B41FA5}">
                      <a16:colId xmlns:a16="http://schemas.microsoft.com/office/drawing/2014/main" val="2332846194"/>
                    </a:ext>
                  </a:extLst>
                </a:gridCol>
              </a:tblGrid>
              <a:tr h="416110">
                <a:tc>
                  <a:txBody>
                    <a:bodyPr/>
                    <a:lstStyle/>
                    <a:p>
                      <a:pPr algn="l" fontAlgn="b"/>
                      <a:r>
                        <a:rPr lang="en-US" sz="1200" b="1"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PREC</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JANT</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JULYT</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OVR65</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POPN</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EDUC</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HOUS</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DENS</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NONW</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WWDRK</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POOR</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HC</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NOX</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SO</a:t>
                      </a:r>
                    </a:p>
                  </a:txBody>
                  <a:tcPr marL="4233" marR="4233" marT="4233" marB="0" anchor="b">
                    <a:lnL>
                      <a:noFill/>
                    </a:lnL>
                    <a:lnR>
                      <a:noFill/>
                    </a:lnR>
                    <a:lnT>
                      <a:noFill/>
                    </a:lnT>
                    <a:lnB>
                      <a:noFill/>
                    </a:lnB>
                    <a:solidFill>
                      <a:srgbClr val="FFFFFF"/>
                    </a:solidFill>
                  </a:tcPr>
                </a:tc>
                <a:tc>
                  <a:txBody>
                    <a:bodyPr/>
                    <a:lstStyle/>
                    <a:p>
                      <a:pPr algn="l" fontAlgn="b"/>
                      <a:r>
                        <a:rPr lang="en-US" sz="1200" b="1" i="0" u="none" strike="noStrike" dirty="0">
                          <a:solidFill>
                            <a:srgbClr val="000000"/>
                          </a:solidFill>
                          <a:effectLst/>
                          <a:latin typeface="Calibri" panose="020F0502020204030204" pitchFamily="34" charset="0"/>
                        </a:rPr>
                        <a:t>HUMID</a:t>
                      </a:r>
                    </a:p>
                  </a:txBody>
                  <a:tcPr marL="4233" marR="4233" marT="4233" marB="0" anchor="b">
                    <a:lnL>
                      <a:noFill/>
                    </a:lnL>
                    <a:lnR>
                      <a:noFill/>
                    </a:lnR>
                    <a:lnT>
                      <a:noFill/>
                    </a:lnT>
                    <a:lnB>
                      <a:noFill/>
                    </a:lnB>
                    <a:solidFill>
                      <a:srgbClr val="FFFFFF"/>
                    </a:solidFill>
                  </a:tcPr>
                </a:tc>
                <a:extLst>
                  <a:ext uri="{0D108BD9-81ED-4DB2-BD59-A6C34878D82A}">
                    <a16:rowId xmlns:a16="http://schemas.microsoft.com/office/drawing/2014/main" val="3187838469"/>
                  </a:ext>
                </a:extLst>
              </a:tr>
              <a:tr h="318886">
                <a:tc>
                  <a:txBody>
                    <a:bodyPr/>
                    <a:lstStyle/>
                    <a:p>
                      <a:pPr algn="l" fontAlgn="b"/>
                      <a:r>
                        <a:rPr lang="en-US" sz="1200" b="1" i="0" u="none" strike="noStrike" dirty="0">
                          <a:solidFill>
                            <a:srgbClr val="000000"/>
                          </a:solidFill>
                          <a:effectLst/>
                          <a:latin typeface="Calibri" panose="020F0502020204030204" pitchFamily="34" charset="0"/>
                        </a:rPr>
                        <a:t>PREC</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0.09</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0.50</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-0.49</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-0.49</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-0.30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0.51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-0.53</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-0.49</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-0.08</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017032605"/>
                  </a:ext>
                </a:extLst>
              </a:tr>
              <a:tr h="318886">
                <a:tc>
                  <a:txBody>
                    <a:bodyPr/>
                    <a:lstStyle/>
                    <a:p>
                      <a:pPr algn="l" fontAlgn="b"/>
                      <a:r>
                        <a:rPr lang="en-US" sz="1200" b="1" i="0" u="none" strike="noStrike" dirty="0">
                          <a:solidFill>
                            <a:srgbClr val="000000"/>
                          </a:solidFill>
                          <a:effectLst/>
                          <a:latin typeface="Calibri" panose="020F0502020204030204" pitchFamily="34" charset="0"/>
                        </a:rPr>
                        <a:t>JANT</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0.35</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0.45</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0.24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0.57</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0.35</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0.07</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366494580"/>
                  </a:ext>
                </a:extLst>
              </a:tr>
              <a:tr h="318886">
                <a:tc>
                  <a:txBody>
                    <a:bodyPr/>
                    <a:lstStyle/>
                    <a:p>
                      <a:pPr algn="l" fontAlgn="b"/>
                      <a:r>
                        <a:rPr lang="en-US" sz="1200" b="1" i="0" u="none" strike="noStrike" dirty="0">
                          <a:solidFill>
                            <a:srgbClr val="000000"/>
                          </a:solidFill>
                          <a:effectLst/>
                          <a:latin typeface="Calibri" panose="020F0502020204030204" pitchFamily="34" charset="0"/>
                        </a:rPr>
                        <a:t>JULYT</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-0.43</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-0.42</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-0.06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0.58</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-0.02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0.62</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-0.36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-0.45</a:t>
                      </a:r>
                    </a:p>
                  </a:txBody>
                  <a:tcPr marL="4233" marR="4233" marT="4233" marB="0" anchor="b">
                    <a:lnL>
                      <a:noFill/>
                    </a:lnL>
                    <a:lnR>
                      <a:noFill/>
                    </a:lnR>
                    <a:lnT>
                      <a:noFill/>
                    </a:lnT>
                    <a:lnB>
                      <a:noFill/>
                    </a:lnB>
                    <a:solidFill>
                      <a:srgbClr val="FFFFCC"/>
                    </a:solidFill>
                  </a:tcPr>
                </a:tc>
                <a:extLst>
                  <a:ext uri="{0D108BD9-81ED-4DB2-BD59-A6C34878D82A}">
                    <a16:rowId xmlns:a16="http://schemas.microsoft.com/office/drawing/2014/main" val="2834959803"/>
                  </a:ext>
                </a:extLst>
              </a:tr>
              <a:tr h="318886">
                <a:tc>
                  <a:txBody>
                    <a:bodyPr/>
                    <a:lstStyle/>
                    <a:p>
                      <a:pPr algn="l" fontAlgn="b"/>
                      <a:r>
                        <a:rPr lang="en-US" sz="1200" b="1" i="0" u="none" strike="noStrike" dirty="0">
                          <a:solidFill>
                            <a:srgbClr val="000000"/>
                          </a:solidFill>
                          <a:effectLst/>
                          <a:latin typeface="Calibri" panose="020F0502020204030204" pitchFamily="34" charset="0"/>
                        </a:rPr>
                        <a:t>OVR65</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0.07</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-0.64</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0.11</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070570061"/>
                  </a:ext>
                </a:extLst>
              </a:tr>
              <a:tr h="318886">
                <a:tc>
                  <a:txBody>
                    <a:bodyPr/>
                    <a:lstStyle/>
                    <a:p>
                      <a:pPr algn="l" fontAlgn="b"/>
                      <a:r>
                        <a:rPr lang="en-US" sz="1200" b="1" i="0" u="none" strike="noStrike" dirty="0">
                          <a:solidFill>
                            <a:srgbClr val="000000"/>
                          </a:solidFill>
                          <a:effectLst/>
                          <a:latin typeface="Calibri" panose="020F0502020204030204" pitchFamily="34" charset="0"/>
                        </a:rPr>
                        <a:t>POPN</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-0.40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-0.18</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0.42</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-0.43</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-0.39</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-0.14</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042608502"/>
                  </a:ext>
                </a:extLst>
              </a:tr>
              <a:tr h="318886">
                <a:tc>
                  <a:txBody>
                    <a:bodyPr/>
                    <a:lstStyle/>
                    <a:p>
                      <a:pPr algn="l" fontAlgn="b"/>
                      <a:r>
                        <a:rPr lang="en-US" sz="1200" b="1" i="0" u="none" strike="noStrike" dirty="0">
                          <a:solidFill>
                            <a:srgbClr val="000000"/>
                          </a:solidFill>
                          <a:effectLst/>
                          <a:latin typeface="Calibri" panose="020F0502020204030204" pitchFamily="34" charset="0"/>
                        </a:rPr>
                        <a:t>EDUC</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0.55</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-0.24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0.70</a:t>
                      </a:r>
                    </a:p>
                  </a:txBody>
                  <a:tcPr marL="4233" marR="4233" marT="4233" marB="0" anchor="b">
                    <a:lnL>
                      <a:noFill/>
                    </a:lnL>
                    <a:lnR>
                      <a:noFill/>
                    </a:lnR>
                    <a:lnT>
                      <a:noFill/>
                    </a:lnT>
                    <a:lnB>
                      <a:noFill/>
                    </a:lnB>
                    <a:solidFill>
                      <a:srgbClr val="FF0000"/>
                    </a:solidFill>
                  </a:tcPr>
                </a:tc>
                <a:tc>
                  <a:txBody>
                    <a:bodyPr/>
                    <a:lstStyle/>
                    <a:p>
                      <a:pPr algn="r" fontAlgn="b"/>
                      <a:r>
                        <a:rPr lang="en-US" sz="1100" b="0" i="0" u="none" strike="noStrike" dirty="0">
                          <a:solidFill>
                            <a:srgbClr val="000000"/>
                          </a:solidFill>
                          <a:effectLst/>
                          <a:latin typeface="Calibri" panose="020F0502020204030204" pitchFamily="34" charset="0"/>
                        </a:rPr>
                        <a:t>-0.40</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0.29</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-0.23</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0.18</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260348792"/>
                  </a:ext>
                </a:extLst>
              </a:tr>
              <a:tr h="318886">
                <a:tc>
                  <a:txBody>
                    <a:bodyPr/>
                    <a:lstStyle/>
                    <a:p>
                      <a:pPr algn="l" fontAlgn="b"/>
                      <a:r>
                        <a:rPr lang="en-US" sz="1200" b="1" i="0" u="none" strike="noStrike" dirty="0">
                          <a:solidFill>
                            <a:srgbClr val="000000"/>
                          </a:solidFill>
                          <a:effectLst/>
                          <a:latin typeface="Calibri" panose="020F0502020204030204" pitchFamily="34" charset="0"/>
                        </a:rPr>
                        <a:t>HOUS</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0.18</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0.34</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-0.68</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0.39</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0.35</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506143115"/>
                  </a:ext>
                </a:extLst>
              </a:tr>
              <a:tr h="318886">
                <a:tc>
                  <a:txBody>
                    <a:bodyPr/>
                    <a:lstStyle/>
                    <a:p>
                      <a:pPr algn="l" fontAlgn="b"/>
                      <a:r>
                        <a:rPr lang="en-US" sz="1200" b="1" i="0" u="none" strike="noStrike" dirty="0">
                          <a:solidFill>
                            <a:srgbClr val="000000"/>
                          </a:solidFill>
                          <a:effectLst/>
                          <a:latin typeface="Calibri" panose="020F0502020204030204" pitchFamily="34" charset="0"/>
                        </a:rPr>
                        <a:t>DENS</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-0.01</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-0.03</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0.17</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0.43</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818936815"/>
                  </a:ext>
                </a:extLst>
              </a:tr>
              <a:tr h="318886">
                <a:tc>
                  <a:txBody>
                    <a:bodyPr/>
                    <a:lstStyle/>
                    <a:p>
                      <a:pPr algn="l" fontAlgn="b"/>
                      <a:r>
                        <a:rPr lang="en-US" sz="1200" b="1" i="0" u="none" strike="noStrike" dirty="0">
                          <a:solidFill>
                            <a:srgbClr val="000000"/>
                          </a:solidFill>
                          <a:effectLst/>
                          <a:latin typeface="Calibri" panose="020F0502020204030204" pitchFamily="34" charset="0"/>
                        </a:rPr>
                        <a:t>NONW</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0.70</a:t>
                      </a:r>
                    </a:p>
                  </a:txBody>
                  <a:tcPr marL="4233" marR="4233" marT="4233" marB="0" anchor="b">
                    <a:lnL>
                      <a:noFill/>
                    </a:lnL>
                    <a:lnR>
                      <a:noFill/>
                    </a:lnR>
                    <a:lnT>
                      <a:noFill/>
                    </a:lnT>
                    <a:lnB>
                      <a:noFill/>
                    </a:lnB>
                    <a:solidFill>
                      <a:srgbClr val="FF0000"/>
                    </a:solidFill>
                  </a:tcPr>
                </a:tc>
                <a:tc>
                  <a:txBody>
                    <a:bodyPr/>
                    <a:lstStyle/>
                    <a:p>
                      <a:pPr algn="r" fontAlgn="b"/>
                      <a:r>
                        <a:rPr lang="en-US" sz="1100" b="0" i="0" u="none" strike="noStrike" dirty="0">
                          <a:solidFill>
                            <a:srgbClr val="000000"/>
                          </a:solidFill>
                          <a:effectLst/>
                          <a:latin typeface="Calibri" panose="020F0502020204030204" pitchFamily="34" charset="0"/>
                        </a:rPr>
                        <a:t>-0.03</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0.02</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-0.12</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36991106"/>
                  </a:ext>
                </a:extLst>
              </a:tr>
              <a:tr h="416110">
                <a:tc>
                  <a:txBody>
                    <a:bodyPr/>
                    <a:lstStyle/>
                    <a:p>
                      <a:pPr algn="l" fontAlgn="b"/>
                      <a:r>
                        <a:rPr lang="en-US" sz="1200" b="1" i="0" u="none" strike="noStrike" dirty="0">
                          <a:solidFill>
                            <a:srgbClr val="000000"/>
                          </a:solidFill>
                          <a:effectLst/>
                          <a:latin typeface="Calibri" panose="020F0502020204030204" pitchFamily="34" charset="0"/>
                        </a:rPr>
                        <a:t>WWDRK</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-0.19</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0.20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0.16</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-0.07</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0.06</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790414587"/>
                  </a:ext>
                </a:extLst>
              </a:tr>
              <a:tr h="318886">
                <a:tc>
                  <a:txBody>
                    <a:bodyPr/>
                    <a:lstStyle/>
                    <a:p>
                      <a:pPr algn="l" fontAlgn="b"/>
                      <a:r>
                        <a:rPr lang="en-US" sz="1200" b="1" i="0" u="none" strike="noStrike" dirty="0">
                          <a:solidFill>
                            <a:srgbClr val="000000"/>
                          </a:solidFill>
                          <a:effectLst/>
                          <a:latin typeface="Calibri" panose="020F0502020204030204" pitchFamily="34" charset="0"/>
                        </a:rPr>
                        <a:t>POOR</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-0.13</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-0.15</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267146041"/>
                  </a:ext>
                </a:extLst>
              </a:tr>
              <a:tr h="318886">
                <a:tc>
                  <a:txBody>
                    <a:bodyPr/>
                    <a:lstStyle/>
                    <a:p>
                      <a:pPr algn="l" fontAlgn="b"/>
                      <a:r>
                        <a:rPr lang="en-US" sz="1200" b="1" i="0" u="none" strike="noStrike" dirty="0">
                          <a:solidFill>
                            <a:srgbClr val="000000"/>
                          </a:solidFill>
                          <a:effectLst/>
                          <a:latin typeface="Calibri" panose="020F0502020204030204" pitchFamily="34" charset="0"/>
                        </a:rPr>
                        <a:t>HC</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0.98</a:t>
                      </a:r>
                    </a:p>
                  </a:txBody>
                  <a:tcPr marL="4233" marR="4233" marT="4233" marB="0" anchor="b">
                    <a:lnL>
                      <a:noFill/>
                    </a:lnL>
                    <a:lnR>
                      <a:noFill/>
                    </a:lnR>
                    <a:lnT>
                      <a:noFill/>
                    </a:lnT>
                    <a:lnB>
                      <a:noFill/>
                    </a:lnB>
                    <a:solidFill>
                      <a:srgbClr val="FF0000"/>
                    </a:solidFill>
                  </a:tcPr>
                </a:tc>
                <a:tc>
                  <a:txBody>
                    <a:bodyPr/>
                    <a:lstStyle/>
                    <a:p>
                      <a:pPr algn="r" fontAlgn="b"/>
                      <a:r>
                        <a:rPr lang="en-US" sz="1100" b="0" i="0" u="none" strike="noStrike" dirty="0">
                          <a:solidFill>
                            <a:srgbClr val="000000"/>
                          </a:solidFill>
                          <a:effectLst/>
                          <a:latin typeface="Calibri" panose="020F0502020204030204" pitchFamily="34" charset="0"/>
                        </a:rPr>
                        <a:t>0.28</a:t>
                      </a:r>
                    </a:p>
                  </a:txBody>
                  <a:tcPr marL="4233" marR="4233" marT="4233" marB="0" anchor="b">
                    <a:lnL>
                      <a:noFill/>
                    </a:lnL>
                    <a:lnR>
                      <a:noFill/>
                    </a:lnR>
                    <a:lnT>
                      <a:noFill/>
                    </a:lnT>
                    <a:lnB>
                      <a:noFill/>
                    </a:lnB>
                    <a:solidFill>
                      <a:srgbClr val="CCFFFF"/>
                    </a:solidFill>
                  </a:tcPr>
                </a:tc>
                <a:tc>
                  <a:txBody>
                    <a:bodyPr/>
                    <a:lstStyle/>
                    <a:p>
                      <a:pPr algn="r" fontAlgn="b"/>
                      <a:r>
                        <a:rPr lang="en-US" sz="1100" b="0" i="0" u="none" strike="noStrike" dirty="0">
                          <a:solidFill>
                            <a:srgbClr val="000000"/>
                          </a:solidFill>
                          <a:effectLst/>
                          <a:latin typeface="Calibri" panose="020F0502020204030204" pitchFamily="34" charset="0"/>
                        </a:rPr>
                        <a:t>-0.02</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217188355"/>
                  </a:ext>
                </a:extLst>
              </a:tr>
              <a:tr h="318886">
                <a:tc>
                  <a:txBody>
                    <a:bodyPr/>
                    <a:lstStyle/>
                    <a:p>
                      <a:pPr algn="l" fontAlgn="b"/>
                      <a:r>
                        <a:rPr lang="en-US" sz="1200" b="1" i="0" u="none" strike="noStrike" dirty="0">
                          <a:solidFill>
                            <a:srgbClr val="000000"/>
                          </a:solidFill>
                          <a:effectLst/>
                          <a:latin typeface="Calibri" panose="020F0502020204030204" pitchFamily="34" charset="0"/>
                        </a:rPr>
                        <a:t>NOX</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0.41</a:t>
                      </a:r>
                    </a:p>
                  </a:txBody>
                  <a:tcPr marL="4233" marR="4233" marT="4233" marB="0" anchor="b">
                    <a:lnL>
                      <a:noFill/>
                    </a:lnL>
                    <a:lnR>
                      <a:noFill/>
                    </a:lnR>
                    <a:lnT>
                      <a:noFill/>
                    </a:lnT>
                    <a:lnB>
                      <a:noFill/>
                    </a:lnB>
                    <a:solidFill>
                      <a:srgbClr val="FFFFCC"/>
                    </a:solidFill>
                  </a:tcPr>
                </a:tc>
                <a:tc>
                  <a:txBody>
                    <a:bodyPr/>
                    <a:lstStyle/>
                    <a:p>
                      <a:pPr algn="r" fontAlgn="b"/>
                      <a:r>
                        <a:rPr lang="en-US" sz="1100" b="0" i="0" u="none" strike="noStrike" dirty="0">
                          <a:solidFill>
                            <a:srgbClr val="000000"/>
                          </a:solidFill>
                          <a:effectLst/>
                          <a:latin typeface="Calibri" panose="020F0502020204030204" pitchFamily="34" charset="0"/>
                        </a:rPr>
                        <a:t>-0.05</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3865475781"/>
                  </a:ext>
                </a:extLst>
              </a:tr>
              <a:tr h="318886">
                <a:tc>
                  <a:txBody>
                    <a:bodyPr/>
                    <a:lstStyle/>
                    <a:p>
                      <a:pPr algn="l" fontAlgn="b"/>
                      <a:r>
                        <a:rPr lang="en-US" sz="1200" b="1" i="0" u="none" strike="noStrike" dirty="0">
                          <a:solidFill>
                            <a:srgbClr val="000000"/>
                          </a:solidFill>
                          <a:effectLst/>
                          <a:latin typeface="Calibri" panose="020F0502020204030204" pitchFamily="34" charset="0"/>
                        </a:rPr>
                        <a:t>SO</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-0.10</a:t>
                      </a:r>
                    </a:p>
                  </a:txBody>
                  <a:tcPr marL="4233" marR="4233" marT="4233" marB="0" anchor="b">
                    <a:lnL>
                      <a:noFill/>
                    </a:lnL>
                    <a:lnR>
                      <a:noFill/>
                    </a:lnR>
                    <a:lnT>
                      <a:noFill/>
                    </a:lnT>
                    <a:lnB>
                      <a:noFill/>
                    </a:lnB>
                    <a:solidFill>
                      <a:srgbClr val="CCFFFF"/>
                    </a:solidFill>
                  </a:tcPr>
                </a:tc>
                <a:extLst>
                  <a:ext uri="{0D108BD9-81ED-4DB2-BD59-A6C34878D82A}">
                    <a16:rowId xmlns:a16="http://schemas.microsoft.com/office/drawing/2014/main" val="1935748878"/>
                  </a:ext>
                </a:extLst>
              </a:tr>
              <a:tr h="318886">
                <a:tc>
                  <a:txBody>
                    <a:bodyPr/>
                    <a:lstStyle/>
                    <a:p>
                      <a:pPr algn="l" fontAlgn="b"/>
                      <a:r>
                        <a:rPr lang="en-US" sz="1200" b="1" i="0" u="none" strike="noStrike" dirty="0">
                          <a:solidFill>
                            <a:srgbClr val="000000"/>
                          </a:solidFill>
                          <a:effectLst/>
                          <a:latin typeface="Calibri" panose="020F0502020204030204" pitchFamily="34" charset="0"/>
                        </a:rPr>
                        <a:t>HUMID</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233" marR="4233" marT="4233" marB="0" anchor="b">
                    <a:lnL>
                      <a:noFill/>
                    </a:lnL>
                    <a:lnR>
                      <a:noFill/>
                    </a:lnR>
                    <a:lnT>
                      <a:noFill/>
                    </a:lnT>
                    <a:lnB>
                      <a:noFill/>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4233" marR="4233" marT="4233" marB="0" anchor="b">
                    <a:lnL>
                      <a:noFill/>
                    </a:lnL>
                    <a:lnR>
                      <a:noFill/>
                    </a:lnR>
                    <a:lnT>
                      <a:noFill/>
                    </a:lnT>
                    <a:lnB>
                      <a:noFill/>
                    </a:lnB>
                  </a:tcPr>
                </a:tc>
                <a:extLst>
                  <a:ext uri="{0D108BD9-81ED-4DB2-BD59-A6C34878D82A}">
                    <a16:rowId xmlns:a16="http://schemas.microsoft.com/office/drawing/2014/main" val="2520351736"/>
                  </a:ext>
                </a:extLst>
              </a:tr>
            </a:tbl>
          </a:graphicData>
        </a:graphic>
      </p:graphicFrame>
      <p:pic>
        <p:nvPicPr>
          <p:cNvPr id="3" name="Picture 2">
            <a:extLst>
              <a:ext uri="{FF2B5EF4-FFF2-40B4-BE49-F238E27FC236}">
                <a16:creationId xmlns:a16="http://schemas.microsoft.com/office/drawing/2014/main" id="{1D84C9DC-13F2-42E3-9721-A68637CF77DB}"/>
              </a:ext>
            </a:extLst>
          </p:cNvPr>
          <p:cNvPicPr>
            <a:picLocks noChangeAspect="1"/>
          </p:cNvPicPr>
          <p:nvPr/>
        </p:nvPicPr>
        <p:blipFill>
          <a:blip r:embed="rId3"/>
          <a:stretch>
            <a:fillRect/>
          </a:stretch>
        </p:blipFill>
        <p:spPr>
          <a:xfrm>
            <a:off x="4643108" y="4532118"/>
            <a:ext cx="3524404" cy="832528"/>
          </a:xfrm>
          <a:prstGeom prst="rect">
            <a:avLst/>
          </a:prstGeom>
        </p:spPr>
      </p:pic>
      <p:sp>
        <p:nvSpPr>
          <p:cNvPr id="5" name="TextBox 4">
            <a:extLst>
              <a:ext uri="{FF2B5EF4-FFF2-40B4-BE49-F238E27FC236}">
                <a16:creationId xmlns:a16="http://schemas.microsoft.com/office/drawing/2014/main" id="{AE3301ED-2590-4741-BC62-725B4309FA7C}"/>
              </a:ext>
            </a:extLst>
          </p:cNvPr>
          <p:cNvSpPr txBox="1"/>
          <p:nvPr/>
        </p:nvSpPr>
        <p:spPr>
          <a:xfrm>
            <a:off x="344311" y="1523999"/>
            <a:ext cx="3070578" cy="2585323"/>
          </a:xfrm>
          <a:prstGeom prst="rect">
            <a:avLst/>
          </a:prstGeom>
          <a:noFill/>
        </p:spPr>
        <p:txBody>
          <a:bodyPr wrap="square" rtlCol="0">
            <a:spAutoFit/>
          </a:bodyPr>
          <a:lstStyle/>
          <a:p>
            <a:r>
              <a:rPr lang="en-US" dirty="0"/>
              <a:t>This chart displays the correlations between the predictors. </a:t>
            </a:r>
          </a:p>
          <a:p>
            <a:endParaRPr lang="en-US" dirty="0"/>
          </a:p>
          <a:p>
            <a:r>
              <a:rPr lang="en-US" dirty="0"/>
              <a:t>The yellow and red colors let us easily see that there might be some correlation issues between predictors</a:t>
            </a:r>
          </a:p>
          <a:p>
            <a:endParaRPr lang="en-US" dirty="0"/>
          </a:p>
        </p:txBody>
      </p:sp>
    </p:spTree>
    <p:extLst>
      <p:ext uri="{BB962C8B-B14F-4D97-AF65-F5344CB8AC3E}">
        <p14:creationId xmlns:p14="http://schemas.microsoft.com/office/powerpoint/2010/main" val="116530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52523" y="4817937"/>
            <a:ext cx="10515600" cy="1325563"/>
          </a:xfrm>
        </p:spPr>
        <p:txBody>
          <a:bodyPr>
            <a:normAutofit/>
          </a:bodyPr>
          <a:lstStyle/>
          <a:p>
            <a:r>
              <a:rPr lang="en-US" sz="6000" dirty="0"/>
              <a:t>MODEL SELECTION PROCESS</a:t>
            </a:r>
          </a:p>
        </p:txBody>
      </p:sp>
    </p:spTree>
    <p:extLst>
      <p:ext uri="{BB962C8B-B14F-4D97-AF65-F5344CB8AC3E}">
        <p14:creationId xmlns:p14="http://schemas.microsoft.com/office/powerpoint/2010/main" val="391889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ALL INCLUSIVE MODEL</a:t>
            </a:r>
          </a:p>
        </p:txBody>
      </p:sp>
      <p:sp>
        <p:nvSpPr>
          <p:cNvPr id="7" name="TextBox 6">
            <a:extLst>
              <a:ext uri="{FF2B5EF4-FFF2-40B4-BE49-F238E27FC236}">
                <a16:creationId xmlns:a16="http://schemas.microsoft.com/office/drawing/2014/main" id="{1358487E-D34A-4586-A596-8A8EEEDBCD0A}"/>
              </a:ext>
            </a:extLst>
          </p:cNvPr>
          <p:cNvSpPr txBox="1"/>
          <p:nvPr/>
        </p:nvSpPr>
        <p:spPr>
          <a:xfrm>
            <a:off x="559676" y="2555887"/>
            <a:ext cx="5943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initial model only has 3 significant predictors: PREC, JANT and NONW.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the size of the coefficients, the variances of some of the predictors are quite large which indicates multicollinearity.</a:t>
            </a:r>
          </a:p>
          <a:p>
            <a:endParaRPr lang="en-US" dirty="0"/>
          </a:p>
          <a:p>
            <a:pPr marL="285750" indent="-285750">
              <a:buFont typeface="Arial" panose="020B0604020202020204" pitchFamily="34" charset="0"/>
              <a:buChar char="•"/>
            </a:pPr>
            <a:r>
              <a:rPr lang="en-US" dirty="0"/>
              <a:t>A second pointer towards multicollinearity is that the F-test is significant despite having many non-significant predictors 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had a strong fit but this could be due to overfitting and having a large number of predictors included.</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739E29C-58EB-472C-B85C-F4310B68A1AA}"/>
                  </a:ext>
                </a:extLst>
              </p:cNvPr>
              <p:cNvSpPr txBox="1"/>
              <p:nvPr/>
            </p:nvSpPr>
            <p:spPr>
              <a:xfrm>
                <a:off x="244366" y="1182414"/>
                <a:ext cx="11666481" cy="8197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𝑀𝑂𝑅𝑇</m:t>
                      </m:r>
                      <m:r>
                        <a:rPr lang="en-US" sz="1600" b="0" i="1" smtClean="0">
                          <a:latin typeface="Cambria Math" panose="02040503050406030204" pitchFamily="18" charset="0"/>
                          <a:ea typeface="Cambria Math" panose="02040503050406030204" pitchFamily="18" charset="0"/>
                        </a:rPr>
                        <m:t>=1764</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𝟗</m:t>
                      </m:r>
                      <m:r>
                        <a:rPr lang="en-US" sz="1600" b="1" i="1" smtClean="0">
                          <a:latin typeface="Cambria Math" panose="02040503050406030204" pitchFamily="18" charset="0"/>
                          <a:ea typeface="Cambria Math" panose="02040503050406030204" pitchFamily="18" charset="0"/>
                        </a:rPr>
                        <m:t>𝑷𝑹𝑬𝑪</m:t>
                      </m:r>
                      <m:r>
                        <a:rPr lang="en-US" sz="1600" b="0"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𝟗𝟑</m:t>
                      </m:r>
                      <m:r>
                        <a:rPr lang="en-US" sz="1600" b="1" i="1" smtClean="0">
                          <a:latin typeface="Cambria Math" panose="02040503050406030204" pitchFamily="18" charset="0"/>
                          <a:ea typeface="Cambria Math" panose="02040503050406030204" pitchFamily="18" charset="0"/>
                        </a:rPr>
                        <m:t>𝑱𝑨𝑵𝑻</m:t>
                      </m:r>
                      <m:r>
                        <a:rPr lang="en-US" sz="1600" b="0" i="1" smtClean="0">
                          <a:latin typeface="Cambria Math" panose="02040503050406030204" pitchFamily="18" charset="0"/>
                          <a:ea typeface="Cambria Math" panose="02040503050406030204" pitchFamily="18" charset="0"/>
                        </a:rPr>
                        <m:t>−3.1</m:t>
                      </m:r>
                      <m:r>
                        <a:rPr lang="en-US" sz="1600" b="0" i="1" smtClean="0">
                          <a:latin typeface="Cambria Math" panose="02040503050406030204" pitchFamily="18" charset="0"/>
                          <a:ea typeface="Cambria Math" panose="02040503050406030204" pitchFamily="18" charset="0"/>
                        </a:rPr>
                        <m:t>𝐽𝑈𝐿𝑌𝑇</m:t>
                      </m:r>
                      <m:r>
                        <a:rPr lang="en-US" sz="1600" b="0" i="1" smtClean="0">
                          <a:latin typeface="Cambria Math" panose="02040503050406030204" pitchFamily="18" charset="0"/>
                          <a:ea typeface="Cambria Math" panose="02040503050406030204" pitchFamily="18" charset="0"/>
                        </a:rPr>
                        <m:t>−9.1</m:t>
                      </m:r>
                      <m:r>
                        <a:rPr lang="en-US" sz="1600" b="0" i="1" smtClean="0">
                          <a:latin typeface="Cambria Math" panose="02040503050406030204" pitchFamily="18" charset="0"/>
                          <a:ea typeface="Cambria Math" panose="02040503050406030204" pitchFamily="18" charset="0"/>
                        </a:rPr>
                        <m:t>𝑂𝑉𝑅</m:t>
                      </m:r>
                      <m:r>
                        <a:rPr lang="en-US" sz="1600" b="0" i="1" smtClean="0">
                          <a:latin typeface="Cambria Math" panose="02040503050406030204" pitchFamily="18" charset="0"/>
                          <a:ea typeface="Cambria Math" panose="02040503050406030204" pitchFamily="18" charset="0"/>
                        </a:rPr>
                        <m:t>65−106.8</m:t>
                      </m:r>
                      <m:r>
                        <a:rPr lang="en-US" sz="1600" b="0" i="1" smtClean="0">
                          <a:latin typeface="Cambria Math" panose="02040503050406030204" pitchFamily="18" charset="0"/>
                          <a:ea typeface="Cambria Math" panose="02040503050406030204" pitchFamily="18" charset="0"/>
                        </a:rPr>
                        <m:t>𝑃𝑂𝑃𝑁</m:t>
                      </m:r>
                      <m:r>
                        <a:rPr lang="en-US" sz="1600" b="0" i="1" smtClean="0">
                          <a:latin typeface="Cambria Math" panose="02040503050406030204" pitchFamily="18" charset="0"/>
                          <a:ea typeface="Cambria Math" panose="02040503050406030204" pitchFamily="18" charset="0"/>
                        </a:rPr>
                        <m:t>−17.16</m:t>
                      </m:r>
                      <m:r>
                        <a:rPr lang="en-US" sz="1600" b="0" i="1" smtClean="0">
                          <a:latin typeface="Cambria Math" panose="02040503050406030204" pitchFamily="18" charset="0"/>
                          <a:ea typeface="Cambria Math" panose="02040503050406030204" pitchFamily="18" charset="0"/>
                        </a:rPr>
                        <m:t>𝐸𝐷𝑈𝐶</m:t>
                      </m:r>
                      <m:r>
                        <a:rPr lang="en-US" sz="1600" b="0" i="1" smtClean="0">
                          <a:latin typeface="Cambria Math" panose="02040503050406030204" pitchFamily="18" charset="0"/>
                          <a:ea typeface="Cambria Math" panose="02040503050406030204" pitchFamily="18" charset="0"/>
                        </a:rPr>
                        <m:t>−.65</m:t>
                      </m:r>
                      <m:r>
                        <a:rPr lang="en-US" sz="1600" b="0" i="1" smtClean="0">
                          <a:latin typeface="Cambria Math" panose="02040503050406030204" pitchFamily="18" charset="0"/>
                          <a:ea typeface="Cambria Math" panose="02040503050406030204" pitchFamily="18" charset="0"/>
                        </a:rPr>
                        <m:t>𝐻𝑂𝑈𝑆</m:t>
                      </m:r>
                      <m:r>
                        <a:rPr lang="en-US" sz="1600" b="0" i="1" smtClean="0">
                          <a:latin typeface="Cambria Math" panose="02040503050406030204" pitchFamily="18" charset="0"/>
                          <a:ea typeface="Cambria Math" panose="02040503050406030204" pitchFamily="18" charset="0"/>
                        </a:rPr>
                        <m:t>+.0036</m:t>
                      </m:r>
                      <m:r>
                        <a:rPr lang="en-US" sz="1600" b="0" i="1" smtClean="0">
                          <a:latin typeface="Cambria Math" panose="02040503050406030204" pitchFamily="18" charset="0"/>
                          <a:ea typeface="Cambria Math" panose="02040503050406030204" pitchFamily="18" charset="0"/>
                        </a:rPr>
                        <m:t>𝐷𝐸𝑁𝑆</m:t>
                      </m:r>
                      <m:r>
                        <a:rPr lang="en-US" sz="1600" b="0"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𝟒𝟔</m:t>
                      </m:r>
                      <m:r>
                        <a:rPr lang="en-US" sz="1600" b="1" i="1" smtClean="0">
                          <a:latin typeface="Cambria Math" panose="02040503050406030204" pitchFamily="18" charset="0"/>
                          <a:ea typeface="Cambria Math" panose="02040503050406030204" pitchFamily="18" charset="0"/>
                        </a:rPr>
                        <m:t>𝑵𝑶𝑵𝑾</m:t>
                      </m:r>
                      <m:r>
                        <a:rPr lang="en-US" sz="1600" b="0" i="1" smtClean="0">
                          <a:latin typeface="Cambria Math" panose="02040503050406030204" pitchFamily="18" charset="0"/>
                          <a:ea typeface="Cambria Math" panose="02040503050406030204" pitchFamily="18" charset="0"/>
                        </a:rPr>
                        <m:t>−.187</m:t>
                      </m:r>
                      <m:r>
                        <a:rPr lang="en-US" sz="1600" b="0" i="1" smtClean="0">
                          <a:latin typeface="Cambria Math" panose="02040503050406030204" pitchFamily="18" charset="0"/>
                          <a:ea typeface="Cambria Math" panose="02040503050406030204" pitchFamily="18" charset="0"/>
                        </a:rPr>
                        <m:t>𝑊𝑊𝐷𝑅𝐾</m:t>
                      </m:r>
                      <m:r>
                        <a:rPr lang="en-US" sz="1600" b="0" i="1" smtClean="0">
                          <a:latin typeface="Cambria Math" panose="02040503050406030204" pitchFamily="18" charset="0"/>
                          <a:ea typeface="Cambria Math" panose="02040503050406030204" pitchFamily="18" charset="0"/>
                        </a:rPr>
                        <m:t>−.168</m:t>
                      </m:r>
                      <m:r>
                        <a:rPr lang="en-US" sz="1600" b="0" i="1" smtClean="0">
                          <a:latin typeface="Cambria Math" panose="02040503050406030204" pitchFamily="18" charset="0"/>
                          <a:ea typeface="Cambria Math" panose="02040503050406030204" pitchFamily="18" charset="0"/>
                        </a:rPr>
                        <m:t>𝑃𝑂𝑂𝑅</m:t>
                      </m:r>
                      <m:r>
                        <a:rPr lang="en-US" sz="1600" b="0" i="1" smtClean="0">
                          <a:latin typeface="Cambria Math" panose="02040503050406030204" pitchFamily="18" charset="0"/>
                          <a:ea typeface="Cambria Math" panose="02040503050406030204" pitchFamily="18" charset="0"/>
                        </a:rPr>
                        <m:t>−.672</m:t>
                      </m:r>
                      <m:r>
                        <a:rPr lang="en-US" sz="1600" b="0" i="1" smtClean="0">
                          <a:latin typeface="Cambria Math" panose="02040503050406030204" pitchFamily="18" charset="0"/>
                          <a:ea typeface="Cambria Math" panose="02040503050406030204" pitchFamily="18" charset="0"/>
                        </a:rPr>
                        <m:t>𝐻𝐶</m:t>
                      </m:r>
                      <m:r>
                        <a:rPr lang="en-US" sz="1600" b="0" i="1" smtClean="0">
                          <a:latin typeface="Cambria Math" panose="02040503050406030204" pitchFamily="18" charset="0"/>
                          <a:ea typeface="Cambria Math" panose="02040503050406030204" pitchFamily="18" charset="0"/>
                        </a:rPr>
                        <m:t>+1.34</m:t>
                      </m:r>
                      <m:r>
                        <a:rPr lang="en-US" sz="1600" b="0" i="1" smtClean="0">
                          <a:latin typeface="Cambria Math" panose="02040503050406030204" pitchFamily="18" charset="0"/>
                          <a:ea typeface="Cambria Math" panose="02040503050406030204" pitchFamily="18" charset="0"/>
                        </a:rPr>
                        <m:t>𝑁𝑂𝑋</m:t>
                      </m:r>
                      <m:r>
                        <a:rPr lang="en-US" sz="1600" b="0" i="1" smtClean="0">
                          <a:latin typeface="Cambria Math" panose="02040503050406030204" pitchFamily="18" charset="0"/>
                          <a:ea typeface="Cambria Math" panose="02040503050406030204" pitchFamily="18" charset="0"/>
                        </a:rPr>
                        <m:t>+.086</m:t>
                      </m:r>
                      <m:r>
                        <a:rPr lang="en-US" sz="1600" b="0" i="1" smtClean="0">
                          <a:latin typeface="Cambria Math" panose="02040503050406030204" pitchFamily="18" charset="0"/>
                          <a:ea typeface="Cambria Math" panose="02040503050406030204" pitchFamily="18" charset="0"/>
                        </a:rPr>
                        <m:t>𝑆𝑂</m:t>
                      </m:r>
                      <m:r>
                        <a:rPr lang="en-US" sz="1600" b="0" i="1" smtClean="0">
                          <a:latin typeface="Cambria Math" panose="02040503050406030204" pitchFamily="18" charset="0"/>
                          <a:ea typeface="Cambria Math" panose="02040503050406030204" pitchFamily="18" charset="0"/>
                        </a:rPr>
                        <m:t>+.106</m:t>
                      </m:r>
                      <m:r>
                        <a:rPr lang="en-US" sz="1600" b="0" i="1" smtClean="0">
                          <a:latin typeface="Cambria Math" panose="02040503050406030204" pitchFamily="18" charset="0"/>
                          <a:ea typeface="Cambria Math" panose="02040503050406030204" pitchFamily="18" charset="0"/>
                        </a:rPr>
                        <m:t>𝐻𝑈𝑀𝐼𝐷</m:t>
                      </m:r>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0739E29C-58EB-472C-B85C-F4310B68A1AA}"/>
                  </a:ext>
                </a:extLst>
              </p:cNvPr>
              <p:cNvSpPr txBox="1">
                <a:spLocks noRot="1" noChangeAspect="1" noMove="1" noResize="1" noEditPoints="1" noAdjustHandles="1" noChangeArrowheads="1" noChangeShapeType="1" noTextEdit="1"/>
              </p:cNvSpPr>
              <p:nvPr/>
            </p:nvSpPr>
            <p:spPr>
              <a:xfrm>
                <a:off x="244366" y="1182414"/>
                <a:ext cx="11666481" cy="819712"/>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198D63CB-5798-4D4F-B180-A2B3F6CB6D87}"/>
              </a:ext>
            </a:extLst>
          </p:cNvPr>
          <p:cNvPicPr>
            <a:picLocks noChangeAspect="1"/>
          </p:cNvPicPr>
          <p:nvPr/>
        </p:nvPicPr>
        <p:blipFill>
          <a:blip r:embed="rId5"/>
          <a:stretch>
            <a:fillRect/>
          </a:stretch>
        </p:blipFill>
        <p:spPr>
          <a:xfrm>
            <a:off x="7725539" y="2025774"/>
            <a:ext cx="2482634" cy="4680495"/>
          </a:xfrm>
          <a:prstGeom prst="rect">
            <a:avLst/>
          </a:prstGeom>
        </p:spPr>
      </p:pic>
    </p:spTree>
    <p:extLst>
      <p:ext uri="{BB962C8B-B14F-4D97-AF65-F5344CB8AC3E}">
        <p14:creationId xmlns:p14="http://schemas.microsoft.com/office/powerpoint/2010/main" val="259847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lstStyle/>
          <a:p>
            <a:r>
              <a:rPr lang="en-US" dirty="0"/>
              <a:t>FITTED VS ACTUAL </a:t>
            </a:r>
          </a:p>
        </p:txBody>
      </p:sp>
      <p:pic>
        <p:nvPicPr>
          <p:cNvPr id="4" name="Picture 3">
            <a:extLst>
              <a:ext uri="{FF2B5EF4-FFF2-40B4-BE49-F238E27FC236}">
                <a16:creationId xmlns:a16="http://schemas.microsoft.com/office/drawing/2014/main" id="{1CE76C6F-E3EE-44CE-A672-B3128BF89460}"/>
              </a:ext>
            </a:extLst>
          </p:cNvPr>
          <p:cNvPicPr>
            <a:picLocks noChangeAspect="1"/>
          </p:cNvPicPr>
          <p:nvPr/>
        </p:nvPicPr>
        <p:blipFill rotWithShape="1">
          <a:blip r:embed="rId3"/>
          <a:srcRect l="158" t="10399" r="3824"/>
          <a:stretch/>
        </p:blipFill>
        <p:spPr>
          <a:xfrm>
            <a:off x="3152422" y="1190360"/>
            <a:ext cx="5887156" cy="5485590"/>
          </a:xfrm>
          <a:prstGeom prst="rect">
            <a:avLst/>
          </a:prstGeom>
        </p:spPr>
      </p:pic>
    </p:spTree>
    <p:extLst>
      <p:ext uri="{BB962C8B-B14F-4D97-AF65-F5344CB8AC3E}">
        <p14:creationId xmlns:p14="http://schemas.microsoft.com/office/powerpoint/2010/main" val="259666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RESIDUAL PLOT</a:t>
            </a:r>
          </a:p>
        </p:txBody>
      </p:sp>
      <p:pic>
        <p:nvPicPr>
          <p:cNvPr id="4" name="Picture 3">
            <a:extLst>
              <a:ext uri="{FF2B5EF4-FFF2-40B4-BE49-F238E27FC236}">
                <a16:creationId xmlns:a16="http://schemas.microsoft.com/office/drawing/2014/main" id="{EE5370DA-C394-4048-BBD3-C3C670ED762A}"/>
              </a:ext>
            </a:extLst>
          </p:cNvPr>
          <p:cNvPicPr>
            <a:picLocks noChangeAspect="1"/>
          </p:cNvPicPr>
          <p:nvPr/>
        </p:nvPicPr>
        <p:blipFill>
          <a:blip r:embed="rId3"/>
          <a:stretch>
            <a:fillRect/>
          </a:stretch>
        </p:blipFill>
        <p:spPr>
          <a:xfrm>
            <a:off x="3132666" y="691269"/>
            <a:ext cx="5926667" cy="5917848"/>
          </a:xfrm>
          <a:prstGeom prst="rect">
            <a:avLst/>
          </a:prstGeom>
        </p:spPr>
      </p:pic>
    </p:spTree>
    <p:extLst>
      <p:ext uri="{BB962C8B-B14F-4D97-AF65-F5344CB8AC3E}">
        <p14:creationId xmlns:p14="http://schemas.microsoft.com/office/powerpoint/2010/main" val="96758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QQ PLOT</a:t>
            </a:r>
          </a:p>
        </p:txBody>
      </p:sp>
      <p:pic>
        <p:nvPicPr>
          <p:cNvPr id="3" name="Picture 2">
            <a:extLst>
              <a:ext uri="{FF2B5EF4-FFF2-40B4-BE49-F238E27FC236}">
                <a16:creationId xmlns:a16="http://schemas.microsoft.com/office/drawing/2014/main" id="{F6F6D8D1-A04C-4B5F-8AB0-96561AFD3097}"/>
              </a:ext>
            </a:extLst>
          </p:cNvPr>
          <p:cNvPicPr>
            <a:picLocks noChangeAspect="1"/>
          </p:cNvPicPr>
          <p:nvPr/>
        </p:nvPicPr>
        <p:blipFill>
          <a:blip r:embed="rId3"/>
          <a:stretch>
            <a:fillRect/>
          </a:stretch>
        </p:blipFill>
        <p:spPr>
          <a:xfrm>
            <a:off x="2912534" y="762395"/>
            <a:ext cx="5825066" cy="5816398"/>
          </a:xfrm>
          <a:prstGeom prst="rect">
            <a:avLst/>
          </a:prstGeom>
        </p:spPr>
      </p:pic>
    </p:spTree>
    <p:extLst>
      <p:ext uri="{BB962C8B-B14F-4D97-AF65-F5344CB8AC3E}">
        <p14:creationId xmlns:p14="http://schemas.microsoft.com/office/powerpoint/2010/main" val="43417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VIF</a:t>
            </a:r>
          </a:p>
        </p:txBody>
      </p:sp>
      <p:sp>
        <p:nvSpPr>
          <p:cNvPr id="6" name="TextBox 5">
            <a:extLst>
              <a:ext uri="{FF2B5EF4-FFF2-40B4-BE49-F238E27FC236}">
                <a16:creationId xmlns:a16="http://schemas.microsoft.com/office/drawing/2014/main" id="{1211276E-405E-42F9-96A0-E94AAD37D26D}"/>
              </a:ext>
            </a:extLst>
          </p:cNvPr>
          <p:cNvSpPr txBox="1"/>
          <p:nvPr/>
        </p:nvSpPr>
        <p:spPr>
          <a:xfrm>
            <a:off x="776812" y="3664496"/>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three slides showed the residuals and QQ-plot of our model look normal</a:t>
            </a:r>
          </a:p>
          <a:p>
            <a:pPr marL="285750" indent="-285750">
              <a:buFont typeface="Arial" panose="020B0604020202020204" pitchFamily="34" charset="0"/>
              <a:buChar char="•"/>
            </a:pPr>
            <a:r>
              <a:rPr lang="en-US" dirty="0"/>
              <a:t>The main problem our dataset has is shown on this slide with the high Variance Inflation Factors.</a:t>
            </a:r>
          </a:p>
          <a:p>
            <a:pPr marL="742950" lvl="1" indent="-285750">
              <a:buFont typeface="Arial" panose="020B0604020202020204" pitchFamily="34" charset="0"/>
              <a:buChar char="•"/>
            </a:pPr>
            <a:r>
              <a:rPr lang="en-US" dirty="0"/>
              <a:t>We have two factors with VIFs well above 10 and the average VIF of all the factors is much greater than 1 suggesting that we have a serious multicollinearity problem</a:t>
            </a:r>
          </a:p>
        </p:txBody>
      </p:sp>
      <p:grpSp>
        <p:nvGrpSpPr>
          <p:cNvPr id="5" name="Group 4">
            <a:extLst>
              <a:ext uri="{FF2B5EF4-FFF2-40B4-BE49-F238E27FC236}">
                <a16:creationId xmlns:a16="http://schemas.microsoft.com/office/drawing/2014/main" id="{35FD8882-3083-4206-8594-50ED20B179D6}"/>
              </a:ext>
            </a:extLst>
          </p:cNvPr>
          <p:cNvGrpSpPr/>
          <p:nvPr/>
        </p:nvGrpSpPr>
        <p:grpSpPr>
          <a:xfrm>
            <a:off x="1133763" y="1918097"/>
            <a:ext cx="9924473" cy="1601605"/>
            <a:chOff x="274825" y="1407234"/>
            <a:chExt cx="9924473" cy="1601605"/>
          </a:xfrm>
        </p:grpSpPr>
        <p:pic>
          <p:nvPicPr>
            <p:cNvPr id="4" name="Picture 3">
              <a:extLst>
                <a:ext uri="{FF2B5EF4-FFF2-40B4-BE49-F238E27FC236}">
                  <a16:creationId xmlns:a16="http://schemas.microsoft.com/office/drawing/2014/main" id="{A7300726-44BF-4702-A53A-F1FFCAD8AB3E}"/>
                </a:ext>
              </a:extLst>
            </p:cNvPr>
            <p:cNvPicPr>
              <a:picLocks noChangeAspect="1"/>
            </p:cNvPicPr>
            <p:nvPr/>
          </p:nvPicPr>
          <p:blipFill>
            <a:blip r:embed="rId3"/>
            <a:stretch>
              <a:fillRect/>
            </a:stretch>
          </p:blipFill>
          <p:spPr>
            <a:xfrm>
              <a:off x="274825" y="1407234"/>
              <a:ext cx="9924473" cy="1601605"/>
            </a:xfrm>
            <a:prstGeom prst="rect">
              <a:avLst/>
            </a:prstGeom>
          </p:spPr>
        </p:pic>
        <p:sp>
          <p:nvSpPr>
            <p:cNvPr id="3" name="Rectangle 2">
              <a:extLst>
                <a:ext uri="{FF2B5EF4-FFF2-40B4-BE49-F238E27FC236}">
                  <a16:creationId xmlns:a16="http://schemas.microsoft.com/office/drawing/2014/main" id="{FC5AEB83-59B8-41CD-B287-93D0864D3809}"/>
                </a:ext>
              </a:extLst>
            </p:cNvPr>
            <p:cNvSpPr/>
            <p:nvPr/>
          </p:nvSpPr>
          <p:spPr>
            <a:xfrm>
              <a:off x="5700889" y="1922993"/>
              <a:ext cx="1303866" cy="570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1A06ED-EF2C-4DC6-93A8-C6D8CF526CFC}"/>
                </a:ext>
              </a:extLst>
            </p:cNvPr>
            <p:cNvSpPr/>
            <p:nvPr/>
          </p:nvSpPr>
          <p:spPr>
            <a:xfrm>
              <a:off x="7066844" y="1922993"/>
              <a:ext cx="1303866" cy="570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DE9B23D2-7C31-48FC-BBAD-7562A06C4062}"/>
              </a:ext>
            </a:extLst>
          </p:cNvPr>
          <p:cNvSpPr txBox="1"/>
          <p:nvPr/>
        </p:nvSpPr>
        <p:spPr>
          <a:xfrm>
            <a:off x="4306091" y="1311638"/>
            <a:ext cx="3819292" cy="461665"/>
          </a:xfrm>
          <a:prstGeom prst="rect">
            <a:avLst/>
          </a:prstGeom>
          <a:noFill/>
        </p:spPr>
        <p:txBody>
          <a:bodyPr wrap="square" rtlCol="0">
            <a:spAutoFit/>
          </a:bodyPr>
          <a:lstStyle/>
          <a:p>
            <a:r>
              <a:rPr lang="en-US" sz="2400" b="1" dirty="0">
                <a:solidFill>
                  <a:schemeClr val="accent1"/>
                </a:solidFill>
              </a:rPr>
              <a:t>Variance Inflation Factors </a:t>
            </a:r>
          </a:p>
        </p:txBody>
      </p:sp>
    </p:spTree>
    <p:extLst>
      <p:ext uri="{BB962C8B-B14F-4D97-AF65-F5344CB8AC3E}">
        <p14:creationId xmlns:p14="http://schemas.microsoft.com/office/powerpoint/2010/main" val="400944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FORWARD STEPWISE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646F22-D4C5-40D2-9A65-46627F32EA1F}"/>
                  </a:ext>
                </a:extLst>
              </p:cNvPr>
              <p:cNvSpPr txBox="1"/>
              <p:nvPr/>
            </p:nvSpPr>
            <p:spPr>
              <a:xfrm>
                <a:off x="165537" y="1697420"/>
                <a:ext cx="116901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𝑀𝑂𝑅𝑇</m:t>
                      </m:r>
                      <m:r>
                        <a:rPr lang="en-US" sz="2400" b="0" i="1" smtClean="0">
                          <a:latin typeface="Cambria Math" panose="02040503050406030204" pitchFamily="18" charset="0"/>
                          <a:ea typeface="Cambria Math" panose="02040503050406030204" pitchFamily="18" charset="0"/>
                        </a:rPr>
                        <m:t>=1016.42+</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𝟒𝟗</m:t>
                      </m:r>
                      <m:r>
                        <a:rPr lang="en-US" sz="2400" b="1" i="1" smtClean="0">
                          <a:latin typeface="Cambria Math" panose="02040503050406030204" pitchFamily="18" charset="0"/>
                          <a:ea typeface="Cambria Math" panose="02040503050406030204" pitchFamily="18" charset="0"/>
                        </a:rPr>
                        <m:t>𝑷𝑹𝑬𝑪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𝟔𝟑</m:t>
                      </m:r>
                      <m:r>
                        <a:rPr lang="en-US" sz="2400" b="1" i="1" smtClean="0">
                          <a:latin typeface="Cambria Math" panose="02040503050406030204" pitchFamily="18" charset="0"/>
                          <a:ea typeface="Cambria Math" panose="02040503050406030204" pitchFamily="18" charset="0"/>
                        </a:rPr>
                        <m:t>𝑱𝑨𝑵𝑻</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𝟏𝟐</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𝟕𝟔</m:t>
                      </m:r>
                      <m:r>
                        <a:rPr lang="en-US" sz="2400" b="1" i="1" smtClean="0">
                          <a:latin typeface="Cambria Math" panose="02040503050406030204" pitchFamily="18" charset="0"/>
                          <a:ea typeface="Cambria Math" panose="02040503050406030204" pitchFamily="18" charset="0"/>
                        </a:rPr>
                        <m:t>𝑬𝑫𝑼𝑪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𝟎𝟔</m:t>
                      </m:r>
                      <m:r>
                        <a:rPr lang="en-US" sz="2400" b="1" i="1" smtClean="0">
                          <a:latin typeface="Cambria Math" panose="02040503050406030204" pitchFamily="18" charset="0"/>
                          <a:ea typeface="Cambria Math" panose="02040503050406030204" pitchFamily="18" charset="0"/>
                        </a:rPr>
                        <m:t>𝑵𝑶𝑵𝑾</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𝟐𝟖</m:t>
                      </m:r>
                      <m:r>
                        <a:rPr lang="en-US" sz="2400" b="1" i="1" smtClean="0">
                          <a:latin typeface="Cambria Math" panose="02040503050406030204" pitchFamily="18" charset="0"/>
                          <a:ea typeface="Cambria Math" panose="02040503050406030204" pitchFamily="18" charset="0"/>
                        </a:rPr>
                        <m:t>𝑺𝑶</m:t>
                      </m:r>
                    </m:oMath>
                  </m:oMathPara>
                </a14:m>
                <a:endParaRPr lang="en-US" sz="2400" b="1" i="1"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6646F22-D4C5-40D2-9A65-46627F32EA1F}"/>
                  </a:ext>
                </a:extLst>
              </p:cNvPr>
              <p:cNvSpPr txBox="1">
                <a:spLocks noRot="1" noChangeAspect="1" noMove="1" noResize="1" noEditPoints="1" noAdjustHandles="1" noChangeArrowheads="1" noChangeShapeType="1" noTextEdit="1"/>
              </p:cNvSpPr>
              <p:nvPr/>
            </p:nvSpPr>
            <p:spPr>
              <a:xfrm>
                <a:off x="165537" y="1697420"/>
                <a:ext cx="11690132" cy="461665"/>
              </a:xfrm>
              <a:prstGeom prst="rect">
                <a:avLst/>
              </a:prstGeom>
              <a:blipFill>
                <a:blip r:embed="rId3"/>
                <a:stretch>
                  <a:fillRect b="-1578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F760369-1406-43E4-80A1-A4ED8EA65CDB}"/>
              </a:ext>
            </a:extLst>
          </p:cNvPr>
          <p:cNvPicPr>
            <a:picLocks noChangeAspect="1"/>
          </p:cNvPicPr>
          <p:nvPr/>
        </p:nvPicPr>
        <p:blipFill>
          <a:blip r:embed="rId4"/>
          <a:stretch>
            <a:fillRect/>
          </a:stretch>
        </p:blipFill>
        <p:spPr>
          <a:xfrm>
            <a:off x="4521739" y="2412123"/>
            <a:ext cx="3368902" cy="2431134"/>
          </a:xfrm>
          <a:prstGeom prst="rect">
            <a:avLst/>
          </a:prstGeom>
        </p:spPr>
      </p:pic>
      <p:sp>
        <p:nvSpPr>
          <p:cNvPr id="7" name="TextBox 6">
            <a:extLst>
              <a:ext uri="{FF2B5EF4-FFF2-40B4-BE49-F238E27FC236}">
                <a16:creationId xmlns:a16="http://schemas.microsoft.com/office/drawing/2014/main" id="{7FC4E231-CFCC-4B23-9F10-6E49DEE08EB4}"/>
              </a:ext>
            </a:extLst>
          </p:cNvPr>
          <p:cNvSpPr txBox="1"/>
          <p:nvPr/>
        </p:nvSpPr>
        <p:spPr>
          <a:xfrm>
            <a:off x="402021" y="5160580"/>
            <a:ext cx="111383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5 predictors are significant and the variances aren’t as large compared to the predictor coefficients anymore. Previously, in the full model some of the predictors’ variance were almost as large as the coefficient itself. The variances are much smaller comparatively</a:t>
            </a:r>
          </a:p>
        </p:txBody>
      </p:sp>
    </p:spTree>
    <p:extLst>
      <p:ext uri="{BB962C8B-B14F-4D97-AF65-F5344CB8AC3E}">
        <p14:creationId xmlns:p14="http://schemas.microsoft.com/office/powerpoint/2010/main" val="388831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2800" dirty="0"/>
              <a:t>TABLE OF CONTENTS</a:t>
            </a:r>
          </a:p>
        </p:txBody>
      </p:sp>
      <p:sp>
        <p:nvSpPr>
          <p:cNvPr id="3" name="TextBox 2">
            <a:extLst>
              <a:ext uri="{FF2B5EF4-FFF2-40B4-BE49-F238E27FC236}">
                <a16:creationId xmlns:a16="http://schemas.microsoft.com/office/drawing/2014/main" id="{59454809-83BB-46F2-A6E8-7BE5425C28E6}"/>
              </a:ext>
            </a:extLst>
          </p:cNvPr>
          <p:cNvSpPr txBox="1"/>
          <p:nvPr/>
        </p:nvSpPr>
        <p:spPr>
          <a:xfrm>
            <a:off x="333021" y="1399822"/>
            <a:ext cx="1167271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Executive Summary</a:t>
            </a:r>
          </a:p>
          <a:p>
            <a:pPr marL="285750" indent="-285750">
              <a:buFont typeface="Arial" panose="020B0604020202020204" pitchFamily="34" charset="0"/>
              <a:buChar char="•"/>
            </a:pPr>
            <a:r>
              <a:rPr lang="en-US" sz="2400" dirty="0"/>
              <a:t>Diagnostic Data</a:t>
            </a:r>
          </a:p>
          <a:p>
            <a:pPr marL="285750" indent="-285750">
              <a:buFont typeface="Arial" panose="020B0604020202020204" pitchFamily="34" charset="0"/>
              <a:buChar char="•"/>
            </a:pPr>
            <a:r>
              <a:rPr lang="en-US" sz="2400" dirty="0"/>
              <a:t>Model Selection Process</a:t>
            </a:r>
          </a:p>
          <a:p>
            <a:pPr marL="285750" indent="-285750">
              <a:buFont typeface="Arial" panose="020B0604020202020204" pitchFamily="34" charset="0"/>
              <a:buChar char="•"/>
            </a:pPr>
            <a:r>
              <a:rPr lang="en-US" sz="2400" dirty="0"/>
              <a:t>Final Model</a:t>
            </a:r>
          </a:p>
          <a:p>
            <a:pPr marL="285750" indent="-285750">
              <a:buFont typeface="Arial" panose="020B0604020202020204" pitchFamily="34" charset="0"/>
              <a:buChar char="•"/>
            </a:pPr>
            <a:r>
              <a:rPr lang="en-US" sz="2400" dirty="0"/>
              <a:t>Next Steps</a:t>
            </a:r>
          </a:p>
        </p:txBody>
      </p:sp>
    </p:spTree>
    <p:extLst>
      <p:ext uri="{BB962C8B-B14F-4D97-AF65-F5344CB8AC3E}">
        <p14:creationId xmlns:p14="http://schemas.microsoft.com/office/powerpoint/2010/main" val="4242784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FORWARD STEPWISE REGRESSION</a:t>
            </a:r>
          </a:p>
        </p:txBody>
      </p:sp>
      <p:pic>
        <p:nvPicPr>
          <p:cNvPr id="3" name="Picture 2">
            <a:extLst>
              <a:ext uri="{FF2B5EF4-FFF2-40B4-BE49-F238E27FC236}">
                <a16:creationId xmlns:a16="http://schemas.microsoft.com/office/drawing/2014/main" id="{5903AF2C-04BD-4C80-B4E3-BE2C81D33C66}"/>
              </a:ext>
            </a:extLst>
          </p:cNvPr>
          <p:cNvPicPr>
            <a:picLocks noChangeAspect="1"/>
          </p:cNvPicPr>
          <p:nvPr/>
        </p:nvPicPr>
        <p:blipFill rotWithShape="1">
          <a:blip r:embed="rId3"/>
          <a:srcRect l="103" t="10735" r="-1"/>
          <a:stretch/>
        </p:blipFill>
        <p:spPr>
          <a:xfrm>
            <a:off x="2620536" y="1017644"/>
            <a:ext cx="6545766" cy="5840356"/>
          </a:xfrm>
          <a:prstGeom prst="rect">
            <a:avLst/>
          </a:prstGeom>
        </p:spPr>
      </p:pic>
      <p:sp>
        <p:nvSpPr>
          <p:cNvPr id="7" name="TextBox 6">
            <a:extLst>
              <a:ext uri="{FF2B5EF4-FFF2-40B4-BE49-F238E27FC236}">
                <a16:creationId xmlns:a16="http://schemas.microsoft.com/office/drawing/2014/main" id="{3BE88AAF-F503-4D50-BDBE-24E507A17922}"/>
              </a:ext>
            </a:extLst>
          </p:cNvPr>
          <p:cNvSpPr txBox="1"/>
          <p:nvPr/>
        </p:nvSpPr>
        <p:spPr>
          <a:xfrm>
            <a:off x="609697" y="5565810"/>
            <a:ext cx="1570368" cy="369332"/>
          </a:xfrm>
          <a:prstGeom prst="rect">
            <a:avLst/>
          </a:prstGeom>
          <a:noFill/>
        </p:spPr>
        <p:txBody>
          <a:bodyPr wrap="square" rtlCol="0">
            <a:spAutoFit/>
          </a:bodyPr>
          <a:lstStyle/>
          <a:p>
            <a:r>
              <a:rPr lang="en-US" b="1" dirty="0"/>
              <a:t>BIC=-51.15134</a:t>
            </a:r>
          </a:p>
        </p:txBody>
      </p:sp>
      <p:cxnSp>
        <p:nvCxnSpPr>
          <p:cNvPr id="12" name="Straight Arrow Connector 11">
            <a:extLst>
              <a:ext uri="{FF2B5EF4-FFF2-40B4-BE49-F238E27FC236}">
                <a16:creationId xmlns:a16="http://schemas.microsoft.com/office/drawing/2014/main" id="{8D37BBD3-2903-497C-9456-7020A0903E15}"/>
              </a:ext>
            </a:extLst>
          </p:cNvPr>
          <p:cNvCxnSpPr>
            <a:cxnSpLocks/>
          </p:cNvCxnSpPr>
          <p:nvPr/>
        </p:nvCxnSpPr>
        <p:spPr>
          <a:xfrm>
            <a:off x="2029522" y="5746923"/>
            <a:ext cx="2916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07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BACKWARDS STEPWISE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09D70A-7D78-4510-8730-2A2D290BF3CA}"/>
                  </a:ext>
                </a:extLst>
              </p:cNvPr>
              <p:cNvSpPr txBox="1"/>
              <p:nvPr/>
            </p:nvSpPr>
            <p:spPr>
              <a:xfrm>
                <a:off x="176863" y="1497359"/>
                <a:ext cx="116664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𝑀𝑂𝑅𝑇</m:t>
                      </m:r>
                      <m:r>
                        <a:rPr lang="en-US" sz="2400" b="0" i="1" smtClean="0">
                          <a:latin typeface="Cambria Math" panose="02040503050406030204" pitchFamily="18" charset="0"/>
                          <a:ea typeface="Cambria Math" panose="02040503050406030204" pitchFamily="18" charset="0"/>
                        </a:rPr>
                        <m:t>=1145.2−</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𝟓𝟔</m:t>
                      </m:r>
                      <m:r>
                        <a:rPr lang="en-US" sz="2400" b="1" i="1" smtClean="0">
                          <a:latin typeface="Cambria Math" panose="02040503050406030204" pitchFamily="18" charset="0"/>
                          <a:ea typeface="Cambria Math" panose="02040503050406030204" pitchFamily="18" charset="0"/>
                        </a:rPr>
                        <m:t>𝑱𝑨𝑵𝑻</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𝟏𝟗</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𝟒𝟎</m:t>
                      </m:r>
                      <m:r>
                        <a:rPr lang="en-US" sz="2400" b="1" i="1" smtClean="0">
                          <a:latin typeface="Cambria Math" panose="02040503050406030204" pitchFamily="18" charset="0"/>
                          <a:ea typeface="Cambria Math" panose="02040503050406030204" pitchFamily="18" charset="0"/>
                        </a:rPr>
                        <m:t>𝑬𝑫𝑼𝑪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𝟒𝟔</m:t>
                      </m:r>
                      <m:r>
                        <a:rPr lang="en-US" sz="2400" b="1" i="1" smtClean="0">
                          <a:latin typeface="Cambria Math" panose="02040503050406030204" pitchFamily="18" charset="0"/>
                          <a:ea typeface="Cambria Math" panose="02040503050406030204" pitchFamily="18" charset="0"/>
                        </a:rPr>
                        <m:t>𝑵𝑶𝑵𝑾</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𝟗𝟖</m:t>
                      </m:r>
                      <m:r>
                        <a:rPr lang="en-US" sz="2400" b="1" i="1" smtClean="0">
                          <a:latin typeface="Cambria Math" panose="02040503050406030204" pitchFamily="18" charset="0"/>
                          <a:ea typeface="Cambria Math" panose="02040503050406030204" pitchFamily="18" charset="0"/>
                        </a:rPr>
                        <m:t>𝑯𝑪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𝟗𝟗</m:t>
                      </m:r>
                      <m:r>
                        <a:rPr lang="en-US" sz="2400" b="1" i="1" smtClean="0">
                          <a:latin typeface="Cambria Math" panose="02040503050406030204" pitchFamily="18" charset="0"/>
                          <a:ea typeface="Cambria Math" panose="02040503050406030204" pitchFamily="18" charset="0"/>
                        </a:rPr>
                        <m:t>𝑵𝑶𝑿</m:t>
                      </m:r>
                    </m:oMath>
                  </m:oMathPara>
                </a14:m>
                <a:endParaRPr lang="en-US" sz="2400" b="1" i="1"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D609D70A-7D78-4510-8730-2A2D290BF3CA}"/>
                  </a:ext>
                </a:extLst>
              </p:cNvPr>
              <p:cNvSpPr txBox="1">
                <a:spLocks noRot="1" noChangeAspect="1" noMove="1" noResize="1" noEditPoints="1" noAdjustHandles="1" noChangeArrowheads="1" noChangeShapeType="1" noTextEdit="1"/>
              </p:cNvSpPr>
              <p:nvPr/>
            </p:nvSpPr>
            <p:spPr>
              <a:xfrm>
                <a:off x="176863" y="1497359"/>
                <a:ext cx="11666481" cy="461665"/>
              </a:xfrm>
              <a:prstGeom prst="rect">
                <a:avLst/>
              </a:prstGeom>
              <a:blipFill>
                <a:blip r:embed="rId3"/>
                <a:stretch>
                  <a:fillRect b="-17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F4F5988-11E9-43E2-8BA5-E714E28ED011}"/>
              </a:ext>
            </a:extLst>
          </p:cNvPr>
          <p:cNvPicPr>
            <a:picLocks noChangeAspect="1"/>
          </p:cNvPicPr>
          <p:nvPr/>
        </p:nvPicPr>
        <p:blipFill>
          <a:blip r:embed="rId4"/>
          <a:stretch>
            <a:fillRect/>
          </a:stretch>
        </p:blipFill>
        <p:spPr>
          <a:xfrm>
            <a:off x="4239924" y="2102332"/>
            <a:ext cx="3540358" cy="2554863"/>
          </a:xfrm>
          <a:prstGeom prst="rect">
            <a:avLst/>
          </a:prstGeom>
        </p:spPr>
      </p:pic>
      <p:sp>
        <p:nvSpPr>
          <p:cNvPr id="7" name="TextBox 6">
            <a:extLst>
              <a:ext uri="{FF2B5EF4-FFF2-40B4-BE49-F238E27FC236}">
                <a16:creationId xmlns:a16="http://schemas.microsoft.com/office/drawing/2014/main" id="{C15D3050-51C8-4A7C-8E4E-36B4FF925442}"/>
              </a:ext>
            </a:extLst>
          </p:cNvPr>
          <p:cNvSpPr txBox="1"/>
          <p:nvPr/>
        </p:nvSpPr>
        <p:spPr>
          <a:xfrm>
            <a:off x="559676" y="5139559"/>
            <a:ext cx="109570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Like in the forward model, all 5 predictors are significant and the variances are much smaller compared to the predictor coefficients.</a:t>
            </a:r>
          </a:p>
          <a:p>
            <a:pPr marL="285750" indent="-285750">
              <a:buFont typeface="Arial" panose="020B0604020202020204" pitchFamily="34" charset="0"/>
              <a:buChar char="•"/>
            </a:pPr>
            <a:r>
              <a:rPr lang="en-US"/>
              <a:t>The </a:t>
            </a:r>
            <a:r>
              <a:rPr lang="en-US" dirty="0"/>
              <a:t>hybrid model selection process generated the same model as the backward process, so it is not discussed further to avoid redundancy.</a:t>
            </a:r>
          </a:p>
        </p:txBody>
      </p:sp>
    </p:spTree>
    <p:extLst>
      <p:ext uri="{BB962C8B-B14F-4D97-AF65-F5344CB8AC3E}">
        <p14:creationId xmlns:p14="http://schemas.microsoft.com/office/powerpoint/2010/main" val="23821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BACKWARD STEPWISE REGRESSION</a:t>
            </a:r>
          </a:p>
        </p:txBody>
      </p:sp>
      <p:pic>
        <p:nvPicPr>
          <p:cNvPr id="4" name="Picture 3">
            <a:extLst>
              <a:ext uri="{FF2B5EF4-FFF2-40B4-BE49-F238E27FC236}">
                <a16:creationId xmlns:a16="http://schemas.microsoft.com/office/drawing/2014/main" id="{5D679318-8D91-4B79-A6A4-F15029CE48C7}"/>
              </a:ext>
            </a:extLst>
          </p:cNvPr>
          <p:cNvPicPr>
            <a:picLocks noChangeAspect="1"/>
          </p:cNvPicPr>
          <p:nvPr/>
        </p:nvPicPr>
        <p:blipFill rotWithShape="1">
          <a:blip r:embed="rId3"/>
          <a:srcRect l="-46" t="9549" r="1"/>
          <a:stretch/>
        </p:blipFill>
        <p:spPr>
          <a:xfrm>
            <a:off x="2937416" y="998034"/>
            <a:ext cx="6317167" cy="5702853"/>
          </a:xfrm>
          <a:prstGeom prst="rect">
            <a:avLst/>
          </a:prstGeom>
        </p:spPr>
      </p:pic>
      <p:sp>
        <p:nvSpPr>
          <p:cNvPr id="6" name="TextBox 5">
            <a:extLst>
              <a:ext uri="{FF2B5EF4-FFF2-40B4-BE49-F238E27FC236}">
                <a16:creationId xmlns:a16="http://schemas.microsoft.com/office/drawing/2014/main" id="{E02F07B2-41C5-423F-8CCB-88641D6C27B2}"/>
              </a:ext>
            </a:extLst>
          </p:cNvPr>
          <p:cNvSpPr txBox="1"/>
          <p:nvPr/>
        </p:nvSpPr>
        <p:spPr>
          <a:xfrm>
            <a:off x="804747" y="5417949"/>
            <a:ext cx="1654098" cy="369332"/>
          </a:xfrm>
          <a:prstGeom prst="rect">
            <a:avLst/>
          </a:prstGeom>
          <a:noFill/>
        </p:spPr>
        <p:txBody>
          <a:bodyPr wrap="square" rtlCol="0">
            <a:spAutoFit/>
          </a:bodyPr>
          <a:lstStyle/>
          <a:p>
            <a:r>
              <a:rPr lang="en-US" b="1" dirty="0"/>
              <a:t>BIC= -47.11147</a:t>
            </a:r>
          </a:p>
        </p:txBody>
      </p:sp>
      <p:cxnSp>
        <p:nvCxnSpPr>
          <p:cNvPr id="7" name="Straight Arrow Connector 6">
            <a:extLst>
              <a:ext uri="{FF2B5EF4-FFF2-40B4-BE49-F238E27FC236}">
                <a16:creationId xmlns:a16="http://schemas.microsoft.com/office/drawing/2014/main" id="{31EFD2E4-E8B1-4B6B-9B79-8DBC1AF7E037}"/>
              </a:ext>
            </a:extLst>
          </p:cNvPr>
          <p:cNvCxnSpPr>
            <a:stCxn id="6" idx="3"/>
          </p:cNvCxnSpPr>
          <p:nvPr/>
        </p:nvCxnSpPr>
        <p:spPr>
          <a:xfrm flipV="1">
            <a:off x="2458845" y="5597912"/>
            <a:ext cx="2681867" cy="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38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RECAP</a:t>
            </a:r>
          </a:p>
        </p:txBody>
      </p:sp>
      <p:sp>
        <p:nvSpPr>
          <p:cNvPr id="5" name="TextBox 4">
            <a:extLst>
              <a:ext uri="{FF2B5EF4-FFF2-40B4-BE49-F238E27FC236}">
                <a16:creationId xmlns:a16="http://schemas.microsoft.com/office/drawing/2014/main" id="{93E5C7A2-16A7-495C-9FEE-0D5794F23D64}"/>
              </a:ext>
            </a:extLst>
          </p:cNvPr>
          <p:cNvSpPr txBox="1"/>
          <p:nvPr/>
        </p:nvSpPr>
        <p:spPr>
          <a:xfrm>
            <a:off x="274825" y="1282379"/>
            <a:ext cx="1164235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Of our three potential models created by forward, backward, and hybrid stepwise regression only two were unique.</a:t>
            </a:r>
          </a:p>
          <a:p>
            <a:pPr marL="742950" lvl="1" indent="-285750">
              <a:buFont typeface="Arial" panose="020B0604020202020204" pitchFamily="34" charset="0"/>
              <a:buChar char="•"/>
            </a:pPr>
            <a:r>
              <a:rPr lang="en-US" sz="2400" dirty="0"/>
              <a:t>The forward model and backward model</a:t>
            </a:r>
          </a:p>
          <a:p>
            <a:pPr lvl="1"/>
            <a:endParaRPr lang="en-US" sz="2400" dirty="0"/>
          </a:p>
          <a:p>
            <a:pPr marL="285750" indent="-285750">
              <a:buFont typeface="Arial" panose="020B0604020202020204" pitchFamily="34" charset="0"/>
              <a:buChar char="•"/>
            </a:pPr>
            <a:r>
              <a:rPr lang="en-US" sz="2400" dirty="0"/>
              <a:t>Both models contained 5 variables however:</a:t>
            </a:r>
          </a:p>
          <a:p>
            <a:pPr marL="742950" lvl="1" indent="-285750">
              <a:buFont typeface="Arial" panose="020B0604020202020204" pitchFamily="34" charset="0"/>
              <a:buChar char="•"/>
            </a:pPr>
            <a:r>
              <a:rPr lang="en-US" sz="2400" dirty="0"/>
              <a:t>The forward contained: PREC,JANT, EDUC, NONW, SO</a:t>
            </a:r>
          </a:p>
          <a:p>
            <a:pPr marL="742950" lvl="1" indent="-285750">
              <a:buFont typeface="Arial" panose="020B0604020202020204" pitchFamily="34" charset="0"/>
              <a:buChar char="•"/>
            </a:pPr>
            <a:r>
              <a:rPr lang="en-US" sz="2400" dirty="0"/>
              <a:t>The backward contained: JANT, EDUC, NONW, HC, NOX</a:t>
            </a:r>
          </a:p>
          <a:p>
            <a:pPr lvl="1"/>
            <a:endParaRPr lang="en-US" sz="2400" dirty="0"/>
          </a:p>
          <a:p>
            <a:pPr marL="285750" indent="-285750">
              <a:buFont typeface="Arial" panose="020B0604020202020204" pitchFamily="34" charset="0"/>
              <a:buChar char="•"/>
            </a:pPr>
            <a:r>
              <a:rPr lang="en-US" sz="2400" dirty="0"/>
              <a:t>The forward regression produced a smaller BIC though and so we will proceed with that model as our best option</a:t>
            </a:r>
          </a:p>
        </p:txBody>
      </p:sp>
    </p:spTree>
    <p:extLst>
      <p:ext uri="{BB962C8B-B14F-4D97-AF65-F5344CB8AC3E}">
        <p14:creationId xmlns:p14="http://schemas.microsoft.com/office/powerpoint/2010/main" val="90736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52523" y="4817937"/>
            <a:ext cx="10515600" cy="1325563"/>
          </a:xfrm>
        </p:spPr>
        <p:txBody>
          <a:bodyPr>
            <a:normAutofit/>
          </a:bodyPr>
          <a:lstStyle/>
          <a:p>
            <a:r>
              <a:rPr lang="en-US" sz="6000" dirty="0"/>
              <a:t>FINAL MODEL</a:t>
            </a:r>
          </a:p>
        </p:txBody>
      </p:sp>
    </p:spTree>
    <p:extLst>
      <p:ext uri="{BB962C8B-B14F-4D97-AF65-F5344CB8AC3E}">
        <p14:creationId xmlns:p14="http://schemas.microsoft.com/office/powerpoint/2010/main" val="388732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8D11DF-F2BE-4587-ABFD-19DFC14828AE}"/>
                  </a:ext>
                </a:extLst>
              </p:cNvPr>
              <p:cNvSpPr txBox="1"/>
              <p:nvPr/>
            </p:nvSpPr>
            <p:spPr>
              <a:xfrm>
                <a:off x="142960" y="1285376"/>
                <a:ext cx="116901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𝑀𝑂𝑅𝑇</m:t>
                      </m:r>
                      <m:r>
                        <a:rPr lang="en-US" sz="2400" b="0" i="1" smtClean="0">
                          <a:latin typeface="Cambria Math" panose="02040503050406030204" pitchFamily="18" charset="0"/>
                          <a:ea typeface="Cambria Math" panose="02040503050406030204" pitchFamily="18" charset="0"/>
                        </a:rPr>
                        <m:t>=1016.42+</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𝟒𝟗</m:t>
                      </m:r>
                      <m:r>
                        <a:rPr lang="en-US" sz="2400" b="1" i="1" smtClean="0">
                          <a:latin typeface="Cambria Math" panose="02040503050406030204" pitchFamily="18" charset="0"/>
                          <a:ea typeface="Cambria Math" panose="02040503050406030204" pitchFamily="18" charset="0"/>
                        </a:rPr>
                        <m:t>𝑷𝑹𝑬𝑪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𝟔𝟑</m:t>
                      </m:r>
                      <m:r>
                        <a:rPr lang="en-US" sz="2400" b="1" i="1" smtClean="0">
                          <a:latin typeface="Cambria Math" panose="02040503050406030204" pitchFamily="18" charset="0"/>
                          <a:ea typeface="Cambria Math" panose="02040503050406030204" pitchFamily="18" charset="0"/>
                        </a:rPr>
                        <m:t>𝑱𝑨𝑵𝑻</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𝟏𝟐</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𝟕𝟔</m:t>
                      </m:r>
                      <m:r>
                        <a:rPr lang="en-US" sz="2400" b="1" i="1" smtClean="0">
                          <a:latin typeface="Cambria Math" panose="02040503050406030204" pitchFamily="18" charset="0"/>
                          <a:ea typeface="Cambria Math" panose="02040503050406030204" pitchFamily="18" charset="0"/>
                        </a:rPr>
                        <m:t>𝑬𝑫𝑼𝑪</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𝟒</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𝟎𝟔</m:t>
                      </m:r>
                      <m:r>
                        <a:rPr lang="en-US" sz="2400" b="1" i="1" smtClean="0">
                          <a:latin typeface="Cambria Math" panose="02040503050406030204" pitchFamily="18" charset="0"/>
                          <a:ea typeface="Cambria Math" panose="02040503050406030204" pitchFamily="18" charset="0"/>
                        </a:rPr>
                        <m:t>𝑵𝑶𝑵𝑾</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𝟐𝟖</m:t>
                      </m:r>
                      <m:r>
                        <a:rPr lang="en-US" sz="2400" b="1" i="1" smtClean="0">
                          <a:latin typeface="Cambria Math" panose="02040503050406030204" pitchFamily="18" charset="0"/>
                          <a:ea typeface="Cambria Math" panose="02040503050406030204" pitchFamily="18" charset="0"/>
                        </a:rPr>
                        <m:t>𝑺𝑶</m:t>
                      </m:r>
                    </m:oMath>
                  </m:oMathPara>
                </a14:m>
                <a:endParaRPr lang="en-US" sz="2400" b="1" i="1"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888D11DF-F2BE-4587-ABFD-19DFC14828AE}"/>
                  </a:ext>
                </a:extLst>
              </p:cNvPr>
              <p:cNvSpPr txBox="1">
                <a:spLocks noRot="1" noChangeAspect="1" noMove="1" noResize="1" noEditPoints="1" noAdjustHandles="1" noChangeArrowheads="1" noChangeShapeType="1" noTextEdit="1"/>
              </p:cNvSpPr>
              <p:nvPr/>
            </p:nvSpPr>
            <p:spPr>
              <a:xfrm>
                <a:off x="142960" y="1285376"/>
                <a:ext cx="11690132" cy="461665"/>
              </a:xfrm>
              <a:prstGeom prst="rect">
                <a:avLst/>
              </a:prstGeom>
              <a:blipFill>
                <a:blip r:embed="rId3"/>
                <a:stretch>
                  <a:fillRect b="-144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9FD66FB-8587-428D-8004-E8B4F2D567EC}"/>
              </a:ext>
            </a:extLst>
          </p:cNvPr>
          <p:cNvPicPr>
            <a:picLocks noChangeAspect="1"/>
          </p:cNvPicPr>
          <p:nvPr/>
        </p:nvPicPr>
        <p:blipFill>
          <a:blip r:embed="rId4"/>
          <a:stretch>
            <a:fillRect/>
          </a:stretch>
        </p:blipFill>
        <p:spPr>
          <a:xfrm>
            <a:off x="4303575" y="1904123"/>
            <a:ext cx="3368902" cy="2431134"/>
          </a:xfrm>
          <a:prstGeom prst="rect">
            <a:avLst/>
          </a:prstGeom>
        </p:spPr>
      </p:pic>
      <p:sp>
        <p:nvSpPr>
          <p:cNvPr id="3" name="TextBox 2">
            <a:extLst>
              <a:ext uri="{FF2B5EF4-FFF2-40B4-BE49-F238E27FC236}">
                <a16:creationId xmlns:a16="http://schemas.microsoft.com/office/drawing/2014/main" id="{419026B8-4DB0-468E-B372-E122A1E38D84}"/>
              </a:ext>
            </a:extLst>
          </p:cNvPr>
          <p:cNvSpPr txBox="1"/>
          <p:nvPr/>
        </p:nvSpPr>
        <p:spPr>
          <a:xfrm>
            <a:off x="496711" y="4418462"/>
            <a:ext cx="1108004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Now that we have selected the best model we can interpret its results</a:t>
            </a:r>
          </a:p>
          <a:p>
            <a:pPr marL="742950" lvl="1" indent="-285750">
              <a:buFont typeface="Arial" panose="020B0604020202020204" pitchFamily="34" charset="0"/>
              <a:buChar char="•"/>
            </a:pPr>
            <a:r>
              <a:rPr lang="en-US" sz="1600" dirty="0"/>
              <a:t>It would seem that the higher the median education of an area, the lower the mortality rate</a:t>
            </a:r>
          </a:p>
          <a:p>
            <a:pPr marL="1200150" lvl="2" indent="-285750">
              <a:buFont typeface="Arial" panose="020B0604020202020204" pitchFamily="34" charset="0"/>
              <a:buChar char="•"/>
            </a:pPr>
            <a:r>
              <a:rPr lang="en-US" sz="1600" dirty="0"/>
              <a:t>This makes intuitive sense. More educated people probably live in safer areas, and work less dangerous jobs thus having a lower mortality rate</a:t>
            </a:r>
          </a:p>
          <a:p>
            <a:pPr marL="742950" lvl="1" indent="-285750">
              <a:buFont typeface="Arial" panose="020B0604020202020204" pitchFamily="34" charset="0"/>
              <a:buChar char="•"/>
            </a:pPr>
            <a:r>
              <a:rPr lang="en-US" sz="1600" dirty="0"/>
              <a:t>Another insight to come out of the model is that the higher the non-white population in an area is, there is an increased mortality rate.</a:t>
            </a:r>
          </a:p>
          <a:p>
            <a:pPr marL="742950" lvl="1" indent="-285750">
              <a:buFont typeface="Arial" panose="020B0604020202020204" pitchFamily="34" charset="0"/>
              <a:buChar char="•"/>
            </a:pPr>
            <a:r>
              <a:rPr lang="en-US" sz="1600" dirty="0"/>
              <a:t>Lastly, we see some of the weather factors play a role in mortality rate. There is a positive relationship between mortality rate and sulfuric oxide pollution potential as well as precipitation.</a:t>
            </a:r>
          </a:p>
        </p:txBody>
      </p:sp>
    </p:spTree>
    <p:extLst>
      <p:ext uri="{BB962C8B-B14F-4D97-AF65-F5344CB8AC3E}">
        <p14:creationId xmlns:p14="http://schemas.microsoft.com/office/powerpoint/2010/main" val="103270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FITTED VS ACTUAL</a:t>
            </a:r>
          </a:p>
        </p:txBody>
      </p:sp>
      <p:pic>
        <p:nvPicPr>
          <p:cNvPr id="3" name="Picture 2">
            <a:extLst>
              <a:ext uri="{FF2B5EF4-FFF2-40B4-BE49-F238E27FC236}">
                <a16:creationId xmlns:a16="http://schemas.microsoft.com/office/drawing/2014/main" id="{8EAC91B3-0E43-4789-AC8F-2018FF50A892}"/>
              </a:ext>
            </a:extLst>
          </p:cNvPr>
          <p:cNvPicPr>
            <a:picLocks noChangeAspect="1"/>
          </p:cNvPicPr>
          <p:nvPr/>
        </p:nvPicPr>
        <p:blipFill rotWithShape="1">
          <a:blip r:embed="rId3"/>
          <a:srcRect l="156" t="9744"/>
          <a:stretch/>
        </p:blipFill>
        <p:spPr>
          <a:xfrm>
            <a:off x="2732048" y="1061459"/>
            <a:ext cx="6300439" cy="5686921"/>
          </a:xfrm>
          <a:prstGeom prst="rect">
            <a:avLst/>
          </a:prstGeom>
        </p:spPr>
      </p:pic>
    </p:spTree>
    <p:extLst>
      <p:ext uri="{BB962C8B-B14F-4D97-AF65-F5344CB8AC3E}">
        <p14:creationId xmlns:p14="http://schemas.microsoft.com/office/powerpoint/2010/main" val="188077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RESIDUALS</a:t>
            </a:r>
          </a:p>
        </p:txBody>
      </p:sp>
      <p:pic>
        <p:nvPicPr>
          <p:cNvPr id="3" name="Picture 2">
            <a:extLst>
              <a:ext uri="{FF2B5EF4-FFF2-40B4-BE49-F238E27FC236}">
                <a16:creationId xmlns:a16="http://schemas.microsoft.com/office/drawing/2014/main" id="{6062ECDC-1105-4694-A390-E2B298157588}"/>
              </a:ext>
            </a:extLst>
          </p:cNvPr>
          <p:cNvPicPr>
            <a:picLocks noChangeAspect="1"/>
          </p:cNvPicPr>
          <p:nvPr/>
        </p:nvPicPr>
        <p:blipFill>
          <a:blip r:embed="rId3"/>
          <a:stretch>
            <a:fillRect/>
          </a:stretch>
        </p:blipFill>
        <p:spPr>
          <a:xfrm>
            <a:off x="3185751" y="795867"/>
            <a:ext cx="5820498" cy="5811837"/>
          </a:xfrm>
          <a:prstGeom prst="rect">
            <a:avLst/>
          </a:prstGeom>
        </p:spPr>
      </p:pic>
    </p:spTree>
    <p:extLst>
      <p:ext uri="{BB962C8B-B14F-4D97-AF65-F5344CB8AC3E}">
        <p14:creationId xmlns:p14="http://schemas.microsoft.com/office/powerpoint/2010/main" val="848789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200" dirty="0"/>
              <a:t>QQ PLOT</a:t>
            </a:r>
          </a:p>
        </p:txBody>
      </p:sp>
      <p:pic>
        <p:nvPicPr>
          <p:cNvPr id="4" name="Picture 3">
            <a:extLst>
              <a:ext uri="{FF2B5EF4-FFF2-40B4-BE49-F238E27FC236}">
                <a16:creationId xmlns:a16="http://schemas.microsoft.com/office/drawing/2014/main" id="{E59C7C6B-1035-446A-A485-32CD2E629B2D}"/>
              </a:ext>
            </a:extLst>
          </p:cNvPr>
          <p:cNvPicPr>
            <a:picLocks noChangeAspect="1"/>
          </p:cNvPicPr>
          <p:nvPr/>
        </p:nvPicPr>
        <p:blipFill>
          <a:blip r:embed="rId3"/>
          <a:stretch>
            <a:fillRect/>
          </a:stretch>
        </p:blipFill>
        <p:spPr>
          <a:xfrm>
            <a:off x="2696883" y="705556"/>
            <a:ext cx="5877027" cy="5868281"/>
          </a:xfrm>
          <a:prstGeom prst="rect">
            <a:avLst/>
          </a:prstGeom>
        </p:spPr>
      </p:pic>
    </p:spTree>
    <p:extLst>
      <p:ext uri="{BB962C8B-B14F-4D97-AF65-F5344CB8AC3E}">
        <p14:creationId xmlns:p14="http://schemas.microsoft.com/office/powerpoint/2010/main" val="125408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200" dirty="0"/>
              <a:t>VIF </a:t>
            </a:r>
          </a:p>
        </p:txBody>
      </p:sp>
      <p:pic>
        <p:nvPicPr>
          <p:cNvPr id="4" name="Picture 3">
            <a:extLst>
              <a:ext uri="{FF2B5EF4-FFF2-40B4-BE49-F238E27FC236}">
                <a16:creationId xmlns:a16="http://schemas.microsoft.com/office/drawing/2014/main" id="{49E012A3-11C9-4DAD-B620-8CEE6F954254}"/>
              </a:ext>
            </a:extLst>
          </p:cNvPr>
          <p:cNvPicPr>
            <a:picLocks noChangeAspect="1"/>
          </p:cNvPicPr>
          <p:nvPr/>
        </p:nvPicPr>
        <p:blipFill>
          <a:blip r:embed="rId3"/>
          <a:stretch>
            <a:fillRect/>
          </a:stretch>
        </p:blipFill>
        <p:spPr>
          <a:xfrm>
            <a:off x="2066085" y="1444664"/>
            <a:ext cx="7915275" cy="790575"/>
          </a:xfrm>
          <a:prstGeom prst="rect">
            <a:avLst/>
          </a:prstGeom>
        </p:spPr>
      </p:pic>
      <p:sp>
        <p:nvSpPr>
          <p:cNvPr id="5" name="TextBox 4">
            <a:extLst>
              <a:ext uri="{FF2B5EF4-FFF2-40B4-BE49-F238E27FC236}">
                <a16:creationId xmlns:a16="http://schemas.microsoft.com/office/drawing/2014/main" id="{609EED5C-90E6-46DA-A63F-8D3F72F86721}"/>
              </a:ext>
            </a:extLst>
          </p:cNvPr>
          <p:cNvSpPr txBox="1"/>
          <p:nvPr/>
        </p:nvSpPr>
        <p:spPr>
          <a:xfrm>
            <a:off x="4925121" y="1030026"/>
            <a:ext cx="2429107" cy="369332"/>
          </a:xfrm>
          <a:prstGeom prst="rect">
            <a:avLst/>
          </a:prstGeom>
          <a:noFill/>
        </p:spPr>
        <p:txBody>
          <a:bodyPr wrap="square" rtlCol="0">
            <a:spAutoFit/>
          </a:bodyPr>
          <a:lstStyle/>
          <a:p>
            <a:r>
              <a:rPr lang="en-US" b="1" dirty="0">
                <a:solidFill>
                  <a:schemeClr val="accent1"/>
                </a:solidFill>
              </a:rPr>
              <a:t>VIFs for Forward Model</a:t>
            </a:r>
          </a:p>
        </p:txBody>
      </p:sp>
      <p:pic>
        <p:nvPicPr>
          <p:cNvPr id="6" name="Picture 5">
            <a:extLst>
              <a:ext uri="{FF2B5EF4-FFF2-40B4-BE49-F238E27FC236}">
                <a16:creationId xmlns:a16="http://schemas.microsoft.com/office/drawing/2014/main" id="{F52DB60A-5732-4E7E-896D-C5CCB6B1FAA0}"/>
              </a:ext>
            </a:extLst>
          </p:cNvPr>
          <p:cNvPicPr>
            <a:picLocks noChangeAspect="1"/>
          </p:cNvPicPr>
          <p:nvPr/>
        </p:nvPicPr>
        <p:blipFill>
          <a:blip r:embed="rId4"/>
          <a:stretch>
            <a:fillRect/>
          </a:stretch>
        </p:blipFill>
        <p:spPr>
          <a:xfrm>
            <a:off x="1773624" y="3429000"/>
            <a:ext cx="8867775" cy="933450"/>
          </a:xfrm>
          <a:prstGeom prst="rect">
            <a:avLst/>
          </a:prstGeom>
        </p:spPr>
      </p:pic>
      <p:sp>
        <p:nvSpPr>
          <p:cNvPr id="7" name="TextBox 6">
            <a:extLst>
              <a:ext uri="{FF2B5EF4-FFF2-40B4-BE49-F238E27FC236}">
                <a16:creationId xmlns:a16="http://schemas.microsoft.com/office/drawing/2014/main" id="{FBC3763A-AE10-4805-9206-DDD7F06DD09F}"/>
              </a:ext>
            </a:extLst>
          </p:cNvPr>
          <p:cNvSpPr txBox="1"/>
          <p:nvPr/>
        </p:nvSpPr>
        <p:spPr>
          <a:xfrm>
            <a:off x="4833587" y="2882987"/>
            <a:ext cx="2612174" cy="369332"/>
          </a:xfrm>
          <a:prstGeom prst="rect">
            <a:avLst/>
          </a:prstGeom>
          <a:noFill/>
        </p:spPr>
        <p:txBody>
          <a:bodyPr wrap="square" rtlCol="0">
            <a:spAutoFit/>
          </a:bodyPr>
          <a:lstStyle/>
          <a:p>
            <a:r>
              <a:rPr lang="en-US" b="1" dirty="0">
                <a:solidFill>
                  <a:schemeClr val="accent1"/>
                </a:solidFill>
              </a:rPr>
              <a:t>VIFs for Backward Model</a:t>
            </a:r>
          </a:p>
        </p:txBody>
      </p:sp>
      <p:sp>
        <p:nvSpPr>
          <p:cNvPr id="8" name="Rectangle 7">
            <a:extLst>
              <a:ext uri="{FF2B5EF4-FFF2-40B4-BE49-F238E27FC236}">
                <a16:creationId xmlns:a16="http://schemas.microsoft.com/office/drawing/2014/main" id="{56F8BA2B-E793-4018-95A2-786A4526FB0F}"/>
              </a:ext>
            </a:extLst>
          </p:cNvPr>
          <p:cNvSpPr/>
          <p:nvPr/>
        </p:nvSpPr>
        <p:spPr>
          <a:xfrm>
            <a:off x="6874727" y="3429000"/>
            <a:ext cx="3585117" cy="790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270CFE9-18BC-4E69-B36D-303FB6D22879}"/>
              </a:ext>
            </a:extLst>
          </p:cNvPr>
          <p:cNvSpPr txBox="1"/>
          <p:nvPr/>
        </p:nvSpPr>
        <p:spPr>
          <a:xfrm>
            <a:off x="529682" y="4716966"/>
            <a:ext cx="112460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a final check of our new model we look to see if the Variance Inflation Factors have been corrected. We see in the forward model there are no longer any factors larger than 10 and the average VIF is not much larger than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produced through the backward stepwise regression still has a significant multicollinearity problem. This further supports our decision to choose the forward stepwise model over the backward stepwise model.</a:t>
            </a:r>
          </a:p>
        </p:txBody>
      </p:sp>
    </p:spTree>
    <p:extLst>
      <p:ext uri="{BB962C8B-B14F-4D97-AF65-F5344CB8AC3E}">
        <p14:creationId xmlns:p14="http://schemas.microsoft.com/office/powerpoint/2010/main" val="418303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59454809-83BB-46F2-A6E8-7BE5425C28E6}"/>
              </a:ext>
            </a:extLst>
          </p:cNvPr>
          <p:cNvSpPr txBox="1"/>
          <p:nvPr/>
        </p:nvSpPr>
        <p:spPr>
          <a:xfrm>
            <a:off x="349955" y="1399822"/>
            <a:ext cx="11672711"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Pollution dataset found on Carnegie Mellon library website at </a:t>
            </a:r>
            <a:r>
              <a:rPr lang="en-US" sz="2000" dirty="0">
                <a:hlinkClick r:id="rId2"/>
              </a:rPr>
              <a:t>http://lib.stat.cmu.edu/datasets/pollution</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dataset contains 16 variables, including both pollution, weather, and socioeconomic variables for 60 cities in the US in 1960</a:t>
            </a:r>
          </a:p>
          <a:p>
            <a:pPr marL="742950" lvl="1" indent="-285750">
              <a:buFont typeface="Arial" panose="020B0604020202020204" pitchFamily="34" charset="0"/>
              <a:buChar char="•"/>
            </a:pPr>
            <a:r>
              <a:rPr lang="en-US" sz="2000" dirty="0"/>
              <a:t>Ex: Precipitation, Humidity, January Temperature, Years of Education, Poverty Rate etc</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goal is to analyze and find the predictors that best explain the age adjusted mortality rate per 100,000, and then use these predictors to prompt a policy analysis or discussion on how to lower the mortality rate in certain American cities</a:t>
            </a:r>
          </a:p>
        </p:txBody>
      </p:sp>
    </p:spTree>
    <p:extLst>
      <p:ext uri="{BB962C8B-B14F-4D97-AF65-F5344CB8AC3E}">
        <p14:creationId xmlns:p14="http://schemas.microsoft.com/office/powerpoint/2010/main" val="339622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200" dirty="0"/>
              <a:t>NEXT STEPS </a:t>
            </a:r>
          </a:p>
        </p:txBody>
      </p:sp>
      <p:sp>
        <p:nvSpPr>
          <p:cNvPr id="9" name="TextBox 8">
            <a:extLst>
              <a:ext uri="{FF2B5EF4-FFF2-40B4-BE49-F238E27FC236}">
                <a16:creationId xmlns:a16="http://schemas.microsoft.com/office/drawing/2014/main" id="{D270CFE9-18BC-4E69-B36D-303FB6D22879}"/>
              </a:ext>
            </a:extLst>
          </p:cNvPr>
          <p:cNvSpPr txBox="1"/>
          <p:nvPr/>
        </p:nvSpPr>
        <p:spPr>
          <a:xfrm>
            <a:off x="393359" y="1437545"/>
            <a:ext cx="1124600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largest insight coming of the data would be that lower educations leads to higher mortality rates.</a:t>
            </a:r>
          </a:p>
          <a:p>
            <a:pPr marL="742950" lvl="1" indent="-285750">
              <a:buFont typeface="Arial" panose="020B0604020202020204" pitchFamily="34" charset="0"/>
              <a:buChar char="•"/>
            </a:pPr>
            <a:r>
              <a:rPr lang="en-US" sz="2000" dirty="0"/>
              <a:t>This would suggest that to improve the quality of life of US citizens educational reform and educational programs should be a priority. </a:t>
            </a:r>
          </a:p>
          <a:p>
            <a:pPr marL="742950" lvl="1" indent="-285750">
              <a:buFont typeface="Arial" panose="020B0604020202020204" pitchFamily="34" charset="0"/>
              <a:buChar char="•"/>
            </a:pPr>
            <a:endParaRPr lang="en-US" sz="2000" dirty="0"/>
          </a:p>
          <a:p>
            <a:pPr lvl="1"/>
            <a:endParaRPr lang="en-US" sz="2000" dirty="0"/>
          </a:p>
          <a:p>
            <a:pPr marL="285750" indent="-285750">
              <a:buFont typeface="Arial" panose="020B0604020202020204" pitchFamily="34" charset="0"/>
              <a:buChar char="•"/>
            </a:pPr>
            <a:r>
              <a:rPr lang="en-US" sz="2000" dirty="0"/>
              <a:t>The second insight would be that there is a need to take a deeper look at the issues afflicting urban areas with a large non-white population.</a:t>
            </a:r>
          </a:p>
          <a:p>
            <a:pPr marL="742950" lvl="1" indent="-285750">
              <a:buFont typeface="Arial" panose="020B0604020202020204" pitchFamily="34" charset="0"/>
              <a:buChar char="•"/>
            </a:pPr>
            <a:r>
              <a:rPr lang="en-US" sz="2000" dirty="0"/>
              <a:t>It is likely that these areas suffer from issues not encountered in white urban areas, and not addressed by a lot of public </a:t>
            </a:r>
            <a:r>
              <a:rPr lang="en-US" sz="2000" dirty="0" err="1"/>
              <a:t>polic</a:t>
            </a:r>
            <a:r>
              <a:rPr lang="en-US" sz="2000" dirty="0"/>
              <a:t>.</a:t>
            </a:r>
          </a:p>
          <a:p>
            <a:pPr marL="742950" lvl="1" indent="-285750">
              <a:buFont typeface="Arial" panose="020B0604020202020204" pitchFamily="34" charset="0"/>
              <a:buChar char="•"/>
            </a:pPr>
            <a:r>
              <a:rPr lang="en-US" sz="2000" dirty="0"/>
              <a:t>A targeted study of these areas could lead to more insights and more specific recommendations on how to help those areas.</a:t>
            </a:r>
          </a:p>
        </p:txBody>
      </p:sp>
    </p:spTree>
    <p:extLst>
      <p:ext uri="{BB962C8B-B14F-4D97-AF65-F5344CB8AC3E}">
        <p14:creationId xmlns:p14="http://schemas.microsoft.com/office/powerpoint/2010/main" val="42116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lstStyle/>
          <a:p>
            <a:r>
              <a:rPr lang="en-US" dirty="0"/>
              <a:t>EXECUTIVE SUMMARY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9454809-83BB-46F2-A6E8-7BE5425C28E6}"/>
                  </a:ext>
                </a:extLst>
              </p:cNvPr>
              <p:cNvSpPr txBox="1"/>
              <p:nvPr/>
            </p:nvSpPr>
            <p:spPr>
              <a:xfrm>
                <a:off x="349955" y="1399822"/>
                <a:ext cx="1167271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An initial look at the data revealed that it was indeed well suited to a linear regression analysis. All the predictor variables showed some linear relationship with mortality rate</a:t>
                </a:r>
              </a:p>
              <a:p>
                <a:pPr marL="285750" indent="-285750">
                  <a:buFont typeface="Arial" panose="020B0604020202020204" pitchFamily="34" charset="0"/>
                  <a:buChar char="•"/>
                </a:pPr>
                <a:r>
                  <a:rPr lang="en-US" sz="2000" dirty="0"/>
                  <a:t>However, a deeper look revealed that the data might suffer from multicollinearity issues</a:t>
                </a:r>
              </a:p>
              <a:p>
                <a:pPr marL="742950" lvl="1" indent="-285750">
                  <a:buFont typeface="Arial" panose="020B0604020202020204" pitchFamily="34" charset="0"/>
                  <a:buChar char="•"/>
                </a:pPr>
                <a:r>
                  <a:rPr lang="en-US" sz="2000" dirty="0"/>
                  <a:t>This was not too surprising given the large amount of predictors (15) and the fact that the predictors were either socioeconomic or environmental factors so there was bound to be some redundancy or overlap</a:t>
                </a:r>
              </a:p>
              <a:p>
                <a:pPr marL="285750" indent="-285750">
                  <a:buFont typeface="Arial" panose="020B0604020202020204" pitchFamily="34" charset="0"/>
                  <a:buChar char="•"/>
                </a:pPr>
                <a:r>
                  <a:rPr lang="en-US" sz="2000" dirty="0"/>
                  <a:t>A model was fit with all the predictors but there were many insignificant coefficients in the model</a:t>
                </a:r>
              </a:p>
              <a:p>
                <a:pPr marL="742950" lvl="1" indent="-285750">
                  <a:buFont typeface="Arial" panose="020B0604020202020204" pitchFamily="34" charset="0"/>
                  <a:buChar char="•"/>
                </a:pPr>
                <a:r>
                  <a:rPr lang="en-US" sz="2000" dirty="0"/>
                  <a:t>The residual and QQ plots of the data looked good so our main concern was ameliorating the multicollinearity issue</a:t>
                </a:r>
              </a:p>
              <a:p>
                <a:pPr marL="285750" indent="-285750">
                  <a:buFont typeface="Arial" panose="020B0604020202020204" pitchFamily="34" charset="0"/>
                  <a:buChar char="•"/>
                </a:pPr>
                <a:r>
                  <a:rPr lang="en-US" sz="2000" b="1" dirty="0"/>
                  <a:t>Three </a:t>
                </a:r>
                <a:r>
                  <a:rPr lang="en-US" sz="2000" dirty="0"/>
                  <a:t>potential models were created using forward, backward, and hybrid stepwise regression</a:t>
                </a:r>
              </a:p>
              <a:p>
                <a:pPr marL="742950" lvl="1" indent="-285750">
                  <a:buFont typeface="Arial" panose="020B0604020202020204" pitchFamily="34" charset="0"/>
                  <a:buChar char="•"/>
                </a:pPr>
                <a:r>
                  <a:rPr lang="en-US" sz="2000" dirty="0"/>
                  <a:t>The best model of the three was chosen using BIC criteria</a:t>
                </a:r>
              </a:p>
              <a:p>
                <a:pPr marL="742950" lvl="1" indent="-285750">
                  <a:buFont typeface="Arial" panose="020B0604020202020204" pitchFamily="34" charset="0"/>
                  <a:buChar char="•"/>
                </a:pPr>
                <a:r>
                  <a:rPr lang="en-US" sz="2000" dirty="0"/>
                  <a:t>Best model was the forward stepwise model. It includes </a:t>
                </a:r>
                <a:r>
                  <a:rPr lang="en-US" sz="2000" b="1" dirty="0"/>
                  <a:t>five </a:t>
                </a:r>
                <a:r>
                  <a:rPr lang="en-US" sz="2000" dirty="0"/>
                  <a:t>predictors</a:t>
                </a:r>
              </a:p>
              <a:p>
                <a:pPr lvl="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𝑀𝑂𝑅𝑇</m:t>
                      </m:r>
                      <m:r>
                        <a:rPr lang="en-US" sz="2000" b="0" i="1" smtClean="0">
                          <a:latin typeface="Cambria Math" panose="02040503050406030204" pitchFamily="18" charset="0"/>
                        </a:rPr>
                        <m:t>~</m:t>
                      </m:r>
                      <m:r>
                        <a:rPr lang="en-US" sz="2000" b="0" i="1" smtClean="0">
                          <a:latin typeface="Cambria Math" panose="02040503050406030204" pitchFamily="18" charset="0"/>
                        </a:rPr>
                        <m:t>𝑃𝑅𝐸𝐶</m:t>
                      </m:r>
                      <m:r>
                        <a:rPr lang="en-US" sz="2000" b="0" i="1" smtClean="0">
                          <a:latin typeface="Cambria Math" panose="02040503050406030204" pitchFamily="18" charset="0"/>
                        </a:rPr>
                        <m:t>+</m:t>
                      </m:r>
                      <m:r>
                        <a:rPr lang="en-US" sz="2000" b="0" i="1" smtClean="0">
                          <a:latin typeface="Cambria Math" panose="02040503050406030204" pitchFamily="18" charset="0"/>
                        </a:rPr>
                        <m:t>𝐽𝐴𝑁𝑇</m:t>
                      </m:r>
                      <m:r>
                        <a:rPr lang="en-US" sz="2000" b="0" i="1" smtClean="0">
                          <a:latin typeface="Cambria Math" panose="02040503050406030204" pitchFamily="18" charset="0"/>
                        </a:rPr>
                        <m:t>+</m:t>
                      </m:r>
                      <m:r>
                        <a:rPr lang="en-US" sz="2000" b="0" i="1" smtClean="0">
                          <a:latin typeface="Cambria Math" panose="02040503050406030204" pitchFamily="18" charset="0"/>
                        </a:rPr>
                        <m:t>𝐸𝐷𝑈𝐶</m:t>
                      </m:r>
                      <m:r>
                        <a:rPr lang="en-US" sz="2000" b="0" i="1" smtClean="0">
                          <a:latin typeface="Cambria Math" panose="02040503050406030204" pitchFamily="18" charset="0"/>
                        </a:rPr>
                        <m:t>+</m:t>
                      </m:r>
                      <m:r>
                        <a:rPr lang="en-US" sz="2000" b="0" i="1" smtClean="0">
                          <a:latin typeface="Cambria Math" panose="02040503050406030204" pitchFamily="18" charset="0"/>
                        </a:rPr>
                        <m:t>𝑁𝑂𝑁𝑊</m:t>
                      </m:r>
                      <m:r>
                        <a:rPr lang="en-US" sz="2000" b="0" i="1" smtClean="0">
                          <a:latin typeface="Cambria Math" panose="02040503050406030204" pitchFamily="18" charset="0"/>
                        </a:rPr>
                        <m:t>+</m:t>
                      </m:r>
                      <m:r>
                        <a:rPr lang="en-US" sz="2000" b="0" i="1" smtClean="0">
                          <a:latin typeface="Cambria Math" panose="02040503050406030204" pitchFamily="18" charset="0"/>
                        </a:rPr>
                        <m:t>𝑆𝑂</m:t>
                      </m:r>
                    </m:oMath>
                  </m:oMathPara>
                </a14:m>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Choice>
        <mc:Fallback xmlns="">
          <p:sp>
            <p:nvSpPr>
              <p:cNvPr id="3" name="TextBox 2">
                <a:extLst>
                  <a:ext uri="{FF2B5EF4-FFF2-40B4-BE49-F238E27FC236}">
                    <a16:creationId xmlns:a16="http://schemas.microsoft.com/office/drawing/2014/main" id="{59454809-83BB-46F2-A6E8-7BE5425C28E6}"/>
                  </a:ext>
                </a:extLst>
              </p:cNvPr>
              <p:cNvSpPr txBox="1">
                <a:spLocks noRot="1" noChangeAspect="1" noMove="1" noResize="1" noEditPoints="1" noAdjustHandles="1" noChangeArrowheads="1" noChangeShapeType="1" noTextEdit="1"/>
              </p:cNvSpPr>
              <p:nvPr/>
            </p:nvSpPr>
            <p:spPr>
              <a:xfrm>
                <a:off x="349955" y="1399822"/>
                <a:ext cx="11672711" cy="4708981"/>
              </a:xfrm>
              <a:prstGeom prst="rect">
                <a:avLst/>
              </a:prstGeom>
              <a:blipFill>
                <a:blip r:embed="rId2"/>
                <a:stretch>
                  <a:fillRect l="-470" t="-777"/>
                </a:stretch>
              </a:blipFill>
            </p:spPr>
            <p:txBody>
              <a:bodyPr/>
              <a:lstStyle/>
              <a:p>
                <a:r>
                  <a:rPr lang="en-US">
                    <a:noFill/>
                  </a:rPr>
                  <a:t> </a:t>
                </a:r>
              </a:p>
            </p:txBody>
          </p:sp>
        </mc:Fallback>
      </mc:AlternateContent>
    </p:spTree>
    <p:extLst>
      <p:ext uri="{BB962C8B-B14F-4D97-AF65-F5344CB8AC3E}">
        <p14:creationId xmlns:p14="http://schemas.microsoft.com/office/powerpoint/2010/main" val="343337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52523" y="4817937"/>
            <a:ext cx="10515600" cy="1325563"/>
          </a:xfrm>
        </p:spPr>
        <p:txBody>
          <a:bodyPr>
            <a:normAutofit/>
          </a:bodyPr>
          <a:lstStyle/>
          <a:p>
            <a:r>
              <a:rPr lang="en-US" sz="6000" dirty="0"/>
              <a:t>DATA DIAGNOSTICS</a:t>
            </a:r>
          </a:p>
        </p:txBody>
      </p:sp>
    </p:spTree>
    <p:extLst>
      <p:ext uri="{BB962C8B-B14F-4D97-AF65-F5344CB8AC3E}">
        <p14:creationId xmlns:p14="http://schemas.microsoft.com/office/powerpoint/2010/main" val="6166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lstStyle/>
          <a:p>
            <a:r>
              <a:rPr lang="en-US" dirty="0"/>
              <a:t>LEGEND</a:t>
            </a:r>
          </a:p>
        </p:txBody>
      </p:sp>
      <p:sp>
        <p:nvSpPr>
          <p:cNvPr id="3" name="TextBox 2">
            <a:extLst>
              <a:ext uri="{FF2B5EF4-FFF2-40B4-BE49-F238E27FC236}">
                <a16:creationId xmlns:a16="http://schemas.microsoft.com/office/drawing/2014/main" id="{59454809-83BB-46F2-A6E8-7BE5425C28E6}"/>
              </a:ext>
            </a:extLst>
          </p:cNvPr>
          <p:cNvSpPr txBox="1"/>
          <p:nvPr/>
        </p:nvSpPr>
        <p:spPr>
          <a:xfrm>
            <a:off x="349955" y="1399822"/>
            <a:ext cx="1167271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Before going further into the exploratory analysis below is a legend of the dataset so we know what the shorthand names mean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7" name="Right Brace 6">
            <a:extLst>
              <a:ext uri="{FF2B5EF4-FFF2-40B4-BE49-F238E27FC236}">
                <a16:creationId xmlns:a16="http://schemas.microsoft.com/office/drawing/2014/main" id="{2008EBF9-287E-4992-9E74-35D1A83F8DAE}"/>
              </a:ext>
            </a:extLst>
          </p:cNvPr>
          <p:cNvSpPr/>
          <p:nvPr/>
        </p:nvSpPr>
        <p:spPr>
          <a:xfrm>
            <a:off x="6350000" y="2206977"/>
            <a:ext cx="474133" cy="18526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ight Brace 7">
            <a:extLst>
              <a:ext uri="{FF2B5EF4-FFF2-40B4-BE49-F238E27FC236}">
                <a16:creationId xmlns:a16="http://schemas.microsoft.com/office/drawing/2014/main" id="{F1C41328-B39F-4CF8-9BF3-8FB00B3539F1}"/>
              </a:ext>
            </a:extLst>
          </p:cNvPr>
          <p:cNvSpPr/>
          <p:nvPr/>
        </p:nvSpPr>
        <p:spPr>
          <a:xfrm>
            <a:off x="6350000" y="4059621"/>
            <a:ext cx="474133" cy="20928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327F3E2A-8EA4-4B49-96B8-547ACB79779B}"/>
              </a:ext>
            </a:extLst>
          </p:cNvPr>
          <p:cNvSpPr txBox="1"/>
          <p:nvPr/>
        </p:nvSpPr>
        <p:spPr>
          <a:xfrm>
            <a:off x="6908801" y="2723261"/>
            <a:ext cx="2060222" cy="307806"/>
          </a:xfrm>
          <a:prstGeom prst="rect">
            <a:avLst/>
          </a:prstGeom>
          <a:noFill/>
        </p:spPr>
        <p:txBody>
          <a:bodyPr wrap="square" rtlCol="0">
            <a:spAutoFit/>
          </a:bodyPr>
          <a:lstStyle/>
          <a:p>
            <a:r>
              <a:rPr lang="en-US" sz="1400" dirty="0"/>
              <a:t>Environmental Predictors</a:t>
            </a:r>
          </a:p>
        </p:txBody>
      </p:sp>
      <p:sp>
        <p:nvSpPr>
          <p:cNvPr id="10" name="TextBox 9">
            <a:extLst>
              <a:ext uri="{FF2B5EF4-FFF2-40B4-BE49-F238E27FC236}">
                <a16:creationId xmlns:a16="http://schemas.microsoft.com/office/drawing/2014/main" id="{120D32A5-7DE2-4CF2-9BE6-222846B5EBF5}"/>
              </a:ext>
            </a:extLst>
          </p:cNvPr>
          <p:cNvSpPr txBox="1"/>
          <p:nvPr/>
        </p:nvSpPr>
        <p:spPr>
          <a:xfrm>
            <a:off x="6908801" y="4718571"/>
            <a:ext cx="2060222" cy="307806"/>
          </a:xfrm>
          <a:prstGeom prst="rect">
            <a:avLst/>
          </a:prstGeom>
          <a:noFill/>
        </p:spPr>
        <p:txBody>
          <a:bodyPr wrap="square" rtlCol="0">
            <a:spAutoFit/>
          </a:bodyPr>
          <a:lstStyle/>
          <a:p>
            <a:r>
              <a:rPr lang="en-US" sz="1400" dirty="0"/>
              <a:t>Socioeconomic Predictors</a:t>
            </a:r>
          </a:p>
        </p:txBody>
      </p:sp>
      <p:pic>
        <p:nvPicPr>
          <p:cNvPr id="13" name="Picture 12">
            <a:extLst>
              <a:ext uri="{FF2B5EF4-FFF2-40B4-BE49-F238E27FC236}">
                <a16:creationId xmlns:a16="http://schemas.microsoft.com/office/drawing/2014/main" id="{01B8273F-C073-4600-938E-94DBEB51C137}"/>
              </a:ext>
            </a:extLst>
          </p:cNvPr>
          <p:cNvPicPr>
            <a:picLocks noChangeAspect="1"/>
          </p:cNvPicPr>
          <p:nvPr/>
        </p:nvPicPr>
        <p:blipFill>
          <a:blip r:embed="rId2"/>
          <a:stretch>
            <a:fillRect/>
          </a:stretch>
        </p:blipFill>
        <p:spPr>
          <a:xfrm>
            <a:off x="1015447" y="2151963"/>
            <a:ext cx="5301853" cy="4277166"/>
          </a:xfrm>
          <a:prstGeom prst="rect">
            <a:avLst/>
          </a:prstGeom>
        </p:spPr>
      </p:pic>
    </p:spTree>
    <p:extLst>
      <p:ext uri="{BB962C8B-B14F-4D97-AF65-F5344CB8AC3E}">
        <p14:creationId xmlns:p14="http://schemas.microsoft.com/office/powerpoint/2010/main" val="247740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ENVIRONMENTAL FACTORS VS MORTALITY RATE</a:t>
            </a:r>
          </a:p>
        </p:txBody>
      </p:sp>
      <p:pic>
        <p:nvPicPr>
          <p:cNvPr id="7" name="Picture 6">
            <a:extLst>
              <a:ext uri="{FF2B5EF4-FFF2-40B4-BE49-F238E27FC236}">
                <a16:creationId xmlns:a16="http://schemas.microsoft.com/office/drawing/2014/main" id="{BEB4CFFD-6038-4202-A1D7-513F8DC73B13}"/>
              </a:ext>
            </a:extLst>
          </p:cNvPr>
          <p:cNvPicPr>
            <a:picLocks noChangeAspect="1"/>
          </p:cNvPicPr>
          <p:nvPr/>
        </p:nvPicPr>
        <p:blipFill>
          <a:blip r:embed="rId2"/>
          <a:stretch>
            <a:fillRect/>
          </a:stretch>
        </p:blipFill>
        <p:spPr>
          <a:xfrm>
            <a:off x="604735" y="988393"/>
            <a:ext cx="10665208" cy="5319394"/>
          </a:xfrm>
          <a:prstGeom prst="rect">
            <a:avLst/>
          </a:prstGeom>
        </p:spPr>
      </p:pic>
    </p:spTree>
    <p:extLst>
      <p:ext uri="{BB962C8B-B14F-4D97-AF65-F5344CB8AC3E}">
        <p14:creationId xmlns:p14="http://schemas.microsoft.com/office/powerpoint/2010/main" val="288307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46820B-1BBA-4D35-8CF0-D4FE6664A8FE}"/>
              </a:ext>
            </a:extLst>
          </p:cNvPr>
          <p:cNvPicPr>
            <a:picLocks noChangeAspect="1"/>
          </p:cNvPicPr>
          <p:nvPr/>
        </p:nvPicPr>
        <p:blipFill>
          <a:blip r:embed="rId2"/>
          <a:stretch>
            <a:fillRect/>
          </a:stretch>
        </p:blipFill>
        <p:spPr>
          <a:xfrm>
            <a:off x="616315" y="1000172"/>
            <a:ext cx="10745787" cy="5359583"/>
          </a:xfrm>
          <a:prstGeom prst="rect">
            <a:avLst/>
          </a:prstGeom>
        </p:spPr>
      </p:pic>
      <p:sp>
        <p:nvSpPr>
          <p:cNvPr id="8" name="Title 1">
            <a:extLst>
              <a:ext uri="{FF2B5EF4-FFF2-40B4-BE49-F238E27FC236}">
                <a16:creationId xmlns:a16="http://schemas.microsoft.com/office/drawing/2014/main" id="{6927F84B-D584-417D-B000-C42FE6CA5149}"/>
              </a:ext>
            </a:extLst>
          </p:cNvPr>
          <p:cNvSpPr txBox="1">
            <a:spLocks/>
          </p:cNvSpPr>
          <p:nvPr/>
        </p:nvSpPr>
        <p:spPr>
          <a:xfrm>
            <a:off x="274825" y="284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SOCIOECONOMIC FACTORS VS MORTALITY RATE</a:t>
            </a:r>
          </a:p>
        </p:txBody>
      </p:sp>
    </p:spTree>
    <p:extLst>
      <p:ext uri="{BB962C8B-B14F-4D97-AF65-F5344CB8AC3E}">
        <p14:creationId xmlns:p14="http://schemas.microsoft.com/office/powerpoint/2010/main" val="249605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4BA-1A70-4770-934E-64DDE6AB53B8}"/>
              </a:ext>
            </a:extLst>
          </p:cNvPr>
          <p:cNvSpPr>
            <a:spLocks noGrp="1"/>
          </p:cNvSpPr>
          <p:nvPr>
            <p:ph type="title"/>
          </p:nvPr>
        </p:nvSpPr>
        <p:spPr>
          <a:xfrm>
            <a:off x="274825" y="28488"/>
            <a:ext cx="10515600" cy="1325563"/>
          </a:xfrm>
        </p:spPr>
        <p:txBody>
          <a:bodyPr>
            <a:normAutofit/>
          </a:bodyPr>
          <a:lstStyle/>
          <a:p>
            <a:r>
              <a:rPr lang="en-US" sz="3600" dirty="0"/>
              <a:t>CORRELATIONS AMONGST PREDICTORS</a:t>
            </a:r>
          </a:p>
        </p:txBody>
      </p:sp>
      <p:pic>
        <p:nvPicPr>
          <p:cNvPr id="6" name="Picture 5">
            <a:extLst>
              <a:ext uri="{FF2B5EF4-FFF2-40B4-BE49-F238E27FC236}">
                <a16:creationId xmlns:a16="http://schemas.microsoft.com/office/drawing/2014/main" id="{ED8D0E37-C691-49D3-A4F9-292C6C8E093B}"/>
              </a:ext>
            </a:extLst>
          </p:cNvPr>
          <p:cNvPicPr>
            <a:picLocks noChangeAspect="1"/>
          </p:cNvPicPr>
          <p:nvPr/>
        </p:nvPicPr>
        <p:blipFill>
          <a:blip r:embed="rId3"/>
          <a:stretch>
            <a:fillRect/>
          </a:stretch>
        </p:blipFill>
        <p:spPr>
          <a:xfrm>
            <a:off x="202956" y="953296"/>
            <a:ext cx="5743344" cy="5734797"/>
          </a:xfrm>
          <a:prstGeom prst="rect">
            <a:avLst/>
          </a:prstGeom>
        </p:spPr>
      </p:pic>
      <p:pic>
        <p:nvPicPr>
          <p:cNvPr id="3" name="Picture 2">
            <a:extLst>
              <a:ext uri="{FF2B5EF4-FFF2-40B4-BE49-F238E27FC236}">
                <a16:creationId xmlns:a16="http://schemas.microsoft.com/office/drawing/2014/main" id="{4BA22894-BCC5-4854-A173-EFB094E42C59}"/>
              </a:ext>
            </a:extLst>
          </p:cNvPr>
          <p:cNvPicPr>
            <a:picLocks noChangeAspect="1"/>
          </p:cNvPicPr>
          <p:nvPr/>
        </p:nvPicPr>
        <p:blipFill>
          <a:blip r:embed="rId4"/>
          <a:stretch>
            <a:fillRect/>
          </a:stretch>
        </p:blipFill>
        <p:spPr>
          <a:xfrm>
            <a:off x="5946300" y="953296"/>
            <a:ext cx="5743344" cy="5737874"/>
          </a:xfrm>
          <a:prstGeom prst="rect">
            <a:avLst/>
          </a:prstGeom>
        </p:spPr>
      </p:pic>
    </p:spTree>
    <p:extLst>
      <p:ext uri="{BB962C8B-B14F-4D97-AF65-F5344CB8AC3E}">
        <p14:creationId xmlns:p14="http://schemas.microsoft.com/office/powerpoint/2010/main" val="374717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1489</Words>
  <Application>Microsoft Office PowerPoint</Application>
  <PresentationFormat>Widescreen</PresentationFormat>
  <Paragraphs>398</Paragraphs>
  <Slides>30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MORTALITY RATE ANALYSIS Examining the connection between mortality rate, pollution, and socioeconomic variables</vt:lpstr>
      <vt:lpstr>TABLE OF CONTENTS</vt:lpstr>
      <vt:lpstr>INTRODUCTION</vt:lpstr>
      <vt:lpstr>EXECUTIVE SUMMARY</vt:lpstr>
      <vt:lpstr>DATA DIAGNOSTICS</vt:lpstr>
      <vt:lpstr>LEGEND</vt:lpstr>
      <vt:lpstr>ENVIRONMENTAL FACTORS VS MORTALITY RATE</vt:lpstr>
      <vt:lpstr>PowerPoint Presentation</vt:lpstr>
      <vt:lpstr>CORRELATIONS AMONGST PREDICTORS</vt:lpstr>
      <vt:lpstr>PowerPoint Presentation</vt:lpstr>
      <vt:lpstr>CORRELATIONS AMONGST PREDICTORS</vt:lpstr>
      <vt:lpstr>CORRELATION MATRIX</vt:lpstr>
      <vt:lpstr>MODEL SELECTION PROCESS</vt:lpstr>
      <vt:lpstr>ALL INCLUSIVE MODEL</vt:lpstr>
      <vt:lpstr>FITTED VS ACTUAL </vt:lpstr>
      <vt:lpstr>RESIDUAL PLOT</vt:lpstr>
      <vt:lpstr>QQ PLOT</vt:lpstr>
      <vt:lpstr>VIF</vt:lpstr>
      <vt:lpstr>FORWARD STEPWISE REGRESSION</vt:lpstr>
      <vt:lpstr>FORWARD STEPWISE REGRESSION</vt:lpstr>
      <vt:lpstr>BACKWARDS STEPWISE REGRESSION</vt:lpstr>
      <vt:lpstr>BACKWARD STEPWISE REGRESSION</vt:lpstr>
      <vt:lpstr>RECAP</vt:lpstr>
      <vt:lpstr>FINAL MODEL</vt:lpstr>
      <vt:lpstr>MODEL</vt:lpstr>
      <vt:lpstr>FITTED VS ACTUAL</vt:lpstr>
      <vt:lpstr>RESIDUALS</vt:lpstr>
      <vt:lpstr>QQ PLOT</vt:lpstr>
      <vt:lpstr>VIF </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George</dc:creator>
  <cp:lastModifiedBy>George</cp:lastModifiedBy>
  <cp:revision>69</cp:revision>
  <dcterms:created xsi:type="dcterms:W3CDTF">2017-11-12T17:04:24Z</dcterms:created>
  <dcterms:modified xsi:type="dcterms:W3CDTF">2017-12-20T15:27:42Z</dcterms:modified>
</cp:coreProperties>
</file>