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9" r:id="rId20"/>
    <p:sldId id="282" r:id="rId21"/>
    <p:sldId id="281" r:id="rId22"/>
    <p:sldId id="28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8" d="100"/>
          <a:sy n="98" d="100"/>
        </p:scale>
        <p:origin x="5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4FF2-98A1-4BD0-BAD0-64AEB43B4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B8129-0BF8-4BDE-BFCF-A3C80FA6E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432F63-5981-4C09-B0B8-062289EF8668}"/>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5" name="Footer Placeholder 4">
            <a:extLst>
              <a:ext uri="{FF2B5EF4-FFF2-40B4-BE49-F238E27FC236}">
                <a16:creationId xmlns:a16="http://schemas.microsoft.com/office/drawing/2014/main" id="{D59BBCA8-973D-4C9A-BF88-B33103061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82763-33E0-4E68-932B-03D5E8AE2525}"/>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273633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6332-14AC-4292-96D9-C1200F1C7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7847AA-B3E7-4C42-AEF0-5E07E9556B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D9A26-244C-4CBB-8C2B-15CF716C24EB}"/>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5" name="Footer Placeholder 4">
            <a:extLst>
              <a:ext uri="{FF2B5EF4-FFF2-40B4-BE49-F238E27FC236}">
                <a16:creationId xmlns:a16="http://schemas.microsoft.com/office/drawing/2014/main" id="{3382819E-D256-4705-A015-16DE3E00C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ADBC5-A813-43E6-AC40-8C71E1F651F8}"/>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134242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8B29F-FDE5-4940-9DB2-1114594DE5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0BBA2A-4DFA-4395-9BCE-9CFFD87389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604C9-DE81-418F-A7A6-2F464F4031B1}"/>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5" name="Footer Placeholder 4">
            <a:extLst>
              <a:ext uri="{FF2B5EF4-FFF2-40B4-BE49-F238E27FC236}">
                <a16:creationId xmlns:a16="http://schemas.microsoft.com/office/drawing/2014/main" id="{5A91AEC3-D2C5-4E64-AE6A-98CC3E1E4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5A3C4-008A-4962-8C2A-89EADDBC6910}"/>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2126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8E24-4D08-4D81-B47F-2BC3ED1B2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D0A6D-6143-4B40-BF00-145F1FE5E6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0C132-34D7-4360-A2DE-80655350F396}"/>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5" name="Footer Placeholder 4">
            <a:extLst>
              <a:ext uri="{FF2B5EF4-FFF2-40B4-BE49-F238E27FC236}">
                <a16:creationId xmlns:a16="http://schemas.microsoft.com/office/drawing/2014/main" id="{BF9165AA-BB67-4DA1-ACB8-AC8E17EE8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44656-7CD9-4DA4-9EBF-E2C4F6AFE96A}"/>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333567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B209-C8A9-43E5-B185-89EB72C022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4DAB3-DD9A-4F34-82A7-01A921416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68AAC-A79A-4CD1-89F1-691DB256033D}"/>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5" name="Footer Placeholder 4">
            <a:extLst>
              <a:ext uri="{FF2B5EF4-FFF2-40B4-BE49-F238E27FC236}">
                <a16:creationId xmlns:a16="http://schemas.microsoft.com/office/drawing/2014/main" id="{063E972C-53CE-4D01-940A-07A1885EA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B798B-C27D-4ECB-9894-D6910DB42171}"/>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405534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269F-6A25-48AC-B844-C2444CA4C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5F8DF-2663-4584-A908-69B6A554A9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39BEB-22F9-45FB-9A03-F79A578A56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565B6-C7FE-4C04-8303-5D6C7FBDAFF6}"/>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6" name="Footer Placeholder 5">
            <a:extLst>
              <a:ext uri="{FF2B5EF4-FFF2-40B4-BE49-F238E27FC236}">
                <a16:creationId xmlns:a16="http://schemas.microsoft.com/office/drawing/2014/main" id="{7F37764C-B1D1-4578-9C71-A9E655B3B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0966A-C831-4709-8BC6-3C177ED6ED39}"/>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397061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5CF1-A6DD-4717-813D-2C9542514D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9EABD1-0F97-4C8B-A97E-A3D2F2C54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128D3B-1195-447B-BA8F-5F3D572168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15819-7DB9-4E5E-B659-14714CB0C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EAA93-3C3B-48CF-BCF9-8A045048D7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9515B-E93F-453B-B6F2-8EBB636EAD11}"/>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8" name="Footer Placeholder 7">
            <a:extLst>
              <a:ext uri="{FF2B5EF4-FFF2-40B4-BE49-F238E27FC236}">
                <a16:creationId xmlns:a16="http://schemas.microsoft.com/office/drawing/2014/main" id="{4EC84BCB-C8B8-44AB-855E-521FAFA21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F30D2-141E-4005-AD82-3B34293FD60A}"/>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244866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8CA2-AA90-4101-AF5F-DDE987E26D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35845-F4E5-464A-A314-840DDCC9D968}"/>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4" name="Footer Placeholder 3">
            <a:extLst>
              <a:ext uri="{FF2B5EF4-FFF2-40B4-BE49-F238E27FC236}">
                <a16:creationId xmlns:a16="http://schemas.microsoft.com/office/drawing/2014/main" id="{7ADD987F-B709-4490-9337-A91D98801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6BC43-7FFB-4F2E-83A0-44D48EEAEECE}"/>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262884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394A1-818F-4CE0-9A7E-FDEC6E638246}"/>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3" name="Footer Placeholder 2">
            <a:extLst>
              <a:ext uri="{FF2B5EF4-FFF2-40B4-BE49-F238E27FC236}">
                <a16:creationId xmlns:a16="http://schemas.microsoft.com/office/drawing/2014/main" id="{149C503A-BAA0-44D6-8CAC-AFD9AC6406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F86D7F-376B-4D6D-8748-D592D4697FB4}"/>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38819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FCE3-277B-4A10-BC78-C13265053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3D9F2-E08D-4CA0-9A33-C575BAF9A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FACFB3-97FA-41B9-B347-1C198DF1D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C779F9-2035-4D75-B745-2C7AE595555E}"/>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6" name="Footer Placeholder 5">
            <a:extLst>
              <a:ext uri="{FF2B5EF4-FFF2-40B4-BE49-F238E27FC236}">
                <a16:creationId xmlns:a16="http://schemas.microsoft.com/office/drawing/2014/main" id="{35FCCE49-3A68-46E3-9F8B-DCC8AF414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66F84-7A60-48D4-8B3A-BB66754559C8}"/>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153076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84C6-5C13-4566-BC4C-C576BC8EF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A9243D-538D-4808-963A-13C4DFD45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444045-81EA-472C-8DB0-10B6D718E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BD6A8C-3645-4609-8059-8F71F3547181}"/>
              </a:ext>
            </a:extLst>
          </p:cNvPr>
          <p:cNvSpPr>
            <a:spLocks noGrp="1"/>
          </p:cNvSpPr>
          <p:nvPr>
            <p:ph type="dt" sz="half" idx="10"/>
          </p:nvPr>
        </p:nvSpPr>
        <p:spPr/>
        <p:txBody>
          <a:bodyPr/>
          <a:lstStyle/>
          <a:p>
            <a:fld id="{C877816F-B505-4BD1-9437-14B0B1A8E01F}" type="datetimeFigureOut">
              <a:rPr lang="en-US" smtClean="0"/>
              <a:t>4/24/2018</a:t>
            </a:fld>
            <a:endParaRPr lang="en-US"/>
          </a:p>
        </p:txBody>
      </p:sp>
      <p:sp>
        <p:nvSpPr>
          <p:cNvPr id="6" name="Footer Placeholder 5">
            <a:extLst>
              <a:ext uri="{FF2B5EF4-FFF2-40B4-BE49-F238E27FC236}">
                <a16:creationId xmlns:a16="http://schemas.microsoft.com/office/drawing/2014/main" id="{08D4093A-40CE-48E8-9649-97E3C1088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ADCD3-7D8B-4BEE-B3EC-0C6FF33C1D10}"/>
              </a:ext>
            </a:extLst>
          </p:cNvPr>
          <p:cNvSpPr>
            <a:spLocks noGrp="1"/>
          </p:cNvSpPr>
          <p:nvPr>
            <p:ph type="sldNum" sz="quarter" idx="12"/>
          </p:nvPr>
        </p:nvSpPr>
        <p:spPr/>
        <p:txBody>
          <a:bodyPr/>
          <a:lstStyle/>
          <a:p>
            <a:fld id="{F31FE0C1-6305-4DA7-96FE-693930417EA9}" type="slidenum">
              <a:rPr lang="en-US" smtClean="0"/>
              <a:t>‹#›</a:t>
            </a:fld>
            <a:endParaRPr lang="en-US"/>
          </a:p>
        </p:txBody>
      </p:sp>
    </p:spTree>
    <p:extLst>
      <p:ext uri="{BB962C8B-B14F-4D97-AF65-F5344CB8AC3E}">
        <p14:creationId xmlns:p14="http://schemas.microsoft.com/office/powerpoint/2010/main" val="21997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DF63A-37E2-45FA-817F-B361213D5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BE646-0D49-4709-9976-CFC787B25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4B568-207B-45EC-804A-857CB4895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7816F-B505-4BD1-9437-14B0B1A8E01F}" type="datetimeFigureOut">
              <a:rPr lang="en-US" smtClean="0"/>
              <a:t>4/24/2018</a:t>
            </a:fld>
            <a:endParaRPr lang="en-US"/>
          </a:p>
        </p:txBody>
      </p:sp>
      <p:sp>
        <p:nvSpPr>
          <p:cNvPr id="5" name="Footer Placeholder 4">
            <a:extLst>
              <a:ext uri="{FF2B5EF4-FFF2-40B4-BE49-F238E27FC236}">
                <a16:creationId xmlns:a16="http://schemas.microsoft.com/office/drawing/2014/main" id="{21950C11-694C-48B3-8FE3-A85417FA2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393493-10B3-4033-9EFC-E500AE4C5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FE0C1-6305-4DA7-96FE-693930417EA9}" type="slidenum">
              <a:rPr lang="en-US" smtClean="0"/>
              <a:t>‹#›</a:t>
            </a:fld>
            <a:endParaRPr lang="en-US"/>
          </a:p>
        </p:txBody>
      </p:sp>
    </p:spTree>
    <p:extLst>
      <p:ext uri="{BB962C8B-B14F-4D97-AF65-F5344CB8AC3E}">
        <p14:creationId xmlns:p14="http://schemas.microsoft.com/office/powerpoint/2010/main" val="417467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E71D-1A1E-4F62-9E1A-990154C0F710}"/>
              </a:ext>
            </a:extLst>
          </p:cNvPr>
          <p:cNvSpPr>
            <a:spLocks noGrp="1"/>
          </p:cNvSpPr>
          <p:nvPr>
            <p:ph type="ctrTitle"/>
          </p:nvPr>
        </p:nvSpPr>
        <p:spPr/>
        <p:txBody>
          <a:bodyPr/>
          <a:lstStyle/>
          <a:p>
            <a:r>
              <a:rPr lang="en-US" dirty="0"/>
              <a:t>A Text Analysis of Happiness</a:t>
            </a:r>
          </a:p>
        </p:txBody>
      </p:sp>
      <p:sp>
        <p:nvSpPr>
          <p:cNvPr id="3" name="Subtitle 2">
            <a:extLst>
              <a:ext uri="{FF2B5EF4-FFF2-40B4-BE49-F238E27FC236}">
                <a16:creationId xmlns:a16="http://schemas.microsoft.com/office/drawing/2014/main" id="{2B0EA407-6493-48AB-B8AB-E0F27597F7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23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D328-DA9C-453F-B68A-3C6DDE47A308}"/>
              </a:ext>
            </a:extLst>
          </p:cNvPr>
          <p:cNvSpPr>
            <a:spLocks noGrp="1"/>
          </p:cNvSpPr>
          <p:nvPr>
            <p:ph type="title"/>
          </p:nvPr>
        </p:nvSpPr>
        <p:spPr/>
        <p:txBody>
          <a:bodyPr/>
          <a:lstStyle/>
          <a:p>
            <a:r>
              <a:rPr lang="en-US" dirty="0"/>
              <a:t>Happiness Overview</a:t>
            </a:r>
          </a:p>
        </p:txBody>
      </p:sp>
      <p:pic>
        <p:nvPicPr>
          <p:cNvPr id="6" name="Picture 5">
            <a:extLst>
              <a:ext uri="{FF2B5EF4-FFF2-40B4-BE49-F238E27FC236}">
                <a16:creationId xmlns:a16="http://schemas.microsoft.com/office/drawing/2014/main" id="{80AB7EB5-99AE-425D-8867-E6E98930740D}"/>
              </a:ext>
            </a:extLst>
          </p:cNvPr>
          <p:cNvPicPr>
            <a:picLocks noChangeAspect="1"/>
          </p:cNvPicPr>
          <p:nvPr/>
        </p:nvPicPr>
        <p:blipFill>
          <a:blip r:embed="rId2"/>
          <a:stretch>
            <a:fillRect/>
          </a:stretch>
        </p:blipFill>
        <p:spPr>
          <a:xfrm>
            <a:off x="779806" y="1673352"/>
            <a:ext cx="10632388" cy="1366118"/>
          </a:xfrm>
          <a:prstGeom prst="rect">
            <a:avLst/>
          </a:prstGeom>
        </p:spPr>
      </p:pic>
      <p:sp>
        <p:nvSpPr>
          <p:cNvPr id="8" name="TextBox 7">
            <a:extLst>
              <a:ext uri="{FF2B5EF4-FFF2-40B4-BE49-F238E27FC236}">
                <a16:creationId xmlns:a16="http://schemas.microsoft.com/office/drawing/2014/main" id="{830F13A7-7BA4-4665-B5B0-B7196CB783EC}"/>
              </a:ext>
            </a:extLst>
          </p:cNvPr>
          <p:cNvSpPr txBox="1"/>
          <p:nvPr/>
        </p:nvSpPr>
        <p:spPr>
          <a:xfrm>
            <a:off x="773777" y="3310908"/>
            <a:ext cx="10626108" cy="2585323"/>
          </a:xfrm>
          <a:prstGeom prst="rect">
            <a:avLst/>
          </a:prstGeom>
          <a:noFill/>
        </p:spPr>
        <p:txBody>
          <a:bodyPr wrap="square" rtlCol="0">
            <a:spAutoFit/>
          </a:bodyPr>
          <a:lstStyle/>
          <a:p>
            <a:r>
              <a:rPr lang="en-US" dirty="0"/>
              <a:t>For the most part, the countries analyzed follow the ranking of Happiness variables shown by the Top 10 countries.</a:t>
            </a:r>
          </a:p>
          <a:p>
            <a:endParaRPr lang="en-US" dirty="0"/>
          </a:p>
          <a:p>
            <a:r>
              <a:rPr lang="en-US" dirty="0"/>
              <a:t>There are some surprising numbers like Generosity factoring 0 into people’s happiness in Greece, when generosity and hospitality are actually quite important cultural values.</a:t>
            </a:r>
          </a:p>
          <a:p>
            <a:endParaRPr lang="en-US" dirty="0"/>
          </a:p>
          <a:p>
            <a:r>
              <a:rPr lang="en-US" dirty="0"/>
              <a:t>It was also interesting to see how little Government Corruption factors into the happiness of the Greeks and Russians, two countries with notoriously corrupt governments. This makes sense, since if the government’s corruption affected people’s happiness too greatly, the country’s happiness score would be even lower.</a:t>
            </a:r>
          </a:p>
        </p:txBody>
      </p:sp>
    </p:spTree>
    <p:extLst>
      <p:ext uri="{BB962C8B-B14F-4D97-AF65-F5344CB8AC3E}">
        <p14:creationId xmlns:p14="http://schemas.microsoft.com/office/powerpoint/2010/main" val="106309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A704-49B9-4FC5-9632-C16734646603}"/>
              </a:ext>
            </a:extLst>
          </p:cNvPr>
          <p:cNvSpPr>
            <a:spLocks noGrp="1"/>
          </p:cNvSpPr>
          <p:nvPr>
            <p:ph type="title"/>
          </p:nvPr>
        </p:nvSpPr>
        <p:spPr/>
        <p:txBody>
          <a:bodyPr/>
          <a:lstStyle/>
          <a:p>
            <a:r>
              <a:rPr lang="en-US" dirty="0"/>
              <a:t>Happiness Overview</a:t>
            </a:r>
          </a:p>
        </p:txBody>
      </p:sp>
      <p:pic>
        <p:nvPicPr>
          <p:cNvPr id="4" name="Picture 3">
            <a:extLst>
              <a:ext uri="{FF2B5EF4-FFF2-40B4-BE49-F238E27FC236}">
                <a16:creationId xmlns:a16="http://schemas.microsoft.com/office/drawing/2014/main" id="{7460C287-DE24-4D4D-84E9-F25AA988DB40}"/>
              </a:ext>
            </a:extLst>
          </p:cNvPr>
          <p:cNvPicPr>
            <a:picLocks noChangeAspect="1"/>
          </p:cNvPicPr>
          <p:nvPr/>
        </p:nvPicPr>
        <p:blipFill>
          <a:blip r:embed="rId2"/>
          <a:stretch>
            <a:fillRect/>
          </a:stretch>
        </p:blipFill>
        <p:spPr>
          <a:xfrm>
            <a:off x="1490775" y="1725619"/>
            <a:ext cx="9490812" cy="4990091"/>
          </a:xfrm>
          <a:prstGeom prst="rect">
            <a:avLst/>
          </a:prstGeom>
        </p:spPr>
      </p:pic>
    </p:spTree>
    <p:extLst>
      <p:ext uri="{BB962C8B-B14F-4D97-AF65-F5344CB8AC3E}">
        <p14:creationId xmlns:p14="http://schemas.microsoft.com/office/powerpoint/2010/main" val="17443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337D-FAC0-41B1-B2B8-2C456925848D}"/>
              </a:ext>
            </a:extLst>
          </p:cNvPr>
          <p:cNvSpPr>
            <a:spLocks noGrp="1"/>
          </p:cNvSpPr>
          <p:nvPr>
            <p:ph type="title"/>
          </p:nvPr>
        </p:nvSpPr>
        <p:spPr>
          <a:xfrm>
            <a:off x="539178" y="2427942"/>
            <a:ext cx="10515600" cy="1325563"/>
          </a:xfrm>
        </p:spPr>
        <p:txBody>
          <a:bodyPr anchor="ctr">
            <a:normAutofit/>
          </a:bodyPr>
          <a:lstStyle/>
          <a:p>
            <a:r>
              <a:rPr lang="en-US" sz="6000" dirty="0"/>
              <a:t>Literary Analysis</a:t>
            </a:r>
          </a:p>
        </p:txBody>
      </p:sp>
    </p:spTree>
    <p:extLst>
      <p:ext uri="{BB962C8B-B14F-4D97-AF65-F5344CB8AC3E}">
        <p14:creationId xmlns:p14="http://schemas.microsoft.com/office/powerpoint/2010/main" val="348466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29F9-95FC-4AD1-BC5E-0C974F2223B3}"/>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6A8349C5-461A-4429-BCC7-28C5749646A3}"/>
              </a:ext>
            </a:extLst>
          </p:cNvPr>
          <p:cNvSpPr>
            <a:spLocks noGrp="1"/>
          </p:cNvSpPr>
          <p:nvPr>
            <p:ph idx="1"/>
          </p:nvPr>
        </p:nvSpPr>
        <p:spPr/>
        <p:txBody>
          <a:bodyPr>
            <a:normAutofit/>
          </a:bodyPr>
          <a:lstStyle/>
          <a:p>
            <a:r>
              <a:rPr lang="en-US" sz="1800" dirty="0"/>
              <a:t>For each of the five countries examined I scraped the Wikipedia pages of 20-30 of its most prominent authors. I then scored the pages using the AFINN lexicon for its positive vs negative sentiment. I reasoned authors with more negative biographies, probably led unhappier lives. Conversely, those with more positive biographies led happier lives.</a:t>
            </a:r>
          </a:p>
          <a:p>
            <a:r>
              <a:rPr lang="en-US" sz="1800" dirty="0"/>
              <a:t>I then used the R-Gutenberg package to score the major literary works of these authors using both the AFINN and NRC lexicons and assigned each author a “Mean Book Score” for the overall positivity/negativity of their body of work.</a:t>
            </a:r>
          </a:p>
          <a:p>
            <a:r>
              <a:rPr lang="en-US" sz="1800" dirty="0"/>
              <a:t>The NRC lexicon was used to find the proportion of words used by each author corresponding to emotions like “joy” and “fear”.</a:t>
            </a:r>
          </a:p>
          <a:p>
            <a:r>
              <a:rPr lang="en-US" sz="1800" dirty="0"/>
              <a:t>The AFINN lexicon was used since it applies a score to words ranging from -5 to 5. I found this lexicon more nuanced than the BING lexicon which simply categorizes words into 1 or -1 scores. For example, with BING, the phrase “tortured and exiled” would receive the same negative score as “unhappy and sad childhood” which I didn’t think was adequate.</a:t>
            </a:r>
          </a:p>
        </p:txBody>
      </p:sp>
    </p:spTree>
    <p:extLst>
      <p:ext uri="{BB962C8B-B14F-4D97-AF65-F5344CB8AC3E}">
        <p14:creationId xmlns:p14="http://schemas.microsoft.com/office/powerpoint/2010/main" val="165068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923-53C6-4016-9D7B-CEEB15D1FF75}"/>
              </a:ext>
            </a:extLst>
          </p:cNvPr>
          <p:cNvSpPr>
            <a:spLocks noGrp="1"/>
          </p:cNvSpPr>
          <p:nvPr>
            <p:ph type="title"/>
          </p:nvPr>
        </p:nvSpPr>
        <p:spPr/>
        <p:txBody>
          <a:bodyPr/>
          <a:lstStyle/>
          <a:p>
            <a:r>
              <a:rPr lang="en-US" dirty="0"/>
              <a:t>Snapshot of Authors and Biographies Table</a:t>
            </a:r>
          </a:p>
        </p:txBody>
      </p:sp>
      <p:pic>
        <p:nvPicPr>
          <p:cNvPr id="4" name="Picture 3">
            <a:extLst>
              <a:ext uri="{FF2B5EF4-FFF2-40B4-BE49-F238E27FC236}">
                <a16:creationId xmlns:a16="http://schemas.microsoft.com/office/drawing/2014/main" id="{620C5576-27A8-4A55-A6BA-A12A3E169942}"/>
              </a:ext>
            </a:extLst>
          </p:cNvPr>
          <p:cNvPicPr>
            <a:picLocks noChangeAspect="1"/>
          </p:cNvPicPr>
          <p:nvPr/>
        </p:nvPicPr>
        <p:blipFill>
          <a:blip r:embed="rId2"/>
          <a:stretch>
            <a:fillRect/>
          </a:stretch>
        </p:blipFill>
        <p:spPr>
          <a:xfrm>
            <a:off x="113397" y="2402275"/>
            <a:ext cx="11965206" cy="2053450"/>
          </a:xfrm>
          <a:prstGeom prst="rect">
            <a:avLst/>
          </a:prstGeom>
        </p:spPr>
      </p:pic>
    </p:spTree>
    <p:extLst>
      <p:ext uri="{BB962C8B-B14F-4D97-AF65-F5344CB8AC3E}">
        <p14:creationId xmlns:p14="http://schemas.microsoft.com/office/powerpoint/2010/main" val="41096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BCCC00-0293-41A0-8757-73E8C75E3BA9}"/>
              </a:ext>
            </a:extLst>
          </p:cNvPr>
          <p:cNvPicPr>
            <a:picLocks noChangeAspect="1"/>
          </p:cNvPicPr>
          <p:nvPr/>
        </p:nvPicPr>
        <p:blipFill>
          <a:blip r:embed="rId2"/>
          <a:stretch>
            <a:fillRect/>
          </a:stretch>
        </p:blipFill>
        <p:spPr>
          <a:xfrm>
            <a:off x="99781" y="182033"/>
            <a:ext cx="12093370" cy="6358467"/>
          </a:xfrm>
          <a:prstGeom prst="rect">
            <a:avLst/>
          </a:prstGeom>
        </p:spPr>
      </p:pic>
    </p:spTree>
    <p:extLst>
      <p:ext uri="{BB962C8B-B14F-4D97-AF65-F5344CB8AC3E}">
        <p14:creationId xmlns:p14="http://schemas.microsoft.com/office/powerpoint/2010/main" val="43851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AF9D-DDC6-482F-96AA-CF7E36AF4158}"/>
              </a:ext>
            </a:extLst>
          </p:cNvPr>
          <p:cNvSpPr>
            <a:spLocks noGrp="1"/>
          </p:cNvSpPr>
          <p:nvPr>
            <p:ph type="title"/>
          </p:nvPr>
        </p:nvSpPr>
        <p:spPr>
          <a:xfrm>
            <a:off x="838200" y="162322"/>
            <a:ext cx="10515600" cy="1325563"/>
          </a:xfrm>
        </p:spPr>
        <p:txBody>
          <a:bodyPr/>
          <a:lstStyle/>
          <a:p>
            <a:r>
              <a:rPr lang="en-US" dirty="0"/>
              <a:t>Author’s Happiness by Country</a:t>
            </a:r>
          </a:p>
        </p:txBody>
      </p:sp>
      <p:pic>
        <p:nvPicPr>
          <p:cNvPr id="6" name="Picture 5">
            <a:extLst>
              <a:ext uri="{FF2B5EF4-FFF2-40B4-BE49-F238E27FC236}">
                <a16:creationId xmlns:a16="http://schemas.microsoft.com/office/drawing/2014/main" id="{0A72D10E-0F47-483F-8353-B3359907CA04}"/>
              </a:ext>
            </a:extLst>
          </p:cNvPr>
          <p:cNvPicPr>
            <a:picLocks noChangeAspect="1"/>
          </p:cNvPicPr>
          <p:nvPr/>
        </p:nvPicPr>
        <p:blipFill>
          <a:blip r:embed="rId2"/>
          <a:stretch>
            <a:fillRect/>
          </a:stretch>
        </p:blipFill>
        <p:spPr>
          <a:xfrm>
            <a:off x="197092" y="1226422"/>
            <a:ext cx="9311055" cy="5391060"/>
          </a:xfrm>
          <a:prstGeom prst="rect">
            <a:avLst/>
          </a:prstGeom>
        </p:spPr>
      </p:pic>
      <p:sp>
        <p:nvSpPr>
          <p:cNvPr id="7" name="TextBox 6">
            <a:extLst>
              <a:ext uri="{FF2B5EF4-FFF2-40B4-BE49-F238E27FC236}">
                <a16:creationId xmlns:a16="http://schemas.microsoft.com/office/drawing/2014/main" id="{BCE46B02-0B08-4798-BB89-2F90B63E69FB}"/>
              </a:ext>
            </a:extLst>
          </p:cNvPr>
          <p:cNvSpPr txBox="1"/>
          <p:nvPr/>
        </p:nvSpPr>
        <p:spPr>
          <a:xfrm>
            <a:off x="9651037" y="1443105"/>
            <a:ext cx="2210162" cy="2800767"/>
          </a:xfrm>
          <a:prstGeom prst="rect">
            <a:avLst/>
          </a:prstGeom>
          <a:noFill/>
        </p:spPr>
        <p:txBody>
          <a:bodyPr wrap="square" rtlCol="0">
            <a:spAutoFit/>
          </a:bodyPr>
          <a:lstStyle/>
          <a:p>
            <a:r>
              <a:rPr lang="en-US" sz="1600" dirty="0"/>
              <a:t>For the most part, the average happiness of the authors of these countries reflect their 2017 Happiness Ranking. </a:t>
            </a:r>
          </a:p>
          <a:p>
            <a:endParaRPr lang="en-US" sz="1600" dirty="0"/>
          </a:p>
          <a:p>
            <a:r>
              <a:rPr lang="en-US" sz="1600" dirty="0"/>
              <a:t>Russia and Greece hold the lower average author happiness. With the U.S on top.</a:t>
            </a:r>
          </a:p>
        </p:txBody>
      </p:sp>
    </p:spTree>
    <p:extLst>
      <p:ext uri="{BB962C8B-B14F-4D97-AF65-F5344CB8AC3E}">
        <p14:creationId xmlns:p14="http://schemas.microsoft.com/office/powerpoint/2010/main" val="380900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6784-3D31-410F-A9C8-11F9F4DA6E54}"/>
              </a:ext>
            </a:extLst>
          </p:cNvPr>
          <p:cNvSpPr>
            <a:spLocks noGrp="1"/>
          </p:cNvSpPr>
          <p:nvPr>
            <p:ph type="title"/>
          </p:nvPr>
        </p:nvSpPr>
        <p:spPr>
          <a:xfrm>
            <a:off x="838200" y="200446"/>
            <a:ext cx="10515600" cy="1325563"/>
          </a:xfrm>
        </p:spPr>
        <p:txBody>
          <a:bodyPr/>
          <a:lstStyle/>
          <a:p>
            <a:r>
              <a:rPr lang="en-US" dirty="0" err="1"/>
              <a:t>Averge</a:t>
            </a:r>
            <a:r>
              <a:rPr lang="en-US" dirty="0"/>
              <a:t> Book Sentiment by Country</a:t>
            </a:r>
          </a:p>
        </p:txBody>
      </p:sp>
      <p:pic>
        <p:nvPicPr>
          <p:cNvPr id="4" name="Picture 3">
            <a:extLst>
              <a:ext uri="{FF2B5EF4-FFF2-40B4-BE49-F238E27FC236}">
                <a16:creationId xmlns:a16="http://schemas.microsoft.com/office/drawing/2014/main" id="{58263F82-1614-4151-A2E6-3646BB7CB92C}"/>
              </a:ext>
            </a:extLst>
          </p:cNvPr>
          <p:cNvPicPr>
            <a:picLocks noChangeAspect="1"/>
          </p:cNvPicPr>
          <p:nvPr/>
        </p:nvPicPr>
        <p:blipFill>
          <a:blip r:embed="rId2"/>
          <a:stretch>
            <a:fillRect/>
          </a:stretch>
        </p:blipFill>
        <p:spPr>
          <a:xfrm>
            <a:off x="69338" y="1437495"/>
            <a:ext cx="9508027" cy="5165539"/>
          </a:xfrm>
          <a:prstGeom prst="rect">
            <a:avLst/>
          </a:prstGeom>
        </p:spPr>
      </p:pic>
      <p:sp>
        <p:nvSpPr>
          <p:cNvPr id="5" name="TextBox 4">
            <a:extLst>
              <a:ext uri="{FF2B5EF4-FFF2-40B4-BE49-F238E27FC236}">
                <a16:creationId xmlns:a16="http://schemas.microsoft.com/office/drawing/2014/main" id="{A46D369A-D796-43E2-AB59-1A113FB1C71F}"/>
              </a:ext>
            </a:extLst>
          </p:cNvPr>
          <p:cNvSpPr txBox="1"/>
          <p:nvPr/>
        </p:nvSpPr>
        <p:spPr>
          <a:xfrm>
            <a:off x="9638036" y="1694457"/>
            <a:ext cx="2301168" cy="3970318"/>
          </a:xfrm>
          <a:prstGeom prst="rect">
            <a:avLst/>
          </a:prstGeom>
          <a:noFill/>
        </p:spPr>
        <p:txBody>
          <a:bodyPr wrap="square" rtlCol="0">
            <a:spAutoFit/>
          </a:bodyPr>
          <a:lstStyle/>
          <a:p>
            <a:r>
              <a:rPr lang="en-US" dirty="0"/>
              <a:t>Of the books surveyed, each of the 5 countries major literary works average a negative sentiment.</a:t>
            </a:r>
          </a:p>
          <a:p>
            <a:endParaRPr lang="en-US" dirty="0"/>
          </a:p>
          <a:p>
            <a:r>
              <a:rPr lang="en-US" dirty="0"/>
              <a:t>The UK and US have slightly more positive books however, then Greece and Russia. Which one again seems to be reflecting the 2017 Happiness data.</a:t>
            </a:r>
          </a:p>
        </p:txBody>
      </p:sp>
    </p:spTree>
    <p:extLst>
      <p:ext uri="{BB962C8B-B14F-4D97-AF65-F5344CB8AC3E}">
        <p14:creationId xmlns:p14="http://schemas.microsoft.com/office/powerpoint/2010/main" val="59750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12F1-E815-457D-898B-27DBDBC8789C}"/>
              </a:ext>
            </a:extLst>
          </p:cNvPr>
          <p:cNvSpPr>
            <a:spLocks noGrp="1"/>
          </p:cNvSpPr>
          <p:nvPr>
            <p:ph type="title"/>
          </p:nvPr>
        </p:nvSpPr>
        <p:spPr>
          <a:xfrm>
            <a:off x="838200" y="222114"/>
            <a:ext cx="10515600" cy="1325563"/>
          </a:xfrm>
        </p:spPr>
        <p:txBody>
          <a:bodyPr/>
          <a:lstStyle/>
          <a:p>
            <a:r>
              <a:rPr lang="en-US" dirty="0"/>
              <a:t>NRC Analysis</a:t>
            </a:r>
          </a:p>
        </p:txBody>
      </p:sp>
      <p:pic>
        <p:nvPicPr>
          <p:cNvPr id="4" name="Picture 3">
            <a:extLst>
              <a:ext uri="{FF2B5EF4-FFF2-40B4-BE49-F238E27FC236}">
                <a16:creationId xmlns:a16="http://schemas.microsoft.com/office/drawing/2014/main" id="{DF8D5F2F-0305-438E-A7A3-1CD558DB740C}"/>
              </a:ext>
            </a:extLst>
          </p:cNvPr>
          <p:cNvPicPr>
            <a:picLocks noChangeAspect="1"/>
          </p:cNvPicPr>
          <p:nvPr/>
        </p:nvPicPr>
        <p:blipFill>
          <a:blip r:embed="rId2"/>
          <a:stretch>
            <a:fillRect/>
          </a:stretch>
        </p:blipFill>
        <p:spPr>
          <a:xfrm>
            <a:off x="1144085" y="1120696"/>
            <a:ext cx="10595892" cy="5571121"/>
          </a:xfrm>
          <a:prstGeom prst="rect">
            <a:avLst/>
          </a:prstGeom>
        </p:spPr>
      </p:pic>
    </p:spTree>
    <p:extLst>
      <p:ext uri="{BB962C8B-B14F-4D97-AF65-F5344CB8AC3E}">
        <p14:creationId xmlns:p14="http://schemas.microsoft.com/office/powerpoint/2010/main" val="83944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9933-A3A5-4D24-9437-13BE231C4EF2}"/>
              </a:ext>
            </a:extLst>
          </p:cNvPr>
          <p:cNvSpPr>
            <a:spLocks noGrp="1"/>
          </p:cNvSpPr>
          <p:nvPr>
            <p:ph type="title"/>
          </p:nvPr>
        </p:nvSpPr>
        <p:spPr>
          <a:xfrm>
            <a:off x="838200" y="165777"/>
            <a:ext cx="10515600" cy="1325563"/>
          </a:xfrm>
        </p:spPr>
        <p:txBody>
          <a:bodyPr/>
          <a:lstStyle/>
          <a:p>
            <a:r>
              <a:rPr lang="en-US" dirty="0"/>
              <a:t>NRC Analysis – United States </a:t>
            </a:r>
          </a:p>
        </p:txBody>
      </p:sp>
      <p:pic>
        <p:nvPicPr>
          <p:cNvPr id="3" name="Picture 2">
            <a:extLst>
              <a:ext uri="{FF2B5EF4-FFF2-40B4-BE49-F238E27FC236}">
                <a16:creationId xmlns:a16="http://schemas.microsoft.com/office/drawing/2014/main" id="{C1D9D8B7-D5CA-43CD-9AFD-EE07C6067F37}"/>
              </a:ext>
            </a:extLst>
          </p:cNvPr>
          <p:cNvPicPr>
            <a:picLocks noChangeAspect="1"/>
          </p:cNvPicPr>
          <p:nvPr/>
        </p:nvPicPr>
        <p:blipFill>
          <a:blip r:embed="rId2"/>
          <a:stretch>
            <a:fillRect/>
          </a:stretch>
        </p:blipFill>
        <p:spPr>
          <a:xfrm>
            <a:off x="516547" y="1104359"/>
            <a:ext cx="10837253" cy="5698024"/>
          </a:xfrm>
          <a:prstGeom prst="rect">
            <a:avLst/>
          </a:prstGeom>
        </p:spPr>
      </p:pic>
    </p:spTree>
    <p:extLst>
      <p:ext uri="{BB962C8B-B14F-4D97-AF65-F5344CB8AC3E}">
        <p14:creationId xmlns:p14="http://schemas.microsoft.com/office/powerpoint/2010/main" val="129816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B6DA-5100-45C5-856C-FBE625941346}"/>
              </a:ext>
            </a:extLst>
          </p:cNvPr>
          <p:cNvSpPr>
            <a:spLocks noGrp="1"/>
          </p:cNvSpPr>
          <p:nvPr>
            <p:ph type="title"/>
          </p:nvPr>
        </p:nvSpPr>
        <p:spPr/>
        <p:txBody>
          <a:bodyPr/>
          <a:lstStyle/>
          <a:p>
            <a:r>
              <a:rPr lang="en-US" dirty="0"/>
              <a:t>An Explanation</a:t>
            </a:r>
          </a:p>
        </p:txBody>
      </p:sp>
      <p:sp>
        <p:nvSpPr>
          <p:cNvPr id="3" name="Content Placeholder 2">
            <a:extLst>
              <a:ext uri="{FF2B5EF4-FFF2-40B4-BE49-F238E27FC236}">
                <a16:creationId xmlns:a16="http://schemas.microsoft.com/office/drawing/2014/main" id="{AEE82A51-137A-4142-AEC5-2522F1B11D33}"/>
              </a:ext>
            </a:extLst>
          </p:cNvPr>
          <p:cNvSpPr>
            <a:spLocks noGrp="1"/>
          </p:cNvSpPr>
          <p:nvPr>
            <p:ph idx="1"/>
          </p:nvPr>
        </p:nvSpPr>
        <p:spPr>
          <a:xfrm>
            <a:off x="838200" y="1526603"/>
            <a:ext cx="10515600" cy="4351338"/>
          </a:xfrm>
        </p:spPr>
        <p:txBody>
          <a:bodyPr/>
          <a:lstStyle/>
          <a:p>
            <a:r>
              <a:rPr lang="en-US" dirty="0"/>
              <a:t>The idea behind this project was to see if the happiness ranking of a country as given by the 2017 Gallup poll was reflected in the happiness of the major literary works from that country</a:t>
            </a:r>
          </a:p>
          <a:p>
            <a:r>
              <a:rPr lang="en-US" dirty="0"/>
              <a:t>Did “unhappier” countries produce unhappier authors who wrote unhappier books?</a:t>
            </a:r>
          </a:p>
          <a:p>
            <a:r>
              <a:rPr lang="en-US" dirty="0"/>
              <a:t>Did countries differ in the types of words they used?</a:t>
            </a:r>
          </a:p>
          <a:p>
            <a:pPr lvl="1"/>
            <a:r>
              <a:rPr lang="en-US" dirty="0"/>
              <a:t>i.e. Would a country higher in happiness rank tend to write books with more “joy” and “trust” words as opposed to “fear” and “disgust” words?</a:t>
            </a:r>
          </a:p>
          <a:p>
            <a:pPr marL="0" indent="0">
              <a:buNone/>
            </a:pPr>
            <a:endParaRPr lang="en-US" dirty="0"/>
          </a:p>
        </p:txBody>
      </p:sp>
    </p:spTree>
    <p:extLst>
      <p:ext uri="{BB962C8B-B14F-4D97-AF65-F5344CB8AC3E}">
        <p14:creationId xmlns:p14="http://schemas.microsoft.com/office/powerpoint/2010/main" val="2165545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9933-A3A5-4D24-9437-13BE231C4EF2}"/>
              </a:ext>
            </a:extLst>
          </p:cNvPr>
          <p:cNvSpPr>
            <a:spLocks noGrp="1"/>
          </p:cNvSpPr>
          <p:nvPr>
            <p:ph type="title"/>
          </p:nvPr>
        </p:nvSpPr>
        <p:spPr>
          <a:xfrm>
            <a:off x="838200" y="165777"/>
            <a:ext cx="10515600" cy="1325563"/>
          </a:xfrm>
        </p:spPr>
        <p:txBody>
          <a:bodyPr/>
          <a:lstStyle/>
          <a:p>
            <a:r>
              <a:rPr lang="en-US" dirty="0"/>
              <a:t>NRC Analysis – United Kingdom</a:t>
            </a:r>
          </a:p>
        </p:txBody>
      </p:sp>
      <p:pic>
        <p:nvPicPr>
          <p:cNvPr id="4" name="Picture 3">
            <a:extLst>
              <a:ext uri="{FF2B5EF4-FFF2-40B4-BE49-F238E27FC236}">
                <a16:creationId xmlns:a16="http://schemas.microsoft.com/office/drawing/2014/main" id="{8A678AB2-125B-4E7A-A71E-EEBE272F1973}"/>
              </a:ext>
            </a:extLst>
          </p:cNvPr>
          <p:cNvPicPr>
            <a:picLocks noChangeAspect="1"/>
          </p:cNvPicPr>
          <p:nvPr/>
        </p:nvPicPr>
        <p:blipFill>
          <a:blip r:embed="rId2"/>
          <a:stretch>
            <a:fillRect/>
          </a:stretch>
        </p:blipFill>
        <p:spPr>
          <a:xfrm>
            <a:off x="516547" y="1104359"/>
            <a:ext cx="10837253" cy="5698024"/>
          </a:xfrm>
          <a:prstGeom prst="rect">
            <a:avLst/>
          </a:prstGeom>
        </p:spPr>
      </p:pic>
    </p:spTree>
    <p:extLst>
      <p:ext uri="{BB962C8B-B14F-4D97-AF65-F5344CB8AC3E}">
        <p14:creationId xmlns:p14="http://schemas.microsoft.com/office/powerpoint/2010/main" val="168948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9933-A3A5-4D24-9437-13BE231C4EF2}"/>
              </a:ext>
            </a:extLst>
          </p:cNvPr>
          <p:cNvSpPr>
            <a:spLocks noGrp="1"/>
          </p:cNvSpPr>
          <p:nvPr>
            <p:ph type="title"/>
          </p:nvPr>
        </p:nvSpPr>
        <p:spPr>
          <a:xfrm>
            <a:off x="838200" y="165777"/>
            <a:ext cx="10515600" cy="1325563"/>
          </a:xfrm>
        </p:spPr>
        <p:txBody>
          <a:bodyPr/>
          <a:lstStyle/>
          <a:p>
            <a:r>
              <a:rPr lang="en-US" dirty="0"/>
              <a:t>NRC Analysis – France</a:t>
            </a:r>
          </a:p>
        </p:txBody>
      </p:sp>
      <p:pic>
        <p:nvPicPr>
          <p:cNvPr id="3" name="Picture 2">
            <a:extLst>
              <a:ext uri="{FF2B5EF4-FFF2-40B4-BE49-F238E27FC236}">
                <a16:creationId xmlns:a16="http://schemas.microsoft.com/office/drawing/2014/main" id="{52B0BAC6-12A8-4031-B471-DA87A3B12360}"/>
              </a:ext>
            </a:extLst>
          </p:cNvPr>
          <p:cNvPicPr>
            <a:picLocks noChangeAspect="1"/>
          </p:cNvPicPr>
          <p:nvPr/>
        </p:nvPicPr>
        <p:blipFill>
          <a:blip r:embed="rId2"/>
          <a:stretch>
            <a:fillRect/>
          </a:stretch>
        </p:blipFill>
        <p:spPr>
          <a:xfrm>
            <a:off x="564698" y="1104359"/>
            <a:ext cx="10837253" cy="5698024"/>
          </a:xfrm>
          <a:prstGeom prst="rect">
            <a:avLst/>
          </a:prstGeom>
        </p:spPr>
      </p:pic>
    </p:spTree>
    <p:extLst>
      <p:ext uri="{BB962C8B-B14F-4D97-AF65-F5344CB8AC3E}">
        <p14:creationId xmlns:p14="http://schemas.microsoft.com/office/powerpoint/2010/main" val="10958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9933-A3A5-4D24-9437-13BE231C4EF2}"/>
              </a:ext>
            </a:extLst>
          </p:cNvPr>
          <p:cNvSpPr>
            <a:spLocks noGrp="1"/>
          </p:cNvSpPr>
          <p:nvPr>
            <p:ph type="title"/>
          </p:nvPr>
        </p:nvSpPr>
        <p:spPr>
          <a:xfrm>
            <a:off x="838200" y="165777"/>
            <a:ext cx="10515600" cy="1325563"/>
          </a:xfrm>
        </p:spPr>
        <p:txBody>
          <a:bodyPr/>
          <a:lstStyle/>
          <a:p>
            <a:r>
              <a:rPr lang="en-US" dirty="0"/>
              <a:t>NRC Analysis – Russia</a:t>
            </a:r>
          </a:p>
        </p:txBody>
      </p:sp>
      <p:pic>
        <p:nvPicPr>
          <p:cNvPr id="3" name="Picture 2">
            <a:extLst>
              <a:ext uri="{FF2B5EF4-FFF2-40B4-BE49-F238E27FC236}">
                <a16:creationId xmlns:a16="http://schemas.microsoft.com/office/drawing/2014/main" id="{EEABCA36-C59E-4652-A6D8-F9927556C856}"/>
              </a:ext>
            </a:extLst>
          </p:cNvPr>
          <p:cNvPicPr>
            <a:picLocks noChangeAspect="1"/>
          </p:cNvPicPr>
          <p:nvPr/>
        </p:nvPicPr>
        <p:blipFill>
          <a:blip r:embed="rId2"/>
          <a:stretch>
            <a:fillRect/>
          </a:stretch>
        </p:blipFill>
        <p:spPr>
          <a:xfrm>
            <a:off x="516547" y="1091358"/>
            <a:ext cx="10837253" cy="5698024"/>
          </a:xfrm>
          <a:prstGeom prst="rect">
            <a:avLst/>
          </a:prstGeom>
        </p:spPr>
      </p:pic>
    </p:spTree>
    <p:extLst>
      <p:ext uri="{BB962C8B-B14F-4D97-AF65-F5344CB8AC3E}">
        <p14:creationId xmlns:p14="http://schemas.microsoft.com/office/powerpoint/2010/main" val="559015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9933-A3A5-4D24-9437-13BE231C4EF2}"/>
              </a:ext>
            </a:extLst>
          </p:cNvPr>
          <p:cNvSpPr>
            <a:spLocks noGrp="1"/>
          </p:cNvSpPr>
          <p:nvPr>
            <p:ph type="title"/>
          </p:nvPr>
        </p:nvSpPr>
        <p:spPr>
          <a:xfrm>
            <a:off x="838200" y="165777"/>
            <a:ext cx="10515600" cy="1325563"/>
          </a:xfrm>
        </p:spPr>
        <p:txBody>
          <a:bodyPr/>
          <a:lstStyle/>
          <a:p>
            <a:r>
              <a:rPr lang="en-US" dirty="0"/>
              <a:t>NRC Analysis – Greece</a:t>
            </a:r>
          </a:p>
        </p:txBody>
      </p:sp>
      <p:pic>
        <p:nvPicPr>
          <p:cNvPr id="3" name="Picture 2">
            <a:extLst>
              <a:ext uri="{FF2B5EF4-FFF2-40B4-BE49-F238E27FC236}">
                <a16:creationId xmlns:a16="http://schemas.microsoft.com/office/drawing/2014/main" id="{1BFBCE6B-D9F3-4711-90E3-ED308180A6DE}"/>
              </a:ext>
            </a:extLst>
          </p:cNvPr>
          <p:cNvPicPr>
            <a:picLocks noChangeAspect="1"/>
          </p:cNvPicPr>
          <p:nvPr/>
        </p:nvPicPr>
        <p:blipFill>
          <a:blip r:embed="rId2"/>
          <a:stretch>
            <a:fillRect/>
          </a:stretch>
        </p:blipFill>
        <p:spPr>
          <a:xfrm>
            <a:off x="491509" y="1057758"/>
            <a:ext cx="11031664" cy="5800242"/>
          </a:xfrm>
          <a:prstGeom prst="rect">
            <a:avLst/>
          </a:prstGeom>
        </p:spPr>
      </p:pic>
    </p:spTree>
    <p:extLst>
      <p:ext uri="{BB962C8B-B14F-4D97-AF65-F5344CB8AC3E}">
        <p14:creationId xmlns:p14="http://schemas.microsoft.com/office/powerpoint/2010/main" val="119145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337D-FAC0-41B1-B2B8-2C456925848D}"/>
              </a:ext>
            </a:extLst>
          </p:cNvPr>
          <p:cNvSpPr>
            <a:spLocks noGrp="1"/>
          </p:cNvSpPr>
          <p:nvPr>
            <p:ph type="title"/>
          </p:nvPr>
        </p:nvSpPr>
        <p:spPr>
          <a:xfrm>
            <a:off x="539178" y="2427942"/>
            <a:ext cx="10515600" cy="1325563"/>
          </a:xfrm>
        </p:spPr>
        <p:txBody>
          <a:bodyPr anchor="ctr">
            <a:normAutofit/>
          </a:bodyPr>
          <a:lstStyle/>
          <a:p>
            <a:r>
              <a:rPr lang="en-US" sz="6000" dirty="0"/>
              <a:t>2017 Happiness Data</a:t>
            </a:r>
          </a:p>
        </p:txBody>
      </p:sp>
    </p:spTree>
    <p:extLst>
      <p:ext uri="{BB962C8B-B14F-4D97-AF65-F5344CB8AC3E}">
        <p14:creationId xmlns:p14="http://schemas.microsoft.com/office/powerpoint/2010/main" val="96435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0434-0DB7-415E-91EF-AC961A7E0467}"/>
              </a:ext>
            </a:extLst>
          </p:cNvPr>
          <p:cNvSpPr>
            <a:spLocks noGrp="1"/>
          </p:cNvSpPr>
          <p:nvPr>
            <p:ph type="title"/>
          </p:nvPr>
        </p:nvSpPr>
        <p:spPr>
          <a:xfrm>
            <a:off x="838200" y="217168"/>
            <a:ext cx="10515600" cy="1325563"/>
          </a:xfrm>
        </p:spPr>
        <p:txBody>
          <a:bodyPr/>
          <a:lstStyle/>
          <a:p>
            <a:r>
              <a:rPr lang="en-US" dirty="0"/>
              <a:t>The Happiest and Unhappiest Places</a:t>
            </a:r>
          </a:p>
        </p:txBody>
      </p:sp>
      <p:graphicFrame>
        <p:nvGraphicFramePr>
          <p:cNvPr id="7" name="Table 6">
            <a:extLst>
              <a:ext uri="{FF2B5EF4-FFF2-40B4-BE49-F238E27FC236}">
                <a16:creationId xmlns:a16="http://schemas.microsoft.com/office/drawing/2014/main" id="{F42DD2BF-8C95-4D1E-9040-E1215A423A8C}"/>
              </a:ext>
            </a:extLst>
          </p:cNvPr>
          <p:cNvGraphicFramePr>
            <a:graphicFrameLocks noGrp="1"/>
          </p:cNvGraphicFramePr>
          <p:nvPr>
            <p:extLst>
              <p:ext uri="{D42A27DB-BD31-4B8C-83A1-F6EECF244321}">
                <p14:modId xmlns:p14="http://schemas.microsoft.com/office/powerpoint/2010/main" val="3688947666"/>
              </p:ext>
            </p:extLst>
          </p:nvPr>
        </p:nvGraphicFramePr>
        <p:xfrm>
          <a:off x="725344" y="1538397"/>
          <a:ext cx="10282126" cy="4787046"/>
        </p:xfrm>
        <a:graphic>
          <a:graphicData uri="http://schemas.openxmlformats.org/drawingml/2006/table">
            <a:tbl>
              <a:tblPr/>
              <a:tblGrid>
                <a:gridCol w="1432755">
                  <a:extLst>
                    <a:ext uri="{9D8B030D-6E8A-4147-A177-3AD203B41FA5}">
                      <a16:colId xmlns:a16="http://schemas.microsoft.com/office/drawing/2014/main" val="2889200008"/>
                    </a:ext>
                  </a:extLst>
                </a:gridCol>
                <a:gridCol w="3174536">
                  <a:extLst>
                    <a:ext uri="{9D8B030D-6E8A-4147-A177-3AD203B41FA5}">
                      <a16:colId xmlns:a16="http://schemas.microsoft.com/office/drawing/2014/main" val="2583132363"/>
                    </a:ext>
                  </a:extLst>
                </a:gridCol>
                <a:gridCol w="3483563">
                  <a:extLst>
                    <a:ext uri="{9D8B030D-6E8A-4147-A177-3AD203B41FA5}">
                      <a16:colId xmlns:a16="http://schemas.microsoft.com/office/drawing/2014/main" val="2620164318"/>
                    </a:ext>
                  </a:extLst>
                </a:gridCol>
                <a:gridCol w="2191272">
                  <a:extLst>
                    <a:ext uri="{9D8B030D-6E8A-4147-A177-3AD203B41FA5}">
                      <a16:colId xmlns:a16="http://schemas.microsoft.com/office/drawing/2014/main" val="2980622480"/>
                    </a:ext>
                  </a:extLst>
                </a:gridCol>
              </a:tblGrid>
              <a:tr h="164602">
                <a:tc>
                  <a:txBody>
                    <a:bodyPr/>
                    <a:lstStyle/>
                    <a:p>
                      <a:pPr algn="ctr" fontAlgn="b"/>
                      <a:r>
                        <a:rPr lang="en-US" sz="1400" b="1" i="0" u="none" strike="noStrike" dirty="0">
                          <a:solidFill>
                            <a:srgbClr val="000000"/>
                          </a:solidFill>
                          <a:effectLst/>
                          <a:latin typeface="Calibri" panose="020F0502020204030204" pitchFamily="34" charset="0"/>
                        </a:rPr>
                        <a:t>Rank</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1" i="0" u="none" strike="noStrike" dirty="0">
                          <a:solidFill>
                            <a:srgbClr val="000000"/>
                          </a:solidFill>
                          <a:effectLst/>
                          <a:latin typeface="Calibri" panose="020F0502020204030204" pitchFamily="34" charset="0"/>
                        </a:rPr>
                        <a:t>Country</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1" i="0" u="none" strike="noStrike">
                          <a:solidFill>
                            <a:srgbClr val="000000"/>
                          </a:solidFill>
                          <a:effectLst/>
                          <a:latin typeface="Calibri" panose="020F0502020204030204" pitchFamily="34" charset="0"/>
                        </a:rPr>
                        <a:t>Region</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1" i="0" u="none" strike="noStrike" dirty="0">
                          <a:solidFill>
                            <a:srgbClr val="000000"/>
                          </a:solidFill>
                          <a:effectLst/>
                          <a:latin typeface="Calibri" panose="020F0502020204030204" pitchFamily="34" charset="0"/>
                        </a:rPr>
                        <a:t>Happiness Score</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1894000"/>
                  </a:ext>
                </a:extLst>
              </a:tr>
              <a:tr h="164602">
                <a:tc>
                  <a:txBody>
                    <a:bodyPr/>
                    <a:lstStyle/>
                    <a:p>
                      <a:pPr algn="ctr" fontAlgn="b"/>
                      <a:r>
                        <a:rPr lang="en-US" sz="1400" b="0" i="0" u="none" strike="noStrike" dirty="0">
                          <a:solidFill>
                            <a:srgbClr val="000000"/>
                          </a:solidFill>
                          <a:effectLst/>
                          <a:latin typeface="Calibri" panose="020F0502020204030204" pitchFamily="34" charset="0"/>
                        </a:rPr>
                        <a:t>1</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Norway</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7.54</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3855985"/>
                  </a:ext>
                </a:extLst>
              </a:tr>
              <a:tr h="164602">
                <a:tc>
                  <a:txBody>
                    <a:bodyPr/>
                    <a:lstStyle/>
                    <a:p>
                      <a:pPr algn="ctr" fontAlgn="b"/>
                      <a:r>
                        <a:rPr lang="en-US" sz="1400" b="0" i="0" u="none" strike="noStrike">
                          <a:solidFill>
                            <a:srgbClr val="000000"/>
                          </a:solidFill>
                          <a:effectLst/>
                          <a:latin typeface="Calibri" panose="020F0502020204030204" pitchFamily="34" charset="0"/>
                        </a:rPr>
                        <a:t>2</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Denmark</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7.52</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98258725"/>
                  </a:ext>
                </a:extLst>
              </a:tr>
              <a:tr h="164602">
                <a:tc>
                  <a:txBody>
                    <a:bodyPr/>
                    <a:lstStyle/>
                    <a:p>
                      <a:pPr algn="ctr" fontAlgn="b"/>
                      <a:r>
                        <a:rPr lang="en-US" sz="1400" b="0" i="0" u="none" strike="noStrike" dirty="0">
                          <a:solidFill>
                            <a:srgbClr val="000000"/>
                          </a:solidFill>
                          <a:effectLst/>
                          <a:latin typeface="Calibri" panose="020F0502020204030204" pitchFamily="34" charset="0"/>
                        </a:rPr>
                        <a:t>3</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Iceland</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7.50</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89527340"/>
                  </a:ext>
                </a:extLst>
              </a:tr>
              <a:tr h="164602">
                <a:tc>
                  <a:txBody>
                    <a:bodyPr/>
                    <a:lstStyle/>
                    <a:p>
                      <a:pPr algn="ctr" fontAlgn="b"/>
                      <a:r>
                        <a:rPr lang="en-US" sz="1400" b="0" i="0" u="none" strike="noStrike">
                          <a:solidFill>
                            <a:srgbClr val="000000"/>
                          </a:solidFill>
                          <a:effectLst/>
                          <a:latin typeface="Calibri" panose="020F0502020204030204" pitchFamily="34" charset="0"/>
                        </a:rPr>
                        <a:t>4</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Switzerland</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7.49</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43032199"/>
                  </a:ext>
                </a:extLst>
              </a:tr>
              <a:tr h="164602">
                <a:tc>
                  <a:txBody>
                    <a:bodyPr/>
                    <a:lstStyle/>
                    <a:p>
                      <a:pPr algn="ctr" fontAlgn="b"/>
                      <a:r>
                        <a:rPr lang="en-US" sz="1400" b="0" i="0" u="none" strike="noStrike" dirty="0">
                          <a:solidFill>
                            <a:srgbClr val="000000"/>
                          </a:solidFill>
                          <a:effectLst/>
                          <a:latin typeface="Calibri" panose="020F0502020204030204" pitchFamily="34" charset="0"/>
                        </a:rPr>
                        <a:t>5</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Finland</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7.47</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96780695"/>
                  </a:ext>
                </a:extLst>
              </a:tr>
              <a:tr h="164602">
                <a:tc>
                  <a:txBody>
                    <a:bodyPr/>
                    <a:lstStyle/>
                    <a:p>
                      <a:pPr algn="ctr" fontAlgn="b"/>
                      <a:r>
                        <a:rPr lang="en-US" sz="1400" b="0" i="0" u="none" strike="noStrike">
                          <a:solidFill>
                            <a:srgbClr val="000000"/>
                          </a:solidFill>
                          <a:effectLst/>
                          <a:latin typeface="Calibri" panose="020F0502020204030204" pitchFamily="34" charset="0"/>
                        </a:rPr>
                        <a:t>6</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Netherlands</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7.38</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53101553"/>
                  </a:ext>
                </a:extLst>
              </a:tr>
              <a:tr h="164602">
                <a:tc>
                  <a:txBody>
                    <a:bodyPr/>
                    <a:lstStyle/>
                    <a:p>
                      <a:pPr algn="ctr" fontAlgn="b"/>
                      <a:r>
                        <a:rPr lang="en-US" sz="1400" b="0" i="0" u="none" strike="noStrike">
                          <a:solidFill>
                            <a:srgbClr val="000000"/>
                          </a:solidFill>
                          <a:effectLst/>
                          <a:latin typeface="Calibri" panose="020F0502020204030204" pitchFamily="34" charset="0"/>
                        </a:rPr>
                        <a:t>7</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Canada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North america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7.32</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629111440"/>
                  </a:ext>
                </a:extLst>
              </a:tr>
              <a:tr h="164602">
                <a:tc>
                  <a:txBody>
                    <a:bodyPr/>
                    <a:lstStyle/>
                    <a:p>
                      <a:pPr algn="ctr" fontAlgn="b"/>
                      <a:r>
                        <a:rPr lang="en-US" sz="1400" b="0" i="0" u="none" strike="noStrike">
                          <a:solidFill>
                            <a:srgbClr val="000000"/>
                          </a:solidFill>
                          <a:effectLst/>
                          <a:latin typeface="Calibri" panose="020F0502020204030204" pitchFamily="34" charset="0"/>
                        </a:rPr>
                        <a:t>8</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New Zealand</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Australia and New Zealand</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7.31</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69123700"/>
                  </a:ext>
                </a:extLst>
              </a:tr>
              <a:tr h="164602">
                <a:tc>
                  <a:txBody>
                    <a:bodyPr/>
                    <a:lstStyle/>
                    <a:p>
                      <a:pPr algn="ctr" fontAlgn="b"/>
                      <a:r>
                        <a:rPr lang="en-US" sz="1400" b="0" i="0" u="none" strike="noStrike" dirty="0">
                          <a:solidFill>
                            <a:srgbClr val="000000"/>
                          </a:solidFill>
                          <a:effectLst/>
                          <a:latin typeface="Calibri" panose="020F0502020204030204" pitchFamily="34" charset="0"/>
                        </a:rPr>
                        <a:t>9</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Sweden</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Western Europe</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7.28</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15222036"/>
                  </a:ext>
                </a:extLst>
              </a:tr>
              <a:tr h="164602">
                <a:tc>
                  <a:txBody>
                    <a:bodyPr/>
                    <a:lstStyle/>
                    <a:p>
                      <a:pPr algn="ctr" fontAlgn="b"/>
                      <a:r>
                        <a:rPr lang="en-US" sz="1400" b="0" i="0" u="none" strike="noStrike">
                          <a:solidFill>
                            <a:srgbClr val="000000"/>
                          </a:solidFill>
                          <a:effectLst/>
                          <a:latin typeface="Calibri" panose="020F0502020204030204" pitchFamily="34" charset="0"/>
                        </a:rPr>
                        <a:t>10</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Australia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Australia and New Zealand</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7.28</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16180022"/>
                  </a:ext>
                </a:extLst>
              </a:tr>
              <a:tr h="164602">
                <a:tc>
                  <a:txBody>
                    <a:bodyPr/>
                    <a:lstStyle/>
                    <a:p>
                      <a:pPr algn="ctr" fontAlgn="b"/>
                      <a:r>
                        <a:rPr lang="en-US" sz="1400" b="0" i="0" u="none" strike="noStrike" dirty="0">
                          <a:solidFill>
                            <a:srgbClr val="000000"/>
                          </a:solidFill>
                          <a:effectLst/>
                          <a:latin typeface="Calibri" panose="020F0502020204030204" pitchFamily="34" charset="0"/>
                        </a:rPr>
                        <a:t> </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6190178"/>
                  </a:ext>
                </a:extLst>
              </a:tr>
              <a:tr h="164602">
                <a:tc>
                  <a:txBody>
                    <a:bodyPr/>
                    <a:lstStyle/>
                    <a:p>
                      <a:pPr algn="ctr" fontAlgn="b"/>
                      <a:r>
                        <a:rPr lang="en-US" sz="1400" b="0" i="0" u="none" strike="noStrike">
                          <a:solidFill>
                            <a:srgbClr val="000000"/>
                          </a:solidFill>
                          <a:effectLst/>
                          <a:latin typeface="Calibri" panose="020F0502020204030204" pitchFamily="34" charset="0"/>
                        </a:rPr>
                        <a:t>146</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Yemen</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Middle East</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3.59</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4033564"/>
                  </a:ext>
                </a:extLst>
              </a:tr>
              <a:tr h="164602">
                <a:tc>
                  <a:txBody>
                    <a:bodyPr/>
                    <a:lstStyle/>
                    <a:p>
                      <a:pPr algn="ctr" fontAlgn="b"/>
                      <a:r>
                        <a:rPr lang="en-US" sz="1400" b="0" i="0" u="none" strike="noStrike" dirty="0">
                          <a:solidFill>
                            <a:srgbClr val="000000"/>
                          </a:solidFill>
                          <a:effectLst/>
                          <a:latin typeface="Calibri" panose="020F0502020204030204" pitchFamily="34" charset="0"/>
                        </a:rPr>
                        <a:t>147</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South Sudan</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3.59</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03130987"/>
                  </a:ext>
                </a:extLst>
              </a:tr>
              <a:tr h="164602">
                <a:tc>
                  <a:txBody>
                    <a:bodyPr/>
                    <a:lstStyle/>
                    <a:p>
                      <a:pPr algn="ctr" fontAlgn="b"/>
                      <a:r>
                        <a:rPr lang="en-US" sz="1400" b="0" i="0" u="none" strike="noStrike">
                          <a:solidFill>
                            <a:srgbClr val="000000"/>
                          </a:solidFill>
                          <a:effectLst/>
                          <a:latin typeface="Calibri" panose="020F0502020204030204" pitchFamily="34" charset="0"/>
                        </a:rPr>
                        <a:t>148</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Liberia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3.53</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79249503"/>
                  </a:ext>
                </a:extLst>
              </a:tr>
              <a:tr h="164602">
                <a:tc>
                  <a:txBody>
                    <a:bodyPr/>
                    <a:lstStyle/>
                    <a:p>
                      <a:pPr algn="ctr" fontAlgn="b"/>
                      <a:r>
                        <a:rPr lang="en-US" sz="1400" b="0" i="0" u="none" strike="noStrike" dirty="0">
                          <a:solidFill>
                            <a:srgbClr val="000000"/>
                          </a:solidFill>
                          <a:effectLst/>
                          <a:latin typeface="Calibri" panose="020F0502020204030204" pitchFamily="34" charset="0"/>
                        </a:rPr>
                        <a:t>149</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Guinea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3.51</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71249887"/>
                  </a:ext>
                </a:extLst>
              </a:tr>
              <a:tr h="164602">
                <a:tc>
                  <a:txBody>
                    <a:bodyPr/>
                    <a:lstStyle/>
                    <a:p>
                      <a:pPr algn="ctr" fontAlgn="b"/>
                      <a:r>
                        <a:rPr lang="en-US" sz="1400" b="0" i="0" u="none" strike="noStrike" dirty="0">
                          <a:solidFill>
                            <a:srgbClr val="000000"/>
                          </a:solidFill>
                          <a:effectLst/>
                          <a:latin typeface="Calibri" panose="020F0502020204030204" pitchFamily="34" charset="0"/>
                        </a:rPr>
                        <a:t>150</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Togo</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3.49</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06266580"/>
                  </a:ext>
                </a:extLst>
              </a:tr>
              <a:tr h="164602">
                <a:tc>
                  <a:txBody>
                    <a:bodyPr/>
                    <a:lstStyle/>
                    <a:p>
                      <a:pPr algn="ctr" fontAlgn="b"/>
                      <a:r>
                        <a:rPr lang="en-US" sz="1400" b="0" i="0" u="none" strike="noStrike" dirty="0">
                          <a:solidFill>
                            <a:srgbClr val="000000"/>
                          </a:solidFill>
                          <a:effectLst/>
                          <a:latin typeface="Calibri" panose="020F0502020204030204" pitchFamily="34" charset="0"/>
                        </a:rPr>
                        <a:t>151</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Rwanada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3.47</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55339396"/>
                  </a:ext>
                </a:extLst>
              </a:tr>
              <a:tr h="164602">
                <a:tc>
                  <a:txBody>
                    <a:bodyPr/>
                    <a:lstStyle/>
                    <a:p>
                      <a:pPr algn="ctr" fontAlgn="b"/>
                      <a:r>
                        <a:rPr lang="en-US" sz="1400" b="0" i="0" u="none" strike="noStrike">
                          <a:solidFill>
                            <a:srgbClr val="000000"/>
                          </a:solidFill>
                          <a:effectLst/>
                          <a:latin typeface="Calibri" panose="020F0502020204030204" pitchFamily="34" charset="0"/>
                        </a:rPr>
                        <a:t>152</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Syria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Middle East</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3.46</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60527858"/>
                  </a:ext>
                </a:extLst>
              </a:tr>
              <a:tr h="164602">
                <a:tc>
                  <a:txBody>
                    <a:bodyPr/>
                    <a:lstStyle/>
                    <a:p>
                      <a:pPr algn="ctr" fontAlgn="b"/>
                      <a:r>
                        <a:rPr lang="en-US" sz="1400" b="0" i="0" u="none" strike="noStrike" dirty="0">
                          <a:solidFill>
                            <a:srgbClr val="000000"/>
                          </a:solidFill>
                          <a:effectLst/>
                          <a:latin typeface="Calibri" panose="020F0502020204030204" pitchFamily="34" charset="0"/>
                        </a:rPr>
                        <a:t>153</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Tanzania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3.35</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78108436"/>
                  </a:ext>
                </a:extLst>
              </a:tr>
              <a:tr h="164602">
                <a:tc>
                  <a:txBody>
                    <a:bodyPr/>
                    <a:lstStyle/>
                    <a:p>
                      <a:pPr algn="ctr" fontAlgn="b"/>
                      <a:r>
                        <a:rPr lang="en-US" sz="1400" b="0" i="0" u="none" strike="noStrike">
                          <a:solidFill>
                            <a:srgbClr val="000000"/>
                          </a:solidFill>
                          <a:effectLst/>
                          <a:latin typeface="Calibri" panose="020F0502020204030204" pitchFamily="34" charset="0"/>
                        </a:rPr>
                        <a:t>154</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Burundi</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Sub-Saharan Africa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2.9</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83858884"/>
                  </a:ext>
                </a:extLst>
              </a:tr>
              <a:tr h="164602">
                <a:tc>
                  <a:txBody>
                    <a:bodyPr/>
                    <a:lstStyle/>
                    <a:p>
                      <a:pPr algn="ctr" fontAlgn="b"/>
                      <a:r>
                        <a:rPr lang="en-US" sz="1400" b="0" i="0" u="none" strike="noStrike" dirty="0">
                          <a:solidFill>
                            <a:srgbClr val="000000"/>
                          </a:solidFill>
                          <a:effectLst/>
                          <a:latin typeface="Calibri" panose="020F0502020204030204" pitchFamily="34" charset="0"/>
                        </a:rPr>
                        <a:t>155</a:t>
                      </a:r>
                    </a:p>
                  </a:txBody>
                  <a:tcPr marL="4233" marR="4233" marT="4233"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Central African Republic</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NA</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2.69</a:t>
                      </a:r>
                    </a:p>
                  </a:txBody>
                  <a:tcPr marL="4233" marR="4233" marT="4233"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3990649"/>
                  </a:ext>
                </a:extLst>
              </a:tr>
            </a:tbl>
          </a:graphicData>
        </a:graphic>
      </p:graphicFrame>
    </p:spTree>
    <p:extLst>
      <p:ext uri="{BB962C8B-B14F-4D97-AF65-F5344CB8AC3E}">
        <p14:creationId xmlns:p14="http://schemas.microsoft.com/office/powerpoint/2010/main" val="297263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AC30-6D82-4B70-AFA1-B70D24E997C1}"/>
              </a:ext>
            </a:extLst>
          </p:cNvPr>
          <p:cNvSpPr>
            <a:spLocks noGrp="1"/>
          </p:cNvSpPr>
          <p:nvPr>
            <p:ph type="title"/>
          </p:nvPr>
        </p:nvSpPr>
        <p:spPr>
          <a:xfrm>
            <a:off x="838200" y="148751"/>
            <a:ext cx="10515600" cy="1325563"/>
          </a:xfrm>
        </p:spPr>
        <p:txBody>
          <a:bodyPr/>
          <a:lstStyle/>
          <a:p>
            <a:r>
              <a:rPr lang="en-US" dirty="0"/>
              <a:t>Top 10 Countries</a:t>
            </a:r>
          </a:p>
        </p:txBody>
      </p:sp>
      <p:pic>
        <p:nvPicPr>
          <p:cNvPr id="6" name="Picture 5">
            <a:extLst>
              <a:ext uri="{FF2B5EF4-FFF2-40B4-BE49-F238E27FC236}">
                <a16:creationId xmlns:a16="http://schemas.microsoft.com/office/drawing/2014/main" id="{1C8DC0B4-C507-4BC4-A29E-1B6A33FF2EEC}"/>
              </a:ext>
            </a:extLst>
          </p:cNvPr>
          <p:cNvPicPr>
            <a:picLocks noChangeAspect="1"/>
          </p:cNvPicPr>
          <p:nvPr/>
        </p:nvPicPr>
        <p:blipFill>
          <a:blip r:embed="rId2"/>
          <a:stretch>
            <a:fillRect/>
          </a:stretch>
        </p:blipFill>
        <p:spPr>
          <a:xfrm>
            <a:off x="242684" y="1474314"/>
            <a:ext cx="9152787" cy="4812363"/>
          </a:xfrm>
          <a:prstGeom prst="rect">
            <a:avLst/>
          </a:prstGeom>
        </p:spPr>
      </p:pic>
      <p:sp>
        <p:nvSpPr>
          <p:cNvPr id="7" name="TextBox 6">
            <a:extLst>
              <a:ext uri="{FF2B5EF4-FFF2-40B4-BE49-F238E27FC236}">
                <a16:creationId xmlns:a16="http://schemas.microsoft.com/office/drawing/2014/main" id="{C3FBEB34-C145-4AAD-B828-C3E765698BAC}"/>
              </a:ext>
            </a:extLst>
          </p:cNvPr>
          <p:cNvSpPr txBox="1"/>
          <p:nvPr/>
        </p:nvSpPr>
        <p:spPr>
          <a:xfrm>
            <a:off x="9453134" y="1625683"/>
            <a:ext cx="2496182" cy="2554545"/>
          </a:xfrm>
          <a:prstGeom prst="rect">
            <a:avLst/>
          </a:prstGeom>
          <a:noFill/>
        </p:spPr>
        <p:txBody>
          <a:bodyPr wrap="square" rtlCol="0">
            <a:spAutoFit/>
          </a:bodyPr>
          <a:lstStyle/>
          <a:p>
            <a:r>
              <a:rPr lang="en-US" sz="1600" dirty="0"/>
              <a:t>The Top 10 happiest countries seem to agree on which variables contribute most to their happiness.</a:t>
            </a:r>
          </a:p>
          <a:p>
            <a:endParaRPr lang="en-US" sz="1600" dirty="0"/>
          </a:p>
          <a:p>
            <a:r>
              <a:rPr lang="en-US" sz="1600" dirty="0"/>
              <a:t>GDP and Family are top contributors, followed by Health, Freedom, Generosity and Government Corruption.</a:t>
            </a:r>
          </a:p>
        </p:txBody>
      </p:sp>
    </p:spTree>
    <p:extLst>
      <p:ext uri="{BB962C8B-B14F-4D97-AF65-F5344CB8AC3E}">
        <p14:creationId xmlns:p14="http://schemas.microsoft.com/office/powerpoint/2010/main" val="34988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9B64-5518-4ECD-9562-FF7899EE913A}"/>
              </a:ext>
            </a:extLst>
          </p:cNvPr>
          <p:cNvSpPr>
            <a:spLocks noGrp="1"/>
          </p:cNvSpPr>
          <p:nvPr>
            <p:ph type="title"/>
          </p:nvPr>
        </p:nvSpPr>
        <p:spPr>
          <a:xfrm>
            <a:off x="838200" y="178285"/>
            <a:ext cx="10515600" cy="1325563"/>
          </a:xfrm>
        </p:spPr>
        <p:txBody>
          <a:bodyPr/>
          <a:lstStyle/>
          <a:p>
            <a:r>
              <a:rPr lang="en-US" dirty="0"/>
              <a:t>Low 10 Countries</a:t>
            </a:r>
          </a:p>
        </p:txBody>
      </p:sp>
      <p:pic>
        <p:nvPicPr>
          <p:cNvPr id="4" name="Picture 3">
            <a:extLst>
              <a:ext uri="{FF2B5EF4-FFF2-40B4-BE49-F238E27FC236}">
                <a16:creationId xmlns:a16="http://schemas.microsoft.com/office/drawing/2014/main" id="{5B07AC78-E864-42AA-9DEB-C5EC9FCA743C}"/>
              </a:ext>
            </a:extLst>
          </p:cNvPr>
          <p:cNvPicPr>
            <a:picLocks noChangeAspect="1"/>
          </p:cNvPicPr>
          <p:nvPr/>
        </p:nvPicPr>
        <p:blipFill>
          <a:blip r:embed="rId2"/>
          <a:stretch>
            <a:fillRect/>
          </a:stretch>
        </p:blipFill>
        <p:spPr>
          <a:xfrm>
            <a:off x="273019" y="1503848"/>
            <a:ext cx="9516695" cy="5003699"/>
          </a:xfrm>
          <a:prstGeom prst="rect">
            <a:avLst/>
          </a:prstGeom>
        </p:spPr>
      </p:pic>
      <p:sp>
        <p:nvSpPr>
          <p:cNvPr id="5" name="TextBox 4">
            <a:extLst>
              <a:ext uri="{FF2B5EF4-FFF2-40B4-BE49-F238E27FC236}">
                <a16:creationId xmlns:a16="http://schemas.microsoft.com/office/drawing/2014/main" id="{4398E209-76C3-4D89-9045-6A5DEBB53CA6}"/>
              </a:ext>
            </a:extLst>
          </p:cNvPr>
          <p:cNvSpPr txBox="1"/>
          <p:nvPr/>
        </p:nvSpPr>
        <p:spPr>
          <a:xfrm>
            <a:off x="9789714" y="1877162"/>
            <a:ext cx="2068596" cy="2800767"/>
          </a:xfrm>
          <a:prstGeom prst="rect">
            <a:avLst/>
          </a:prstGeom>
          <a:noFill/>
        </p:spPr>
        <p:txBody>
          <a:bodyPr wrap="square" rtlCol="0">
            <a:spAutoFit/>
          </a:bodyPr>
          <a:lstStyle/>
          <a:p>
            <a:r>
              <a:rPr lang="en-US" sz="1600" dirty="0"/>
              <a:t>The Low 10 happiest countries have much less consensus on what makes them happy.</a:t>
            </a:r>
          </a:p>
          <a:p>
            <a:endParaRPr lang="en-US" sz="1600" dirty="0"/>
          </a:p>
          <a:p>
            <a:r>
              <a:rPr lang="en-US" sz="1600" dirty="0"/>
              <a:t>GDP contributes far less than in the Top 10, while Family still remains important in both Top and Low 10.</a:t>
            </a:r>
          </a:p>
        </p:txBody>
      </p:sp>
    </p:spTree>
    <p:extLst>
      <p:ext uri="{BB962C8B-B14F-4D97-AF65-F5344CB8AC3E}">
        <p14:creationId xmlns:p14="http://schemas.microsoft.com/office/powerpoint/2010/main" val="13404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F65F-5FC6-4A84-8B70-561F83373CA3}"/>
              </a:ext>
            </a:extLst>
          </p:cNvPr>
          <p:cNvSpPr>
            <a:spLocks noGrp="1"/>
          </p:cNvSpPr>
          <p:nvPr>
            <p:ph type="title"/>
          </p:nvPr>
        </p:nvSpPr>
        <p:spPr>
          <a:xfrm>
            <a:off x="838200" y="170111"/>
            <a:ext cx="10515600" cy="1325563"/>
          </a:xfrm>
        </p:spPr>
        <p:txBody>
          <a:bodyPr/>
          <a:lstStyle/>
          <a:p>
            <a:r>
              <a:rPr lang="en-US" dirty="0"/>
              <a:t>Happiness by Region</a:t>
            </a:r>
          </a:p>
        </p:txBody>
      </p:sp>
      <p:pic>
        <p:nvPicPr>
          <p:cNvPr id="4" name="Picture 3">
            <a:extLst>
              <a:ext uri="{FF2B5EF4-FFF2-40B4-BE49-F238E27FC236}">
                <a16:creationId xmlns:a16="http://schemas.microsoft.com/office/drawing/2014/main" id="{75F120D4-EE20-48F5-8AF1-57723DC22D53}"/>
              </a:ext>
            </a:extLst>
          </p:cNvPr>
          <p:cNvPicPr>
            <a:picLocks noChangeAspect="1"/>
          </p:cNvPicPr>
          <p:nvPr/>
        </p:nvPicPr>
        <p:blipFill>
          <a:blip r:embed="rId2"/>
          <a:stretch>
            <a:fillRect/>
          </a:stretch>
        </p:blipFill>
        <p:spPr>
          <a:xfrm>
            <a:off x="1283545" y="1334766"/>
            <a:ext cx="10070255" cy="5294750"/>
          </a:xfrm>
          <a:prstGeom prst="rect">
            <a:avLst/>
          </a:prstGeom>
        </p:spPr>
      </p:pic>
    </p:spTree>
    <p:extLst>
      <p:ext uri="{BB962C8B-B14F-4D97-AF65-F5344CB8AC3E}">
        <p14:creationId xmlns:p14="http://schemas.microsoft.com/office/powerpoint/2010/main" val="3224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4C6C-4411-4452-B44C-E6C51AE49286}"/>
              </a:ext>
            </a:extLst>
          </p:cNvPr>
          <p:cNvSpPr>
            <a:spLocks noGrp="1"/>
          </p:cNvSpPr>
          <p:nvPr>
            <p:ph type="title"/>
          </p:nvPr>
        </p:nvSpPr>
        <p:spPr>
          <a:xfrm>
            <a:off x="838199" y="57435"/>
            <a:ext cx="10515600" cy="1325563"/>
          </a:xfrm>
        </p:spPr>
        <p:txBody>
          <a:bodyPr/>
          <a:lstStyle/>
          <a:p>
            <a:r>
              <a:rPr lang="en-US" dirty="0"/>
              <a:t>Happiness Variables by World Region</a:t>
            </a:r>
          </a:p>
        </p:txBody>
      </p:sp>
      <p:pic>
        <p:nvPicPr>
          <p:cNvPr id="4" name="Picture 3">
            <a:extLst>
              <a:ext uri="{FF2B5EF4-FFF2-40B4-BE49-F238E27FC236}">
                <a16:creationId xmlns:a16="http://schemas.microsoft.com/office/drawing/2014/main" id="{052BC707-6DBF-47A3-87CC-3DA9904CB710}"/>
              </a:ext>
            </a:extLst>
          </p:cNvPr>
          <p:cNvPicPr>
            <a:picLocks noChangeAspect="1"/>
          </p:cNvPicPr>
          <p:nvPr/>
        </p:nvPicPr>
        <p:blipFill>
          <a:blip r:embed="rId2"/>
          <a:stretch>
            <a:fillRect/>
          </a:stretch>
        </p:blipFill>
        <p:spPr>
          <a:xfrm>
            <a:off x="912954" y="1057075"/>
            <a:ext cx="10366089" cy="5450295"/>
          </a:xfrm>
          <a:prstGeom prst="rect">
            <a:avLst/>
          </a:prstGeom>
        </p:spPr>
      </p:pic>
    </p:spTree>
    <p:extLst>
      <p:ext uri="{BB962C8B-B14F-4D97-AF65-F5344CB8AC3E}">
        <p14:creationId xmlns:p14="http://schemas.microsoft.com/office/powerpoint/2010/main" val="69281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5A794-3B43-452B-B2F6-F3C400EBA1AF}"/>
              </a:ext>
            </a:extLst>
          </p:cNvPr>
          <p:cNvSpPr>
            <a:spLocks noGrp="1"/>
          </p:cNvSpPr>
          <p:nvPr>
            <p:ph idx="1"/>
          </p:nvPr>
        </p:nvSpPr>
        <p:spPr>
          <a:xfrm>
            <a:off x="803531" y="1218914"/>
            <a:ext cx="10515600" cy="4351338"/>
          </a:xfrm>
        </p:spPr>
        <p:txBody>
          <a:bodyPr/>
          <a:lstStyle/>
          <a:p>
            <a:r>
              <a:rPr lang="en-US" dirty="0"/>
              <a:t>The next few slides will examine the happiness of the countries which I performed literary analyses for. They are:</a:t>
            </a:r>
          </a:p>
          <a:p>
            <a:pPr lvl="1"/>
            <a:r>
              <a:rPr lang="en-US" dirty="0"/>
              <a:t>Russia</a:t>
            </a:r>
          </a:p>
          <a:p>
            <a:pPr lvl="1"/>
            <a:r>
              <a:rPr lang="en-US" dirty="0"/>
              <a:t>The United States</a:t>
            </a:r>
          </a:p>
          <a:p>
            <a:pPr lvl="1"/>
            <a:r>
              <a:rPr lang="en-US" dirty="0"/>
              <a:t>France</a:t>
            </a:r>
          </a:p>
          <a:p>
            <a:pPr lvl="1"/>
            <a:r>
              <a:rPr lang="en-US" dirty="0"/>
              <a:t>Greece</a:t>
            </a:r>
          </a:p>
          <a:p>
            <a:pPr lvl="1"/>
            <a:r>
              <a:rPr lang="en-US" dirty="0"/>
              <a:t>United Kingdom</a:t>
            </a:r>
          </a:p>
        </p:txBody>
      </p:sp>
    </p:spTree>
    <p:extLst>
      <p:ext uri="{BB962C8B-B14F-4D97-AF65-F5344CB8AC3E}">
        <p14:creationId xmlns:p14="http://schemas.microsoft.com/office/powerpoint/2010/main" val="94129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769</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 Text Analysis of Happiness</vt:lpstr>
      <vt:lpstr>An Explanation</vt:lpstr>
      <vt:lpstr>2017 Happiness Data</vt:lpstr>
      <vt:lpstr>The Happiest and Unhappiest Places</vt:lpstr>
      <vt:lpstr>Top 10 Countries</vt:lpstr>
      <vt:lpstr>Low 10 Countries</vt:lpstr>
      <vt:lpstr>Happiness by Region</vt:lpstr>
      <vt:lpstr>Happiness Variables by World Region</vt:lpstr>
      <vt:lpstr>PowerPoint Presentation</vt:lpstr>
      <vt:lpstr>Happiness Overview</vt:lpstr>
      <vt:lpstr>Happiness Overview</vt:lpstr>
      <vt:lpstr>Literary Analysis</vt:lpstr>
      <vt:lpstr>Method</vt:lpstr>
      <vt:lpstr>Snapshot of Authors and Biographies Table</vt:lpstr>
      <vt:lpstr>PowerPoint Presentation</vt:lpstr>
      <vt:lpstr>Author’s Happiness by Country</vt:lpstr>
      <vt:lpstr>Averge Book Sentiment by Country</vt:lpstr>
      <vt:lpstr>NRC Analysis</vt:lpstr>
      <vt:lpstr>NRC Analysis – United States </vt:lpstr>
      <vt:lpstr>NRC Analysis – United Kingdom</vt:lpstr>
      <vt:lpstr>NRC Analysis – France</vt:lpstr>
      <vt:lpstr>NRC Analysis – Russia</vt:lpstr>
      <vt:lpstr>NRC Analysis – Greece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Text Analysis of Happiness</dc:title>
  <dc:creator>George</dc:creator>
  <cp:lastModifiedBy>George</cp:lastModifiedBy>
  <cp:revision>23</cp:revision>
  <dcterms:created xsi:type="dcterms:W3CDTF">2018-03-15T14:28:48Z</dcterms:created>
  <dcterms:modified xsi:type="dcterms:W3CDTF">2018-04-24T18:00:20Z</dcterms:modified>
</cp:coreProperties>
</file>