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181272-7783-4D0F-A008-3F6278DE45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E9D772-4053-4633-8F24-5CBC2C61F19C}">
      <dgm:prSet/>
      <dgm:spPr/>
      <dgm:t>
        <a:bodyPr/>
        <a:lstStyle/>
        <a:p>
          <a:pPr>
            <a:lnSpc>
              <a:spcPct val="100000"/>
            </a:lnSpc>
          </a:pPr>
          <a:r>
            <a:rPr lang="en-IN"/>
            <a:t>Main aim is to demonstrate how to use Ansible for environment provisioning and application deployment in a Continuous Integration/Continuous Delivery (CI/CD) process using a Jenkins pipeline</a:t>
          </a:r>
          <a:endParaRPr lang="en-US"/>
        </a:p>
      </dgm:t>
    </dgm:pt>
    <dgm:pt modelId="{9FE26DCA-AD2B-453E-A650-BD23BB1F1765}" type="parTrans" cxnId="{5F945D2E-B1FC-47E4-9B9D-1D11288E6C25}">
      <dgm:prSet/>
      <dgm:spPr/>
      <dgm:t>
        <a:bodyPr/>
        <a:lstStyle/>
        <a:p>
          <a:endParaRPr lang="en-US"/>
        </a:p>
      </dgm:t>
    </dgm:pt>
    <dgm:pt modelId="{7DE90E4F-59DE-435D-A081-0EC392F5DB55}" type="sibTrans" cxnId="{5F945D2E-B1FC-47E4-9B9D-1D11288E6C25}">
      <dgm:prSet/>
      <dgm:spPr/>
      <dgm:t>
        <a:bodyPr/>
        <a:lstStyle/>
        <a:p>
          <a:endParaRPr lang="en-US"/>
        </a:p>
      </dgm:t>
    </dgm:pt>
    <dgm:pt modelId="{CB9EA0C2-DF61-4A1E-B84A-9702A6755B56}">
      <dgm:prSet/>
      <dgm:spPr/>
      <dgm:t>
        <a:bodyPr/>
        <a:lstStyle/>
        <a:p>
          <a:pPr>
            <a:lnSpc>
              <a:spcPct val="100000"/>
            </a:lnSpc>
          </a:pPr>
          <a:r>
            <a:rPr lang="en-US" b="0" i="0"/>
            <a:t>The purpose of using Ansible in the pipeline flow is to reuse roles and Playbooks for provisioning, leaving Jenkins only as a process orchestrator instead of a shell script executor.</a:t>
          </a:r>
          <a:endParaRPr lang="en-US"/>
        </a:p>
      </dgm:t>
    </dgm:pt>
    <dgm:pt modelId="{8522568F-E2DC-4886-874A-D009B1CCBB4E}" type="parTrans" cxnId="{E7672045-E3E8-4B8B-97ED-2B7FF8DF3C08}">
      <dgm:prSet/>
      <dgm:spPr/>
      <dgm:t>
        <a:bodyPr/>
        <a:lstStyle/>
        <a:p>
          <a:endParaRPr lang="en-US"/>
        </a:p>
      </dgm:t>
    </dgm:pt>
    <dgm:pt modelId="{82D777E7-71B4-47EA-BE34-BEA3484BA5BD}" type="sibTrans" cxnId="{E7672045-E3E8-4B8B-97ED-2B7FF8DF3C08}">
      <dgm:prSet/>
      <dgm:spPr/>
      <dgm:t>
        <a:bodyPr/>
        <a:lstStyle/>
        <a:p>
          <a:endParaRPr lang="en-US"/>
        </a:p>
      </dgm:t>
    </dgm:pt>
    <dgm:pt modelId="{0A13E4A9-94AE-4403-A33E-84DAF0AFD7ED}" type="pres">
      <dgm:prSet presAssocID="{02181272-7783-4D0F-A008-3F6278DE4547}" presName="root" presStyleCnt="0">
        <dgm:presLayoutVars>
          <dgm:dir/>
          <dgm:resizeHandles val="exact"/>
        </dgm:presLayoutVars>
      </dgm:prSet>
      <dgm:spPr/>
    </dgm:pt>
    <dgm:pt modelId="{B7130CEA-0A1B-4017-8B30-8A9A8D896E4D}" type="pres">
      <dgm:prSet presAssocID="{25E9D772-4053-4633-8F24-5CBC2C61F19C}" presName="compNode" presStyleCnt="0"/>
      <dgm:spPr/>
    </dgm:pt>
    <dgm:pt modelId="{05329C5C-DBD9-4235-9297-C6F21EEBBC7C}" type="pres">
      <dgm:prSet presAssocID="{25E9D772-4053-4633-8F24-5CBC2C61F19C}" presName="bgRect" presStyleLbl="bgShp" presStyleIdx="0" presStyleCnt="2"/>
      <dgm:spPr/>
    </dgm:pt>
    <dgm:pt modelId="{9CC75AD3-2C9F-4A74-A36F-E7E21D6433F2}" type="pres">
      <dgm:prSet presAssocID="{25E9D772-4053-4633-8F24-5CBC2C61F19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97C30E0E-262C-4ABA-8DD6-6101B96DA4EA}" type="pres">
      <dgm:prSet presAssocID="{25E9D772-4053-4633-8F24-5CBC2C61F19C}" presName="spaceRect" presStyleCnt="0"/>
      <dgm:spPr/>
    </dgm:pt>
    <dgm:pt modelId="{2D874A3C-B470-4CB1-BB2C-BF1A4C2D97DA}" type="pres">
      <dgm:prSet presAssocID="{25E9D772-4053-4633-8F24-5CBC2C61F19C}" presName="parTx" presStyleLbl="revTx" presStyleIdx="0" presStyleCnt="2">
        <dgm:presLayoutVars>
          <dgm:chMax val="0"/>
          <dgm:chPref val="0"/>
        </dgm:presLayoutVars>
      </dgm:prSet>
      <dgm:spPr/>
    </dgm:pt>
    <dgm:pt modelId="{9F9587EF-E1C1-434B-8530-016A36E69127}" type="pres">
      <dgm:prSet presAssocID="{7DE90E4F-59DE-435D-A081-0EC392F5DB55}" presName="sibTrans" presStyleCnt="0"/>
      <dgm:spPr/>
    </dgm:pt>
    <dgm:pt modelId="{CC28B2E0-B97E-476D-B930-68D5ED8E0B4D}" type="pres">
      <dgm:prSet presAssocID="{CB9EA0C2-DF61-4A1E-B84A-9702A6755B56}" presName="compNode" presStyleCnt="0"/>
      <dgm:spPr/>
    </dgm:pt>
    <dgm:pt modelId="{1E132943-7792-4CC4-BA0C-F8C167B66214}" type="pres">
      <dgm:prSet presAssocID="{CB9EA0C2-DF61-4A1E-B84A-9702A6755B56}" presName="bgRect" presStyleLbl="bgShp" presStyleIdx="1" presStyleCnt="2"/>
      <dgm:spPr/>
    </dgm:pt>
    <dgm:pt modelId="{1DF54024-E2E9-4BB0-A5C3-80543F5EC4CF}" type="pres">
      <dgm:prSet presAssocID="{CB9EA0C2-DF61-4A1E-B84A-9702A6755B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9D85E94-6E8D-4428-B527-CD6D0D6DFF29}" type="pres">
      <dgm:prSet presAssocID="{CB9EA0C2-DF61-4A1E-B84A-9702A6755B56}" presName="spaceRect" presStyleCnt="0"/>
      <dgm:spPr/>
    </dgm:pt>
    <dgm:pt modelId="{F2ACC9D5-6874-428D-91C2-FED2D77CD8E8}" type="pres">
      <dgm:prSet presAssocID="{CB9EA0C2-DF61-4A1E-B84A-9702A6755B56}" presName="parTx" presStyleLbl="revTx" presStyleIdx="1" presStyleCnt="2">
        <dgm:presLayoutVars>
          <dgm:chMax val="0"/>
          <dgm:chPref val="0"/>
        </dgm:presLayoutVars>
      </dgm:prSet>
      <dgm:spPr/>
    </dgm:pt>
  </dgm:ptLst>
  <dgm:cxnLst>
    <dgm:cxn modelId="{5F945D2E-B1FC-47E4-9B9D-1D11288E6C25}" srcId="{02181272-7783-4D0F-A008-3F6278DE4547}" destId="{25E9D772-4053-4633-8F24-5CBC2C61F19C}" srcOrd="0" destOrd="0" parTransId="{9FE26DCA-AD2B-453E-A650-BD23BB1F1765}" sibTransId="{7DE90E4F-59DE-435D-A081-0EC392F5DB55}"/>
    <dgm:cxn modelId="{E7672045-E3E8-4B8B-97ED-2B7FF8DF3C08}" srcId="{02181272-7783-4D0F-A008-3F6278DE4547}" destId="{CB9EA0C2-DF61-4A1E-B84A-9702A6755B56}" srcOrd="1" destOrd="0" parTransId="{8522568F-E2DC-4886-874A-D009B1CCBB4E}" sibTransId="{82D777E7-71B4-47EA-BE34-BEA3484BA5BD}"/>
    <dgm:cxn modelId="{1DB4FC90-9BF4-437A-999E-189220CB5CB5}" type="presOf" srcId="{25E9D772-4053-4633-8F24-5CBC2C61F19C}" destId="{2D874A3C-B470-4CB1-BB2C-BF1A4C2D97DA}" srcOrd="0" destOrd="0" presId="urn:microsoft.com/office/officeart/2018/2/layout/IconVerticalSolidList"/>
    <dgm:cxn modelId="{4F23FFB5-D93A-4D00-8CF4-1EF993AC4C0E}" type="presOf" srcId="{02181272-7783-4D0F-A008-3F6278DE4547}" destId="{0A13E4A9-94AE-4403-A33E-84DAF0AFD7ED}" srcOrd="0" destOrd="0" presId="urn:microsoft.com/office/officeart/2018/2/layout/IconVerticalSolidList"/>
    <dgm:cxn modelId="{93A755BB-76CF-4337-BA56-10756E9078E0}" type="presOf" srcId="{CB9EA0C2-DF61-4A1E-B84A-9702A6755B56}" destId="{F2ACC9D5-6874-428D-91C2-FED2D77CD8E8}" srcOrd="0" destOrd="0" presId="urn:microsoft.com/office/officeart/2018/2/layout/IconVerticalSolidList"/>
    <dgm:cxn modelId="{E89CE224-D8F3-491E-8F5A-284AA349D6EF}" type="presParOf" srcId="{0A13E4A9-94AE-4403-A33E-84DAF0AFD7ED}" destId="{B7130CEA-0A1B-4017-8B30-8A9A8D896E4D}" srcOrd="0" destOrd="0" presId="urn:microsoft.com/office/officeart/2018/2/layout/IconVerticalSolidList"/>
    <dgm:cxn modelId="{4A481445-330C-4C35-A4F0-09CD75B8F213}" type="presParOf" srcId="{B7130CEA-0A1B-4017-8B30-8A9A8D896E4D}" destId="{05329C5C-DBD9-4235-9297-C6F21EEBBC7C}" srcOrd="0" destOrd="0" presId="urn:microsoft.com/office/officeart/2018/2/layout/IconVerticalSolidList"/>
    <dgm:cxn modelId="{F9C25F82-C9EC-4272-BD93-1E1E48019553}" type="presParOf" srcId="{B7130CEA-0A1B-4017-8B30-8A9A8D896E4D}" destId="{9CC75AD3-2C9F-4A74-A36F-E7E21D6433F2}" srcOrd="1" destOrd="0" presId="urn:microsoft.com/office/officeart/2018/2/layout/IconVerticalSolidList"/>
    <dgm:cxn modelId="{79196253-9585-43C4-8F8E-6018514B588D}" type="presParOf" srcId="{B7130CEA-0A1B-4017-8B30-8A9A8D896E4D}" destId="{97C30E0E-262C-4ABA-8DD6-6101B96DA4EA}" srcOrd="2" destOrd="0" presId="urn:microsoft.com/office/officeart/2018/2/layout/IconVerticalSolidList"/>
    <dgm:cxn modelId="{60A930EE-6B6D-4D2A-BC00-6D69208B2194}" type="presParOf" srcId="{B7130CEA-0A1B-4017-8B30-8A9A8D896E4D}" destId="{2D874A3C-B470-4CB1-BB2C-BF1A4C2D97DA}" srcOrd="3" destOrd="0" presId="urn:microsoft.com/office/officeart/2018/2/layout/IconVerticalSolidList"/>
    <dgm:cxn modelId="{E271C45D-0A67-4702-8F28-BBAB270FAB6D}" type="presParOf" srcId="{0A13E4A9-94AE-4403-A33E-84DAF0AFD7ED}" destId="{9F9587EF-E1C1-434B-8530-016A36E69127}" srcOrd="1" destOrd="0" presId="urn:microsoft.com/office/officeart/2018/2/layout/IconVerticalSolidList"/>
    <dgm:cxn modelId="{A14980BE-2729-46A3-8093-8332D5E2DB0C}" type="presParOf" srcId="{0A13E4A9-94AE-4403-A33E-84DAF0AFD7ED}" destId="{CC28B2E0-B97E-476D-B930-68D5ED8E0B4D}" srcOrd="2" destOrd="0" presId="urn:microsoft.com/office/officeart/2018/2/layout/IconVerticalSolidList"/>
    <dgm:cxn modelId="{0F5EA976-68B9-4F62-94C8-6D7BACBCCC21}" type="presParOf" srcId="{CC28B2E0-B97E-476D-B930-68D5ED8E0B4D}" destId="{1E132943-7792-4CC4-BA0C-F8C167B66214}" srcOrd="0" destOrd="0" presId="urn:microsoft.com/office/officeart/2018/2/layout/IconVerticalSolidList"/>
    <dgm:cxn modelId="{F670E3B3-E764-4863-8838-466BD16FE56F}" type="presParOf" srcId="{CC28B2E0-B97E-476D-B930-68D5ED8E0B4D}" destId="{1DF54024-E2E9-4BB0-A5C3-80543F5EC4CF}" srcOrd="1" destOrd="0" presId="urn:microsoft.com/office/officeart/2018/2/layout/IconVerticalSolidList"/>
    <dgm:cxn modelId="{DE006FCB-3595-4623-97DF-2AE7EB5F0DC9}" type="presParOf" srcId="{CC28B2E0-B97E-476D-B930-68D5ED8E0B4D}" destId="{49D85E94-6E8D-4428-B527-CD6D0D6DFF29}" srcOrd="2" destOrd="0" presId="urn:microsoft.com/office/officeart/2018/2/layout/IconVerticalSolidList"/>
    <dgm:cxn modelId="{9554F464-2A5D-4F22-91B5-26FC32EEAE16}" type="presParOf" srcId="{CC28B2E0-B97E-476D-B930-68D5ED8E0B4D}" destId="{F2ACC9D5-6874-428D-91C2-FED2D77CD8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29C5C-DBD9-4235-9297-C6F21EEBBC7C}">
      <dsp:nvSpPr>
        <dsp:cNvPr id="0" name=""/>
        <dsp:cNvSpPr/>
      </dsp:nvSpPr>
      <dsp:spPr>
        <a:xfrm>
          <a:off x="0" y="905470"/>
          <a:ext cx="6269038" cy="16716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C75AD3-2C9F-4A74-A36F-E7E21D6433F2}">
      <dsp:nvSpPr>
        <dsp:cNvPr id="0" name=""/>
        <dsp:cNvSpPr/>
      </dsp:nvSpPr>
      <dsp:spPr>
        <a:xfrm>
          <a:off x="505670" y="1281588"/>
          <a:ext cx="919400" cy="919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74A3C-B470-4CB1-BB2C-BF1A4C2D97DA}">
      <dsp:nvSpPr>
        <dsp:cNvPr id="0" name=""/>
        <dsp:cNvSpPr/>
      </dsp:nvSpPr>
      <dsp:spPr>
        <a:xfrm>
          <a:off x="1930741" y="905470"/>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755650">
            <a:lnSpc>
              <a:spcPct val="100000"/>
            </a:lnSpc>
            <a:spcBef>
              <a:spcPct val="0"/>
            </a:spcBef>
            <a:spcAft>
              <a:spcPct val="35000"/>
            </a:spcAft>
            <a:buNone/>
          </a:pPr>
          <a:r>
            <a:rPr lang="en-IN" sz="1700" kern="1200"/>
            <a:t>Main aim is to demonstrate how to use Ansible for environment provisioning and application deployment in a Continuous Integration/Continuous Delivery (CI/CD) process using a Jenkins pipeline</a:t>
          </a:r>
          <a:endParaRPr lang="en-US" sz="1700" kern="1200"/>
        </a:p>
      </dsp:txBody>
      <dsp:txXfrm>
        <a:off x="1930741" y="905470"/>
        <a:ext cx="4338296" cy="1671637"/>
      </dsp:txXfrm>
    </dsp:sp>
    <dsp:sp modelId="{1E132943-7792-4CC4-BA0C-F8C167B66214}">
      <dsp:nvSpPr>
        <dsp:cNvPr id="0" name=""/>
        <dsp:cNvSpPr/>
      </dsp:nvSpPr>
      <dsp:spPr>
        <a:xfrm>
          <a:off x="0" y="2995017"/>
          <a:ext cx="6269038" cy="167163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54024-E2E9-4BB0-A5C3-80543F5EC4CF}">
      <dsp:nvSpPr>
        <dsp:cNvPr id="0" name=""/>
        <dsp:cNvSpPr/>
      </dsp:nvSpPr>
      <dsp:spPr>
        <a:xfrm>
          <a:off x="505670" y="3371135"/>
          <a:ext cx="919400" cy="919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ACC9D5-6874-428D-91C2-FED2D77CD8E8}">
      <dsp:nvSpPr>
        <dsp:cNvPr id="0" name=""/>
        <dsp:cNvSpPr/>
      </dsp:nvSpPr>
      <dsp:spPr>
        <a:xfrm>
          <a:off x="1930741" y="2995017"/>
          <a:ext cx="4338296" cy="167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15" tIns="176915" rIns="176915" bIns="176915" numCol="1" spcCol="1270" anchor="ctr" anchorCtr="0">
          <a:noAutofit/>
        </a:bodyPr>
        <a:lstStyle/>
        <a:p>
          <a:pPr marL="0" lvl="0" indent="0" algn="l" defTabSz="755650">
            <a:lnSpc>
              <a:spcPct val="100000"/>
            </a:lnSpc>
            <a:spcBef>
              <a:spcPct val="0"/>
            </a:spcBef>
            <a:spcAft>
              <a:spcPct val="35000"/>
            </a:spcAft>
            <a:buNone/>
          </a:pPr>
          <a:r>
            <a:rPr lang="en-US" sz="1700" b="0" i="0" kern="1200"/>
            <a:t>The purpose of using Ansible in the pipeline flow is to reuse roles and Playbooks for provisioning, leaving Jenkins only as a process orchestrator instead of a shell script executor.</a:t>
          </a:r>
          <a:endParaRPr lang="en-US" sz="1700" kern="1200"/>
        </a:p>
      </dsp:txBody>
      <dsp:txXfrm>
        <a:off x="1930741" y="2995017"/>
        <a:ext cx="4338296" cy="16716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9F4D-D02E-40BB-A78A-9BC7E243C8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DF28AA-2229-4B55-822C-60C323E2E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6C37A4-1031-4845-A107-6ADD9F131D16}"/>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5" name="Footer Placeholder 4">
            <a:extLst>
              <a:ext uri="{FF2B5EF4-FFF2-40B4-BE49-F238E27FC236}">
                <a16:creationId xmlns:a16="http://schemas.microsoft.com/office/drawing/2014/main" id="{467076B0-7DAE-4B0E-9CC8-14528F4B7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6D42B-346D-4FF7-842F-97D5247E9E38}"/>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347153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88E0-22BE-4110-88AD-136E5BC4B3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59626C-F782-43D6-9A36-B0CEE7CB85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4B959-2EAC-49D6-8039-A2FBA6AFA439}"/>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5" name="Footer Placeholder 4">
            <a:extLst>
              <a:ext uri="{FF2B5EF4-FFF2-40B4-BE49-F238E27FC236}">
                <a16:creationId xmlns:a16="http://schemas.microsoft.com/office/drawing/2014/main" id="{E7D68196-2154-4251-ACB3-B72700AA64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2B154E-2F13-46B8-9A95-93A9E8795B3A}"/>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156156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FDEF93-585F-45EE-B464-E3AF6F36A6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8498D-2181-4927-8BAD-C5FA58582E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3306B-D02C-4DCD-B8E4-B052176B51FC}"/>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5" name="Footer Placeholder 4">
            <a:extLst>
              <a:ext uri="{FF2B5EF4-FFF2-40B4-BE49-F238E27FC236}">
                <a16:creationId xmlns:a16="http://schemas.microsoft.com/office/drawing/2014/main" id="{738E2DF0-4964-4A21-8367-9B6EBE31EC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B970D5-8BAE-42D1-B9C3-BE576B9ACBD2}"/>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116496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B60A-741B-4130-BB49-6DF1A588CB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13CB15-B3B5-4C18-BA1D-5CBCBFC9EE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00E824-C796-4D10-A2A5-AB41598D92B4}"/>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5" name="Footer Placeholder 4">
            <a:extLst>
              <a:ext uri="{FF2B5EF4-FFF2-40B4-BE49-F238E27FC236}">
                <a16:creationId xmlns:a16="http://schemas.microsoft.com/office/drawing/2014/main" id="{5A178661-76BA-409F-AA64-6F297AD04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51C35C-296E-4CCD-AC17-1997DFEF916E}"/>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396106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D4A1-4668-4F7C-A6EB-27205D859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57F4A0-638E-45A2-AB1A-C5CED0834A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46E6-B705-4322-86E2-B92789D3726F}"/>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5" name="Footer Placeholder 4">
            <a:extLst>
              <a:ext uri="{FF2B5EF4-FFF2-40B4-BE49-F238E27FC236}">
                <a16:creationId xmlns:a16="http://schemas.microsoft.com/office/drawing/2014/main" id="{D4EF5AD0-0833-445E-AD17-891C96E842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57FA1-2F24-40FA-A779-DE6FF6497AED}"/>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391600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F50D-5C89-47CD-86D4-4DB1B056AE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3A3410-A4C8-4C5B-888E-F4CC75F65C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254B93-5E8B-490B-9538-D81BA89B7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D7279C-C3C4-4BB2-A7F6-0E46E6CBFEF7}"/>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6" name="Footer Placeholder 5">
            <a:extLst>
              <a:ext uri="{FF2B5EF4-FFF2-40B4-BE49-F238E27FC236}">
                <a16:creationId xmlns:a16="http://schemas.microsoft.com/office/drawing/2014/main" id="{CF6A57BA-6BEB-4E9A-8827-B535B0E07F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D4AF10-EDAE-47C5-B58F-E133756A2C3F}"/>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3689731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8E0E-E9D7-4FE8-B1C7-EF838C2607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A13F67-C757-4859-A5FB-DB7AD3B1F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1E171-CA5A-4FE8-88CA-0283C8242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0AD1A2-7AB6-46C0-B259-5EF3D9CDF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A91A9-81B5-4355-BEEE-77D86F52E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A0167-FF8C-4C8C-B90F-FAC525CD86C1}"/>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8" name="Footer Placeholder 7">
            <a:extLst>
              <a:ext uri="{FF2B5EF4-FFF2-40B4-BE49-F238E27FC236}">
                <a16:creationId xmlns:a16="http://schemas.microsoft.com/office/drawing/2014/main" id="{49E665F3-A24C-406D-B7E6-42FBE122BC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103E72-88BA-4E9B-B9C9-7F070C0C9C77}"/>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3204923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9436-882B-4D0A-9516-5D1BDDDF5B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F03826-D17A-4F38-B531-4BD15BD0F47E}"/>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4" name="Footer Placeholder 3">
            <a:extLst>
              <a:ext uri="{FF2B5EF4-FFF2-40B4-BE49-F238E27FC236}">
                <a16:creationId xmlns:a16="http://schemas.microsoft.com/office/drawing/2014/main" id="{C3DB17F5-9436-4797-B1EF-4213AC14EC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6EDC78-5315-49F5-97F5-CF2D0F48011A}"/>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63095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4EB1A3-BF14-4B0E-953F-2174D275CE6B}"/>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3" name="Footer Placeholder 2">
            <a:extLst>
              <a:ext uri="{FF2B5EF4-FFF2-40B4-BE49-F238E27FC236}">
                <a16:creationId xmlns:a16="http://schemas.microsoft.com/office/drawing/2014/main" id="{9B319DDE-AC5F-47F1-86E4-30D7127A78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9F0FA9-0E5A-4025-94A1-01ADB68F8BD8}"/>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43063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5D93-83FE-43C3-9AEE-0C21A857D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4CC4CC-D498-4A3F-8978-363F9EC23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BF9AB2-F61B-4BD0-84F4-093FDFD9C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F9FE2-BA67-475A-A8B1-A9F3D04901B6}"/>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6" name="Footer Placeholder 5">
            <a:extLst>
              <a:ext uri="{FF2B5EF4-FFF2-40B4-BE49-F238E27FC236}">
                <a16:creationId xmlns:a16="http://schemas.microsoft.com/office/drawing/2014/main" id="{93E19EBB-40AB-489F-9D2D-238C5DB4AA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B71DD9-CA7F-4D70-B804-98CA990E0BE8}"/>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378857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CECA-8A52-4D1B-A214-77D1DE988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EEADC4-CDE6-4E50-B6CF-EB41C8FF86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4DCF3E-4949-48DB-A0DA-12DAC248F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A36614-97B0-48A4-9EA3-12586C18B71B}"/>
              </a:ext>
            </a:extLst>
          </p:cNvPr>
          <p:cNvSpPr>
            <a:spLocks noGrp="1"/>
          </p:cNvSpPr>
          <p:nvPr>
            <p:ph type="dt" sz="half" idx="10"/>
          </p:nvPr>
        </p:nvSpPr>
        <p:spPr/>
        <p:txBody>
          <a:bodyPr/>
          <a:lstStyle/>
          <a:p>
            <a:fld id="{2A48B3B0-E785-4FD3-8346-9AFD74F25119}" type="datetimeFigureOut">
              <a:rPr lang="en-IN" smtClean="0"/>
              <a:t>02-09-2020</a:t>
            </a:fld>
            <a:endParaRPr lang="en-IN"/>
          </a:p>
        </p:txBody>
      </p:sp>
      <p:sp>
        <p:nvSpPr>
          <p:cNvPr id="6" name="Footer Placeholder 5">
            <a:extLst>
              <a:ext uri="{FF2B5EF4-FFF2-40B4-BE49-F238E27FC236}">
                <a16:creationId xmlns:a16="http://schemas.microsoft.com/office/drawing/2014/main" id="{22D4B584-EAB8-4D0C-AB8B-EB5E3D6ABF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07F9F-78DB-4148-959D-4AC83D1AC03E}"/>
              </a:ext>
            </a:extLst>
          </p:cNvPr>
          <p:cNvSpPr>
            <a:spLocks noGrp="1"/>
          </p:cNvSpPr>
          <p:nvPr>
            <p:ph type="sldNum" sz="quarter" idx="12"/>
          </p:nvPr>
        </p:nvSpPr>
        <p:spPr/>
        <p:txBody>
          <a:bodyPr/>
          <a:lstStyle/>
          <a:p>
            <a:fld id="{DD15580D-46AD-419D-8347-46EE8530BC5C}" type="slidenum">
              <a:rPr lang="en-IN" smtClean="0"/>
              <a:t>‹#›</a:t>
            </a:fld>
            <a:endParaRPr lang="en-IN"/>
          </a:p>
        </p:txBody>
      </p:sp>
    </p:spTree>
    <p:extLst>
      <p:ext uri="{BB962C8B-B14F-4D97-AF65-F5344CB8AC3E}">
        <p14:creationId xmlns:p14="http://schemas.microsoft.com/office/powerpoint/2010/main" val="18147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BB2B7-A36B-4D0C-8836-37B12E8AD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7102EA-DF41-4C3D-A9D1-6F32D4B99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643E2-8FD5-4A4F-8127-F1553E66D3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8B3B0-E785-4FD3-8346-9AFD74F25119}" type="datetimeFigureOut">
              <a:rPr lang="en-IN" smtClean="0"/>
              <a:t>02-09-2020</a:t>
            </a:fld>
            <a:endParaRPr lang="en-IN"/>
          </a:p>
        </p:txBody>
      </p:sp>
      <p:sp>
        <p:nvSpPr>
          <p:cNvPr id="5" name="Footer Placeholder 4">
            <a:extLst>
              <a:ext uri="{FF2B5EF4-FFF2-40B4-BE49-F238E27FC236}">
                <a16:creationId xmlns:a16="http://schemas.microsoft.com/office/drawing/2014/main" id="{02C59D45-EF21-4ADA-BB6A-DFD545FA67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E0A1F6-C961-4772-8631-461C6560E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15580D-46AD-419D-8347-46EE8530BC5C}" type="slidenum">
              <a:rPr lang="en-IN" smtClean="0"/>
              <a:t>‹#›</a:t>
            </a:fld>
            <a:endParaRPr lang="en-IN"/>
          </a:p>
        </p:txBody>
      </p:sp>
    </p:spTree>
    <p:extLst>
      <p:ext uri="{BB962C8B-B14F-4D97-AF65-F5344CB8AC3E}">
        <p14:creationId xmlns:p14="http://schemas.microsoft.com/office/powerpoint/2010/main" val="2732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C3A7E6-8AFA-4AA9-9F61-C9B492A40796}"/>
              </a:ext>
            </a:extLst>
          </p:cNvPr>
          <p:cNvSpPr>
            <a:spLocks noGrp="1"/>
          </p:cNvSpPr>
          <p:nvPr>
            <p:ph type="ctrTitle"/>
          </p:nvPr>
        </p:nvSpPr>
        <p:spPr>
          <a:xfrm>
            <a:off x="3045368" y="2043663"/>
            <a:ext cx="6105194" cy="2031055"/>
          </a:xfrm>
        </p:spPr>
        <p:txBody>
          <a:bodyPr>
            <a:normAutofit/>
          </a:bodyPr>
          <a:lstStyle/>
          <a:p>
            <a:r>
              <a:rPr lang="en-IN">
                <a:solidFill>
                  <a:srgbClr val="FFFFFF"/>
                </a:solidFill>
              </a:rPr>
              <a:t>Integrating Ansible With CI/CD Process</a:t>
            </a:r>
          </a:p>
        </p:txBody>
      </p:sp>
    </p:spTree>
    <p:extLst>
      <p:ext uri="{BB962C8B-B14F-4D97-AF65-F5344CB8AC3E}">
        <p14:creationId xmlns:p14="http://schemas.microsoft.com/office/powerpoint/2010/main" val="58799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4FC42-2789-40F8-8D55-2D05F6B70AFA}"/>
              </a:ext>
            </a:extLst>
          </p:cNvPr>
          <p:cNvSpPr>
            <a:spLocks noGrp="1"/>
          </p:cNvSpPr>
          <p:nvPr>
            <p:ph type="title"/>
          </p:nvPr>
        </p:nvSpPr>
        <p:spPr>
          <a:xfrm>
            <a:off x="943277" y="712269"/>
            <a:ext cx="3370998" cy="5502264"/>
          </a:xfrm>
        </p:spPr>
        <p:txBody>
          <a:bodyPr>
            <a:normAutofit/>
          </a:bodyPr>
          <a:lstStyle/>
          <a:p>
            <a:r>
              <a:rPr lang="en-IN">
                <a:solidFill>
                  <a:srgbClr val="FFFFFF"/>
                </a:solidFill>
              </a:rPr>
              <a:t>Purpose:</a:t>
            </a:r>
          </a:p>
        </p:txBody>
      </p:sp>
      <p:cxnSp>
        <p:nvCxnSpPr>
          <p:cNvPr id="24" name="Straight Connector 2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8AC6F86-B53C-48A1-90D1-9F60C1B10AE9}"/>
              </a:ext>
            </a:extLst>
          </p:cNvPr>
          <p:cNvGraphicFramePr>
            <a:graphicFrameLocks noGrp="1"/>
          </p:cNvGraphicFramePr>
          <p:nvPr>
            <p:ph idx="1"/>
            <p:extLst>
              <p:ext uri="{D42A27DB-BD31-4B8C-83A1-F6EECF244321}">
                <p14:modId xmlns:p14="http://schemas.microsoft.com/office/powerpoint/2010/main" val="3818912554"/>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270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DFA5FC-8256-4176-8610-2EE6122769F5}"/>
              </a:ext>
            </a:extLst>
          </p:cNvPr>
          <p:cNvSpPr>
            <a:spLocks noGrp="1"/>
          </p:cNvSpPr>
          <p:nvPr>
            <p:ph type="title"/>
          </p:nvPr>
        </p:nvSpPr>
        <p:spPr>
          <a:xfrm>
            <a:off x="1179226" y="826680"/>
            <a:ext cx="9833548" cy="1325563"/>
          </a:xfrm>
        </p:spPr>
        <p:txBody>
          <a:bodyPr vert="horz" lIns="91440" tIns="45720" rIns="91440" bIns="45720" rtlCol="0">
            <a:normAutofit/>
          </a:bodyPr>
          <a:lstStyle/>
          <a:p>
            <a:pPr algn="ctr"/>
            <a:r>
              <a:rPr lang="en-US" sz="4000">
                <a:solidFill>
                  <a:srgbClr val="FFFFFF"/>
                </a:solidFill>
              </a:rPr>
              <a:t>Infrastructure Architecture</a:t>
            </a:r>
          </a:p>
        </p:txBody>
      </p:sp>
      <p:pic>
        <p:nvPicPr>
          <p:cNvPr id="9" name="Content Placeholder 8" descr="A picture containing clock&#10;&#10;Description automatically generated">
            <a:extLst>
              <a:ext uri="{FF2B5EF4-FFF2-40B4-BE49-F238E27FC236}">
                <a16:creationId xmlns:a16="http://schemas.microsoft.com/office/drawing/2014/main" id="{F92740FC-618F-4960-9EF2-96A80D2C60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2675" y="2843641"/>
            <a:ext cx="6659004" cy="3361897"/>
          </a:xfrm>
        </p:spPr>
      </p:pic>
    </p:spTree>
    <p:extLst>
      <p:ext uri="{BB962C8B-B14F-4D97-AF65-F5344CB8AC3E}">
        <p14:creationId xmlns:p14="http://schemas.microsoft.com/office/powerpoint/2010/main" val="262970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8504-A786-4812-AD7D-0342DB04F29C}"/>
              </a:ext>
            </a:extLst>
          </p:cNvPr>
          <p:cNvSpPr>
            <a:spLocks noGrp="1"/>
          </p:cNvSpPr>
          <p:nvPr>
            <p:ph type="title"/>
          </p:nvPr>
        </p:nvSpPr>
        <p:spPr/>
        <p:txBody>
          <a:bodyPr/>
          <a:lstStyle/>
          <a:p>
            <a:r>
              <a:rPr lang="en-IN"/>
              <a:t>Pipeline Flow</a:t>
            </a:r>
            <a:endParaRPr lang="en-IN" dirty="0"/>
          </a:p>
        </p:txBody>
      </p:sp>
      <p:pic>
        <p:nvPicPr>
          <p:cNvPr id="5" name="Content Placeholder 4" descr="A picture containing screenshot&#10;&#10;Description automatically generated">
            <a:extLst>
              <a:ext uri="{FF2B5EF4-FFF2-40B4-BE49-F238E27FC236}">
                <a16:creationId xmlns:a16="http://schemas.microsoft.com/office/drawing/2014/main" id="{5F0DBB64-36D8-472F-B86C-B6875BA71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625" y="1690688"/>
            <a:ext cx="9136154" cy="2553583"/>
          </a:xfrm>
        </p:spPr>
      </p:pic>
    </p:spTree>
    <p:extLst>
      <p:ext uri="{BB962C8B-B14F-4D97-AF65-F5344CB8AC3E}">
        <p14:creationId xmlns:p14="http://schemas.microsoft.com/office/powerpoint/2010/main" val="31935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92309D-0091-4EAC-AB6A-62AF09DC290E}"/>
              </a:ext>
            </a:extLst>
          </p:cNvPr>
          <p:cNvSpPr>
            <a:spLocks noGrp="1"/>
          </p:cNvSpPr>
          <p:nvPr>
            <p:ph type="title"/>
          </p:nvPr>
        </p:nvSpPr>
        <p:spPr>
          <a:xfrm>
            <a:off x="1051560" y="586822"/>
            <a:ext cx="3657600" cy="1645920"/>
          </a:xfrm>
        </p:spPr>
        <p:txBody>
          <a:bodyPr>
            <a:normAutofit/>
          </a:bodyPr>
          <a:lstStyle/>
          <a:p>
            <a:r>
              <a:rPr lang="en-IN" sz="3200"/>
              <a:t>Ansible Integration With Artifactory</a:t>
            </a:r>
          </a:p>
        </p:txBody>
      </p:sp>
      <p:sp>
        <p:nvSpPr>
          <p:cNvPr id="38" name="Rectangle 3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0" name="Rectangle 3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C7C33F7-02A1-4875-A54E-676D462342D3}"/>
              </a:ext>
            </a:extLst>
          </p:cNvPr>
          <p:cNvSpPr>
            <a:spLocks noGrp="1"/>
          </p:cNvSpPr>
          <p:nvPr>
            <p:ph idx="1"/>
          </p:nvPr>
        </p:nvSpPr>
        <p:spPr>
          <a:xfrm>
            <a:off x="5250106" y="586822"/>
            <a:ext cx="6106742" cy="1645920"/>
          </a:xfrm>
        </p:spPr>
        <p:txBody>
          <a:bodyPr anchor="ctr">
            <a:normAutofit/>
          </a:bodyPr>
          <a:lstStyle/>
          <a:p>
            <a:endParaRPr lang="en-US" sz="1800" dirty="0"/>
          </a:p>
          <a:p>
            <a:r>
              <a:rPr lang="en-US" sz="1800" dirty="0"/>
              <a:t>The pipeline flow just sets the required parameters like the compiled artifact URL and the target host to execute the Ansible Playbook afterward.</a:t>
            </a:r>
          </a:p>
          <a:p>
            <a:endParaRPr lang="en-IN" sz="1800" dirty="0"/>
          </a:p>
        </p:txBody>
      </p:sp>
      <p:pic>
        <p:nvPicPr>
          <p:cNvPr id="5" name="Picture 4" descr="A screenshot of a social media post&#10;&#10;Description automatically generated">
            <a:extLst>
              <a:ext uri="{FF2B5EF4-FFF2-40B4-BE49-F238E27FC236}">
                <a16:creationId xmlns:a16="http://schemas.microsoft.com/office/drawing/2014/main" id="{64E7BD0A-8C71-4BBB-865B-DA29925F0FF8}"/>
              </a:ext>
            </a:extLst>
          </p:cNvPr>
          <p:cNvPicPr>
            <a:picLocks noChangeAspect="1"/>
          </p:cNvPicPr>
          <p:nvPr/>
        </p:nvPicPr>
        <p:blipFill rotWithShape="1">
          <a:blip r:embed="rId2">
            <a:extLst>
              <a:ext uri="{28A0092B-C50C-407E-A947-70E740481C1C}">
                <a14:useLocalDpi xmlns:a14="http://schemas.microsoft.com/office/drawing/2010/main" val="0"/>
              </a:ext>
            </a:extLst>
          </a:blip>
          <a:srcRect t="68"/>
          <a:stretch/>
        </p:blipFill>
        <p:spPr>
          <a:xfrm>
            <a:off x="950905" y="2729397"/>
            <a:ext cx="4695265" cy="3483864"/>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43F044AA-8B37-4CD0-B402-967B248726DC}"/>
              </a:ext>
            </a:extLst>
          </p:cNvPr>
          <p:cNvPicPr>
            <a:picLocks noChangeAspect="1"/>
          </p:cNvPicPr>
          <p:nvPr/>
        </p:nvPicPr>
        <p:blipFill>
          <a:blip r:embed="rId3"/>
          <a:stretch>
            <a:fillRect/>
          </a:stretch>
        </p:blipFill>
        <p:spPr>
          <a:xfrm>
            <a:off x="6354563" y="2729397"/>
            <a:ext cx="5211517" cy="3483864"/>
          </a:xfrm>
          <a:prstGeom prst="rect">
            <a:avLst/>
          </a:prstGeom>
        </p:spPr>
      </p:pic>
    </p:spTree>
    <p:extLst>
      <p:ext uri="{BB962C8B-B14F-4D97-AF65-F5344CB8AC3E}">
        <p14:creationId xmlns:p14="http://schemas.microsoft.com/office/powerpoint/2010/main" val="329585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09A5C4A-F9E5-4590-ABE3-510480771DCA}"/>
              </a:ext>
            </a:extLst>
          </p:cNvPr>
          <p:cNvSpPr>
            <a:spLocks noGrp="1"/>
          </p:cNvSpPr>
          <p:nvPr>
            <p:ph type="title"/>
          </p:nvPr>
        </p:nvSpPr>
        <p:spPr>
          <a:xfrm>
            <a:off x="1047280" y="759805"/>
            <a:ext cx="10306520" cy="1325563"/>
          </a:xfrm>
        </p:spPr>
        <p:txBody>
          <a:bodyPr>
            <a:normAutofit/>
          </a:bodyPr>
          <a:lstStyle/>
          <a:p>
            <a:r>
              <a:rPr lang="en-IN" sz="4000">
                <a:solidFill>
                  <a:srgbClr val="FFFFFF"/>
                </a:solidFill>
              </a:rPr>
              <a:t>Ansible Jenkins Plugin</a:t>
            </a:r>
            <a:endParaRPr lang="en-IN" sz="4000" dirty="0">
              <a:solidFill>
                <a:srgbClr val="FFFFFF"/>
              </a:solidFill>
            </a:endParaRPr>
          </a:p>
        </p:txBody>
      </p:sp>
      <p:sp>
        <p:nvSpPr>
          <p:cNvPr id="3" name="Content Placeholder 2">
            <a:extLst>
              <a:ext uri="{FF2B5EF4-FFF2-40B4-BE49-F238E27FC236}">
                <a16:creationId xmlns:a16="http://schemas.microsoft.com/office/drawing/2014/main" id="{7A1B9E04-072A-479F-8553-A8404E3A4896}"/>
              </a:ext>
            </a:extLst>
          </p:cNvPr>
          <p:cNvSpPr>
            <a:spLocks noGrp="1"/>
          </p:cNvSpPr>
          <p:nvPr>
            <p:ph idx="1"/>
          </p:nvPr>
        </p:nvSpPr>
        <p:spPr>
          <a:xfrm>
            <a:off x="1424904" y="2494450"/>
            <a:ext cx="4053545" cy="3563159"/>
          </a:xfrm>
        </p:spPr>
        <p:txBody>
          <a:bodyPr>
            <a:normAutofit/>
          </a:bodyPr>
          <a:lstStyle/>
          <a:p>
            <a:r>
              <a:rPr lang="en-US" sz="2400"/>
              <a:t>By using the Ansible Jenkins plugin, it was possible to call this Playbook from the pipeline by setting the variables required to execute it.</a:t>
            </a:r>
          </a:p>
          <a:p>
            <a:endParaRPr lang="en-US" sz="2400"/>
          </a:p>
          <a:p>
            <a:endParaRPr lang="en-IN" sz="2400" dirty="0"/>
          </a:p>
        </p:txBody>
      </p:sp>
      <p:pic>
        <p:nvPicPr>
          <p:cNvPr id="4" name="Picture 3">
            <a:extLst>
              <a:ext uri="{FF2B5EF4-FFF2-40B4-BE49-F238E27FC236}">
                <a16:creationId xmlns:a16="http://schemas.microsoft.com/office/drawing/2014/main" id="{256AE956-B8BF-4539-A08E-3BE84FD5319A}"/>
              </a:ext>
            </a:extLst>
          </p:cNvPr>
          <p:cNvPicPr>
            <a:picLocks noChangeAspect="1"/>
          </p:cNvPicPr>
          <p:nvPr/>
        </p:nvPicPr>
        <p:blipFill rotWithShape="1">
          <a:blip r:embed="rId2"/>
          <a:srcRect r="9032" b="2"/>
          <a:stretch/>
        </p:blipFill>
        <p:spPr>
          <a:xfrm>
            <a:off x="6098892" y="2492376"/>
            <a:ext cx="4802404" cy="3563372"/>
          </a:xfrm>
          <a:prstGeom prst="rect">
            <a:avLst/>
          </a:prstGeom>
        </p:spPr>
      </p:pic>
    </p:spTree>
    <p:extLst>
      <p:ext uri="{BB962C8B-B14F-4D97-AF65-F5344CB8AC3E}">
        <p14:creationId xmlns:p14="http://schemas.microsoft.com/office/powerpoint/2010/main" val="62697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8583F1-98FF-4D33-9FDF-29281F69F2B8}"/>
              </a:ext>
            </a:extLst>
          </p:cNvPr>
          <p:cNvSpPr>
            <a:spLocks noGrp="1"/>
          </p:cNvSpPr>
          <p:nvPr>
            <p:ph type="title"/>
          </p:nvPr>
        </p:nvSpPr>
        <p:spPr>
          <a:xfrm>
            <a:off x="-299351" y="2837158"/>
            <a:ext cx="4317643" cy="2357499"/>
          </a:xfrm>
        </p:spPr>
        <p:txBody>
          <a:bodyPr anchor="t">
            <a:normAutofit/>
          </a:bodyPr>
          <a:lstStyle/>
          <a:p>
            <a:pPr algn="ctr"/>
            <a:r>
              <a:rPr lang="en-US" sz="3700" dirty="0">
                <a:solidFill>
                  <a:schemeClr val="bg1"/>
                </a:solidFill>
              </a:rPr>
              <a:t>Ansible played a fundamental role twice</a:t>
            </a:r>
            <a:br>
              <a:rPr lang="en-US" sz="3700" dirty="0">
                <a:solidFill>
                  <a:schemeClr val="bg1"/>
                </a:solidFill>
              </a:rPr>
            </a:br>
            <a:endParaRPr lang="en-IN" sz="3700" dirty="0">
              <a:solidFill>
                <a:schemeClr val="bg1"/>
              </a:solidFill>
            </a:endParaRPr>
          </a:p>
        </p:txBody>
      </p:sp>
      <p:pic>
        <p:nvPicPr>
          <p:cNvPr id="7" name="Graphic 6" descr="Dance Steps">
            <a:extLst>
              <a:ext uri="{FF2B5EF4-FFF2-40B4-BE49-F238E27FC236}">
                <a16:creationId xmlns:a16="http://schemas.microsoft.com/office/drawing/2014/main" id="{2CDF944F-3181-4ACD-A3AF-19AC3398A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8" name="Content Placeholder 2">
            <a:extLst>
              <a:ext uri="{FF2B5EF4-FFF2-40B4-BE49-F238E27FC236}">
                <a16:creationId xmlns:a16="http://schemas.microsoft.com/office/drawing/2014/main" id="{4668044B-62B0-4B60-BAA1-30AB2C30CF12}"/>
              </a:ext>
            </a:extLst>
          </p:cNvPr>
          <p:cNvSpPr>
            <a:spLocks noGrp="1"/>
          </p:cNvSpPr>
          <p:nvPr>
            <p:ph idx="1"/>
          </p:nvPr>
        </p:nvSpPr>
        <p:spPr>
          <a:xfrm>
            <a:off x="4330719" y="641615"/>
            <a:ext cx="7289799" cy="5533496"/>
          </a:xfrm>
        </p:spPr>
        <p:txBody>
          <a:bodyPr anchor="ctr">
            <a:normAutofit/>
          </a:bodyPr>
          <a:lstStyle/>
          <a:p>
            <a:pPr marL="0" indent="0">
              <a:buNone/>
            </a:pPr>
            <a:endParaRPr lang="en-IN" sz="2000" dirty="0"/>
          </a:p>
          <a:p>
            <a:r>
              <a:rPr lang="en-IN" sz="2000" dirty="0"/>
              <a:t>First, We can automate whole infrastructure like Jenkins Server, Maven, Git, Sonar Server, Nexus Or Jfrog artifactory and some dependencies for pipeline setup.  (</a:t>
            </a:r>
            <a:r>
              <a:rPr lang="en-IN" sz="2000" dirty="0">
                <a:highlight>
                  <a:srgbClr val="FFFF00"/>
                </a:highlight>
              </a:rPr>
              <a:t>Infrastructure provisioning </a:t>
            </a:r>
            <a:r>
              <a:rPr lang="en-IN" sz="2000" dirty="0"/>
              <a:t>)</a:t>
            </a:r>
          </a:p>
          <a:p>
            <a:endParaRPr lang="en-IN" sz="2000" dirty="0"/>
          </a:p>
          <a:p>
            <a:r>
              <a:rPr lang="en-IN" sz="2000" dirty="0"/>
              <a:t>Second, </a:t>
            </a:r>
            <a:r>
              <a:rPr lang="en-US" sz="2000" dirty="0"/>
              <a:t>as a tool to deploy our application through Jenkins pipeline. (</a:t>
            </a:r>
            <a:r>
              <a:rPr lang="en-US" sz="2000" dirty="0">
                <a:highlight>
                  <a:srgbClr val="FFFF00"/>
                </a:highlight>
              </a:rPr>
              <a:t>Application Deployment</a:t>
            </a:r>
            <a:r>
              <a:rPr lang="en-US" sz="2000" dirty="0"/>
              <a:t>)</a:t>
            </a:r>
          </a:p>
          <a:p>
            <a:endParaRPr lang="en-IN" sz="2000" dirty="0"/>
          </a:p>
          <a:p>
            <a:r>
              <a:rPr lang="en-US" sz="2000" dirty="0"/>
              <a:t>The pipeline has been designed to prepare the application binaries, now called “artifact”, and to upload them in Nexus/</a:t>
            </a:r>
            <a:r>
              <a:rPr lang="en-US" sz="2000" dirty="0" err="1"/>
              <a:t>JFrog</a:t>
            </a:r>
            <a:r>
              <a:rPr lang="en-US" sz="2000" dirty="0"/>
              <a:t>. The artifact can be reached in Nexus by an URL usually called Artifact URL. Ansible is also part of the pipeline and will receive the Artifact URL as the input for deployment. </a:t>
            </a:r>
            <a:endParaRPr lang="en-IN" sz="2000" dirty="0"/>
          </a:p>
          <a:p>
            <a:endParaRPr lang="en-IN" sz="2000" dirty="0"/>
          </a:p>
          <a:p>
            <a:pPr marL="0" indent="0">
              <a:buNone/>
            </a:pPr>
            <a:r>
              <a:rPr lang="en-IN" sz="2000" dirty="0"/>
              <a:t> </a:t>
            </a:r>
            <a:r>
              <a:rPr lang="en-US" sz="2000" b="1" u="sng" dirty="0"/>
              <a:t>Thus, Ansible will be responsible not only for the deployment but also for the infrastructure provisioning.</a:t>
            </a:r>
            <a:endParaRPr lang="en-IN" sz="2000" b="1" u="sng" dirty="0"/>
          </a:p>
        </p:txBody>
      </p:sp>
    </p:spTree>
    <p:extLst>
      <p:ext uri="{BB962C8B-B14F-4D97-AF65-F5344CB8AC3E}">
        <p14:creationId xmlns:p14="http://schemas.microsoft.com/office/powerpoint/2010/main" val="957998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269</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Integrating Ansible With CI/CD Process</vt:lpstr>
      <vt:lpstr>Purpose:</vt:lpstr>
      <vt:lpstr>Infrastructure Architecture</vt:lpstr>
      <vt:lpstr>Pipeline Flow</vt:lpstr>
      <vt:lpstr>Ansible Integration With Artifactory</vt:lpstr>
      <vt:lpstr>Ansible Jenkins Plugin</vt:lpstr>
      <vt:lpstr>Ansible played a fundamental role twice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Ansible With CI/CD Process</dc:title>
  <dc:creator>Sai Ram Reddy K</dc:creator>
  <cp:lastModifiedBy>Sai Ram Reddy K</cp:lastModifiedBy>
  <cp:revision>1</cp:revision>
  <dcterms:created xsi:type="dcterms:W3CDTF">2020-09-01T11:04:08Z</dcterms:created>
  <dcterms:modified xsi:type="dcterms:W3CDTF">2020-09-02T07:15:34Z</dcterms:modified>
</cp:coreProperties>
</file>