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Old Standard TT"/>
      <p:regular r:id="rId29"/>
      <p:bold r:id="rId30"/>
      <p: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ldStandardTT-italic.fntdata"/><Relationship Id="rId30" Type="http://schemas.openxmlformats.org/officeDocument/2006/relationships/font" Target="fonts/OldStandardT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1e73d2e1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1e73d2e1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2e0e2405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2e0e2405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62e0e2405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62e0e2405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1e73d2e1f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1e73d2e1f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a1e73d2e1f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a1e73d2e1f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247e9bbd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247e9bbd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1e73d2e1f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1e73d2e1f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247e9bb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247e9bb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a247e9bbd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a247e9bbd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247e9bbd2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247e9bbd2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1e73d2e1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1e73d2e1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1e73d2e1f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1e73d2e1f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1e73d2e1f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1e73d2e1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1e73d2e1f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a1e73d2e1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1e73d2e1f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1e73d2e1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1e73d2e1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a1e73d2e1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1e73d2e1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1e73d2e1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1e73d2e1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1e73d2e1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1e73d2e1f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1e73d2e1f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247e9bbd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247e9bbd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1e73d2e1f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1e73d2e1f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a1e73d2e1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a1e73d2e1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82200" y="142575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Vision-Language Pre-Training with Triple Contrastive Learning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470925" y="2437896"/>
            <a:ext cx="8118600" cy="23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Jayasri jetti (R11903013)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Maheswari Thokala (R11836421)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Sushmitha Gorrepati (R11903646)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Sulakshana Mucheli (R11842834)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Sujeeth Reddy Chevula(R11847040)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IMPROVEMENTS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454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latin typeface="Times New Roman"/>
                <a:ea typeface="Times New Roman"/>
                <a:cs typeface="Times New Roman"/>
                <a:sym typeface="Times New Roman"/>
              </a:rPr>
              <a:t>Accuracy:</a:t>
            </a:r>
            <a:endParaRPr b="1"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Indicates that the text and visual elements are separately sent to two distinct transformer blocks rather than being combined.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The specifications of these two transformer blocks are not the same.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AutoNum type="arabicPeriod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Cross-attention techniques are utilized to facilitate cross-modal interaction in order to get better performance. Additionally, no cross-attention between the textual and visual transformer blocks can be allowed in order to maximize efficiency.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IMPROVEMENTS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454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4D1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X-VLM</a:t>
            </a:r>
            <a:endParaRPr b="1" sz="24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(a)The existing methods                (b) The methods aligning the           (c) Our approach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     relying on  object detection.           Texts with the whole image</a:t>
            </a:r>
            <a:endParaRPr sz="2100"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2938" y="1752375"/>
            <a:ext cx="2569125" cy="197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5" y="1770227"/>
            <a:ext cx="2540069" cy="19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63225" y="1779925"/>
            <a:ext cx="3023300" cy="19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879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IMPROVEMENTS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328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8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1434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rgbClr val="4D1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majority of vision language pretraining techniques now in use rely on object-centric characteristics that are obtained through object identification and create precise alignments between the texts and the derived features. </a:t>
            </a:r>
            <a:endParaRPr sz="60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1434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rgbClr val="4D1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These approaches have difficulty learning relationships between several things. </a:t>
            </a:r>
            <a:endParaRPr sz="60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1434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rgbClr val="4D1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do this, we suggest a brand-new technique for "multi-grained vision language pre-training" known as X-VLM.</a:t>
            </a:r>
            <a:endParaRPr sz="60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4D1434"/>
              </a:buClr>
              <a:buSzPct val="100000"/>
              <a:buFont typeface="Times New Roman"/>
              <a:buChar char="●"/>
            </a:pPr>
            <a:r>
              <a:rPr lang="en" sz="6000">
                <a:solidFill>
                  <a:srgbClr val="4D14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Finding visual ideas in an image given the related texts is essential to learning multi-grained alignments. Meanwhile, texts should be aligned with the visual concepts when multi-granular alignments exist.</a:t>
            </a:r>
            <a:endParaRPr sz="60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56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4D143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DATASETS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7328">
                <a:latin typeface="Times New Roman"/>
                <a:ea typeface="Times New Roman"/>
                <a:cs typeface="Times New Roman"/>
                <a:sym typeface="Times New Roman"/>
              </a:rPr>
              <a:t>Pretraining Datasets: </a:t>
            </a:r>
            <a:endParaRPr b="1" sz="732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For our experiment, we utilize the data sets listed below.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COCO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The Visual Genome (VG)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Captions Conceptual (CC) 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In this work, the pre-training dataset was SBU Captions. </a:t>
            </a:r>
            <a:endParaRPr sz="7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72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" sz="5988">
                <a:latin typeface="Times New Roman"/>
                <a:ea typeface="Times New Roman"/>
                <a:cs typeface="Times New Roman"/>
                <a:sym typeface="Times New Roman"/>
              </a:rPr>
              <a:t>               </a:t>
            </a:r>
            <a:endParaRPr sz="59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98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325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75" y="168925"/>
            <a:ext cx="8054924" cy="48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825" y="1200875"/>
            <a:ext cx="7889576" cy="274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RESULT </a:t>
            </a: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1600"/>
            <a:ext cx="8408175" cy="3558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Results(previous model)</a:t>
            </a:r>
            <a:endParaRPr/>
          </a:p>
        </p:txBody>
      </p:sp>
      <p:sp>
        <p:nvSpPr>
          <p:cNvPr id="165" name="Google Shape;165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6750" y="1479050"/>
            <a:ext cx="6083076" cy="2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sp>
        <p:nvSpPr>
          <p:cNvPr id="172" name="Google Shape;172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325" y="1597150"/>
            <a:ext cx="6902800" cy="28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508000"/>
            <a:ext cx="8520600" cy="40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525" y="1288525"/>
            <a:ext cx="2156350" cy="28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9825" y="1288525"/>
            <a:ext cx="2381825" cy="280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1800" y="1881200"/>
            <a:ext cx="2156350" cy="13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1623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7755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❏"/>
            </a:pP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❏"/>
            </a:pP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❏"/>
            </a:pP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Modules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❏"/>
            </a:pP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Pre-trained objectives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❏"/>
            </a:pP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Improvements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❏"/>
            </a:pP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Data sets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❏"/>
            </a:pP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❏"/>
            </a:pP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❏"/>
            </a:pP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Result Comparison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❏"/>
            </a:pP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❏"/>
            </a:pP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Conclusion 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50"/>
              <a:buFont typeface="Times New Roman"/>
              <a:buChar char="❏"/>
            </a:pPr>
            <a:r>
              <a:rPr lang="en" sz="1650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In the future, we want to use grid format photos and see improved speed and finer-grained output at reduced image sizes.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In contrast, with Grid-VLP, we won't be able to see both due to the reduced image size.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Furthermore, we would like to continue working on the VLP transformer, which has 10 times the power of the current VLPs.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As a result, the VLP can scale more easily.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A powerful and effective method for performing visual language pre-training is what we have called X-VLM.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 order to train the model, visual ideas are identified in the image based on the corresponding texts, and texts are aligned with pertinent visual concepts at many granularities.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We have pre-trained X-VLM using moderately sized 4M and 16M pictures. In addition, there are only 216M parameters in X-VLM.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 terms of comprehending fine-grained vision language alignments, X-VLM has demonstrated superior performance.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[1] Philip Bachman, R Devon Hjelm, and William Buchwalter. Learning representations by maximizing mutual information across views. arXiv preprint arXiv:1906.00910, 2019. 2, 3, 5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[2] Mohamed Ishmael Belghazi, Aristide Baratin, Sai Rajeswar, Sherjil Ozair, Yoshua Bengio, Aaron Courville, and R Devon Hjelm. Mine: mutual information neural estimation. arXiv preprint arXiv:1801.04062, 2018. 3, 4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[3] Soravit Changpinyo, Piyush Sharma, Nan Ding, and Radu Soricut. Conceptual 12m: Pushing web-scale image-text pretraining to recognize long-tail visual concepts. In Proceedings of the IEEE/CVF Conference on Computer Vision and Pattern Recognition, pages 3558–3568, 2021. 6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[4] Feilong Chen, Duzhen Zhang, Minglun Han, Xiuyi Chen, Jing Shi, Shuang Xu, and Bo Xu. Vlp: A survey on visionlanguage pre-training. arXiv preprint arXiv:2202.09061, 2022. 1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</a:t>
            </a: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 THANK YOU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Vision language pre-training by using both cross-modal and intra-modal self-supervision we can come up with triple contrastive learning (TCL).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TCL adds an intra-modal contrastive goal to provide significant advantages in representation learning.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can enhance the performance by pre-training TCL with large dataset which implies the potential for further improvement with even larger dataset.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>
                <a:latin typeface="Times New Roman"/>
                <a:ea typeface="Times New Roman"/>
                <a:cs typeface="Times New Roman"/>
                <a:sym typeface="Times New Roman"/>
              </a:rPr>
              <a:t>Pre-Training using self supervised manner -&gt;fine tune on downstream tasks</a:t>
            </a:r>
            <a:endParaRPr sz="14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>
                <a:latin typeface="Times New Roman"/>
                <a:ea typeface="Times New Roman"/>
                <a:cs typeface="Times New Roman"/>
                <a:sym typeface="Times New Roman"/>
              </a:rPr>
              <a:t>-Vision: exemplars, predicting relative positions, solve jigsaw</a:t>
            </a:r>
            <a:endParaRPr sz="14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>
                <a:latin typeface="Times New Roman"/>
                <a:ea typeface="Times New Roman"/>
                <a:cs typeface="Times New Roman"/>
                <a:sym typeface="Times New Roman"/>
              </a:rPr>
              <a:t>-Language: BERT – Masked Language Modeling (MLM)    	</a:t>
            </a:r>
            <a:endParaRPr sz="14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>
                <a:latin typeface="Times New Roman"/>
                <a:ea typeface="Times New Roman"/>
                <a:cs typeface="Times New Roman"/>
                <a:sym typeface="Times New Roman"/>
              </a:rPr>
              <a:t>Vision-Language Pre-Training</a:t>
            </a:r>
            <a:endParaRPr sz="14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>
                <a:latin typeface="Times New Roman"/>
                <a:ea typeface="Times New Roman"/>
                <a:cs typeface="Times New Roman"/>
                <a:sym typeface="Times New Roman"/>
              </a:rPr>
              <a:t>-Fusion Encoder(e.g.Oscar,UNITER)</a:t>
            </a:r>
            <a:endParaRPr sz="14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>
                <a:latin typeface="Times New Roman"/>
                <a:ea typeface="Times New Roman"/>
                <a:cs typeface="Times New Roman"/>
                <a:sym typeface="Times New Roman"/>
              </a:rPr>
              <a:t>Problem: Each feature lie in different embedding spaces.</a:t>
            </a:r>
            <a:endParaRPr sz="14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>
                <a:latin typeface="Times New Roman"/>
                <a:ea typeface="Times New Roman"/>
                <a:cs typeface="Times New Roman"/>
                <a:sym typeface="Times New Roman"/>
              </a:rPr>
              <a:t> Align before fuse(using contrastive loss, maximize global MI)</a:t>
            </a:r>
            <a:endParaRPr sz="14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>
                <a:latin typeface="Times New Roman"/>
                <a:ea typeface="Times New Roman"/>
                <a:cs typeface="Times New Roman"/>
                <a:sym typeface="Times New Roman"/>
              </a:rPr>
              <a:t>	 -Problem 1: Only co-occurring features are captured.</a:t>
            </a:r>
            <a:endParaRPr sz="14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490">
                <a:latin typeface="Times New Roman"/>
                <a:ea typeface="Times New Roman"/>
                <a:cs typeface="Times New Roman"/>
                <a:sym typeface="Times New Roman"/>
              </a:rPr>
              <a:t> -Problem 2: Fails to consider localized and structural information. </a:t>
            </a:r>
            <a:endParaRPr sz="14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49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9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5751" y="2063175"/>
            <a:ext cx="2726550" cy="16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RELATED WORK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Vision-Language Pre-training (VLP) Inspired by the success of self-supervised learning in intra-modal tasks, there is a surging interest in developing pre-training objectives for tasks with multiple modalities (e.g., vision and language).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Although these aforementioned methods achieve remarkable performance, they fail to conduct image-text alignment before fusion, which makes it challenging to learn the interaction between different modalities.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While our approach and ALBEF have similar goals, there are several distinct variances as follows to ensure that the learnt representations are semantically meaningful.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introduce local alignment to the cross-modal scenario by maximizing mutual information (MI) between local regions and global representations.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44877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5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. Cross-Modal Alignment (CMA):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matching image-text pairings merged, unmatched pairs separated.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increases the mutual information (MI) between text and image to the maximum.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2. Intra Modal Contrastive (IMC):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Learns how to distinguish between positive and negative samples that are in the same modality.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Positive pairings consist of two randomly selected perspectives of the same image.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Encourage people to acquire representations that preserve semantically related positive pairs' alignment.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3. Local MI  maximization (LMI) :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Based on the combined probability of the values of adjacent pixels.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LMI maximization captures specific information.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/>
          <p:nvPr>
            <p:ph type="title"/>
          </p:nvPr>
        </p:nvSpPr>
        <p:spPr>
          <a:xfrm>
            <a:off x="246450" y="1949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TRIPLE CONTRASTIVE LEARNING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71600"/>
            <a:ext cx="38064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Vision encoder: For learning visual features from the image input, a text encoder.</a:t>
            </a:r>
            <a:endParaRPr sz="14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-These encoders adopts Transformer-Based architecture(TBA).</a:t>
            </a:r>
            <a:endParaRPr sz="14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4242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-Each encoder- paired with momentum encoder that is implemented by momentum-based moving average strategy.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3825" y="1437075"/>
            <a:ext cx="4350926" cy="22693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394025" y="439775"/>
            <a:ext cx="57621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</a:t>
            </a:r>
            <a:endParaRPr sz="2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PRE-TRAINED OBJECTIVES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Image Text Matching (ITM): 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Ascertain if a pair of images and texts matches or not.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As the combined representation of the input image-text pair, use the fusion encoder's [CLS] token.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Unused samples obtained from batch samplings.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>
                <a:latin typeface="Times New Roman"/>
                <a:ea typeface="Times New Roman"/>
                <a:cs typeface="Times New Roman"/>
                <a:sym typeface="Times New Roman"/>
              </a:rPr>
              <a:t>Masked Language Modelling(MLM):</a:t>
            </a:r>
            <a:endParaRPr b="1"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you can forecast the ground truth labels of text tokens that are hidden.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➢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predicated on the visual representations and accompanying text tokens.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559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IMPROVEMENTS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8412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1. ACCURACY                                                  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2. X – VLM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  (Multi-grained vision language pre-training)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 b="0" l="22618" r="0" t="10273"/>
          <a:stretch/>
        </p:blipFill>
        <p:spPr>
          <a:xfrm>
            <a:off x="5655975" y="1346318"/>
            <a:ext cx="3176325" cy="245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