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0"/>
  </p:notes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240" y="-10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25000"/>
              </a:lnSpc>
              <a:spcBef>
                <a:spcPts val="0"/>
              </a:spcBef>
              <a:buNone/>
              <a:defRPr sz="2400" b="0" i="0" u="none" strike="noStrike" cap="none">
                <a:latin typeface="Avenir"/>
                <a:ea typeface="Avenir"/>
                <a:cs typeface="Avenir"/>
                <a:sym typeface="Avenir"/>
              </a:defRPr>
            </a:lvl1pPr>
            <a:lvl2pPr marL="457200" marR="0" lvl="1" indent="228600" algn="l" rtl="0">
              <a:lnSpc>
                <a:spcPct val="125000"/>
              </a:lnSpc>
              <a:spcBef>
                <a:spcPts val="0"/>
              </a:spcBef>
              <a:buNone/>
              <a:defRPr sz="2400" b="0" i="0" u="none" strike="noStrike" cap="none">
                <a:latin typeface="Avenir"/>
                <a:ea typeface="Avenir"/>
                <a:cs typeface="Avenir"/>
                <a:sym typeface="Avenir"/>
              </a:defRPr>
            </a:lvl2pPr>
            <a:lvl3pPr marL="914400" marR="0" lvl="2" indent="457200" algn="l" rtl="0">
              <a:lnSpc>
                <a:spcPct val="125000"/>
              </a:lnSpc>
              <a:spcBef>
                <a:spcPts val="0"/>
              </a:spcBef>
              <a:buNone/>
              <a:defRPr sz="2400" b="0" i="0" u="none" strike="noStrike" cap="none">
                <a:latin typeface="Avenir"/>
                <a:ea typeface="Avenir"/>
                <a:cs typeface="Avenir"/>
                <a:sym typeface="Avenir"/>
              </a:defRPr>
            </a:lvl3pPr>
            <a:lvl4pPr marL="1371600" marR="0" lvl="3" indent="685800" algn="l" rtl="0">
              <a:lnSpc>
                <a:spcPct val="125000"/>
              </a:lnSpc>
              <a:spcBef>
                <a:spcPts val="0"/>
              </a:spcBef>
              <a:buNone/>
              <a:defRPr sz="2400" b="0" i="0" u="none" strike="noStrike" cap="none">
                <a:latin typeface="Avenir"/>
                <a:ea typeface="Avenir"/>
                <a:cs typeface="Avenir"/>
                <a:sym typeface="Avenir"/>
              </a:defRPr>
            </a:lvl4pPr>
            <a:lvl5pPr marL="1828800" marR="0" lvl="4" indent="914400" algn="l" rtl="0">
              <a:lnSpc>
                <a:spcPct val="125000"/>
              </a:lnSpc>
              <a:spcBef>
                <a:spcPts val="0"/>
              </a:spcBef>
              <a:buNone/>
              <a:defRPr sz="2400" b="0" i="0" u="none" strike="noStrike" cap="none">
                <a:latin typeface="Avenir"/>
                <a:ea typeface="Avenir"/>
                <a:cs typeface="Avenir"/>
                <a:sym typeface="Avenir"/>
              </a:defRPr>
            </a:lvl5pPr>
            <a:lvl6pPr marL="2286000" marR="0" lvl="5" indent="1143000" algn="l" rtl="0">
              <a:lnSpc>
                <a:spcPct val="125000"/>
              </a:lnSpc>
              <a:spcBef>
                <a:spcPts val="0"/>
              </a:spcBef>
              <a:buNone/>
              <a:defRPr sz="2400" b="0" i="0" u="none" strike="noStrike" cap="none">
                <a:latin typeface="Avenir"/>
                <a:ea typeface="Avenir"/>
                <a:cs typeface="Avenir"/>
                <a:sym typeface="Avenir"/>
              </a:defRPr>
            </a:lvl6pPr>
            <a:lvl7pPr marL="2743200" marR="0" lvl="6" indent="1371600" algn="l" rtl="0">
              <a:lnSpc>
                <a:spcPct val="125000"/>
              </a:lnSpc>
              <a:spcBef>
                <a:spcPts val="0"/>
              </a:spcBef>
              <a:buNone/>
              <a:defRPr sz="2400" b="0" i="0" u="none" strike="noStrike" cap="none">
                <a:latin typeface="Avenir"/>
                <a:ea typeface="Avenir"/>
                <a:cs typeface="Avenir"/>
                <a:sym typeface="Avenir"/>
              </a:defRPr>
            </a:lvl7pPr>
            <a:lvl8pPr marL="3200400" marR="0" lvl="7" indent="1600200" algn="l" rtl="0">
              <a:lnSpc>
                <a:spcPct val="125000"/>
              </a:lnSpc>
              <a:spcBef>
                <a:spcPts val="0"/>
              </a:spcBef>
              <a:buNone/>
              <a:defRPr sz="2400" b="0" i="0" u="none" strike="noStrike" cap="none">
                <a:latin typeface="Avenir"/>
                <a:ea typeface="Avenir"/>
                <a:cs typeface="Avenir"/>
                <a:sym typeface="Avenir"/>
              </a:defRPr>
            </a:lvl8pPr>
            <a:lvl9pPr marL="3657600" marR="0" lvl="8" indent="1828800" algn="l" rtl="0">
              <a:lnSpc>
                <a:spcPct val="125000"/>
              </a:lnSpc>
              <a:spcBef>
                <a:spcPts val="0"/>
              </a:spcBef>
              <a:buNone/>
              <a:defRPr sz="2400" b="0" i="0" u="none" strike="noStrike" cap="none">
                <a:latin typeface="Avenir"/>
                <a:ea typeface="Avenir"/>
                <a:cs typeface="Avenir"/>
                <a:sym typeface="Avenir"/>
              </a:defRPr>
            </a:lvl9pPr>
          </a:lstStyle>
          <a:p>
            <a:endParaRPr/>
          </a:p>
        </p:txBody>
      </p:sp>
    </p:spTree>
    <p:extLst>
      <p:ext uri="{BB962C8B-B14F-4D97-AF65-F5344CB8AC3E}">
        <p14:creationId xmlns:p14="http://schemas.microsoft.com/office/powerpoint/2010/main" val="138969375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5" name="Shape 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The Database closes between pages because Sqlite only allows one process to write the Database at once(Database locks)</a:t>
            </a:r>
          </a:p>
        </p:txBody>
      </p:sp>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ISBN used because it is able to give specific book and edition.</a:t>
            </a: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All were using NETBEANS 8.2</a:t>
            </a:r>
          </a:p>
        </p:txBody>
      </p:sp>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a:t>RS2XML used to populate and join the jtable.</a:t>
            </a:r>
          </a:p>
          <a:p>
            <a:pPr lvl="0">
              <a:spcBef>
                <a:spcPts val="0"/>
              </a:spcBef>
              <a:buNone/>
            </a:pPr>
            <a:r>
              <a:rPr lang="en-US"/>
              <a:t>Sqlite-JDBC Library used to connect sqlite with Java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270000" y="1638300"/>
            <a:ext cx="10464800" cy="3301999"/>
          </a:xfrm>
          <a:prstGeom prst="rect">
            <a:avLst/>
          </a:prstGeom>
          <a:noFill/>
          <a:ln>
            <a:noFill/>
          </a:ln>
        </p:spPr>
        <p:txBody>
          <a:bodyPr lIns="91425" tIns="91425" rIns="91425" bIns="91425" anchor="b" anchorCtr="0"/>
          <a:lstStyle>
            <a:lvl1pPr marL="0" marR="0" lvl="0" indent="0" algn="ctr" rtl="0">
              <a:spcBef>
                <a:spcPts val="0"/>
              </a:spcBef>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spcBef>
                <a:spcPts val="0"/>
              </a:spcBef>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spcBef>
                <a:spcPts val="0"/>
              </a:spcBef>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spcBef>
                <a:spcPts val="0"/>
              </a:spcBef>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spcBef>
                <a:spcPts val="0"/>
              </a:spcBef>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0" name="Shape 10"/>
          <p:cNvSpPr txBox="1">
            <a:spLocks noGrp="1"/>
          </p:cNvSpPr>
          <p:nvPr>
            <p:ph type="body" idx="1"/>
          </p:nvPr>
        </p:nvSpPr>
        <p:spPr>
          <a:xfrm>
            <a:off x="1270000" y="5029200"/>
            <a:ext cx="10464800" cy="1130299"/>
          </a:xfrm>
          <a:prstGeom prst="rect">
            <a:avLst/>
          </a:prstGeom>
          <a:noFill/>
          <a:ln>
            <a:noFill/>
          </a:ln>
        </p:spPr>
        <p:txBody>
          <a:bodyPr lIns="91425" tIns="91425" rIns="91425" bIns="91425" anchor="t" anchorCtr="0"/>
          <a:lstStyle>
            <a:lvl1pPr marL="0" marR="0" lvl="0" indent="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743200" marR="0" lvl="5"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200400" marR="0" lvl="6"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657600" marR="0" lvl="7"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114800" marR="0" lvl="8"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3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mp; Bullets">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952500" y="406400"/>
            <a:ext cx="11099799" cy="2120899"/>
          </a:xfrm>
          <a:prstGeom prst="rect">
            <a:avLst/>
          </a:prstGeom>
          <a:noFill/>
          <a:ln>
            <a:noFill/>
          </a:ln>
        </p:spPr>
        <p:txBody>
          <a:bodyPr lIns="91425" tIns="91425" rIns="91425" bIns="91425" anchor="ctr" anchorCtr="0"/>
          <a:lstStyle>
            <a:lvl1pPr marL="0" marR="0" lvl="0" indent="0" algn="ctr" rtl="0">
              <a:spcBef>
                <a:spcPts val="0"/>
              </a:spcBef>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spcBef>
                <a:spcPts val="0"/>
              </a:spcBef>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spcBef>
                <a:spcPts val="0"/>
              </a:spcBef>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spcBef>
                <a:spcPts val="0"/>
              </a:spcBef>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spcBef>
                <a:spcPts val="0"/>
              </a:spcBef>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3" name="Shape 13"/>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57200" marR="0" lvl="0"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914400" marR="0" lvl="1"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71600" marR="0" lvl="2"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828800" marR="0" lvl="3"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86000" marR="0" lvl="4"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743200" marR="0" lvl="5"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200400" marR="0" lvl="6"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657600" marR="0" lvl="7"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114800" marR="0" lvl="8"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1270000" y="6718300"/>
            <a:ext cx="10464800" cy="1422400"/>
          </a:xfrm>
          <a:prstGeom prst="rect">
            <a:avLst/>
          </a:prstGeom>
          <a:noFill/>
          <a:ln>
            <a:noFill/>
          </a:ln>
        </p:spPr>
        <p:txBody>
          <a:bodyPr lIns="91425" tIns="91425" rIns="91425" bIns="91425" anchor="b" anchorCtr="0"/>
          <a:lstStyle>
            <a:lvl1pPr marL="0" marR="0" lvl="0" indent="0" algn="ctr" rtl="0">
              <a:spcBef>
                <a:spcPts val="0"/>
              </a:spcBef>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spcBef>
                <a:spcPts val="0"/>
              </a:spcBef>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spcBef>
                <a:spcPts val="0"/>
              </a:spcBef>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spcBef>
                <a:spcPts val="0"/>
              </a:spcBef>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spcBef>
                <a:spcPts val="0"/>
              </a:spcBef>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body" idx="1"/>
          </p:nvPr>
        </p:nvSpPr>
        <p:spPr>
          <a:xfrm>
            <a:off x="1270000" y="8191500"/>
            <a:ext cx="10464800" cy="1219199"/>
          </a:xfrm>
          <a:prstGeom prst="rect">
            <a:avLst/>
          </a:prstGeom>
          <a:noFill/>
          <a:ln>
            <a:noFill/>
          </a:ln>
        </p:spPr>
        <p:txBody>
          <a:bodyPr lIns="91425" tIns="91425" rIns="91425" bIns="91425" anchor="t" anchorCtr="0"/>
          <a:lstStyle>
            <a:lvl1pPr marL="0" marR="0" lvl="0" indent="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743200" marR="0" lvl="5"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200400" marR="0" lvl="6"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657600" marR="0" lvl="7"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114800" marR="0" lvl="8"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spcBef>
                <a:spcPts val="0"/>
              </a:spcBef>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spcBef>
                <a:spcPts val="0"/>
              </a:spcBef>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spcBef>
                <a:spcPts val="0"/>
              </a:spcBef>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spcBef>
                <a:spcPts val="0"/>
              </a:spcBef>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spcBef>
                <a:spcPts val="0"/>
              </a:spcBef>
              <a:buNone/>
              <a:defRPr sz="8000" b="0" i="0" u="none" strike="noStrike" cap="none">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952500" y="762000"/>
            <a:ext cx="5333999" cy="4000500"/>
          </a:xfrm>
          <a:prstGeom prst="rect">
            <a:avLst/>
          </a:prstGeom>
          <a:noFill/>
          <a:ln>
            <a:noFill/>
          </a:ln>
        </p:spPr>
        <p:txBody>
          <a:bodyPr lIns="91425" tIns="91425" rIns="91425" bIns="91425" anchor="b" anchorCtr="0"/>
          <a:lstStyle>
            <a:lvl1pPr marL="0" marR="0" lvl="0" indent="0" algn="ctr" rtl="0">
              <a:spcBef>
                <a:spcPts val="0"/>
              </a:spcBef>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spcBef>
                <a:spcPts val="0"/>
              </a:spcBef>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spcBef>
                <a:spcPts val="0"/>
              </a:spcBef>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spcBef>
                <a:spcPts val="0"/>
              </a:spcBef>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spcBef>
                <a:spcPts val="0"/>
              </a:spcBef>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body" idx="1"/>
          </p:nvPr>
        </p:nvSpPr>
        <p:spPr>
          <a:xfrm>
            <a:off x="952500" y="5003800"/>
            <a:ext cx="5333999" cy="4000500"/>
          </a:xfrm>
          <a:prstGeom prst="rect">
            <a:avLst/>
          </a:prstGeom>
          <a:noFill/>
          <a:ln>
            <a:noFill/>
          </a:ln>
        </p:spPr>
        <p:txBody>
          <a:bodyPr lIns="91425" tIns="91425" rIns="91425" bIns="91425" anchor="t" anchorCtr="0"/>
          <a:lstStyle>
            <a:lvl1pPr marL="0" marR="0" lvl="0" indent="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743200" marR="0" lvl="5"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200400" marR="0" lvl="6"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657600" marR="0" lvl="7"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114800" marR="0" lvl="8"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Top">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952500" y="406400"/>
            <a:ext cx="11099799" cy="2120899"/>
          </a:xfrm>
          <a:prstGeom prst="rect">
            <a:avLst/>
          </a:prstGeom>
          <a:noFill/>
          <a:ln>
            <a:noFill/>
          </a:ln>
        </p:spPr>
        <p:txBody>
          <a:bodyPr lIns="91425" tIns="91425" rIns="91425" bIns="91425" anchor="ctr" anchorCtr="0"/>
          <a:lstStyle>
            <a:lvl1pPr marL="0" marR="0" lvl="0" indent="0" algn="ctr" rtl="0">
              <a:spcBef>
                <a:spcPts val="0"/>
              </a:spcBef>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spcBef>
                <a:spcPts val="0"/>
              </a:spcBef>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spcBef>
                <a:spcPts val="0"/>
              </a:spcBef>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spcBef>
                <a:spcPts val="0"/>
              </a:spcBef>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spcBef>
                <a:spcPts val="0"/>
              </a:spcBef>
              <a:buNone/>
              <a:defRPr sz="8000" b="0" i="0" u="none" strike="noStrike" cap="none">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952500" y="406400"/>
            <a:ext cx="11099799" cy="2120899"/>
          </a:xfrm>
          <a:prstGeom prst="rect">
            <a:avLst/>
          </a:prstGeom>
          <a:noFill/>
          <a:ln>
            <a:noFill/>
          </a:ln>
        </p:spPr>
        <p:txBody>
          <a:bodyPr lIns="91425" tIns="91425" rIns="91425" bIns="91425" anchor="ctr" anchorCtr="0"/>
          <a:lstStyle>
            <a:lvl1pPr marL="0" marR="0" lvl="0" indent="0" algn="ctr" rtl="0">
              <a:spcBef>
                <a:spcPts val="0"/>
              </a:spcBef>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spcBef>
                <a:spcPts val="0"/>
              </a:spcBef>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spcBef>
                <a:spcPts val="0"/>
              </a:spcBef>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spcBef>
                <a:spcPts val="0"/>
              </a:spcBef>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spcBef>
                <a:spcPts val="0"/>
              </a:spcBef>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6" name="Shape 2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81000" marR="0" lvl="0" indent="-247650" algn="l" rtl="0">
              <a:spcBef>
                <a:spcPts val="3800"/>
              </a:spcBef>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762000" marR="0" lvl="1" indent="-247650" algn="l" rtl="0">
              <a:spcBef>
                <a:spcPts val="3800"/>
              </a:spcBef>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143000" marR="0" lvl="2" indent="-247650" algn="l" rtl="0">
              <a:spcBef>
                <a:spcPts val="3800"/>
              </a:spcBef>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524000" marR="0" lvl="3" indent="-247650" algn="l" rtl="0">
              <a:spcBef>
                <a:spcPts val="3800"/>
              </a:spcBef>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1905000" marR="0" lvl="4" indent="-247650" algn="l" rtl="0">
              <a:spcBef>
                <a:spcPts val="3800"/>
              </a:spcBef>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743200" marR="0" lvl="5"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200400" marR="0" lvl="6"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657600" marR="0" lvl="7"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114800" marR="0" lvl="8"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952500" y="1270000"/>
            <a:ext cx="11099799" cy="7213600"/>
          </a:xfrm>
          <a:prstGeom prst="rect">
            <a:avLst/>
          </a:prstGeom>
          <a:noFill/>
          <a:ln>
            <a:noFill/>
          </a:ln>
        </p:spPr>
        <p:txBody>
          <a:bodyPr lIns="91425" tIns="91425" rIns="91425" bIns="91425" anchor="ctr" anchorCtr="0"/>
          <a:lstStyle>
            <a:lvl1pPr marL="457200" marR="0" lvl="0"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914400" marR="0" lvl="1"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71600" marR="0" lvl="2"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828800" marR="0" lvl="3"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86000" marR="0" lvl="4"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743200" marR="0" lvl="5"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200400" marR="0" lvl="6"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657600" marR="0" lvl="7"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114800" marR="0" lvl="8"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406400"/>
            <a:ext cx="11099799" cy="2120899"/>
          </a:xfrm>
          <a:prstGeom prst="rect">
            <a:avLst/>
          </a:prstGeom>
          <a:noFill/>
          <a:ln>
            <a:noFill/>
          </a:ln>
        </p:spPr>
        <p:txBody>
          <a:bodyPr lIns="91425" tIns="91425" rIns="91425" bIns="91425" anchor="ctr" anchorCtr="0"/>
          <a:lstStyle>
            <a:lvl1pPr marL="0" marR="0" lvl="0" indent="0" algn="ctr" rtl="0">
              <a:spcBef>
                <a:spcPts val="0"/>
              </a:spcBef>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spcBef>
                <a:spcPts val="0"/>
              </a:spcBef>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spcBef>
                <a:spcPts val="0"/>
              </a:spcBef>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spcBef>
                <a:spcPts val="0"/>
              </a:spcBef>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spcBef>
                <a:spcPts val="0"/>
              </a:spcBef>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spcBef>
                <a:spcPts val="0"/>
              </a:spcBef>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spcBef>
                <a:spcPts val="0"/>
              </a:spcBef>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spcBef>
                <a:spcPts val="0"/>
              </a:spcBef>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spcBef>
                <a:spcPts val="0"/>
              </a:spcBef>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57200" marR="0" lvl="0"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914400" marR="0" lvl="1"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71600" marR="0" lvl="2"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828800" marR="0" lvl="3"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86000" marR="0" lvl="4"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743200" marR="0" lvl="5"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200400" marR="0" lvl="6"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657600" marR="0" lvl="7"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114800" marR="0" lvl="8" indent="-276225" algn="l" rtl="0">
              <a:spcBef>
                <a:spcPts val="4200"/>
              </a:spcBef>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270000" y="1638300"/>
            <a:ext cx="10464900" cy="13902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a:t>GSUB Shopping System</a:t>
            </a:r>
          </a:p>
        </p:txBody>
      </p:sp>
      <p:sp>
        <p:nvSpPr>
          <p:cNvPr id="38" name="Shape 38"/>
          <p:cNvSpPr txBox="1">
            <a:spLocks noGrp="1"/>
          </p:cNvSpPr>
          <p:nvPr>
            <p:ph type="body" idx="1"/>
          </p:nvPr>
        </p:nvSpPr>
        <p:spPr>
          <a:xfrm>
            <a:off x="1269950" y="4876800"/>
            <a:ext cx="10464900" cy="4342200"/>
          </a:xfrm>
          <a:prstGeom prst="rect">
            <a:avLst/>
          </a:prstGeom>
          <a:noFill/>
          <a:ln>
            <a:noFill/>
          </a:ln>
        </p:spPr>
        <p:txBody>
          <a:bodyPr lIns="0" tIns="0" rIns="0" bIns="0" anchor="t" anchorCtr="0">
            <a:noAutofit/>
          </a:bodyPr>
          <a:lstStyle/>
          <a:p>
            <a:pPr marL="0" lvl="0" indent="-69850" rtl="0">
              <a:lnSpc>
                <a:spcPct val="138000"/>
              </a:lnSpc>
              <a:spcBef>
                <a:spcPts val="0"/>
              </a:spcBef>
              <a:buClr>
                <a:srgbClr val="000000"/>
              </a:buClr>
              <a:buSzPct val="25000"/>
              <a:buFont typeface="Arial"/>
              <a:buNone/>
            </a:pPr>
            <a:r>
              <a:rPr lang="en-US" sz="4800">
                <a:solidFill>
                  <a:srgbClr val="FFFFFF"/>
                </a:solidFill>
                <a:latin typeface="Arial"/>
                <a:ea typeface="Arial"/>
                <a:cs typeface="Arial"/>
                <a:sym typeface="Arial"/>
              </a:rPr>
              <a:t>Bountang Her (Coordinator)</a:t>
            </a:r>
          </a:p>
          <a:p>
            <a:pPr lvl="0" rtl="0">
              <a:lnSpc>
                <a:spcPct val="138000"/>
              </a:lnSpc>
              <a:spcBef>
                <a:spcPts val="0"/>
              </a:spcBef>
              <a:buClr>
                <a:srgbClr val="000000"/>
              </a:buClr>
              <a:buSzPct val="25000"/>
              <a:buFont typeface="Arial"/>
              <a:buNone/>
            </a:pPr>
            <a:r>
              <a:rPr lang="en-US" sz="4800">
                <a:solidFill>
                  <a:schemeClr val="lt1"/>
                </a:solidFill>
                <a:latin typeface="Arial"/>
                <a:ea typeface="Arial"/>
                <a:cs typeface="Arial"/>
                <a:sym typeface="Arial"/>
              </a:rPr>
              <a:t>Aamir Shaikh</a:t>
            </a:r>
          </a:p>
          <a:p>
            <a:pPr lvl="0" rtl="0">
              <a:lnSpc>
                <a:spcPct val="138000"/>
              </a:lnSpc>
              <a:spcBef>
                <a:spcPts val="0"/>
              </a:spcBef>
              <a:buClr>
                <a:srgbClr val="000000"/>
              </a:buClr>
              <a:buSzPct val="25000"/>
              <a:buFont typeface="Arial"/>
              <a:buNone/>
            </a:pPr>
            <a:r>
              <a:rPr lang="en-US" sz="4800">
                <a:solidFill>
                  <a:srgbClr val="FFFFFF"/>
                </a:solidFill>
                <a:latin typeface="Arial"/>
                <a:ea typeface="Arial"/>
                <a:cs typeface="Arial"/>
                <a:sym typeface="Arial"/>
              </a:rPr>
              <a:t>Jeongsu Park</a:t>
            </a:r>
          </a:p>
          <a:p>
            <a:pPr lvl="0" rtl="0">
              <a:lnSpc>
                <a:spcPct val="115000"/>
              </a:lnSpc>
              <a:spcBef>
                <a:spcPts val="0"/>
              </a:spcBef>
              <a:buClr>
                <a:srgbClr val="000000"/>
              </a:buClr>
              <a:buSzPct val="25000"/>
              <a:buFont typeface="Arial"/>
              <a:buNone/>
            </a:pPr>
            <a:r>
              <a:rPr lang="en-US" sz="4800">
                <a:solidFill>
                  <a:srgbClr val="FFFFFF"/>
                </a:solidFill>
                <a:latin typeface="Arial"/>
                <a:ea typeface="Arial"/>
                <a:cs typeface="Arial"/>
                <a:sym typeface="Arial"/>
              </a:rPr>
              <a:t>Ortagus Winfrey</a:t>
            </a:r>
          </a:p>
          <a:p>
            <a:pPr marL="0" marR="0" lvl="0" indent="0" algn="ctr" rtl="0">
              <a:spcBef>
                <a:spcPts val="0"/>
              </a:spcBef>
              <a:buClr>
                <a:srgbClr val="FFFFFF"/>
              </a:buClr>
              <a:buSzPct val="25000"/>
              <a:buFont typeface="Helvetica Neue"/>
              <a:buNone/>
            </a:pPr>
            <a:endParaRPr sz="4800"/>
          </a:p>
        </p:txBody>
      </p:sp>
      <p:sp>
        <p:nvSpPr>
          <p:cNvPr id="39" name="Shape 39"/>
          <p:cNvSpPr txBox="1"/>
          <p:nvPr/>
        </p:nvSpPr>
        <p:spPr>
          <a:xfrm>
            <a:off x="4112950" y="3562800"/>
            <a:ext cx="4779000" cy="779700"/>
          </a:xfrm>
          <a:prstGeom prst="rect">
            <a:avLst/>
          </a:prstGeom>
          <a:noFill/>
          <a:ln>
            <a:noFill/>
          </a:ln>
        </p:spPr>
        <p:txBody>
          <a:bodyPr lIns="91425" tIns="91425" rIns="91425" bIns="91425" anchor="t" anchorCtr="0">
            <a:noAutofit/>
          </a:bodyPr>
          <a:lstStyle/>
          <a:p>
            <a:pPr lvl="0" algn="ctr" rtl="0">
              <a:lnSpc>
                <a:spcPct val="138000"/>
              </a:lnSpc>
              <a:spcBef>
                <a:spcPts val="0"/>
              </a:spcBef>
              <a:buNone/>
            </a:pPr>
            <a:r>
              <a:rPr lang="en-US" sz="4800">
                <a:solidFill>
                  <a:schemeClr val="lt1"/>
                </a:solidFill>
              </a:rPr>
              <a:t>Team: UNITY</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952500" y="406400"/>
            <a:ext cx="10230000" cy="1566900"/>
          </a:xfrm>
          <a:prstGeom prst="rect">
            <a:avLst/>
          </a:prstGeom>
        </p:spPr>
        <p:txBody>
          <a:bodyPr lIns="91425" tIns="91425" rIns="91425" bIns="91425" anchor="ctr" anchorCtr="0">
            <a:noAutofit/>
          </a:bodyPr>
          <a:lstStyle/>
          <a:p>
            <a:pPr lvl="0">
              <a:spcBef>
                <a:spcPts val="0"/>
              </a:spcBef>
              <a:buNone/>
            </a:pPr>
            <a:r>
              <a:rPr lang="en-US"/>
              <a:t>Login Diagram</a:t>
            </a:r>
          </a:p>
        </p:txBody>
      </p:sp>
      <p:sp>
        <p:nvSpPr>
          <p:cNvPr id="95" name="Shape 95"/>
          <p:cNvSpPr txBox="1">
            <a:spLocks noGrp="1"/>
          </p:cNvSpPr>
          <p:nvPr>
            <p:ph type="body" idx="1"/>
          </p:nvPr>
        </p:nvSpPr>
        <p:spPr>
          <a:xfrm>
            <a:off x="952500" y="2699250"/>
            <a:ext cx="11099700" cy="6177900"/>
          </a:xfrm>
          <a:prstGeom prst="rect">
            <a:avLst/>
          </a:prstGeom>
        </p:spPr>
        <p:txBody>
          <a:bodyPr lIns="91425" tIns="91425" rIns="91425" bIns="91425" anchor="ctr" anchorCtr="0">
            <a:noAutofit/>
          </a:bodyPr>
          <a:lstStyle/>
          <a:p>
            <a:pPr lvl="0">
              <a:spcBef>
                <a:spcPts val="0"/>
              </a:spcBef>
              <a:buNone/>
            </a:pPr>
            <a:endParaRPr/>
          </a:p>
        </p:txBody>
      </p:sp>
      <p:pic>
        <p:nvPicPr>
          <p:cNvPr id="96" name="Shape 96" descr="LoginImage.png"/>
          <p:cNvPicPr preferRelativeResize="0"/>
          <p:nvPr/>
        </p:nvPicPr>
        <p:blipFill>
          <a:blip r:embed="rId3">
            <a:alphaModFix/>
          </a:blip>
          <a:stretch>
            <a:fillRect/>
          </a:stretch>
        </p:blipFill>
        <p:spPr>
          <a:xfrm>
            <a:off x="952499" y="2592800"/>
            <a:ext cx="11099700" cy="6546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a:solidFill>
                  <a:srgbClr val="FFFFFF"/>
                </a:solidFill>
                <a:latin typeface="Helvetica Neue"/>
                <a:ea typeface="Helvetica Neue"/>
                <a:cs typeface="Helvetica Neue"/>
                <a:sym typeface="Helvetica Neue"/>
              </a:rPr>
              <a:t>Forgot Password</a:t>
            </a:r>
          </a:p>
        </p:txBody>
      </p:sp>
      <p:sp>
        <p:nvSpPr>
          <p:cNvPr id="102" name="Shape 102"/>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457200" marR="0" lvl="0" indent="-457200" algn="l" rtl="0">
              <a:spcBef>
                <a:spcPts val="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The user puts in the email, and nickname they used to sign up for the system on the signup page.</a:t>
            </a:r>
          </a:p>
          <a:p>
            <a:pPr marL="457200" marR="0" lvl="0" indent="-457200" algn="l" rtl="0">
              <a:spcBef>
                <a:spcPts val="4200"/>
              </a:spcBef>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If the email and nickname matches what is present in the database then the password is returned via a prompt box.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534800" y="474450"/>
            <a:ext cx="9935100" cy="1362900"/>
          </a:xfrm>
          <a:prstGeom prst="rect">
            <a:avLst/>
          </a:prstGeom>
        </p:spPr>
        <p:txBody>
          <a:bodyPr lIns="91425" tIns="91425" rIns="91425" bIns="91425" anchor="ctr" anchorCtr="0">
            <a:noAutofit/>
          </a:bodyPr>
          <a:lstStyle/>
          <a:p>
            <a:pPr lvl="0">
              <a:spcBef>
                <a:spcPts val="0"/>
              </a:spcBef>
              <a:buNone/>
            </a:pPr>
            <a:r>
              <a:rPr lang="en-US"/>
              <a:t>Password Diagram</a:t>
            </a:r>
          </a:p>
        </p:txBody>
      </p:sp>
      <p:sp>
        <p:nvSpPr>
          <p:cNvPr id="108" name="Shape 108"/>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endParaRPr/>
          </a:p>
        </p:txBody>
      </p:sp>
      <p:pic>
        <p:nvPicPr>
          <p:cNvPr id="109" name="Shape 109" descr="PasswordImage.png"/>
          <p:cNvPicPr preferRelativeResize="0"/>
          <p:nvPr/>
        </p:nvPicPr>
        <p:blipFill>
          <a:blip r:embed="rId3">
            <a:alphaModFix/>
          </a:blip>
          <a:stretch>
            <a:fillRect/>
          </a:stretch>
        </p:blipFill>
        <p:spPr>
          <a:xfrm>
            <a:off x="843650" y="2590800"/>
            <a:ext cx="11208550" cy="62621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a:solidFill>
                  <a:srgbClr val="FFFFFF"/>
                </a:solidFill>
                <a:latin typeface="Helvetica Neue"/>
                <a:ea typeface="Helvetica Neue"/>
                <a:cs typeface="Helvetica Neue"/>
                <a:sym typeface="Helvetica Neue"/>
              </a:rPr>
              <a:t>Browse Library</a:t>
            </a:r>
          </a:p>
        </p:txBody>
      </p:sp>
      <p:sp>
        <p:nvSpPr>
          <p:cNvPr id="115" name="Shape 115"/>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457200" marR="0" lvl="0" indent="-457200" algn="l" rtl="0">
              <a:spcBef>
                <a:spcPts val="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Here the user is able to see what is currently stored in the library.</a:t>
            </a:r>
          </a:p>
          <a:p>
            <a:pPr marL="457200" marR="0" lvl="0" indent="-457200" algn="l" rtl="0">
              <a:spcBef>
                <a:spcPts val="4200"/>
              </a:spcBef>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Books that have been added to the database are present 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Browse Picture</a:t>
            </a:r>
          </a:p>
        </p:txBody>
      </p:sp>
      <p:sp>
        <p:nvSpPr>
          <p:cNvPr id="121" name="Shape 121"/>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endParaRPr/>
          </a:p>
        </p:txBody>
      </p:sp>
      <p:pic>
        <p:nvPicPr>
          <p:cNvPr id="122" name="Shape 122" descr="BrowseImage.png"/>
          <p:cNvPicPr preferRelativeResize="0"/>
          <p:nvPr/>
        </p:nvPicPr>
        <p:blipFill>
          <a:blip r:embed="rId3">
            <a:alphaModFix/>
          </a:blip>
          <a:stretch>
            <a:fillRect/>
          </a:stretch>
        </p:blipFill>
        <p:spPr>
          <a:xfrm>
            <a:off x="952500" y="2590800"/>
            <a:ext cx="11099700" cy="6286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a:solidFill>
                  <a:srgbClr val="FFFFFF"/>
                </a:solidFill>
                <a:latin typeface="Helvetica Neue"/>
                <a:ea typeface="Helvetica Neue"/>
                <a:cs typeface="Helvetica Neue"/>
                <a:sym typeface="Helvetica Neue"/>
              </a:rPr>
              <a:t>Search</a:t>
            </a:r>
          </a:p>
        </p:txBody>
      </p:sp>
      <p:sp>
        <p:nvSpPr>
          <p:cNvPr id="128" name="Shape 128"/>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457200" marR="0" lvl="0" indent="-457200" algn="l" rtl="0">
              <a:spcBef>
                <a:spcPts val="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The user is able to search through the Library using the </a:t>
            </a:r>
            <a:r>
              <a:rPr lang="en-US"/>
              <a:t>only </a:t>
            </a:r>
            <a:r>
              <a:rPr lang="en-US" sz="3800" b="0" i="0" u="none" strike="noStrike" cap="none">
                <a:solidFill>
                  <a:srgbClr val="FFFFFF"/>
                </a:solidFill>
                <a:latin typeface="Helvetica Neue"/>
                <a:ea typeface="Helvetica Neue"/>
                <a:cs typeface="Helvetica Neue"/>
                <a:sym typeface="Helvetica Neue"/>
              </a:rPr>
              <a:t>ISBN number.</a:t>
            </a:r>
          </a:p>
          <a:p>
            <a:pPr marL="457200" marR="0" lvl="0" indent="-457200" algn="l" rtl="0">
              <a:spcBef>
                <a:spcPts val="4200"/>
              </a:spcBef>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If present in the database this information shows up for them in the application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Search Diagram</a:t>
            </a:r>
          </a:p>
        </p:txBody>
      </p:sp>
      <p:sp>
        <p:nvSpPr>
          <p:cNvPr id="134" name="Shape 134"/>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endParaRPr/>
          </a:p>
        </p:txBody>
      </p:sp>
      <p:pic>
        <p:nvPicPr>
          <p:cNvPr id="135" name="Shape 135" descr="SearchPicture.png"/>
          <p:cNvPicPr preferRelativeResize="0"/>
          <p:nvPr/>
        </p:nvPicPr>
        <p:blipFill>
          <a:blip r:embed="rId3">
            <a:alphaModFix/>
          </a:blip>
          <a:stretch>
            <a:fillRect/>
          </a:stretch>
        </p:blipFill>
        <p:spPr>
          <a:xfrm>
            <a:off x="952500" y="2590800"/>
            <a:ext cx="11099700" cy="6564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Remove from the Cart</a:t>
            </a:r>
          </a:p>
        </p:txBody>
      </p:sp>
      <p:sp>
        <p:nvSpPr>
          <p:cNvPr id="141" name="Shape 141"/>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marL="457200" lvl="0" indent="-228600" rtl="0">
              <a:spcBef>
                <a:spcPts val="0"/>
              </a:spcBef>
            </a:pPr>
            <a:r>
              <a:rPr lang="en-US"/>
              <a:t>When in the cart page if the user clicks on the book a new page is presented to them.</a:t>
            </a:r>
          </a:p>
          <a:p>
            <a:pPr marL="457200" lvl="0" indent="-228600" rtl="0">
              <a:spcBef>
                <a:spcPts val="0"/>
              </a:spcBef>
            </a:pPr>
            <a:r>
              <a:rPr lang="en-US"/>
              <a:t>This asks the user if they want to remove the selected book from their cart.</a:t>
            </a:r>
          </a:p>
          <a:p>
            <a:pPr marL="457200" lvl="0" indent="-228600">
              <a:spcBef>
                <a:spcPts val="0"/>
              </a:spcBef>
            </a:pPr>
            <a:r>
              <a:rPr lang="en-US"/>
              <a:t>From here the user is able to remove the book from their cart, or allow them to keep it there.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a:solidFill>
                  <a:srgbClr val="FFFFFF"/>
                </a:solidFill>
                <a:latin typeface="Helvetica Neue"/>
                <a:ea typeface="Helvetica Neue"/>
                <a:cs typeface="Helvetica Neue"/>
                <a:sym typeface="Helvetica Neue"/>
              </a:rPr>
              <a:t>Place</a:t>
            </a:r>
            <a:r>
              <a:rPr lang="en-US"/>
              <a:t> Order</a:t>
            </a:r>
          </a:p>
        </p:txBody>
      </p:sp>
      <p:sp>
        <p:nvSpPr>
          <p:cNvPr id="147" name="Shape 147"/>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457200" marR="0" lvl="0" indent="-228600" algn="l" rtl="0">
              <a:spcBef>
                <a:spcPts val="0"/>
              </a:spcBef>
            </a:pPr>
            <a:r>
              <a:rPr lang="en-US"/>
              <a:t>When a book is added to the cart the user is able to view it on their cart page.</a:t>
            </a:r>
          </a:p>
          <a:p>
            <a:pPr marL="457200" marR="0" lvl="0" indent="-228600" algn="l" rtl="0">
              <a:spcBef>
                <a:spcPts val="0"/>
              </a:spcBef>
            </a:pPr>
            <a:r>
              <a:rPr lang="en-US"/>
              <a:t>When the proceed to checkout button is clicked on the user is able to enter in their details to purchase the book.</a:t>
            </a:r>
          </a:p>
          <a:p>
            <a:pPr marL="457200" marR="0" lvl="0" indent="-228600" algn="l" rtl="0">
              <a:spcBef>
                <a:spcPts val="0"/>
              </a:spcBef>
            </a:pPr>
            <a:r>
              <a:rPr lang="en-US"/>
              <a:t>These details includes a shipping address prompt first, followed by a payment page which includes: Billing address,Card Name,Card type, etc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Order Image</a:t>
            </a:r>
          </a:p>
        </p:txBody>
      </p:sp>
      <p:sp>
        <p:nvSpPr>
          <p:cNvPr id="153" name="Shape 153"/>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endParaRPr/>
          </a:p>
        </p:txBody>
      </p:sp>
      <p:pic>
        <p:nvPicPr>
          <p:cNvPr id="154" name="Shape 154" descr="PayImage.png"/>
          <p:cNvPicPr preferRelativeResize="0"/>
          <p:nvPr/>
        </p:nvPicPr>
        <p:blipFill>
          <a:blip r:embed="rId3">
            <a:alphaModFix/>
          </a:blip>
          <a:stretch>
            <a:fillRect/>
          </a:stretch>
        </p:blipFill>
        <p:spPr>
          <a:xfrm>
            <a:off x="952500" y="2590800"/>
            <a:ext cx="11362575" cy="6187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Roles</a:t>
            </a:r>
          </a:p>
        </p:txBody>
      </p:sp>
      <p:sp>
        <p:nvSpPr>
          <p:cNvPr id="51" name="Shape 51"/>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marL="457200" lvl="0" indent="-228600" rtl="0">
              <a:spcBef>
                <a:spcPts val="0"/>
              </a:spcBef>
            </a:pPr>
            <a:r>
              <a:rPr lang="en-US" b="1" u="sng" dirty="0" err="1"/>
              <a:t>Bountang</a:t>
            </a:r>
            <a:r>
              <a:rPr lang="en-US" b="1" u="sng" dirty="0"/>
              <a:t> Her</a:t>
            </a:r>
            <a:r>
              <a:rPr lang="en-US" dirty="0"/>
              <a:t> - Team Coordinator, UML Document Handler, and UI Tester.</a:t>
            </a:r>
          </a:p>
          <a:p>
            <a:pPr marL="457200" lvl="0" indent="-228600" rtl="0">
              <a:spcBef>
                <a:spcPts val="0"/>
              </a:spcBef>
            </a:pPr>
            <a:r>
              <a:rPr lang="en-US" b="1" u="sng" dirty="0" err="1"/>
              <a:t>Aamir</a:t>
            </a:r>
            <a:r>
              <a:rPr lang="en-US" b="1" u="sng" dirty="0"/>
              <a:t> </a:t>
            </a:r>
            <a:r>
              <a:rPr lang="en-US" b="1" u="sng" dirty="0" err="1"/>
              <a:t>Shaikh</a:t>
            </a:r>
            <a:r>
              <a:rPr lang="en-US" dirty="0"/>
              <a:t> - UI Designer, UI Tester, and UML Document Assistant.</a:t>
            </a:r>
          </a:p>
          <a:p>
            <a:pPr marL="457200" lvl="0" indent="-228600" rtl="0">
              <a:spcBef>
                <a:spcPts val="0"/>
              </a:spcBef>
            </a:pPr>
            <a:r>
              <a:rPr lang="en-US" b="1" u="sng" dirty="0" err="1"/>
              <a:t>Jeongsu</a:t>
            </a:r>
            <a:r>
              <a:rPr lang="en-US" b="1" u="sng" dirty="0"/>
              <a:t> Park</a:t>
            </a:r>
            <a:r>
              <a:rPr lang="en-US" dirty="0"/>
              <a:t> - Java Coder, Schedule Coordinator, UI Tester, and Database Programmer.</a:t>
            </a:r>
          </a:p>
          <a:p>
            <a:pPr marL="457200" lvl="0" indent="-228600">
              <a:spcBef>
                <a:spcPts val="0"/>
              </a:spcBef>
            </a:pPr>
            <a:r>
              <a:rPr lang="en-US" b="1" u="sng" dirty="0" err="1"/>
              <a:t>Ortagus</a:t>
            </a:r>
            <a:r>
              <a:rPr lang="en-US" b="1" u="sng" dirty="0"/>
              <a:t> Winfrey</a:t>
            </a:r>
            <a:r>
              <a:rPr lang="en-US" dirty="0"/>
              <a:t> - UI Tester, Database Assistant, and UML Document Assistant.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a:t>Account Page</a:t>
            </a:r>
          </a:p>
        </p:txBody>
      </p:sp>
      <p:sp>
        <p:nvSpPr>
          <p:cNvPr id="160" name="Shape 160"/>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457200" marR="0" lvl="0" indent="-228600" algn="l" rtl="0">
              <a:spcBef>
                <a:spcPts val="0"/>
              </a:spcBef>
            </a:pPr>
            <a:r>
              <a:rPr lang="en-US"/>
              <a:t>On the account page the top box shows which book is currently being sold by the user.</a:t>
            </a:r>
          </a:p>
          <a:p>
            <a:pPr marL="457200" marR="0" lvl="0" indent="-228600" algn="l" rtl="0">
              <a:spcBef>
                <a:spcPts val="0"/>
              </a:spcBef>
            </a:pPr>
            <a:r>
              <a:rPr lang="en-US"/>
              <a:t>The middle box corresponds to the tracking portion of the program. Books which are being shipped are displayed in this box.</a:t>
            </a:r>
          </a:p>
          <a:p>
            <a:pPr marL="457200" marR="0" lvl="0" indent="-228600" algn="l" rtl="0">
              <a:spcBef>
                <a:spcPts val="0"/>
              </a:spcBef>
            </a:pPr>
            <a:r>
              <a:rPr lang="en-US"/>
              <a:t>The bottom box shows the books which have been sold by the user.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Account Picture</a:t>
            </a:r>
          </a:p>
        </p:txBody>
      </p:sp>
      <p:sp>
        <p:nvSpPr>
          <p:cNvPr id="166" name="Shape 166"/>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endParaRPr/>
          </a:p>
        </p:txBody>
      </p:sp>
      <p:pic>
        <p:nvPicPr>
          <p:cNvPr id="167" name="Shape 167" descr="AccountImage.png"/>
          <p:cNvPicPr preferRelativeResize="0"/>
          <p:nvPr/>
        </p:nvPicPr>
        <p:blipFill>
          <a:blip r:embed="rId3">
            <a:alphaModFix/>
          </a:blip>
          <a:stretch>
            <a:fillRect/>
          </a:stretch>
        </p:blipFill>
        <p:spPr>
          <a:xfrm>
            <a:off x="952500" y="2590800"/>
            <a:ext cx="11099699" cy="6833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Tracking</a:t>
            </a:r>
          </a:p>
        </p:txBody>
      </p:sp>
      <p:sp>
        <p:nvSpPr>
          <p:cNvPr id="173" name="Shape 173"/>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marL="457200" lvl="0" indent="-228600" rtl="0">
              <a:spcBef>
                <a:spcPts val="0"/>
              </a:spcBef>
            </a:pPr>
            <a:r>
              <a:rPr lang="en-US"/>
              <a:t>A book that is clicked on in the tracking box on the account page brings up a page to show a tracking page.</a:t>
            </a:r>
          </a:p>
          <a:p>
            <a:pPr marL="457200" lvl="0" indent="-228600" rtl="0">
              <a:spcBef>
                <a:spcPts val="0"/>
              </a:spcBef>
            </a:pPr>
            <a:r>
              <a:rPr lang="en-US"/>
              <a:t>A box showing the address the user entered when purchasing the book is displayed on the page.</a:t>
            </a:r>
          </a:p>
          <a:p>
            <a:pPr marL="457200" lvl="0" indent="-228600">
              <a:spcBef>
                <a:spcPts val="0"/>
              </a:spcBef>
            </a:pPr>
            <a:r>
              <a:rPr lang="en-US"/>
              <a:t>Another option to cancel the order is also present on this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Tracking Picture</a:t>
            </a:r>
          </a:p>
        </p:txBody>
      </p:sp>
      <p:sp>
        <p:nvSpPr>
          <p:cNvPr id="179" name="Shape 179"/>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endParaRPr/>
          </a:p>
        </p:txBody>
      </p:sp>
      <p:pic>
        <p:nvPicPr>
          <p:cNvPr id="180" name="Shape 180" descr="TrackPicture.png"/>
          <p:cNvPicPr preferRelativeResize="0"/>
          <p:nvPr/>
        </p:nvPicPr>
        <p:blipFill>
          <a:blip r:embed="rId3">
            <a:alphaModFix/>
          </a:blip>
          <a:stretch>
            <a:fillRect/>
          </a:stretch>
        </p:blipFill>
        <p:spPr>
          <a:xfrm>
            <a:off x="952500" y="2590800"/>
            <a:ext cx="11099698" cy="6286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a:solidFill>
                  <a:srgbClr val="FFFFFF"/>
                </a:solidFill>
                <a:latin typeface="Helvetica Neue"/>
                <a:ea typeface="Helvetica Neue"/>
                <a:cs typeface="Helvetica Neue"/>
                <a:sym typeface="Helvetica Neue"/>
              </a:rPr>
              <a:t>Logout</a:t>
            </a:r>
          </a:p>
        </p:txBody>
      </p:sp>
      <p:sp>
        <p:nvSpPr>
          <p:cNvPr id="186" name="Shape 186"/>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457200" marR="0" lvl="0" indent="-469900" algn="l" rtl="0">
              <a:spcBef>
                <a:spcPts val="0"/>
              </a:spcBef>
              <a:buClr>
                <a:srgbClr val="FFFFFF"/>
              </a:buClr>
              <a:buSzPct val="100000"/>
              <a:buFont typeface="Helvetica Neue"/>
            </a:pPr>
            <a:r>
              <a:rPr lang="en-US" sz="3800" b="0" i="0" u="none" strike="noStrike" cap="none">
                <a:solidFill>
                  <a:srgbClr val="FFFFFF"/>
                </a:solidFill>
                <a:latin typeface="Helvetica Neue"/>
                <a:ea typeface="Helvetica Neue"/>
                <a:cs typeface="Helvetica Neue"/>
                <a:sym typeface="Helvetica Neue"/>
              </a:rPr>
              <a:t>The user is able to end their session within the system.</a:t>
            </a:r>
          </a:p>
          <a:p>
            <a:pPr marL="457200" marR="0" lvl="0" indent="-228600" algn="l" rtl="0">
              <a:spcBef>
                <a:spcPts val="0"/>
              </a:spcBef>
            </a:pPr>
            <a:r>
              <a:rPr lang="en-US"/>
              <a:t>The user clicks the logout button, and then is transported back to the main page of the application.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a:solidFill>
                  <a:srgbClr val="FFFFFF"/>
                </a:solidFill>
                <a:latin typeface="Helvetica Neue"/>
                <a:ea typeface="Helvetica Neue"/>
                <a:cs typeface="Helvetica Neue"/>
                <a:sym typeface="Helvetica Neue"/>
              </a:rPr>
              <a:t>Database Design</a:t>
            </a:r>
          </a:p>
        </p:txBody>
      </p:sp>
      <p:sp>
        <p:nvSpPr>
          <p:cNvPr id="192" name="Shape 192"/>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457200" marR="0" lvl="0" indent="-469900" algn="l" rtl="0">
              <a:spcBef>
                <a:spcPts val="0"/>
              </a:spcBef>
              <a:spcAft>
                <a:spcPts val="0"/>
              </a:spcAft>
              <a:buClr>
                <a:srgbClr val="FFFFFF"/>
              </a:buClr>
              <a:buSzPct val="100000"/>
              <a:buFont typeface="Helvetica Neue"/>
            </a:pPr>
            <a:r>
              <a:rPr lang="en-US" sz="3800" b="0" i="0" u="none" strike="noStrike" cap="none">
                <a:solidFill>
                  <a:srgbClr val="FFFFFF"/>
                </a:solidFill>
                <a:latin typeface="Helvetica Neue"/>
                <a:ea typeface="Helvetica Neue"/>
                <a:cs typeface="Helvetica Neue"/>
                <a:sym typeface="Helvetica Neue"/>
              </a:rPr>
              <a:t>Database designed with SQLITE </a:t>
            </a:r>
          </a:p>
          <a:p>
            <a:pPr marL="457200" marR="0" lvl="0" indent="-469900" algn="l" rtl="0">
              <a:spcBef>
                <a:spcPts val="4200"/>
              </a:spcBef>
              <a:spcAft>
                <a:spcPts val="0"/>
              </a:spcAft>
              <a:buClr>
                <a:srgbClr val="FFFFFF"/>
              </a:buClr>
              <a:buSzPct val="100000"/>
              <a:buFont typeface="Helvetica Neue"/>
            </a:pPr>
            <a:r>
              <a:rPr lang="en-US" sz="3800" b="0" i="0" u="none" strike="noStrike" cap="none">
                <a:solidFill>
                  <a:srgbClr val="FFFFFF"/>
                </a:solidFill>
                <a:latin typeface="Helvetica Neue"/>
                <a:ea typeface="Helvetica Neue"/>
                <a:cs typeface="Helvetica Neue"/>
                <a:sym typeface="Helvetica Neue"/>
              </a:rPr>
              <a:t>Implemented to not only contain the User information, but also the information of the books that would be stored into the system.</a:t>
            </a:r>
          </a:p>
          <a:p>
            <a:pPr marL="457200" marR="0" lvl="0" indent="-469900" algn="l" rtl="0">
              <a:spcBef>
                <a:spcPts val="4200"/>
              </a:spcBef>
              <a:buClr>
                <a:srgbClr val="FFFFFF"/>
              </a:buClr>
              <a:buSzPct val="100000"/>
              <a:buFont typeface="Helvetica Neue"/>
            </a:pPr>
            <a:r>
              <a:rPr lang="en-US" sz="3800" b="0" i="0" u="none" strike="noStrike" cap="none">
                <a:solidFill>
                  <a:srgbClr val="FFFFFF"/>
                </a:solidFill>
                <a:latin typeface="Helvetica Neue"/>
                <a:ea typeface="Helvetica Neue"/>
                <a:cs typeface="Helvetica Neue"/>
                <a:sym typeface="Helvetica Neue"/>
              </a:rPr>
              <a:t>Full Interaction with the application.</a:t>
            </a:r>
          </a:p>
          <a:p>
            <a:pPr marL="457200" marR="0" lvl="0" indent="-228600" algn="l" rtl="0">
              <a:spcBef>
                <a:spcPts val="4200"/>
              </a:spcBef>
            </a:pPr>
            <a:r>
              <a:rPr lang="en-US"/>
              <a:t>The connection with the database is closed and reopened as the user moves through the pages. Designed to help with SQLite functionality.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a:solidFill>
                  <a:srgbClr val="FFFFFF"/>
                </a:solidFill>
                <a:latin typeface="Helvetica Neue"/>
                <a:ea typeface="Helvetica Neue"/>
                <a:cs typeface="Helvetica Neue"/>
                <a:sym typeface="Helvetica Neue"/>
              </a:rPr>
              <a:t>Database Tables</a:t>
            </a:r>
          </a:p>
        </p:txBody>
      </p:sp>
      <p:sp>
        <p:nvSpPr>
          <p:cNvPr id="198" name="Shape 198"/>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388620" marR="0" lvl="0" indent="-388620" algn="l" rtl="0">
              <a:spcBef>
                <a:spcPts val="0"/>
              </a:spcBef>
              <a:spcAft>
                <a:spcPts val="0"/>
              </a:spcAft>
              <a:buClr>
                <a:srgbClr val="FFFFFF"/>
              </a:buClr>
              <a:buSzPct val="75703"/>
              <a:buFont typeface="Helvetica Neue"/>
              <a:buChar char="•"/>
            </a:pPr>
            <a:r>
              <a:rPr lang="en-US" sz="3230" b="0" i="0" u="none" strike="noStrike" cap="none">
                <a:solidFill>
                  <a:srgbClr val="FFFFFF"/>
                </a:solidFill>
                <a:latin typeface="Helvetica Neue"/>
                <a:ea typeface="Helvetica Neue"/>
                <a:cs typeface="Helvetica Neue"/>
                <a:sym typeface="Helvetica Neue"/>
              </a:rPr>
              <a:t>Log2-gsuemail(Varchar) Primary key</a:t>
            </a:r>
          </a:p>
          <a:p>
            <a:pPr marL="388620" marR="0" lvl="0" indent="-388620" algn="l" rtl="0">
              <a:spcBef>
                <a:spcPts val="3500"/>
              </a:spcBef>
              <a:spcAft>
                <a:spcPts val="0"/>
              </a:spcAft>
              <a:buClr>
                <a:srgbClr val="FFFFFF"/>
              </a:buClr>
              <a:buSzPct val="75703"/>
              <a:buFont typeface="Helvetica Neue"/>
              <a:buChar char="•"/>
            </a:pPr>
            <a:r>
              <a:rPr lang="en-US" sz="3230" b="0" i="0" u="none" strike="noStrike" cap="none">
                <a:solidFill>
                  <a:srgbClr val="FFFFFF"/>
                </a:solidFill>
                <a:latin typeface="Helvetica Neue"/>
                <a:ea typeface="Helvetica Neue"/>
                <a:cs typeface="Helvetica Neue"/>
                <a:sym typeface="Helvetica Neue"/>
              </a:rPr>
              <a:t>Inventory-ISBN(Integer) Primary key</a:t>
            </a:r>
          </a:p>
          <a:p>
            <a:pPr marL="388620" marR="0" lvl="0" indent="-388620" algn="l" rtl="0">
              <a:spcBef>
                <a:spcPts val="3500"/>
              </a:spcBef>
              <a:spcAft>
                <a:spcPts val="0"/>
              </a:spcAft>
              <a:buClr>
                <a:srgbClr val="FFFFFF"/>
              </a:buClr>
              <a:buSzPct val="75703"/>
              <a:buFont typeface="Helvetica Neue"/>
              <a:buChar char="•"/>
            </a:pPr>
            <a:r>
              <a:rPr lang="en-US" sz="3230" b="0" i="0" u="none" strike="noStrike" cap="none">
                <a:solidFill>
                  <a:srgbClr val="FFFFFF"/>
                </a:solidFill>
                <a:latin typeface="Helvetica Neue"/>
                <a:ea typeface="Helvetica Neue"/>
                <a:cs typeface="Helvetica Neue"/>
                <a:sym typeface="Helvetica Neue"/>
              </a:rPr>
              <a:t>OpenInventory -Price(Double), ISBN(Integer), and  Seller(Varchar) Primary Key </a:t>
            </a:r>
          </a:p>
          <a:p>
            <a:pPr marL="388620" marR="0" lvl="0" indent="-388620" algn="l" rtl="0">
              <a:spcBef>
                <a:spcPts val="3500"/>
              </a:spcBef>
              <a:spcAft>
                <a:spcPts val="0"/>
              </a:spcAft>
              <a:buClr>
                <a:srgbClr val="FFFFFF"/>
              </a:buClr>
              <a:buSzPct val="75703"/>
              <a:buFont typeface="Helvetica Neue"/>
              <a:buChar char="•"/>
            </a:pPr>
            <a:r>
              <a:rPr lang="en-US" sz="3230" b="0" i="0" u="none" strike="noStrike" cap="none">
                <a:solidFill>
                  <a:srgbClr val="FFFFFF"/>
                </a:solidFill>
                <a:latin typeface="Helvetica Neue"/>
                <a:ea typeface="Helvetica Neue"/>
                <a:cs typeface="Helvetica Neue"/>
                <a:sym typeface="Helvetica Neue"/>
              </a:rPr>
              <a:t>Cart3-Price(Double), ISBN(Integer), Buyer(Varchar), and  Seller(Varchar) Primary Key </a:t>
            </a:r>
          </a:p>
          <a:p>
            <a:pPr marL="388620" marR="0" lvl="0" indent="-388620" algn="l" rtl="0">
              <a:spcBef>
                <a:spcPts val="3500"/>
              </a:spcBef>
              <a:spcAft>
                <a:spcPts val="0"/>
              </a:spcAft>
              <a:buClr>
                <a:srgbClr val="FFFFFF"/>
              </a:buClr>
              <a:buSzPct val="75703"/>
              <a:buFont typeface="Helvetica Neue"/>
              <a:buChar char="•"/>
            </a:pPr>
            <a:r>
              <a:rPr lang="en-US" sz="3230" b="0" i="0" u="none" strike="noStrike" cap="none">
                <a:solidFill>
                  <a:srgbClr val="FFFFFF"/>
                </a:solidFill>
                <a:latin typeface="Helvetica Neue"/>
                <a:ea typeface="Helvetica Neue"/>
                <a:cs typeface="Helvetica Neue"/>
                <a:sym typeface="Helvetica Neue"/>
              </a:rPr>
              <a:t>Address-Buyer(Varchar) Primary key</a:t>
            </a:r>
          </a:p>
          <a:p>
            <a:pPr marL="388620" marR="0" lvl="0" indent="-388620" algn="l" rtl="0">
              <a:spcBef>
                <a:spcPts val="3500"/>
              </a:spcBef>
              <a:buClr>
                <a:srgbClr val="FFFFFF"/>
              </a:buClr>
              <a:buSzPct val="75703"/>
              <a:buFont typeface="Helvetica Neue"/>
              <a:buChar char="•"/>
            </a:pPr>
            <a:r>
              <a:rPr lang="en-US" sz="3230" b="0" i="0" u="none" strike="noStrike" cap="none">
                <a:solidFill>
                  <a:srgbClr val="FFFFFF"/>
                </a:solidFill>
                <a:latin typeface="Helvetica Neue"/>
                <a:ea typeface="Helvetica Neue"/>
                <a:cs typeface="Helvetica Neue"/>
                <a:sym typeface="Helvetica Neue"/>
              </a:rPr>
              <a:t>Cardinfo1-Cardnumber(Integer) Primary key</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Demonstration</a:t>
            </a:r>
          </a:p>
        </p:txBody>
      </p:sp>
      <p:sp>
        <p:nvSpPr>
          <p:cNvPr id="204" name="Shape 204"/>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Summary</a:t>
            </a:r>
          </a:p>
        </p:txBody>
      </p:sp>
      <p:sp>
        <p:nvSpPr>
          <p:cNvPr id="210" name="Shape 210"/>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marL="0" lvl="0" indent="0">
              <a:spcBef>
                <a:spcPts val="0"/>
              </a:spcBef>
              <a:buNone/>
            </a:pPr>
            <a:r>
              <a:rPr lang="en-US"/>
              <a:t>Aside from making a user friendly ecommerce system, team Unity’s ultimate goal was to get a better understanding on what it’s like working in team development, and discovering new applications to work with. Our team came together knowing that one member can be more knowledgeable in programming than the other. Putting aside our insecurities, we had to be humble to one another, and be willing to take the opportunity to learn and fine-tune our weaknesses.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dirty="0">
                <a:solidFill>
                  <a:srgbClr val="FFFFFF"/>
                </a:solidFill>
                <a:latin typeface="Helvetica Neue"/>
                <a:ea typeface="Helvetica Neue"/>
                <a:cs typeface="Helvetica Neue"/>
                <a:sym typeface="Helvetica Neue"/>
              </a:rPr>
              <a:t>Introduction</a:t>
            </a:r>
          </a:p>
        </p:txBody>
      </p:sp>
      <p:sp>
        <p:nvSpPr>
          <p:cNvPr id="45" name="Shape 45"/>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347472" marR="0" lvl="0" indent="-347472" algn="l" rtl="0">
              <a:spcBef>
                <a:spcPts val="0"/>
              </a:spcBef>
              <a:spcAft>
                <a:spcPts val="0"/>
              </a:spcAft>
              <a:buClr>
                <a:srgbClr val="FFFFFF"/>
              </a:buClr>
              <a:buSzPct val="74689"/>
              <a:buFont typeface="Helvetica Neue"/>
              <a:buChar char="•"/>
            </a:pPr>
            <a:r>
              <a:rPr lang="en-US" sz="2888" b="0" i="0" u="none" strike="noStrike" cap="none" dirty="0">
                <a:solidFill>
                  <a:srgbClr val="FFFFFF"/>
                </a:solidFill>
                <a:latin typeface="Helvetica Neue"/>
                <a:ea typeface="Helvetica Neue"/>
                <a:cs typeface="Helvetica Neue"/>
                <a:sym typeface="Helvetica Neue"/>
              </a:rPr>
              <a:t>Team Unity’s goal is to build a GSUB shopping system that services to the well-being of GSU students, providing an optimal alternative option in mitigating their </a:t>
            </a:r>
            <a:r>
              <a:rPr lang="en-US" sz="2888" b="0" i="0" u="none" strike="noStrike" cap="none" dirty="0" err="1">
                <a:solidFill>
                  <a:srgbClr val="FFFFFF"/>
                </a:solidFill>
                <a:latin typeface="Helvetica Neue"/>
                <a:ea typeface="Helvetica Neue"/>
                <a:cs typeface="Helvetica Neue"/>
                <a:sym typeface="Helvetica Neue"/>
              </a:rPr>
              <a:t>spendings</a:t>
            </a:r>
            <a:r>
              <a:rPr lang="en-US" sz="2888" b="0" i="0" u="none" strike="noStrike" cap="none" dirty="0">
                <a:solidFill>
                  <a:srgbClr val="FFFFFF"/>
                </a:solidFill>
                <a:latin typeface="Helvetica Neue"/>
                <a:ea typeface="Helvetica Neue"/>
                <a:cs typeface="Helvetica Neue"/>
                <a:sym typeface="Helvetica Neue"/>
              </a:rPr>
              <a:t>, by exponentially reducing the costs of textbooks. GSU Books (GSUB) shopping system is a web base application for GSU students to purchase </a:t>
            </a:r>
            <a:r>
              <a:rPr lang="en-US" sz="2888" b="0" i="0" u="none" strike="noStrike" cap="none" dirty="0" smtClean="0">
                <a:solidFill>
                  <a:srgbClr val="FFFFFF"/>
                </a:solidFill>
                <a:latin typeface="Helvetica Neue"/>
                <a:ea typeface="Helvetica Neue"/>
                <a:cs typeface="Helvetica Neue"/>
                <a:sym typeface="Helvetica Neue"/>
              </a:rPr>
              <a:t>used books </a:t>
            </a:r>
            <a:r>
              <a:rPr lang="en-US" sz="2888" b="0" i="0" u="none" strike="noStrike" cap="none" dirty="0">
                <a:solidFill>
                  <a:srgbClr val="FFFFFF"/>
                </a:solidFill>
                <a:latin typeface="Helvetica Neue"/>
                <a:ea typeface="Helvetica Neue"/>
                <a:cs typeface="Helvetica Neue"/>
                <a:sym typeface="Helvetica Neue"/>
              </a:rPr>
              <a:t>at a discounted rate. The user can navigate and browse through the system contents, looking for particular books to purchase. When user decides upon the book of interest, he/she </a:t>
            </a:r>
            <a:r>
              <a:rPr lang="en-US" sz="2888" b="0" i="0" u="none" strike="noStrike" cap="none" dirty="0" smtClean="0">
                <a:solidFill>
                  <a:srgbClr val="FFFFFF"/>
                </a:solidFill>
                <a:latin typeface="Helvetica Neue"/>
                <a:ea typeface="Helvetica Neue"/>
                <a:cs typeface="Helvetica Neue"/>
                <a:sym typeface="Helvetica Neue"/>
              </a:rPr>
              <a:t>will </a:t>
            </a:r>
            <a:r>
              <a:rPr lang="en-US" sz="2888" b="0" i="0" u="none" strike="noStrike" cap="none" dirty="0">
                <a:solidFill>
                  <a:srgbClr val="FFFFFF"/>
                </a:solidFill>
                <a:latin typeface="Helvetica Neue"/>
                <a:ea typeface="Helvetica Neue"/>
                <a:cs typeface="Helvetica Neue"/>
                <a:sym typeface="Helvetica Neue"/>
              </a:rPr>
              <a:t>make a login account with GSUB before purchasing.</a:t>
            </a:r>
          </a:p>
          <a:p>
            <a:pPr marL="347472" marR="0" lvl="0" indent="-347472" algn="l" rtl="0">
              <a:spcBef>
                <a:spcPts val="3100"/>
              </a:spcBef>
              <a:spcAft>
                <a:spcPts val="0"/>
              </a:spcAft>
              <a:buClr>
                <a:srgbClr val="FFFFFF"/>
              </a:buClr>
              <a:buSzPct val="74689"/>
              <a:buFont typeface="Helvetica Neue"/>
              <a:buChar char="•"/>
            </a:pPr>
            <a:r>
              <a:rPr lang="en-US" sz="2888" b="0" i="0" u="none" strike="noStrike" cap="none" dirty="0" smtClean="0">
                <a:solidFill>
                  <a:srgbClr val="FFFFFF"/>
                </a:solidFill>
                <a:latin typeface="Helvetica Neue"/>
                <a:ea typeface="Helvetica Neue"/>
                <a:cs typeface="Helvetica Neue"/>
                <a:sym typeface="Helvetica Neue"/>
              </a:rPr>
              <a:t>With an existing </a:t>
            </a:r>
            <a:r>
              <a:rPr lang="en-US" sz="2888" b="0" i="0" u="none" strike="noStrike" cap="none" dirty="0">
                <a:solidFill>
                  <a:srgbClr val="FFFFFF"/>
                </a:solidFill>
                <a:latin typeface="Helvetica Neue"/>
                <a:ea typeface="Helvetica Neue"/>
                <a:cs typeface="Helvetica Neue"/>
                <a:sym typeface="Helvetica Neue"/>
              </a:rPr>
              <a:t>account, </a:t>
            </a:r>
            <a:r>
              <a:rPr lang="en-US" sz="2888" b="0" i="0" u="none" strike="noStrike" cap="none" dirty="0" smtClean="0">
                <a:solidFill>
                  <a:srgbClr val="FFFFFF"/>
                </a:solidFill>
                <a:latin typeface="Helvetica Neue"/>
                <a:ea typeface="Helvetica Neue"/>
                <a:cs typeface="Helvetica Neue"/>
                <a:sym typeface="Helvetica Neue"/>
              </a:rPr>
              <a:t>and the user </a:t>
            </a:r>
            <a:r>
              <a:rPr lang="en-US" sz="2888" b="0" i="0" u="none" strike="noStrike" cap="none" dirty="0">
                <a:solidFill>
                  <a:srgbClr val="FFFFFF"/>
                </a:solidFill>
                <a:latin typeface="Helvetica Neue"/>
                <a:ea typeface="Helvetica Neue"/>
                <a:cs typeface="Helvetica Neue"/>
                <a:sym typeface="Helvetica Neue"/>
              </a:rPr>
              <a:t>could buy or sell their books within the application</a:t>
            </a:r>
            <a:r>
              <a:rPr lang="en-US" sz="2888" b="0" i="0" u="none" strike="noStrike" cap="none" dirty="0" smtClean="0">
                <a:solidFill>
                  <a:srgbClr val="FFFFFF"/>
                </a:solidFill>
                <a:latin typeface="Helvetica Neue"/>
                <a:ea typeface="Helvetica Neue"/>
                <a:cs typeface="Helvetica Neue"/>
                <a:sym typeface="Helvetica Neue"/>
              </a:rPr>
              <a:t>.</a:t>
            </a:r>
            <a:endParaRPr lang="en-US" sz="2888" b="0" i="0" u="none" strike="noStrike" cap="none" dirty="0">
              <a:solidFill>
                <a:srgbClr val="FFFFFF"/>
              </a:solidFill>
              <a:latin typeface="Helvetica Neue"/>
              <a:ea typeface="Helvetica Neue"/>
              <a:cs typeface="Helvetica Neue"/>
              <a:sym typeface="Helvetica Neue"/>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952500" y="406400"/>
            <a:ext cx="9663000" cy="999900"/>
          </a:xfrm>
          <a:prstGeom prst="rect">
            <a:avLst/>
          </a:prstGeom>
        </p:spPr>
        <p:txBody>
          <a:bodyPr lIns="91425" tIns="91425" rIns="91425" bIns="91425" anchor="ctr" anchorCtr="0">
            <a:noAutofit/>
          </a:bodyPr>
          <a:lstStyle/>
          <a:p>
            <a:pPr lvl="0">
              <a:spcBef>
                <a:spcPts val="0"/>
              </a:spcBef>
              <a:buNone/>
            </a:pPr>
            <a:r>
              <a:rPr lang="en-US"/>
              <a:t>Project Information</a:t>
            </a:r>
          </a:p>
        </p:txBody>
      </p:sp>
      <p:sp>
        <p:nvSpPr>
          <p:cNvPr id="64" name="Shape 64"/>
          <p:cNvSpPr txBox="1">
            <a:spLocks noGrp="1"/>
          </p:cNvSpPr>
          <p:nvPr>
            <p:ph type="body" idx="1"/>
          </p:nvPr>
        </p:nvSpPr>
        <p:spPr>
          <a:xfrm>
            <a:off x="680475" y="1950725"/>
            <a:ext cx="11371800" cy="6926700"/>
          </a:xfrm>
          <a:prstGeom prst="rect">
            <a:avLst/>
          </a:prstGeom>
        </p:spPr>
        <p:txBody>
          <a:bodyPr lIns="91425" tIns="91425" rIns="91425" bIns="91425" anchor="ctr" anchorCtr="0">
            <a:noAutofit/>
          </a:bodyPr>
          <a:lstStyle/>
          <a:p>
            <a:pPr marL="0" lvl="0" indent="0" rtl="0">
              <a:spcBef>
                <a:spcPts val="0"/>
              </a:spcBef>
              <a:buNone/>
            </a:pPr>
            <a:endParaRPr dirty="0">
              <a:solidFill>
                <a:schemeClr val="lt1"/>
              </a:solidFill>
            </a:endParaRPr>
          </a:p>
          <a:p>
            <a:pPr marL="0" lvl="0" indent="0" rtl="0">
              <a:spcBef>
                <a:spcPts val="0"/>
              </a:spcBef>
              <a:buNone/>
            </a:pPr>
            <a:endParaRPr dirty="0">
              <a:solidFill>
                <a:schemeClr val="lt1"/>
              </a:solidFill>
            </a:endParaRPr>
          </a:p>
          <a:p>
            <a:pPr marL="0" lvl="0" indent="0" rtl="0">
              <a:spcBef>
                <a:spcPts val="0"/>
              </a:spcBef>
              <a:buNone/>
            </a:pPr>
            <a:endParaRPr dirty="0">
              <a:solidFill>
                <a:schemeClr val="lt1"/>
              </a:solidFill>
            </a:endParaRPr>
          </a:p>
          <a:p>
            <a:pPr marL="457200" lvl="0" indent="-228600" rtl="0">
              <a:spcBef>
                <a:spcPts val="0"/>
              </a:spcBef>
              <a:buClr>
                <a:schemeClr val="lt1"/>
              </a:buClr>
            </a:pPr>
            <a:r>
              <a:rPr lang="en-US" dirty="0">
                <a:solidFill>
                  <a:schemeClr val="lt1"/>
                </a:solidFill>
              </a:rPr>
              <a:t>The Java project consists of 25 Java Classes.</a:t>
            </a:r>
          </a:p>
          <a:p>
            <a:pPr marL="457200" lvl="0" indent="-228600" rtl="0">
              <a:spcBef>
                <a:spcPts val="0"/>
              </a:spcBef>
              <a:buClr>
                <a:schemeClr val="lt1"/>
              </a:buClr>
            </a:pPr>
            <a:r>
              <a:rPr lang="en-US" dirty="0" smtClean="0">
                <a:solidFill>
                  <a:schemeClr val="lt1"/>
                </a:solidFill>
              </a:rPr>
              <a:t>~6900 </a:t>
            </a:r>
            <a:r>
              <a:rPr lang="en-US" dirty="0">
                <a:solidFill>
                  <a:schemeClr val="lt1"/>
                </a:solidFill>
              </a:rPr>
              <a:t>lines of code at the current time.</a:t>
            </a:r>
          </a:p>
          <a:p>
            <a:pPr marL="457200" lvl="0" indent="-228600" rtl="0">
              <a:spcBef>
                <a:spcPts val="0"/>
              </a:spcBef>
              <a:buClr>
                <a:schemeClr val="lt1"/>
              </a:buClr>
            </a:pPr>
            <a:r>
              <a:rPr lang="en-US" dirty="0">
                <a:solidFill>
                  <a:schemeClr val="lt1"/>
                </a:solidFill>
              </a:rPr>
              <a:t>Collaboration Done via Slack</a:t>
            </a:r>
            <a:r>
              <a:rPr lang="en-US" dirty="0" smtClean="0">
                <a:solidFill>
                  <a:schemeClr val="lt1"/>
                </a:solidFill>
              </a:rPr>
              <a:t>, </a:t>
            </a:r>
            <a:r>
              <a:rPr lang="en-US" dirty="0" err="1" smtClean="0">
                <a:solidFill>
                  <a:schemeClr val="lt1"/>
                </a:solidFill>
              </a:rPr>
              <a:t>Trello</a:t>
            </a:r>
            <a:r>
              <a:rPr lang="en-US" dirty="0">
                <a:solidFill>
                  <a:schemeClr val="lt1"/>
                </a:solidFill>
              </a:rPr>
              <a:t>, and </a:t>
            </a:r>
            <a:r>
              <a:rPr lang="en-US" dirty="0" err="1">
                <a:solidFill>
                  <a:schemeClr val="lt1"/>
                </a:solidFill>
              </a:rPr>
              <a:t>Github</a:t>
            </a:r>
            <a:r>
              <a:rPr lang="en-US" dirty="0">
                <a:solidFill>
                  <a:schemeClr val="lt1"/>
                </a:solidFill>
              </a:rPr>
              <a:t>.</a:t>
            </a:r>
          </a:p>
          <a:p>
            <a:pPr marL="457200" lvl="0" indent="-228600" rtl="0">
              <a:spcBef>
                <a:spcPts val="0"/>
              </a:spcBef>
              <a:buClr>
                <a:schemeClr val="lt1"/>
              </a:buClr>
            </a:pPr>
            <a:r>
              <a:rPr lang="en-US" dirty="0">
                <a:solidFill>
                  <a:schemeClr val="lt1"/>
                </a:solidFill>
              </a:rPr>
              <a:t>Final Deliverable is currently 51 pages.</a:t>
            </a:r>
          </a:p>
          <a:p>
            <a:pPr lvl="0" indent="228600" rtl="0">
              <a:spcBef>
                <a:spcPts val="0"/>
              </a:spcBef>
              <a:buClr>
                <a:schemeClr val="lt1"/>
              </a:buClr>
            </a:pPr>
            <a:r>
              <a:rPr lang="en-US" dirty="0">
                <a:solidFill>
                  <a:schemeClr val="lt1"/>
                </a:solidFill>
              </a:rPr>
              <a:t>Java Swing utilized to create the GUI. </a:t>
            </a:r>
          </a:p>
          <a:p>
            <a:pPr lvl="0" indent="228600" rtl="0">
              <a:spcBef>
                <a:spcPts val="0"/>
              </a:spcBef>
              <a:buClr>
                <a:schemeClr val="lt1"/>
              </a:buClr>
            </a:pPr>
            <a:r>
              <a:rPr lang="en-US" dirty="0">
                <a:solidFill>
                  <a:schemeClr val="lt1"/>
                </a:solidFill>
              </a:rPr>
              <a:t>3rd party libraries used</a:t>
            </a:r>
          </a:p>
          <a:p>
            <a:pPr lvl="0" indent="228600" rtl="0">
              <a:spcBef>
                <a:spcPts val="0"/>
              </a:spcBef>
              <a:buClr>
                <a:schemeClr val="lt1"/>
              </a:buClr>
            </a:pPr>
            <a:r>
              <a:rPr lang="en-US" dirty="0" smtClean="0">
                <a:solidFill>
                  <a:schemeClr val="lt1"/>
                </a:solidFill>
              </a:rPr>
              <a:t>SQLite</a:t>
            </a:r>
            <a:r>
              <a:rPr lang="en-US" dirty="0">
                <a:solidFill>
                  <a:schemeClr val="lt1"/>
                </a:solidFill>
              </a:rPr>
              <a:t>/DBJC, RS2XML.JAR(rs2xml is a jar library that can be used to make the result set of a query an input for the table model is pretty useful)</a:t>
            </a:r>
          </a:p>
          <a:p>
            <a:pPr lvl="0" indent="228600" rtl="0">
              <a:spcBef>
                <a:spcPts val="0"/>
              </a:spcBef>
              <a:buClr>
                <a:schemeClr val="lt1"/>
              </a:buClr>
            </a:pPr>
            <a:r>
              <a:rPr lang="en-US" dirty="0">
                <a:solidFill>
                  <a:schemeClr val="lt1"/>
                </a:solidFill>
              </a:rPr>
              <a:t>FTP Cost analysis is 1590.</a:t>
            </a:r>
          </a:p>
          <a:p>
            <a:pPr marL="0" lvl="0" indent="0" rtl="0">
              <a:spcBef>
                <a:spcPts val="0"/>
              </a:spcBef>
              <a:buNone/>
            </a:pPr>
            <a:endParaRPr dirty="0">
              <a:solidFill>
                <a:schemeClr val="lt1"/>
              </a:solidFill>
            </a:endParaRPr>
          </a:p>
          <a:p>
            <a:pPr marL="0" lvl="0" indent="0" rtl="0">
              <a:spcBef>
                <a:spcPts val="0"/>
              </a:spcBef>
              <a:buNone/>
            </a:pPr>
            <a:endParaRPr dirty="0"/>
          </a:p>
          <a:p>
            <a:pPr marL="180975" lvl="0" indent="0">
              <a:spcBef>
                <a:spcPts val="0"/>
              </a:spcBef>
              <a:buNone/>
            </a:pPr>
            <a:endParaRPr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952500" y="406400"/>
            <a:ext cx="11099700" cy="2121000"/>
          </a:xfrm>
          <a:prstGeom prst="rect">
            <a:avLst/>
          </a:prstGeom>
        </p:spPr>
        <p:txBody>
          <a:bodyPr lIns="91425" tIns="91425" rIns="91425" bIns="91425" anchor="ctr" anchorCtr="0">
            <a:noAutofit/>
          </a:bodyPr>
          <a:lstStyle/>
          <a:p>
            <a:pPr lvl="0">
              <a:spcBef>
                <a:spcPts val="0"/>
              </a:spcBef>
              <a:buNone/>
            </a:pPr>
            <a:r>
              <a:rPr lang="en-US"/>
              <a:t>System Draft</a:t>
            </a:r>
          </a:p>
        </p:txBody>
      </p:sp>
      <p:sp>
        <p:nvSpPr>
          <p:cNvPr id="57" name="Shape 57"/>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endParaRPr/>
          </a:p>
        </p:txBody>
      </p:sp>
      <p:pic>
        <p:nvPicPr>
          <p:cNvPr id="58" name="Shape 58" descr="Facade Objects2.jpg"/>
          <p:cNvPicPr preferRelativeResize="0"/>
          <p:nvPr/>
        </p:nvPicPr>
        <p:blipFill>
          <a:blip r:embed="rId3">
            <a:alphaModFix/>
          </a:blip>
          <a:stretch>
            <a:fillRect/>
          </a:stretch>
        </p:blipFill>
        <p:spPr>
          <a:xfrm>
            <a:off x="952500" y="2527400"/>
            <a:ext cx="11099700" cy="67118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a:solidFill>
                  <a:srgbClr val="FFFFFF"/>
                </a:solidFill>
                <a:latin typeface="Helvetica Neue"/>
                <a:ea typeface="Helvetica Neue"/>
                <a:cs typeface="Helvetica Neue"/>
                <a:sym typeface="Helvetica Neue"/>
              </a:rPr>
              <a:t>Use Cases</a:t>
            </a:r>
          </a:p>
        </p:txBody>
      </p:sp>
      <p:sp>
        <p:nvSpPr>
          <p:cNvPr id="70" name="Shape 70"/>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237743" marR="0" lvl="0" indent="-237743" algn="l" rtl="0">
              <a:spcBef>
                <a:spcPts val="0"/>
              </a:spcBef>
              <a:spcAft>
                <a:spcPts val="0"/>
              </a:spcAft>
              <a:buClr>
                <a:srgbClr val="FFFFFF"/>
              </a:buClr>
              <a:buSzPct val="74062"/>
              <a:buFont typeface="Helvetica Neue"/>
              <a:buChar char="•"/>
            </a:pPr>
            <a:r>
              <a:rPr lang="en-US" sz="1975" b="0" i="0" u="none" strike="noStrike" cap="none">
                <a:solidFill>
                  <a:srgbClr val="FFFFFF"/>
                </a:solidFill>
                <a:latin typeface="Helvetica Neue"/>
                <a:ea typeface="Helvetica Neue"/>
                <a:cs typeface="Helvetica Neue"/>
                <a:sym typeface="Helvetica Neue"/>
              </a:rPr>
              <a:t>Sign-up</a:t>
            </a:r>
          </a:p>
          <a:p>
            <a:pPr marL="237743" marR="0" lvl="0" indent="-237743" algn="l" rtl="0">
              <a:spcBef>
                <a:spcPts val="2100"/>
              </a:spcBef>
              <a:spcAft>
                <a:spcPts val="0"/>
              </a:spcAft>
              <a:buClr>
                <a:srgbClr val="FFFFFF"/>
              </a:buClr>
              <a:buSzPct val="74062"/>
              <a:buFont typeface="Helvetica Neue"/>
              <a:buChar char="•"/>
            </a:pPr>
            <a:r>
              <a:rPr lang="en-US" sz="1975" b="0" i="0" u="none" strike="noStrike" cap="none">
                <a:solidFill>
                  <a:srgbClr val="FFFFFF"/>
                </a:solidFill>
                <a:latin typeface="Helvetica Neue"/>
                <a:ea typeface="Helvetica Neue"/>
                <a:cs typeface="Helvetica Neue"/>
                <a:sym typeface="Helvetica Neue"/>
              </a:rPr>
              <a:t>Login</a:t>
            </a:r>
          </a:p>
          <a:p>
            <a:pPr marL="237743" marR="0" lvl="0" indent="-237743" algn="l" rtl="0">
              <a:spcBef>
                <a:spcPts val="2100"/>
              </a:spcBef>
              <a:spcAft>
                <a:spcPts val="0"/>
              </a:spcAft>
              <a:buClr>
                <a:srgbClr val="FFFFFF"/>
              </a:buClr>
              <a:buSzPct val="74062"/>
              <a:buFont typeface="Helvetica Neue"/>
              <a:buChar char="•"/>
            </a:pPr>
            <a:r>
              <a:rPr lang="en-US" sz="1975" b="0" i="0" u="none" strike="noStrike" cap="none">
                <a:solidFill>
                  <a:srgbClr val="FFFFFF"/>
                </a:solidFill>
                <a:latin typeface="Helvetica Neue"/>
                <a:ea typeface="Helvetica Neue"/>
                <a:cs typeface="Helvetica Neue"/>
                <a:sym typeface="Helvetica Neue"/>
              </a:rPr>
              <a:t>Forgot Password</a:t>
            </a:r>
          </a:p>
          <a:p>
            <a:pPr marL="237743" marR="0" lvl="0" indent="-237743" algn="l" rtl="0">
              <a:spcBef>
                <a:spcPts val="2100"/>
              </a:spcBef>
              <a:spcAft>
                <a:spcPts val="0"/>
              </a:spcAft>
              <a:buClr>
                <a:srgbClr val="FFFFFF"/>
              </a:buClr>
              <a:buSzPct val="74062"/>
              <a:buFont typeface="Helvetica Neue"/>
              <a:buChar char="•"/>
            </a:pPr>
            <a:r>
              <a:rPr lang="en-US" sz="1975" b="0" i="0" u="none" strike="noStrike" cap="none">
                <a:solidFill>
                  <a:srgbClr val="FFFFFF"/>
                </a:solidFill>
                <a:latin typeface="Helvetica Neue"/>
                <a:ea typeface="Helvetica Neue"/>
                <a:cs typeface="Helvetica Neue"/>
                <a:sym typeface="Helvetica Neue"/>
              </a:rPr>
              <a:t>Browse Library</a:t>
            </a:r>
          </a:p>
          <a:p>
            <a:pPr marL="237743" marR="0" lvl="0" indent="-237743" algn="l" rtl="0">
              <a:spcBef>
                <a:spcPts val="2100"/>
              </a:spcBef>
              <a:spcAft>
                <a:spcPts val="0"/>
              </a:spcAft>
              <a:buClr>
                <a:srgbClr val="FFFFFF"/>
              </a:buClr>
              <a:buSzPct val="74062"/>
              <a:buFont typeface="Helvetica Neue"/>
              <a:buChar char="•"/>
            </a:pPr>
            <a:r>
              <a:rPr lang="en-US" sz="1975" b="0" i="0" u="none" strike="noStrike" cap="none">
                <a:solidFill>
                  <a:srgbClr val="FFFFFF"/>
                </a:solidFill>
                <a:latin typeface="Helvetica Neue"/>
                <a:ea typeface="Helvetica Neue"/>
                <a:cs typeface="Helvetica Neue"/>
                <a:sym typeface="Helvetica Neue"/>
              </a:rPr>
              <a:t>Search</a:t>
            </a:r>
          </a:p>
          <a:p>
            <a:pPr marL="237743" marR="0" lvl="0" indent="-237743" algn="l" rtl="0">
              <a:spcBef>
                <a:spcPts val="2100"/>
              </a:spcBef>
              <a:spcAft>
                <a:spcPts val="0"/>
              </a:spcAft>
              <a:buClr>
                <a:srgbClr val="FFFFFF"/>
              </a:buClr>
              <a:buSzPct val="74062"/>
              <a:buFont typeface="Helvetica Neue"/>
              <a:buChar char="•"/>
            </a:pPr>
            <a:r>
              <a:rPr lang="en-US" sz="1975" b="0" i="0" u="none" strike="noStrike" cap="none">
                <a:solidFill>
                  <a:srgbClr val="FFFFFF"/>
                </a:solidFill>
                <a:latin typeface="Helvetica Neue"/>
                <a:ea typeface="Helvetica Neue"/>
                <a:cs typeface="Helvetica Neue"/>
                <a:sym typeface="Helvetica Neue"/>
              </a:rPr>
              <a:t>Place an order</a:t>
            </a:r>
          </a:p>
          <a:p>
            <a:pPr marL="237743" marR="0" lvl="0" indent="-237743" algn="l" rtl="0">
              <a:spcBef>
                <a:spcPts val="2100"/>
              </a:spcBef>
              <a:spcAft>
                <a:spcPts val="0"/>
              </a:spcAft>
              <a:buClr>
                <a:srgbClr val="FFFFFF"/>
              </a:buClr>
              <a:buSzPct val="74062"/>
              <a:buFont typeface="Helvetica Neue"/>
              <a:buChar char="•"/>
            </a:pPr>
            <a:r>
              <a:rPr lang="en-US" sz="1975" b="0" i="0" u="none" strike="noStrike" cap="none">
                <a:solidFill>
                  <a:srgbClr val="FFFFFF"/>
                </a:solidFill>
                <a:latin typeface="Helvetica Neue"/>
                <a:ea typeface="Helvetica Neue"/>
                <a:cs typeface="Helvetica Neue"/>
                <a:sym typeface="Helvetica Neue"/>
              </a:rPr>
              <a:t>Cancel Order</a:t>
            </a:r>
          </a:p>
          <a:p>
            <a:pPr marL="237743" marR="0" lvl="0" indent="-237743" algn="l" rtl="0">
              <a:spcBef>
                <a:spcPts val="2100"/>
              </a:spcBef>
              <a:spcAft>
                <a:spcPts val="0"/>
              </a:spcAft>
              <a:buClr>
                <a:srgbClr val="FFFFFF"/>
              </a:buClr>
              <a:buSzPct val="74062"/>
              <a:buFont typeface="Helvetica Neue"/>
              <a:buChar char="•"/>
            </a:pPr>
            <a:r>
              <a:rPr lang="en-US" sz="1975" b="0" i="0" u="none" strike="noStrike" cap="none">
                <a:solidFill>
                  <a:srgbClr val="FFFFFF"/>
                </a:solidFill>
                <a:latin typeface="Helvetica Neue"/>
                <a:ea typeface="Helvetica Neue"/>
                <a:cs typeface="Helvetica Neue"/>
                <a:sym typeface="Helvetica Neue"/>
              </a:rPr>
              <a:t>History</a:t>
            </a:r>
          </a:p>
          <a:p>
            <a:pPr marL="237742" marR="0" lvl="0" indent="-237742" algn="l" rtl="0">
              <a:spcBef>
                <a:spcPts val="2100"/>
              </a:spcBef>
              <a:spcAft>
                <a:spcPts val="0"/>
              </a:spcAft>
              <a:buClr>
                <a:srgbClr val="FFFFFF"/>
              </a:buClr>
              <a:buSzPct val="74062"/>
              <a:buFont typeface="Helvetica Neue"/>
              <a:buChar char="•"/>
            </a:pPr>
            <a:r>
              <a:rPr lang="en-US" sz="1975" b="0" i="0" u="none" strike="noStrike" cap="none">
                <a:solidFill>
                  <a:srgbClr val="FFFFFF"/>
                </a:solidFill>
                <a:latin typeface="Helvetica Neue"/>
                <a:ea typeface="Helvetica Neue"/>
                <a:cs typeface="Helvetica Neue"/>
                <a:sym typeface="Helvetica Neue"/>
              </a:rPr>
              <a:t>Logout</a:t>
            </a:r>
          </a:p>
          <a:p>
            <a:pPr marL="237743" marR="0" lvl="0" indent="-237743" algn="l" rtl="0">
              <a:spcBef>
                <a:spcPts val="2100"/>
              </a:spcBef>
              <a:buClr>
                <a:srgbClr val="FFFFFF"/>
              </a:buClr>
              <a:buSzPct val="74062"/>
              <a:buFont typeface="Helvetica Neue"/>
              <a:buChar char="•"/>
            </a:pPr>
            <a:r>
              <a:rPr lang="en-US" sz="1975" b="0" i="0" u="none" strike="noStrike" cap="none">
                <a:solidFill>
                  <a:srgbClr val="FFFFFF"/>
                </a:solidFill>
                <a:latin typeface="Helvetica Neue"/>
                <a:ea typeface="Helvetica Neue"/>
                <a:cs typeface="Helvetica Neue"/>
                <a:sym typeface="Helvetica Neue"/>
              </a:rPr>
              <a:t>Track Order</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a:solidFill>
                  <a:srgbClr val="FFFFFF"/>
                </a:solidFill>
                <a:latin typeface="Helvetica Neue"/>
                <a:ea typeface="Helvetica Neue"/>
                <a:cs typeface="Helvetica Neue"/>
                <a:sym typeface="Helvetica Neue"/>
              </a:rPr>
              <a:t>Sign-up Case</a:t>
            </a:r>
          </a:p>
        </p:txBody>
      </p:sp>
      <p:sp>
        <p:nvSpPr>
          <p:cNvPr id="76" name="Shape 76"/>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457200" marR="0" lvl="0" indent="-457200" algn="l" rtl="0">
              <a:spcBef>
                <a:spcPts val="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The user is prompted to give an Email, a password, and a nickname.</a:t>
            </a:r>
          </a:p>
          <a:p>
            <a:pPr marL="457200" marR="0" lvl="0" indent="-457200" algn="l" rtl="0">
              <a:spcBef>
                <a:spcPts val="4200"/>
              </a:spcBef>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The email used to set up the account must be a GSU email.</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952500" y="406400"/>
            <a:ext cx="10502400" cy="1521600"/>
          </a:xfrm>
          <a:prstGeom prst="rect">
            <a:avLst/>
          </a:prstGeom>
        </p:spPr>
        <p:txBody>
          <a:bodyPr lIns="91425" tIns="91425" rIns="91425" bIns="91425" anchor="ctr" anchorCtr="0">
            <a:noAutofit/>
          </a:bodyPr>
          <a:lstStyle/>
          <a:p>
            <a:pPr lvl="0">
              <a:spcBef>
                <a:spcPts val="0"/>
              </a:spcBef>
              <a:buNone/>
            </a:pPr>
            <a:r>
              <a:rPr lang="en-US"/>
              <a:t>Sign-up Diagram</a:t>
            </a:r>
          </a:p>
        </p:txBody>
      </p:sp>
      <p:sp>
        <p:nvSpPr>
          <p:cNvPr id="82" name="Shape 82"/>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endParaRPr/>
          </a:p>
        </p:txBody>
      </p:sp>
      <p:pic>
        <p:nvPicPr>
          <p:cNvPr id="83" name="Shape 83" descr="SignupImage.png"/>
          <p:cNvPicPr preferRelativeResize="0"/>
          <p:nvPr/>
        </p:nvPicPr>
        <p:blipFill>
          <a:blip r:embed="rId3">
            <a:alphaModFix/>
          </a:blip>
          <a:stretch>
            <a:fillRect/>
          </a:stretch>
        </p:blipFill>
        <p:spPr>
          <a:xfrm>
            <a:off x="952500" y="2086150"/>
            <a:ext cx="11099700" cy="74866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52500" y="406400"/>
            <a:ext cx="11099799" cy="21208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000" b="0" i="0" u="none" strike="noStrike" cap="none">
                <a:solidFill>
                  <a:srgbClr val="FFFFFF"/>
                </a:solidFill>
                <a:latin typeface="Helvetica Neue"/>
                <a:ea typeface="Helvetica Neue"/>
                <a:cs typeface="Helvetica Neue"/>
                <a:sym typeface="Helvetica Neue"/>
              </a:rPr>
              <a:t>Login Case</a:t>
            </a:r>
          </a:p>
        </p:txBody>
      </p:sp>
      <p:sp>
        <p:nvSpPr>
          <p:cNvPr id="89" name="Shape 89"/>
          <p:cNvSpPr txBox="1">
            <a:spLocks noGrp="1"/>
          </p:cNvSpPr>
          <p:nvPr>
            <p:ph type="body" idx="1"/>
          </p:nvPr>
        </p:nvSpPr>
        <p:spPr>
          <a:xfrm>
            <a:off x="952500" y="2590800"/>
            <a:ext cx="11099799" cy="6286499"/>
          </a:xfrm>
          <a:prstGeom prst="rect">
            <a:avLst/>
          </a:prstGeom>
          <a:noFill/>
          <a:ln>
            <a:noFill/>
          </a:ln>
        </p:spPr>
        <p:txBody>
          <a:bodyPr lIns="0" tIns="0" rIns="0" bIns="0" anchor="ctr" anchorCtr="0">
            <a:noAutofit/>
          </a:bodyPr>
          <a:lstStyle/>
          <a:p>
            <a:pPr marL="457200" marR="0" lvl="0" indent="-469900" algn="l" rtl="0">
              <a:spcBef>
                <a:spcPts val="0"/>
              </a:spcBef>
              <a:buClr>
                <a:srgbClr val="FFFFFF"/>
              </a:buClr>
              <a:buSzPct val="100000"/>
              <a:buFont typeface="Helvetica Neue"/>
            </a:pPr>
            <a:r>
              <a:rPr lang="en-US" sz="3800" b="0" i="0" u="none" strike="noStrike" cap="none">
                <a:solidFill>
                  <a:srgbClr val="FFFFFF"/>
                </a:solidFill>
                <a:latin typeface="Helvetica Neue"/>
                <a:ea typeface="Helvetica Neue"/>
                <a:cs typeface="Helvetica Neue"/>
                <a:sym typeface="Helvetica Neue"/>
              </a:rPr>
              <a:t>The user uses the email and password they entered on the registration page to log into the system.</a:t>
            </a:r>
          </a:p>
          <a:p>
            <a:pPr marL="457200" marR="0" lvl="0" indent="-228600" algn="l" rtl="0">
              <a:spcBef>
                <a:spcPts val="0"/>
              </a:spcBef>
            </a:pPr>
            <a:r>
              <a:rPr lang="en-US"/>
              <a:t>From here the user is transported to the main screen again, but at this point a “My Acct” button is present that can take them to their account page.</a:t>
            </a:r>
          </a:p>
        </p:txBody>
      </p:sp>
    </p:spTree>
  </p:cSld>
  <p:clrMapOvr>
    <a:masterClrMapping/>
  </p:clrMapOvr>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1082</Words>
  <Application>Microsoft Macintosh PowerPoint</Application>
  <PresentationFormat>Custom</PresentationFormat>
  <Paragraphs>101</Paragraphs>
  <Slides>28</Slides>
  <Notes>28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28</vt:i4>
      </vt:variant>
    </vt:vector>
  </HeadingPairs>
  <TitlesOfParts>
    <vt:vector size="30" baseType="lpstr">
      <vt:lpstr>Helvetica Neue</vt:lpstr>
      <vt:lpstr>Gradient</vt:lpstr>
      <vt:lpstr>GSUB Shopping System</vt:lpstr>
      <vt:lpstr>Roles</vt:lpstr>
      <vt:lpstr>Introduction</vt:lpstr>
      <vt:lpstr>Project Information</vt:lpstr>
      <vt:lpstr>System Draft</vt:lpstr>
      <vt:lpstr>Use Cases</vt:lpstr>
      <vt:lpstr>Sign-up Case</vt:lpstr>
      <vt:lpstr>Sign-up Diagram</vt:lpstr>
      <vt:lpstr>Login Case</vt:lpstr>
      <vt:lpstr>Login Diagram</vt:lpstr>
      <vt:lpstr>Forgot Password</vt:lpstr>
      <vt:lpstr>Password Diagram</vt:lpstr>
      <vt:lpstr>Browse Library</vt:lpstr>
      <vt:lpstr>Browse Picture</vt:lpstr>
      <vt:lpstr>Search</vt:lpstr>
      <vt:lpstr>Search Diagram</vt:lpstr>
      <vt:lpstr>Remove from the Cart</vt:lpstr>
      <vt:lpstr>Place Order</vt:lpstr>
      <vt:lpstr>Order Image</vt:lpstr>
      <vt:lpstr>Account Page</vt:lpstr>
      <vt:lpstr>Account Picture</vt:lpstr>
      <vt:lpstr>Tracking</vt:lpstr>
      <vt:lpstr>Tracking Picture</vt:lpstr>
      <vt:lpstr>Logout</vt:lpstr>
      <vt:lpstr>Database Design</vt:lpstr>
      <vt:lpstr>Database Tables</vt:lpstr>
      <vt:lpstr>Demonstration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GSUB Shopping System</dc:title>
  <cp:lastModifiedBy>Tang Her</cp:lastModifiedBy>
  <cp:revision>2</cp:revision>
  <dcterms:modified xsi:type="dcterms:W3CDTF">2017-04-17T21:59:24Z</dcterms:modified>
</cp:coreProperties>
</file>