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54" r:id="rId4"/>
    <p:sldId id="343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8" r:id="rId18"/>
    <p:sldId id="369" r:id="rId19"/>
    <p:sldId id="370" r:id="rId20"/>
    <p:sldId id="371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579B6A4-E1D3-4913-984A-9640869AD53E}">
          <p14:sldIdLst>
            <p14:sldId id="256"/>
            <p14:sldId id="257"/>
            <p14:sldId id="354"/>
            <p14:sldId id="343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8"/>
            <p14:sldId id="369"/>
            <p14:sldId id="370"/>
            <p14:sldId id="371"/>
          </p14:sldIdLst>
        </p14:section>
        <p14:section name="Раздел без заголовка" id="{243FB614-B8DC-426A-AB64-311BAE7794A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6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39CF0-4D0D-4438-B55C-8330BB6513B1}" type="datetimeFigureOut">
              <a:rPr lang="ru-RU" smtClean="0"/>
              <a:pPr/>
              <a:t>13.09.2022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52E01-DC57-44A3-987C-B072E39168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58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pPr/>
              <a:t>13.09.2022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40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pPr/>
              <a:t>13.09.2022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56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pPr/>
              <a:t>13.09.2022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17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pPr/>
              <a:t>13.09.2022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21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pPr/>
              <a:t>13.09.2022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36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pPr/>
              <a:t>13.09.2022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60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pPr/>
              <a:t>13.09.2022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72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pPr/>
              <a:t>13.09.2022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34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pPr/>
              <a:t>13.09.2022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87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pPr/>
              <a:t>13.09.2022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66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pPr/>
              <a:t>13.09.2022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25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F8B48-8DBF-4700-8F89-5FFB2C526A1C}" type="datetimeFigureOut">
              <a:rPr lang="ru-RU" smtClean="0"/>
              <a:pPr/>
              <a:t>13.09.2022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93E6F-50BD-45D2-97C8-0029BBBBED9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37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otus/blog/444524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070391"/>
            <a:ext cx="12192000" cy="2162175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Разбор возможностей С++11 и С++14</a:t>
            </a:r>
            <a:b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1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71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Лямбда-выражения. Функторы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99507" y="1301375"/>
            <a:ext cx="11829009" cy="51908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 можете использовать лямбды везде, где ожидается функтор или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Лямбда – это более короткая запись функтора, что-то вроде анонимного функтора.</a:t>
            </a:r>
          </a:p>
          <a:p>
            <a:pPr marL="0" indent="0"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Ну с функцией всё ясно, мы это видели на примере функции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компаратора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comp 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void * a,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void * b) {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return ( *(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*)a - *(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*)b );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qsort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, 10,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), comp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1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Функциональный объект является экземпляром класса С++, в котором определён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 Это объект, который действует как функция, но может также хранить состояние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Пример функтора без состояния: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PrintFunctor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ru-RU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void operator()(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x)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ru-RU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&lt;&lt; x &lt;&lt;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ru-RU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v.begin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v.end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PrintFunctor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());   </a:t>
            </a:r>
            <a:endParaRPr lang="ru-RU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182556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Лямбда-выражения. Функторы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99507" y="1301375"/>
            <a:ext cx="11829009" cy="51908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 состоянием:</a:t>
            </a: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AddFunctor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ru-RU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AddFunctor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_value) : value(_value) {}</a:t>
            </a:r>
            <a:endParaRPr lang="ru-RU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operator()(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current)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{ return current + value; }</a:t>
            </a:r>
            <a:endParaRPr lang="ru-RU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  <a:endParaRPr lang="ru-RU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value;</a:t>
            </a:r>
            <a:endParaRPr lang="ru-RU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AddFunctor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Functor15Add(15);</a:t>
            </a:r>
            <a:endParaRPr lang="ru-RU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= Functor15Add (8);    //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= 8 + 15</a:t>
            </a:r>
            <a:endParaRPr lang="ru-RU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v.begin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v.end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AddFunctor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(10));  // </a:t>
            </a:r>
            <a:r>
              <a:rPr lang="ru-RU" sz="1900" dirty="0">
                <a:latin typeface="Consolas" panose="020B0609020204030204" pitchFamily="49" charset="0"/>
                <a:cs typeface="Consolas" panose="020B0609020204030204" pitchFamily="49" charset="0"/>
              </a:rPr>
              <a:t>ко всем элементам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</a:t>
            </a:r>
            <a:r>
              <a:rPr lang="ru-RU" sz="1900" dirty="0">
                <a:latin typeface="Consolas" panose="020B0609020204030204" pitchFamily="49" charset="0"/>
                <a:cs typeface="Consolas" panose="020B0609020204030204" pitchFamily="49" charset="0"/>
              </a:rPr>
              <a:t>// вектора прибавится 10</a:t>
            </a:r>
          </a:p>
          <a:p>
            <a:pPr marL="0" indent="0">
              <a:buNone/>
            </a:pPr>
            <a:r>
              <a:rPr lang="ru-RU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Недостаток: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 должны были написать отдельную функцию или функтор в другой области видимости, а не в области видимости вызова алгоритма.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164305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Лямбда-выражения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99507" y="1301375"/>
            <a:ext cx="11829009" cy="519086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 лямбда-выражения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объявитель лямбды со списком захвата – [ ]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( 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опционально: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mutable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(позволяет менять значения захваченных переменных),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trailing return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</a:t>
            </a: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[](float f,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a) { return a*f; }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t) -&gt;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 auto a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t.compute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return a; }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b) { return a &lt; b; }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1, y = 1;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x &lt;&lt; " " &lt;&lt; y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auto foo = [x, y]() mutable { ++x; ++y; };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foo();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x &lt;&lt; " " &lt;&lt; y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Подробнее про лямбда-выражения, список захвата, опции можно прочитать тут:</a:t>
            </a:r>
          </a:p>
          <a:p>
            <a:pPr marL="0" indent="0">
              <a:buNone/>
            </a:pP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https://habr.com/ru/company/otus/blog/444524/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56913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Лямбда-выражения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99507" y="3689131"/>
            <a:ext cx="11829009" cy="28031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Обратите внимание на универсальность, о которой мы говорили ранее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даже не создавать отдельно лямбда-функцию, а явно прописывать в параметрах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::vector&lt;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 v = {1, 2, 3};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::begin(v),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::end(v),[](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n){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&lt;&lt;n&lt;&lt;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;});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199506" y="1492310"/>
            <a:ext cx="10342369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isOdd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[](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n) { return n % 2 == 1; };    //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лямбда-функция,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проверяющая                                                                                                          </a:t>
            </a:r>
          </a:p>
          <a:p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//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нечётность числа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find_if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::begin(v),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::end(v),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isOdd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::end(v))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05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Лямбда-выражения. Рекурсивные лямбды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99507" y="1301375"/>
            <a:ext cx="11829009" cy="51908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немного более хитрые — рекурсивные лямбды. Представьте лямбду, представляющую функцию Фибоначчи. Используя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получите ошибку компиляции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имеет место циклическая зависимость. Чтобы избавиться от нее, необходимо явно определить тип функции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325627" y="2265008"/>
            <a:ext cx="8744796" cy="369332"/>
          </a:xfrm>
          <a:prstGeom prst="rect">
            <a:avLst/>
          </a:prstGeom>
          <a:solidFill>
            <a:srgbClr val="FF0000">
              <a:alpha val="18000"/>
            </a:srgb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auto fib = [&amp;fib](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n) {return n &lt; 2 ? 1 : fib(n-1) + fib(n-2);};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5627" y="3757477"/>
            <a:ext cx="1136187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::function&lt;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)&gt; fib = [&amp;fib](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n) {return n &lt; 2 ? 1 : fib(n-1) + fib(n-2);};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34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Лямбда-выражения с умом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99507" y="1301375"/>
            <a:ext cx="11829009" cy="519086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IteratorType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PrintAllAndFirstOddMethod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IteratorType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begin,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IteratorType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end)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(begin, end, [](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n) {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&lt;&lt; n &lt;&lt;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;});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auto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is_odd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[](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n) {return n%2==1;};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auto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find_if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(begin, end,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is_odd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!= end)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&lt;&lt; *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Type&gt;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PrintAllAndFirstOdd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(Type c)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PrintAllAndFirstOddMethod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::begin(c),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::end(c));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T,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N&gt;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PrintAllAndFirstOdd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(T(&amp;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)[N])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bar(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::begin(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::end(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7570124" y="4973520"/>
            <a:ext cx="43509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= {1, 2, 3};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foo(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v = {1, 2, 3};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foo(v);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52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Спецификаторы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58191" y="1259811"/>
            <a:ext cx="5544587" cy="3063672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B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virtual void f(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"B::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n";}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D : public B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virtual void f(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"D::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";}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</p:txBody>
      </p:sp>
      <p:sp>
        <p:nvSpPr>
          <p:cNvPr id="6" name="Объект 4"/>
          <p:cNvSpPr txBox="1">
            <a:spLocks/>
          </p:cNvSpPr>
          <p:nvPr/>
        </p:nvSpPr>
        <p:spPr>
          <a:xfrm>
            <a:off x="5698030" y="1272713"/>
            <a:ext cx="6493970" cy="3050770"/>
          </a:xfrm>
          <a:prstGeom prst="rect">
            <a:avLst/>
          </a:prstGeom>
          <a:solidFill>
            <a:srgbClr val="FF0000">
              <a:alpha val="9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B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public: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virtual void f(short) {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"B::f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";}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D : public B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public: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virtual void f(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override {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"D::f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1800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58191" y="4908569"/>
            <a:ext cx="12038557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 D</a:t>
            </a:r>
            <a:r>
              <a:rPr lang="ru-RU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B </a:t>
            </a:r>
            <a:r>
              <a:rPr lang="ru-RU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 // корректный пример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ru-RU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public: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virtual void f(short) override final {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"D::f" &lt;&lt;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;}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ru-RU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8191" y="4538921"/>
            <a:ext cx="106652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Можно применять совместно: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26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30693"/>
            <a:ext cx="10675273" cy="105727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Спецификаторы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5762" y="1334625"/>
            <a:ext cx="5544587" cy="28633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Foo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public: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Foo() = default;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Foo(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Foo&amp;) = delete;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void bar(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= delete;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void bar(double) {}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Foo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obj.bar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(5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 //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ошибка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obj.bar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(5.42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19530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30693"/>
            <a:ext cx="10675273" cy="1057274"/>
          </a:xfrm>
        </p:spPr>
        <p:txBody>
          <a:bodyPr>
            <a:normAutofit/>
          </a:bodyPr>
          <a:lstStyle/>
          <a:p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static_assert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классы свойств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5762" y="1334625"/>
            <a:ext cx="5544587" cy="4949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static_assert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проверяет утверждение во время компиляции: истина – ничего не происходит, ложь – компилятор выводит указанное сообщение об ошибке.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T,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Size&gt;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Vector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static_assert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(Size &gt; 3, "Size is too small");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T _points[Size];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Vector&lt;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16&gt; a1;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Vector&lt;double, 2&gt; a2;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558443" y="5084093"/>
            <a:ext cx="6096000" cy="1200329"/>
          </a:xfrm>
          <a:prstGeom prst="rect">
            <a:avLst/>
          </a:prstGeom>
          <a:solidFill>
            <a:srgbClr val="C00000">
              <a:alpha val="19000"/>
            </a:srgbClr>
          </a:solidFill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error C2338: Size is too small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see reference to class template instantiation 'Vector&lt;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T,Size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&gt;' being compiled with [ T=double, Size=2 ]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033999" y="1334625"/>
            <a:ext cx="5928016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T1,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T2&gt;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 add(T1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t1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T2 t2)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static_assert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is_integral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&lt;T1&gt;::value, "Type T1 must be integral");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static_assert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is_integral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&lt;T2&gt;::value, "Type T2 must be integral");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return t1 + t2;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3217025" y="5084093"/>
            <a:ext cx="2244437" cy="16955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80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30693"/>
            <a:ext cx="10675273" cy="105727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Строго-типизированный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87679" y="1559496"/>
            <a:ext cx="11025448" cy="1200329"/>
          </a:xfrm>
          <a:prstGeom prst="rect">
            <a:avLst/>
          </a:prstGeom>
          <a:solidFill>
            <a:srgbClr val="C00000">
              <a:alpha val="23000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Color {red, green, blue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Animals {Bear, Cat, Chicken};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Birds {Eagle, Duck, Chicken};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error! Chicken has already been declared</a:t>
            </a:r>
            <a:r>
              <a:rPr lang="en-US" dirty="0" smtClean="0"/>
              <a:t>!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87679" y="3096564"/>
            <a:ext cx="5928016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class Options {None, One, All};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Options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o =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Options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Foo : char { A, B, C};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66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проблему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061" y="1676496"/>
            <a:ext cx="5329844" cy="42377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начале 2-го курса при знакомстве с новой темой Алгоритмы и структуры данных могло показаться что вот оно: Основы программирования на Си изучили, ООП изучили, С++ изучили – мы готовы к большому программированию.</a:t>
            </a:r>
          </a:p>
          <a:p>
            <a:pPr marL="0" indent="0" algn="just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Но…</a:t>
            </a:r>
          </a:p>
          <a:p>
            <a:pPr marL="0" indent="0" algn="just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Нет. Мы с вами изучили С++, каким его стандартизировали ещё в 1998 году.</a:t>
            </a:r>
          </a:p>
          <a:p>
            <a:pPr marL="0" indent="0" algn="just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сожалению, те навыки которыми владеете вы сейчас можно сравнить с первыми орудиями труда древнего человека.</a:t>
            </a:r>
          </a:p>
          <a:p>
            <a:pPr marL="0" indent="0" algn="just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Потому следующие 2 занятия мы посвятим изучению более современных стандартов – С++11 и С++14.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pressa.tv/uploads/posts/2019-02/1549971598_pressa_tv_amoralnye-memy-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803" y="1676495"/>
            <a:ext cx="5328457" cy="423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43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10965" y="0"/>
            <a:ext cx="10675273" cy="105727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Бонус! Разделители разрядов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20585" y="1740730"/>
            <a:ext cx="5928016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integer_literal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= 1'000'000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floating_point_literal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0.000'015'3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binary_literal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0b0100'1100'0110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silly_example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1'0'0'000'00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21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Стандарты языка С++. Краткая история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65512" y="1429789"/>
            <a:ext cx="11172306" cy="49710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Бьёрн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Страуструп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занялся разработкой C++ в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80-х годах. Позже к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нему пришли люди из ISO [международная комиссия по стандартизации] и предложили стандартизировать язык. Так и появился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C++98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первый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стандарт. Прошло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пять лет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стандарт исправили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получился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Это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не что-то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революционное, просто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исправление ошибок.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Иногда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C++03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даже не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считают отдельным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стандартом.</a:t>
            </a:r>
          </a:p>
          <a:p>
            <a:pPr marL="0" indent="0" algn="just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++03 — самый популярный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точки зрения примеров в интернете и ответов на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Overflow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обучение на нём обычная практика.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с вами учились основываясь именно на этом стандарте. 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НО!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Назвать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его современным C++ сейчас невозможно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2011 году вышел новый стандарт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С++11. Заметно расширились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языка, появились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-семантика,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variadic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даже подумать, что освоение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C++11 равносильно изучению нового C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++. Затем вышел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14, тоже не такой революционный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 основном содержал фиксы ошибок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но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 2014 году добавилось новое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Ещё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через три года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C++17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добавил больше интересных вещей: дополнительные возможности стандартной библиотеки, распаковку при присваивании и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прочее. А в 2020 году появился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C++20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практически новый язык. По количеству нововведений он сравним с C++11, а может быть, обгоняет его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Стандарты С++17 и С++20 предлагаю изучить при желании самостоятельно.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80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типа –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4692" y="1379912"/>
            <a:ext cx="11972056" cy="5020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auto</a:t>
            </a:r>
            <a:r>
              <a:rPr lang="ru-RU" sz="1800" dirty="0"/>
              <a:t> позволяет не указывать тип переменной явно, говоря компилятору, чтобы он сам определил фактический тип переменной, на основе типа инициализируемого значения:</a:t>
            </a:r>
          </a:p>
          <a:p>
            <a:pPr marL="0" indent="0">
              <a:buNone/>
            </a:pPr>
            <a:r>
              <a:rPr lang="en-US" sz="1800" dirty="0"/>
              <a:t>auto </a:t>
            </a:r>
            <a:r>
              <a:rPr lang="en-US" sz="1800" dirty="0" err="1"/>
              <a:t>i</a:t>
            </a:r>
            <a:r>
              <a:rPr lang="en-US" sz="1800" dirty="0"/>
              <a:t> = 42;          // </a:t>
            </a:r>
            <a:r>
              <a:rPr lang="en-US" sz="1800" dirty="0" err="1"/>
              <a:t>i</a:t>
            </a:r>
            <a:r>
              <a:rPr lang="en-US" sz="1800" dirty="0"/>
              <a:t> - </a:t>
            </a:r>
            <a:r>
              <a:rPr lang="en-US" sz="1800" dirty="0" err="1"/>
              <a:t>int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auto l = 42LL;        // l - long </a:t>
            </a:r>
            <a:r>
              <a:rPr lang="en-US" sz="1800" dirty="0" err="1"/>
              <a:t>long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auto p</a:t>
            </a:r>
            <a:r>
              <a:rPr lang="ru-RU" sz="1800" dirty="0"/>
              <a:t> = </a:t>
            </a:r>
            <a:r>
              <a:rPr lang="en-US" sz="1800" dirty="0"/>
              <a:t>new foo</a:t>
            </a:r>
            <a:r>
              <a:rPr lang="ru-RU" sz="1800" dirty="0"/>
              <a:t>();   // </a:t>
            </a:r>
            <a:r>
              <a:rPr lang="en-US" sz="1800" dirty="0"/>
              <a:t>p</a:t>
            </a:r>
            <a:r>
              <a:rPr lang="ru-RU" sz="1800" dirty="0"/>
              <a:t> – указатель на тип данных </a:t>
            </a:r>
            <a:r>
              <a:rPr lang="en-US" sz="1800" dirty="0"/>
              <a:t>foo</a:t>
            </a:r>
            <a:r>
              <a:rPr lang="ru-RU" sz="1800" dirty="0"/>
              <a:t> - </a:t>
            </a:r>
            <a:r>
              <a:rPr lang="en-US" sz="1800" dirty="0"/>
              <a:t>foo</a:t>
            </a:r>
            <a:r>
              <a:rPr lang="ru-RU" sz="1800" dirty="0"/>
              <a:t>*</a:t>
            </a:r>
          </a:p>
          <a:p>
            <a:pPr marL="0" indent="0">
              <a:buNone/>
            </a:pPr>
            <a:r>
              <a:rPr lang="ru-RU" sz="1800" b="1" dirty="0"/>
              <a:t>Замечание.</a:t>
            </a:r>
            <a:r>
              <a:rPr lang="ru-RU" sz="1800" dirty="0"/>
              <a:t> Нельзя объявлять переменные разных типов в одном </a:t>
            </a:r>
            <a:r>
              <a:rPr lang="en-US" sz="1800" dirty="0"/>
              <a:t>auto</a:t>
            </a:r>
            <a:r>
              <a:rPr lang="ru-RU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095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Циклы с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итераторами.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Функциии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begin()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end()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4692" y="1379912"/>
            <a:ext cx="4671752" cy="2128059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 студента:</a:t>
            </a:r>
          </a:p>
          <a:p>
            <a:pPr marL="0" indent="0" algn="just"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CVector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algn="just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vec.size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 ++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 algn="just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= rand() % 100;</a:t>
            </a:r>
          </a:p>
          <a:p>
            <a:pPr marL="0" indent="0" algn="just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&lt;&lt;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algn="just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516879" y="1379912"/>
            <a:ext cx="60960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программиста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just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&gt;::iterator it = begin(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it != end(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++it) {</a:t>
            </a:r>
          </a:p>
          <a:p>
            <a:pPr algn="just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*it = rand() % 100;</a:t>
            </a:r>
          </a:p>
          <a:p>
            <a:pPr algn="just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&gt;::iterator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vec.begin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just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hile(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!=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vec.end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pPr algn="just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just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++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just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34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типа –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15951" y="4519502"/>
            <a:ext cx="11880797" cy="388829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for(auto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it = begin(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cost_dynamics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); it != end(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cost_dynamics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); ++it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// do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smth</a:t>
            </a:r>
            <a:r>
              <a:rPr lang="ru-RU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1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434" y="1301375"/>
            <a:ext cx="5559314" cy="1113954"/>
          </a:xfrm>
          <a:prstGeom prst="rect">
            <a:avLst/>
          </a:prstGeom>
        </p:spPr>
      </p:pic>
      <p:sp>
        <p:nvSpPr>
          <p:cNvPr id="9" name="Объект 4"/>
          <p:cNvSpPr txBox="1">
            <a:spLocks/>
          </p:cNvSpPr>
          <p:nvPr/>
        </p:nvSpPr>
        <p:spPr>
          <a:xfrm>
            <a:off x="215951" y="1301375"/>
            <a:ext cx="11712631" cy="1883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Объявление товара (пара значений – уникальное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наименование и цена)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TPair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::string, float&gt; product;</a:t>
            </a:r>
            <a:endParaRPr lang="ru-RU" sz="1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Объявление набора динамики изменения цен на товары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::vector&lt;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TPair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::string,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::vector&lt;float&gt;&gt;&gt;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cost_dynamics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1800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215951" y="3273920"/>
            <a:ext cx="11880797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TPair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::string,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::vector&lt;float&gt;&gt;&gt;::iterator it = begin(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cost_dynamics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it != end(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cost_dynamics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++it)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// do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smth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15951" y="4995820"/>
            <a:ext cx="11880797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TPair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::string,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::vector&lt;float&gt;&gt;&gt;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DynamicsOfChange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DynamicsOfChange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cost_dynamics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DynamicsOfChange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::iterator it = begin(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cost_dynamics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it != end(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cost_dynamics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++it)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// do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smth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30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типа –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99507" y="1301375"/>
            <a:ext cx="11712631" cy="5207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ОДНАКО! В первых версиях стандарта было ограничение – возвращаемое значение функции не могло быть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compose(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b) { return a + b; }   //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не работает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Использовались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подобные хитрости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T,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E&gt;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auto compose(T a, E b) -&gt;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decltype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(a + b) {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return a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auto c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compose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(2, 3.14); //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225159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типа –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99507" y="1301375"/>
            <a:ext cx="11712631" cy="374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ещё одного корректного использования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auto:</a:t>
            </a:r>
          </a:p>
          <a:p>
            <a:pPr marL="0" indent="0"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294100" y="2019008"/>
            <a:ext cx="6096000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Foo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public: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auto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auto Foo::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something;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32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Range-based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циклы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84117" y="1276436"/>
            <a:ext cx="5102283" cy="3478443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[] = {1, 2, 3, 4, 5};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&lt;&lt; "Elements:";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&lt;&lt; ' ' &lt;&lt;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5774097" y="1276436"/>
            <a:ext cx="6096000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::pair&lt;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::string,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pairs;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auto &amp;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pairs) 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elem.first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for (auto v: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elem.second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v &lt;&lt; ' ';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71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4367</TotalTime>
  <Words>2154</Words>
  <Application>Microsoft Office PowerPoint</Application>
  <PresentationFormat>Широкоэкранный</PresentationFormat>
  <Paragraphs>284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Тема Office</vt:lpstr>
      <vt:lpstr>Разбор возможностей С++11 и С++14 Часть 1</vt:lpstr>
      <vt:lpstr>Введение в проблему</vt:lpstr>
      <vt:lpstr>Стандарты языка С++. Краткая история</vt:lpstr>
      <vt:lpstr>Автоматическое определение типа – auto [1]</vt:lpstr>
      <vt:lpstr>Циклы с итераторами. Функциии begin() и end()</vt:lpstr>
      <vt:lpstr>Автоматическое определение типа – auto [2]</vt:lpstr>
      <vt:lpstr>Автоматическое определение типа – auto [3]</vt:lpstr>
      <vt:lpstr>Автоматическое определение типа – auto [4]</vt:lpstr>
      <vt:lpstr>Range-based циклы</vt:lpstr>
      <vt:lpstr>Лямбда-выражения. Функторы [1]</vt:lpstr>
      <vt:lpstr>Лямбда-выражения. Функторы [2]</vt:lpstr>
      <vt:lpstr>Лямбда-выражения [3]</vt:lpstr>
      <vt:lpstr>Лямбда-выражения [4]</vt:lpstr>
      <vt:lpstr>Лямбда-выражения. Рекурсивные лямбды [5]</vt:lpstr>
      <vt:lpstr>Лямбда-выражения с умом [6]</vt:lpstr>
      <vt:lpstr>Спецификаторы override и final</vt:lpstr>
      <vt:lpstr>Спецификаторы default и delete</vt:lpstr>
      <vt:lpstr>static_assert и классы свойств</vt:lpstr>
      <vt:lpstr>Строго-типизированный enum</vt:lpstr>
      <vt:lpstr>Бонус! Разделители разрядов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Марина Усова</dc:creator>
  <cp:lastModifiedBy>Marina Usova</cp:lastModifiedBy>
  <cp:revision>244</cp:revision>
  <dcterms:created xsi:type="dcterms:W3CDTF">2019-05-19T16:59:50Z</dcterms:created>
  <dcterms:modified xsi:type="dcterms:W3CDTF">2022-09-13T19:22:05Z</dcterms:modified>
</cp:coreProperties>
</file>