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3" r:id="rId8"/>
    <p:sldId id="320" r:id="rId9"/>
    <p:sldId id="284" r:id="rId10"/>
    <p:sldId id="276" r:id="rId11"/>
    <p:sldId id="283" r:id="rId12"/>
    <p:sldId id="323" r:id="rId13"/>
    <p:sldId id="321" r:id="rId14"/>
    <p:sldId id="322" r:id="rId15"/>
    <p:sldId id="286" r:id="rId16"/>
    <p:sldId id="291" r:id="rId17"/>
    <p:sldId id="288" r:id="rId18"/>
    <p:sldId id="289" r:id="rId19"/>
    <p:sldId id="302" r:id="rId20"/>
    <p:sldId id="304" r:id="rId21"/>
    <p:sldId id="292" r:id="rId22"/>
    <p:sldId id="298" r:id="rId23"/>
    <p:sldId id="300" r:id="rId24"/>
    <p:sldId id="301" r:id="rId25"/>
    <p:sldId id="262" r:id="rId26"/>
    <p:sldId id="263" r:id="rId27"/>
    <p:sldId id="266" r:id="rId28"/>
    <p:sldId id="319" r:id="rId29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447" autoAdjust="0"/>
  </p:normalViewPr>
  <p:slideViewPr>
    <p:cSldViewPr showGuides="1">
      <p:cViewPr varScale="1">
        <p:scale>
          <a:sx n="59" d="100"/>
          <a:sy n="59" d="100"/>
        </p:scale>
        <p:origin x="1596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02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How to display results of the same codebase from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GB" sz="2400" dirty="0"/>
              <a:t>different analysis tools? 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Tricorder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39485"/>
            <a:ext cx="8856984" cy="4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What feedback works to know that the bug fixing is on-going?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dirty="0"/>
              <a:t>What current tools do? </a:t>
            </a:r>
          </a:p>
          <a:p>
            <a:pPr marL="0" indent="0">
              <a:buNone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Traditional approach – Nightly Builds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How to carry traceability of bug fixing? </a:t>
            </a: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13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3: .. traceability!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31687"/>
            <a:ext cx="7406638" cy="3769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19D44-16E4-46A4-B490-3160E0CDF620}"/>
              </a:ext>
            </a:extLst>
          </p:cNvPr>
          <p:cNvSpPr txBox="1"/>
          <p:nvPr/>
        </p:nvSpPr>
        <p:spPr>
          <a:xfrm>
            <a:off x="304476" y="6135528"/>
            <a:ext cx="429733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Teamscale</a:t>
            </a:r>
            <a:r>
              <a:rPr lang="en-GB" sz="1000" dirty="0"/>
              <a:t>. url: https://www.cqse.eu/en/products/teamscale/features/.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 – research existing scenarios!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complex grouping and linking of datasets for Spreadsheets application </a:t>
            </a:r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  <a:br>
              <a:rPr lang="en-GB" dirty="0"/>
            </a:br>
            <a:endParaRPr lang="en-GB" dirty="0"/>
          </a:p>
          <a:p>
            <a:r>
              <a:rPr lang="de-DE" dirty="0"/>
              <a:t>Issue tracker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Information overload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Expressiveness  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0" y="2114622"/>
            <a:ext cx="863735" cy="10220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1C50C8A-5433-4F71-AF7A-8449CCEEB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53" y="3997730"/>
            <a:ext cx="863735" cy="102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62A4-6F7F-4702-97BD-EDFD4776D007}"/>
              </a:ext>
            </a:extLst>
          </p:cNvPr>
          <p:cNvSpPr txBox="1"/>
          <p:nvPr/>
        </p:nvSpPr>
        <p:spPr>
          <a:xfrm>
            <a:off x="270900" y="5373216"/>
            <a:ext cx="8845050" cy="114390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Alan Dix, Rachel Cowgill, Christina Bashford, Simon McVeigh, and Rupert </a:t>
            </a:r>
            <a:r>
              <a:rPr lang="en-GB" sz="1000" dirty="0" err="1"/>
              <a:t>Ridgewell</a:t>
            </a:r>
            <a:r>
              <a:rPr lang="en-GB" sz="1000" dirty="0"/>
              <a:t>. 2016. Spreadsheets as User Interfaces.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International Working Conference on Advanced Visual Interfaces</a:t>
            </a:r>
            <a:r>
              <a:rPr lang="en-GB" sz="1000" dirty="0"/>
              <a:t> (AVI '16), Paolo </a:t>
            </a:r>
            <a:r>
              <a:rPr lang="en-GB" sz="1000" dirty="0" err="1"/>
              <a:t>Buono</a:t>
            </a:r>
            <a:r>
              <a:rPr lang="en-GB" sz="1000" dirty="0"/>
              <a:t>, Rosa </a:t>
            </a:r>
            <a:r>
              <a:rPr lang="en-GB" sz="1000" dirty="0" err="1"/>
              <a:t>Lanzilotti</a:t>
            </a:r>
            <a:r>
              <a:rPr lang="en-GB" sz="1000" dirty="0"/>
              <a:t>, and </a:t>
            </a:r>
            <a:r>
              <a:rPr lang="en-GB" sz="1000" dirty="0" err="1"/>
              <a:t>Maristella</a:t>
            </a:r>
            <a:r>
              <a:rPr lang="en-GB" sz="1000" dirty="0"/>
              <a:t> Matera (Eds.). ACM, New </a:t>
            </a:r>
            <a:br>
              <a:rPr lang="en-GB" sz="1000" dirty="0"/>
            </a:br>
            <a:r>
              <a:rPr lang="en-GB" sz="1000" dirty="0"/>
              <a:t>York, NY, USA, 192-195. DOI: https://doi.org/10.1145/2909132.2909271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Olga </a:t>
            </a:r>
            <a:r>
              <a:rPr lang="en-GB" sz="1000" dirty="0" err="1"/>
              <a:t>Baysal</a:t>
            </a:r>
            <a:r>
              <a:rPr lang="en-GB" sz="1000" dirty="0"/>
              <a:t>, Reid Holmes, and Michael W. Godfrey. 2014. No issue left behind: reducing information overload in issue tracking.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22nd ACM SIGSOFT International Symposium on Foundations of Software Engineering</a:t>
            </a:r>
            <a:r>
              <a:rPr lang="en-GB" sz="1000" dirty="0"/>
              <a:t> (FSE 2014). ACM, New York, NY, USA, 666-677. </a:t>
            </a:r>
            <a:br>
              <a:rPr lang="en-GB" sz="1000" dirty="0"/>
            </a:br>
            <a:r>
              <a:rPr lang="en-GB" sz="1000" dirty="0"/>
              <a:t>DOI: https://doi.org/10.1145/2635868.2635887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2F3CA-AE61-476D-9F7A-BB8938610A4B}"/>
              </a:ext>
            </a:extLst>
          </p:cNvPr>
          <p:cNvSpPr txBox="1"/>
          <p:nvPr/>
        </p:nvSpPr>
        <p:spPr>
          <a:xfrm>
            <a:off x="272228" y="6114201"/>
            <a:ext cx="283859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https://unicorn.com/en/software-everywhere</a:t>
            </a:r>
          </a:p>
        </p:txBody>
      </p:sp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Perform Tasks</a:t>
            </a:r>
            <a:br>
              <a:rPr lang="de-DE" dirty="0"/>
            </a:b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Example: Find a bug which is reported in common by available tools.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0CB5-6D34-40A5-B2C4-4B05B3BF41B9}"/>
              </a:ext>
            </a:extLst>
          </p:cNvPr>
          <p:cNvSpPr txBox="1"/>
          <p:nvPr/>
        </p:nvSpPr>
        <p:spPr>
          <a:xfrm>
            <a:off x="304476" y="6135528"/>
            <a:ext cx="87529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Jakob Nielsen. “Usability inspection methods”. In: Conference companion on Human factors in computing systems. ACM. 1994, pp. 413–414.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ECA8D-10C0-4831-AC0B-8973651E89DB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10 Heuristics for User Interface Design: Article by Jakob Nielsen. Available online at https://www.nngroup.com/articles/ten-usability-heuristics/, checked on 5/1/2019. Image credits: </a:t>
            </a:r>
            <a:r>
              <a:rPr lang="en-GB" sz="1000" dirty="0" err="1"/>
              <a:t>Miran</a:t>
            </a:r>
            <a:r>
              <a:rPr lang="en-GB" sz="1000" dirty="0"/>
              <a:t> </a:t>
            </a:r>
            <a:r>
              <a:rPr lang="en-GB" sz="1000" dirty="0" err="1"/>
              <a:t>Janezic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35" y="202100"/>
            <a:ext cx="4727954" cy="61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90920"/>
            <a:ext cx="7365171" cy="4190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218449" y="5535921"/>
            <a:ext cx="3097362" cy="79250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Similarly in July and August...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14328"/>
            <a:ext cx="8477025" cy="32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follows UX Design Cycle to achieve usable prototypes focussing on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the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620688"/>
            <a:ext cx="9361488" cy="511333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2564904"/>
            <a:ext cx="3069163" cy="232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E91C0-746E-46D9-AA75-335DFBB3612B}"/>
              </a:ext>
            </a:extLst>
          </p:cNvPr>
          <p:cNvSpPr txBox="1"/>
          <p:nvPr/>
        </p:nvSpPr>
        <p:spPr>
          <a:xfrm>
            <a:off x="272228" y="6114201"/>
            <a:ext cx="6700232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https://www.tricentis.com/news/software-fail-watch-says-1-1-trillion-in-assets-affected-by-software-bugs-in-2016/</a:t>
            </a:r>
          </a:p>
        </p:txBody>
      </p:sp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E17E7-41CB-4954-B447-6724248AAD9D}"/>
              </a:ext>
            </a:extLst>
          </p:cNvPr>
          <p:cNvSpPr txBox="1"/>
          <p:nvPr/>
        </p:nvSpPr>
        <p:spPr>
          <a:xfrm>
            <a:off x="272228" y="6114201"/>
            <a:ext cx="799314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Designing code analyses for Large Software Systems (DECA). url: https://www.hni.uni-paderborn.de/swt/lehre/deca/.</a:t>
            </a:r>
          </a:p>
        </p:txBody>
      </p:sp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268412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84" y="2612524"/>
            <a:ext cx="2410161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8F656-228B-4194-9095-C1724E24E118}"/>
              </a:ext>
            </a:extLst>
          </p:cNvPr>
          <p:cNvSpPr txBox="1"/>
          <p:nvPr/>
        </p:nvSpPr>
        <p:spPr>
          <a:xfrm>
            <a:off x="270900" y="5773707"/>
            <a:ext cx="6124754" cy="52835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Checkmarx</a:t>
            </a:r>
            <a:r>
              <a:rPr lang="en-GB" sz="1000" dirty="0"/>
              <a:t> – Application Security Testing and Static Code Analysis. url: https://www.checkmarx.com/.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FindBugs</a:t>
            </a:r>
            <a:r>
              <a:rPr lang="en-GB" sz="1000" dirty="0"/>
              <a:t>™ - Find Bugs in Java Programs. url: http://findbugs.sourceforge.net/.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Johnson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r>
              <a:rPr lang="en-GB" sz="1600" dirty="0"/>
              <a:t>Tool output</a:t>
            </a:r>
          </a:p>
          <a:p>
            <a:pPr lvl="1">
              <a:buFontTx/>
              <a:buChar char="-"/>
            </a:pPr>
            <a:r>
              <a:rPr lang="en-GB" sz="1600" dirty="0"/>
              <a:t>Result understandability</a:t>
            </a:r>
          </a:p>
          <a:p>
            <a:pPr marL="466362" lvl="1" indent="0">
              <a:buNone/>
            </a:pPr>
            <a:endParaRPr lang="en-GB" sz="1600" dirty="0"/>
          </a:p>
          <a:p>
            <a:pPr marL="466362" lvl="1" indent="0">
              <a:buNone/>
            </a:pPr>
            <a:endParaRPr lang="en-GB" sz="1600" dirty="0"/>
          </a:p>
          <a:p>
            <a:pPr marL="360000" lvl="1" indent="-360000"/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endParaRPr lang="en-GB" sz="1600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6249144" y="371703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3BD47-F90D-4FA1-8B25-00A8EA62085C}"/>
              </a:ext>
            </a:extLst>
          </p:cNvPr>
          <p:cNvSpPr txBox="1"/>
          <p:nvPr/>
        </p:nvSpPr>
        <p:spPr>
          <a:xfrm>
            <a:off x="270900" y="5661390"/>
            <a:ext cx="9324347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Brittany Johnson, </a:t>
            </a:r>
            <a:r>
              <a:rPr lang="en-GB" sz="1000" dirty="0" err="1"/>
              <a:t>Yoonki</a:t>
            </a:r>
            <a:r>
              <a:rPr lang="en-GB" sz="1000" dirty="0"/>
              <a:t> Song, Emerson Murphy-Hill, and Robert </a:t>
            </a:r>
            <a:r>
              <a:rPr lang="en-GB" sz="1000" dirty="0" err="1"/>
              <a:t>Bowdidge</a:t>
            </a:r>
            <a:r>
              <a:rPr lang="en-GB" sz="1000" dirty="0"/>
              <a:t>. 2013. Why don't software developers use static analysis tools to find bugs?.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2013 International Conference on Software Engineering</a:t>
            </a:r>
            <a:r>
              <a:rPr lang="en-GB" sz="1000" dirty="0"/>
              <a:t> (ICSE '13). IEEE Press, Piscataway, NJ, USA, 672-681.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Prioritise the bug warning alerts</a:t>
            </a:r>
          </a:p>
          <a:p>
            <a:pPr marL="0" indent="0" algn="r">
              <a:buNone/>
            </a:pPr>
            <a:r>
              <a:rPr lang="en-GB" dirty="0"/>
              <a:t>( Flynn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Merges 3 tools for Java to show warnings </a:t>
            </a:r>
          </a:p>
          <a:p>
            <a:pPr marL="0" indent="0" algn="r">
              <a:buNone/>
            </a:pPr>
            <a:r>
              <a:rPr lang="en-GB" dirty="0"/>
              <a:t>( Meng et. al. 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00176-FB64-494D-85BE-2C0B58A1CB46}"/>
              </a:ext>
            </a:extLst>
          </p:cNvPr>
          <p:cNvSpPr txBox="1"/>
          <p:nvPr/>
        </p:nvSpPr>
        <p:spPr>
          <a:xfrm>
            <a:off x="270900" y="5492411"/>
            <a:ext cx="9433352" cy="99001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Lori Flynn, William Snavely, David Svoboda, Nathan </a:t>
            </a:r>
            <a:r>
              <a:rPr lang="en-GB" sz="1000" dirty="0" err="1"/>
              <a:t>VanHoudnos</a:t>
            </a:r>
            <a:r>
              <a:rPr lang="en-GB" sz="1000" dirty="0"/>
              <a:t>, Richard Qin, Jennifer Burns, David </a:t>
            </a:r>
            <a:r>
              <a:rPr lang="en-GB" sz="1000" dirty="0" err="1"/>
              <a:t>Zubrow</a:t>
            </a:r>
            <a:r>
              <a:rPr lang="en-GB" sz="1000" dirty="0"/>
              <a:t>, Robert Stoddard, and Guillermo </a:t>
            </a:r>
            <a:r>
              <a:rPr lang="en-GB" sz="1000" dirty="0" err="1"/>
              <a:t>Marce-Santurio</a:t>
            </a:r>
            <a:r>
              <a:rPr lang="en-GB" sz="1000" dirty="0"/>
              <a:t>. </a:t>
            </a:r>
            <a:br>
              <a:rPr lang="en-GB" sz="1000" dirty="0"/>
            </a:br>
            <a:r>
              <a:rPr lang="en-GB" sz="1000" dirty="0"/>
              <a:t>2018. Prioritizing alerts from multiple static analysis tools, using classification models. In </a:t>
            </a:r>
            <a:r>
              <a:rPr lang="en-GB" sz="1000" i="1" dirty="0"/>
              <a:t>Proceedings of the 1st International Workshop on Software Qualities </a:t>
            </a:r>
            <a:br>
              <a:rPr lang="en-GB" sz="1000" i="1" dirty="0"/>
            </a:br>
            <a:r>
              <a:rPr lang="en-GB" sz="1000" i="1" dirty="0"/>
              <a:t>and Their Dependencies</a:t>
            </a:r>
            <a:r>
              <a:rPr lang="en-GB" sz="1000" dirty="0"/>
              <a:t> (SQUADE '18). ACM, New York, NY, USA, 13-20. DOI: https://doi.org/10.1145/3194095.3194100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N. Meng, Q. Wang, Q. Wu and H. Mei, "An Approach to Merge Results of Multiple Static Analysis Tools (Short Paper)," </a:t>
            </a:r>
            <a:r>
              <a:rPr lang="en-GB" sz="1000" i="1" dirty="0"/>
              <a:t>2008 The Eighth International </a:t>
            </a:r>
            <a:br>
              <a:rPr lang="en-GB" sz="1000" i="1" dirty="0"/>
            </a:br>
            <a:r>
              <a:rPr lang="en-GB" sz="1000" i="1" dirty="0"/>
              <a:t>Conference on Quality Software</a:t>
            </a:r>
            <a:r>
              <a:rPr lang="en-GB" sz="1000" dirty="0"/>
              <a:t>, Oxford, 2008, pp. 169-174.doi: 10.1109/QSIC.2008.30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Tricorder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err="1"/>
              <a:t>ReviewBot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Separate bug coverage by separate tool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Evaluation: Summative – Click rates</a:t>
            </a:r>
          </a:p>
          <a:p>
            <a:pPr marL="0" indent="0" algn="r">
              <a:buNone/>
            </a:pPr>
            <a:r>
              <a:rPr lang="en-GB" dirty="0"/>
              <a:t>(Sadowski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Parfait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Scalability ( easy , expensive analysis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Precision ( bug track – real, no, potential ) </a:t>
            </a:r>
          </a:p>
          <a:p>
            <a:pPr marL="0" indent="0" algn="r">
              <a:buNone/>
            </a:pPr>
            <a:r>
              <a:rPr lang="en-GB" dirty="0"/>
              <a:t>(Cifuentes et. al. )</a:t>
            </a:r>
          </a:p>
          <a:p>
            <a:pPr marL="0" indent="0" algn="ctr">
              <a:buNone/>
            </a:pPr>
            <a:br>
              <a:rPr lang="en-GB" dirty="0"/>
            </a:br>
            <a:r>
              <a:rPr lang="en-GB" dirty="0"/>
              <a:t>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A95CE-58D3-4A2F-96D9-3FCCC8DB722D}"/>
              </a:ext>
            </a:extLst>
          </p:cNvPr>
          <p:cNvSpPr/>
          <p:nvPr/>
        </p:nvSpPr>
        <p:spPr bwMode="auto">
          <a:xfrm>
            <a:off x="3152800" y="4941168"/>
            <a:ext cx="3672408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F1288-A1A1-4D2C-91B6-7C4C1C4B12A1}"/>
              </a:ext>
            </a:extLst>
          </p:cNvPr>
          <p:cNvSpPr txBox="1"/>
          <p:nvPr/>
        </p:nvSpPr>
        <p:spPr>
          <a:xfrm>
            <a:off x="270900" y="5646301"/>
            <a:ext cx="9226565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Caitlin Sadowski, Jeffrey van Gogh, Ciera </a:t>
            </a:r>
            <a:r>
              <a:rPr lang="en-GB" sz="1000" dirty="0" err="1"/>
              <a:t>Jaspan</a:t>
            </a:r>
            <a:r>
              <a:rPr lang="en-GB" sz="1000" dirty="0"/>
              <a:t>, Emma </a:t>
            </a:r>
            <a:r>
              <a:rPr lang="en-GB" sz="1000" dirty="0" err="1"/>
              <a:t>Söderberg</a:t>
            </a:r>
            <a:r>
              <a:rPr lang="en-GB" sz="1000" dirty="0"/>
              <a:t>, and Collin Winter. 2015. Tricorder: building a program analysis ecosystem.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37th International Conference on Software Engineering - Volume 1</a:t>
            </a:r>
            <a:r>
              <a:rPr lang="en-GB" sz="1000" dirty="0"/>
              <a:t> (ICSE '15), Vol. 1. IEEE Press, Piscataway, NJ, USA, 598-608.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Cristina Cifuentes and Bernhard Scholz. 2008. Parfait: designing a scalable bug checker. In </a:t>
            </a:r>
            <a:r>
              <a:rPr lang="en-GB" sz="1000" i="1" dirty="0"/>
              <a:t>Proceedings of the 2008 workshop on Static analysis</a:t>
            </a:r>
            <a:r>
              <a:rPr lang="en-GB" sz="1000" dirty="0"/>
              <a:t> (SAW '08). </a:t>
            </a:r>
            <a:br>
              <a:rPr lang="en-GB" sz="1000" dirty="0"/>
            </a:br>
            <a:r>
              <a:rPr lang="en-GB" sz="1000" dirty="0"/>
              <a:t>ACM, New York, NY, USA, 4-11. DOI=http://dx.doi.org/10.1145/1394504.1394505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1436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1631</TotalTime>
  <Words>960</Words>
  <Application>Microsoft Office PowerPoint</Application>
  <PresentationFormat>A4 Paper (210x297 mm)</PresentationFormat>
  <Paragraphs>256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Multiple Tools</vt:lpstr>
      <vt:lpstr>Multiple Tools</vt:lpstr>
      <vt:lpstr> Problem Statement</vt:lpstr>
      <vt:lpstr>Research Question 1</vt:lpstr>
      <vt:lpstr> What Current Tools do? - RQ 1: .. display results!</vt:lpstr>
      <vt:lpstr> What Current Tools do? - RQ 1: .. display results!</vt:lpstr>
      <vt:lpstr>Research Question 2</vt:lpstr>
      <vt:lpstr>Research Question 3 </vt:lpstr>
      <vt:lpstr> What Current Tools do? - RQ 3: .. traceability!</vt:lpstr>
      <vt:lpstr>Our Approaches</vt:lpstr>
      <vt:lpstr>Our Approaches</vt:lpstr>
      <vt:lpstr>Our Approaches – research existing scenarios!</vt:lpstr>
      <vt:lpstr>Example: RQ 1 - .. display results!</vt:lpstr>
      <vt:lpstr>Example: RQ 1 - .. display results!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Time Plan</vt:lpstr>
      <vt:lpstr>Milestones 1 2 3 </vt:lpstr>
      <vt:lpstr>Milestone 4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122</cp:revision>
  <dcterms:created xsi:type="dcterms:W3CDTF">2019-02-10T23:03:14Z</dcterms:created>
  <dcterms:modified xsi:type="dcterms:W3CDTF">2019-05-05T08:26:55Z</dcterms:modified>
</cp:coreProperties>
</file>