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52"/>
  </p:notesMasterIdLst>
  <p:handoutMasterIdLst>
    <p:handoutMasterId r:id="rId53"/>
  </p:handoutMasterIdLst>
  <p:sldIdLst>
    <p:sldId id="259" r:id="rId2"/>
    <p:sldId id="261" r:id="rId3"/>
    <p:sldId id="267" r:id="rId4"/>
    <p:sldId id="269" r:id="rId5"/>
    <p:sldId id="268" r:id="rId6"/>
    <p:sldId id="270" r:id="rId7"/>
    <p:sldId id="274" r:id="rId8"/>
    <p:sldId id="275" r:id="rId9"/>
    <p:sldId id="273" r:id="rId10"/>
    <p:sldId id="272" r:id="rId11"/>
    <p:sldId id="285" r:id="rId12"/>
    <p:sldId id="271" r:id="rId13"/>
    <p:sldId id="281" r:id="rId14"/>
    <p:sldId id="284" r:id="rId15"/>
    <p:sldId id="276" r:id="rId16"/>
    <p:sldId id="315" r:id="rId17"/>
    <p:sldId id="283" r:id="rId18"/>
    <p:sldId id="287" r:id="rId19"/>
    <p:sldId id="286" r:id="rId20"/>
    <p:sldId id="317" r:id="rId21"/>
    <p:sldId id="297" r:id="rId22"/>
    <p:sldId id="288" r:id="rId23"/>
    <p:sldId id="289" r:id="rId24"/>
    <p:sldId id="290" r:id="rId25"/>
    <p:sldId id="296" r:id="rId26"/>
    <p:sldId id="294" r:id="rId27"/>
    <p:sldId id="295" r:id="rId28"/>
    <p:sldId id="291" r:id="rId29"/>
    <p:sldId id="302" r:id="rId30"/>
    <p:sldId id="304" r:id="rId31"/>
    <p:sldId id="305" r:id="rId32"/>
    <p:sldId id="306" r:id="rId33"/>
    <p:sldId id="307" r:id="rId34"/>
    <p:sldId id="308" r:id="rId35"/>
    <p:sldId id="318" r:id="rId36"/>
    <p:sldId id="292" r:id="rId37"/>
    <p:sldId id="298" r:id="rId38"/>
    <p:sldId id="300" r:id="rId39"/>
    <p:sldId id="301" r:id="rId40"/>
    <p:sldId id="316" r:id="rId41"/>
    <p:sldId id="262" r:id="rId42"/>
    <p:sldId id="263" r:id="rId43"/>
    <p:sldId id="264" r:id="rId44"/>
    <p:sldId id="265" r:id="rId45"/>
    <p:sldId id="266" r:id="rId46"/>
    <p:sldId id="309" r:id="rId47"/>
    <p:sldId id="310" r:id="rId48"/>
    <p:sldId id="311" r:id="rId49"/>
    <p:sldId id="312" r:id="rId50"/>
    <p:sldId id="260" r:id="rId51"/>
  </p:sldIdLst>
  <p:sldSz cx="9906000" cy="6858000" type="A4"/>
  <p:notesSz cx="6669088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4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29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59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40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888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36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184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172">
          <p15:clr>
            <a:srgbClr val="A4A3A4"/>
          </p15:clr>
        </p15:guide>
        <p15:guide id="5" pos="6069">
          <p15:clr>
            <a:srgbClr val="A4A3A4"/>
          </p15:clr>
        </p15:guide>
        <p15:guide id="6" pos="1986">
          <p15:clr>
            <a:srgbClr val="A4A3A4"/>
          </p15:clr>
        </p15:guide>
        <p15:guide id="7" pos="2213">
          <p15:clr>
            <a:srgbClr val="A4A3A4"/>
          </p15:clr>
        </p15:guide>
        <p15:guide id="8" pos="2893">
          <p15:clr>
            <a:srgbClr val="A4A3A4"/>
          </p15:clr>
        </p15:guide>
        <p15:guide id="9" pos="3347">
          <p15:clr>
            <a:srgbClr val="A4A3A4"/>
          </p15:clr>
        </p15:guide>
        <p15:guide id="10" pos="3846">
          <p15:clr>
            <a:srgbClr val="A4A3A4"/>
          </p15:clr>
        </p15:guide>
        <p15:guide id="11" pos="4118">
          <p15:clr>
            <a:srgbClr val="A4A3A4"/>
          </p15:clr>
        </p15:guide>
        <p15:guide id="12" pos="3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80"/>
    <a:srgbClr val="F3CE81"/>
    <a:srgbClr val="EEF9F4"/>
    <a:srgbClr val="16316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howGuides="1">
      <p:cViewPr varScale="1">
        <p:scale>
          <a:sx n="72" d="100"/>
          <a:sy n="72" d="100"/>
        </p:scale>
        <p:origin x="1176" y="66"/>
      </p:cViewPr>
      <p:guideLst>
        <p:guide orient="horz" pos="799"/>
        <p:guide orient="horz" pos="4020"/>
        <p:guide orient="horz" pos="119"/>
        <p:guide pos="172"/>
        <p:guide pos="6069"/>
        <p:guide pos="1986"/>
        <p:guide pos="2213"/>
        <p:guide pos="2893"/>
        <p:guide pos="3347"/>
        <p:guide pos="3846"/>
        <p:guide pos="4118"/>
        <p:guide pos="3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4" d="100"/>
          <a:sy n="94" d="100"/>
        </p:scale>
        <p:origin x="-3708" y="-10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1158B8-CE64-4D08-9C97-3C15FF16520A}" type="datetimeFigureOut">
              <a:rPr lang="de-DE"/>
              <a:pPr>
                <a:defRPr/>
              </a:pPr>
              <a:t>15.04.2019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C81B521-92AB-40FE-97CA-49D9FAB91B1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234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56AFCA3-482A-41D8-BC65-2818E6253C55}" type="datetimeFigureOut">
              <a:rPr lang="de-DE"/>
              <a:pPr>
                <a:defRPr/>
              </a:pPr>
              <a:t>15.04.2019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46113" y="744538"/>
            <a:ext cx="53768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6" rIns="91430" bIns="45716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30" tIns="45716" rIns="91430" bIns="45716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8CE89F-81FE-4496-9E60-360F7316EBD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8208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271463" y="4149080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 userDrawn="1"/>
        </p:nvCxnSpPr>
        <p:spPr>
          <a:xfrm flipV="1">
            <a:off x="271463" y="1341656"/>
            <a:ext cx="9362546" cy="0"/>
          </a:xfrm>
          <a:prstGeom prst="line">
            <a:avLst/>
          </a:prstGeom>
          <a:ln w="3810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 userDrawn="1"/>
        </p:nvCxnSpPr>
        <p:spPr>
          <a:xfrm flipV="1">
            <a:off x="271463" y="1269648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/>
          <p:cNvSpPr>
            <a:spLocks noGrp="1"/>
          </p:cNvSpPr>
          <p:nvPr userDrawn="1">
            <p:ph sz="quarter" idx="12"/>
          </p:nvPr>
        </p:nvSpPr>
        <p:spPr>
          <a:xfrm>
            <a:off x="271463" y="2924944"/>
            <a:ext cx="9360959" cy="1152128"/>
          </a:xfrm>
        </p:spPr>
        <p:txBody>
          <a:bodyPr anchor="ctr"/>
          <a:lstStyle>
            <a:lvl1pPr marL="0" indent="0">
              <a:buFontTx/>
              <a:buNone/>
              <a:defRPr sz="2800" b="1">
                <a:solidFill>
                  <a:schemeClr val="tx2"/>
                </a:solidFill>
              </a:defRPr>
            </a:lvl1pPr>
            <a:lvl2pPr marL="360000" indent="0">
              <a:buFontTx/>
              <a:buNone/>
              <a:defRPr sz="2800" b="1">
                <a:solidFill>
                  <a:schemeClr val="tx2"/>
                </a:solidFill>
              </a:defRPr>
            </a:lvl2pPr>
            <a:lvl3pPr marL="720000" indent="0">
              <a:buFontTx/>
              <a:buNone/>
              <a:defRPr sz="2800" b="1">
                <a:solidFill>
                  <a:schemeClr val="tx2"/>
                </a:solidFill>
              </a:defRPr>
            </a:lvl3pPr>
            <a:lvl4pPr marL="1078275" indent="0">
              <a:buFontTx/>
              <a:buNone/>
              <a:defRPr sz="2800" b="1">
                <a:solidFill>
                  <a:schemeClr val="tx2"/>
                </a:solidFill>
              </a:defRPr>
            </a:lvl4pPr>
            <a:lvl5pPr marL="1440000" indent="0">
              <a:buFontTx/>
              <a:buNone/>
              <a:defRPr sz="28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Inhaltsplatzhalter 12"/>
          <p:cNvSpPr>
            <a:spLocks noGrp="1"/>
          </p:cNvSpPr>
          <p:nvPr userDrawn="1">
            <p:ph sz="quarter" idx="13"/>
          </p:nvPr>
        </p:nvSpPr>
        <p:spPr>
          <a:xfrm>
            <a:off x="273050" y="4365104"/>
            <a:ext cx="9342438" cy="20166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0" y="6381750"/>
            <a:ext cx="9906000" cy="4762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6" name="Textplatzhalter 95"/>
          <p:cNvSpPr>
            <a:spLocks noGrp="1"/>
          </p:cNvSpPr>
          <p:nvPr userDrawn="1">
            <p:ph type="body" sz="quarter" idx="14"/>
          </p:nvPr>
        </p:nvSpPr>
        <p:spPr>
          <a:xfrm>
            <a:off x="271463" y="1487488"/>
            <a:ext cx="9362546" cy="1437456"/>
          </a:xfrm>
        </p:spPr>
        <p:txBody>
          <a:bodyPr anchor="ctr"/>
          <a:lstStyle>
            <a:lvl1pPr marL="0" indent="0">
              <a:buNone/>
              <a:defRPr sz="3600" b="1"/>
            </a:lvl1pPr>
            <a:lvl2pPr marL="466362" indent="0">
              <a:buNone/>
              <a:defRPr sz="3600" b="1"/>
            </a:lvl2pPr>
            <a:lvl3pPr marL="914400" indent="0">
              <a:buNone/>
              <a:defRPr sz="3600" b="1"/>
            </a:lvl3pPr>
            <a:lvl4pPr marL="1371600" indent="0">
              <a:buNone/>
              <a:defRPr sz="3600" b="1"/>
            </a:lvl4pPr>
            <a:lvl5pPr marL="1828800" indent="0">
              <a:buNone/>
              <a:defRPr sz="3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5" name="Gruppieren 94"/>
          <p:cNvGrpSpPr/>
          <p:nvPr userDrawn="1"/>
        </p:nvGrpSpPr>
        <p:grpSpPr>
          <a:xfrm>
            <a:off x="6112800" y="360000"/>
            <a:ext cx="3513600" cy="550800"/>
            <a:chOff x="592138" y="4584700"/>
            <a:chExt cx="8172451" cy="1292225"/>
          </a:xfrm>
        </p:grpSpPr>
        <p:sp>
          <p:nvSpPr>
            <p:cNvPr id="97" name="Freeform 6"/>
            <p:cNvSpPr>
              <a:spLocks/>
            </p:cNvSpPr>
            <p:nvPr/>
          </p:nvSpPr>
          <p:spPr bwMode="auto">
            <a:xfrm>
              <a:off x="592138" y="4606925"/>
              <a:ext cx="358775" cy="517525"/>
            </a:xfrm>
            <a:custGeom>
              <a:avLst/>
              <a:gdLst>
                <a:gd name="T0" fmla="*/ 0 w 226"/>
                <a:gd name="T1" fmla="*/ 0 h 326"/>
                <a:gd name="T2" fmla="*/ 66 w 226"/>
                <a:gd name="T3" fmla="*/ 0 h 326"/>
                <a:gd name="T4" fmla="*/ 66 w 226"/>
                <a:gd name="T5" fmla="*/ 126 h 326"/>
                <a:gd name="T6" fmla="*/ 159 w 226"/>
                <a:gd name="T7" fmla="*/ 126 h 326"/>
                <a:gd name="T8" fmla="*/ 159 w 226"/>
                <a:gd name="T9" fmla="*/ 0 h 326"/>
                <a:gd name="T10" fmla="*/ 226 w 226"/>
                <a:gd name="T11" fmla="*/ 0 h 326"/>
                <a:gd name="T12" fmla="*/ 226 w 226"/>
                <a:gd name="T13" fmla="*/ 326 h 326"/>
                <a:gd name="T14" fmla="*/ 159 w 226"/>
                <a:gd name="T15" fmla="*/ 326 h 326"/>
                <a:gd name="T16" fmla="*/ 159 w 226"/>
                <a:gd name="T17" fmla="*/ 181 h 326"/>
                <a:gd name="T18" fmla="*/ 66 w 226"/>
                <a:gd name="T19" fmla="*/ 181 h 326"/>
                <a:gd name="T20" fmla="*/ 66 w 226"/>
                <a:gd name="T21" fmla="*/ 326 h 326"/>
                <a:gd name="T22" fmla="*/ 0 w 226"/>
                <a:gd name="T23" fmla="*/ 326 h 326"/>
                <a:gd name="T24" fmla="*/ 0 w 226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326">
                  <a:moveTo>
                    <a:pt x="0" y="0"/>
                  </a:moveTo>
                  <a:lnTo>
                    <a:pt x="66" y="0"/>
                  </a:lnTo>
                  <a:lnTo>
                    <a:pt x="66" y="126"/>
                  </a:lnTo>
                  <a:lnTo>
                    <a:pt x="159" y="126"/>
                  </a:lnTo>
                  <a:lnTo>
                    <a:pt x="159" y="0"/>
                  </a:lnTo>
                  <a:lnTo>
                    <a:pt x="226" y="0"/>
                  </a:lnTo>
                  <a:lnTo>
                    <a:pt x="226" y="326"/>
                  </a:lnTo>
                  <a:lnTo>
                    <a:pt x="159" y="326"/>
                  </a:lnTo>
                  <a:lnTo>
                    <a:pt x="159" y="181"/>
                  </a:lnTo>
                  <a:lnTo>
                    <a:pt x="66" y="181"/>
                  </a:lnTo>
                  <a:lnTo>
                    <a:pt x="66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98" name="Freeform 7"/>
            <p:cNvSpPr>
              <a:spLocks/>
            </p:cNvSpPr>
            <p:nvPr/>
          </p:nvSpPr>
          <p:spPr bwMode="auto">
            <a:xfrm>
              <a:off x="1065213" y="4606925"/>
              <a:ext cx="303213" cy="517525"/>
            </a:xfrm>
            <a:custGeom>
              <a:avLst/>
              <a:gdLst>
                <a:gd name="T0" fmla="*/ 0 w 191"/>
                <a:gd name="T1" fmla="*/ 0 h 326"/>
                <a:gd name="T2" fmla="*/ 186 w 191"/>
                <a:gd name="T3" fmla="*/ 0 h 326"/>
                <a:gd name="T4" fmla="*/ 178 w 191"/>
                <a:gd name="T5" fmla="*/ 53 h 326"/>
                <a:gd name="T6" fmla="*/ 66 w 191"/>
                <a:gd name="T7" fmla="*/ 53 h 326"/>
                <a:gd name="T8" fmla="*/ 66 w 191"/>
                <a:gd name="T9" fmla="*/ 129 h 326"/>
                <a:gd name="T10" fmla="*/ 160 w 191"/>
                <a:gd name="T11" fmla="*/ 129 h 326"/>
                <a:gd name="T12" fmla="*/ 160 w 191"/>
                <a:gd name="T13" fmla="*/ 183 h 326"/>
                <a:gd name="T14" fmla="*/ 66 w 191"/>
                <a:gd name="T15" fmla="*/ 183 h 326"/>
                <a:gd name="T16" fmla="*/ 66 w 191"/>
                <a:gd name="T17" fmla="*/ 270 h 326"/>
                <a:gd name="T18" fmla="*/ 191 w 191"/>
                <a:gd name="T19" fmla="*/ 270 h 326"/>
                <a:gd name="T20" fmla="*/ 191 w 191"/>
                <a:gd name="T21" fmla="*/ 326 h 326"/>
                <a:gd name="T22" fmla="*/ 0 w 191"/>
                <a:gd name="T23" fmla="*/ 326 h 326"/>
                <a:gd name="T24" fmla="*/ 0 w 191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326">
                  <a:moveTo>
                    <a:pt x="0" y="0"/>
                  </a:moveTo>
                  <a:lnTo>
                    <a:pt x="186" y="0"/>
                  </a:lnTo>
                  <a:lnTo>
                    <a:pt x="178" y="53"/>
                  </a:lnTo>
                  <a:lnTo>
                    <a:pt x="66" y="53"/>
                  </a:lnTo>
                  <a:lnTo>
                    <a:pt x="66" y="129"/>
                  </a:lnTo>
                  <a:lnTo>
                    <a:pt x="160" y="129"/>
                  </a:lnTo>
                  <a:lnTo>
                    <a:pt x="160" y="183"/>
                  </a:lnTo>
                  <a:lnTo>
                    <a:pt x="66" y="183"/>
                  </a:lnTo>
                  <a:lnTo>
                    <a:pt x="66" y="270"/>
                  </a:lnTo>
                  <a:lnTo>
                    <a:pt x="191" y="270"/>
                  </a:lnTo>
                  <a:lnTo>
                    <a:pt x="191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99" name="Rectangle 8"/>
            <p:cNvSpPr>
              <a:spLocks noChangeArrowheads="1"/>
            </p:cNvSpPr>
            <p:nvPr/>
          </p:nvSpPr>
          <p:spPr bwMode="auto">
            <a:xfrm>
              <a:off x="1443038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0" name="Freeform 9"/>
            <p:cNvSpPr>
              <a:spLocks/>
            </p:cNvSpPr>
            <p:nvPr/>
          </p:nvSpPr>
          <p:spPr bwMode="auto">
            <a:xfrm>
              <a:off x="1663701" y="4606925"/>
              <a:ext cx="361950" cy="517525"/>
            </a:xfrm>
            <a:custGeom>
              <a:avLst/>
              <a:gdLst>
                <a:gd name="T0" fmla="*/ 0 w 228"/>
                <a:gd name="T1" fmla="*/ 0 h 326"/>
                <a:gd name="T2" fmla="*/ 73 w 228"/>
                <a:gd name="T3" fmla="*/ 0 h 326"/>
                <a:gd name="T4" fmla="*/ 136 w 228"/>
                <a:gd name="T5" fmla="*/ 129 h 326"/>
                <a:gd name="T6" fmla="*/ 151 w 228"/>
                <a:gd name="T7" fmla="*/ 164 h 326"/>
                <a:gd name="T8" fmla="*/ 164 w 228"/>
                <a:gd name="T9" fmla="*/ 197 h 326"/>
                <a:gd name="T10" fmla="*/ 172 w 228"/>
                <a:gd name="T11" fmla="*/ 223 h 326"/>
                <a:gd name="T12" fmla="*/ 170 w 228"/>
                <a:gd name="T13" fmla="*/ 201 h 326"/>
                <a:gd name="T14" fmla="*/ 168 w 228"/>
                <a:gd name="T15" fmla="*/ 176 h 326"/>
                <a:gd name="T16" fmla="*/ 167 w 228"/>
                <a:gd name="T17" fmla="*/ 153 h 326"/>
                <a:gd name="T18" fmla="*/ 167 w 228"/>
                <a:gd name="T19" fmla="*/ 133 h 326"/>
                <a:gd name="T20" fmla="*/ 165 w 228"/>
                <a:gd name="T21" fmla="*/ 0 h 326"/>
                <a:gd name="T22" fmla="*/ 228 w 228"/>
                <a:gd name="T23" fmla="*/ 0 h 326"/>
                <a:gd name="T24" fmla="*/ 228 w 228"/>
                <a:gd name="T25" fmla="*/ 326 h 326"/>
                <a:gd name="T26" fmla="*/ 159 w 228"/>
                <a:gd name="T27" fmla="*/ 326 h 326"/>
                <a:gd name="T28" fmla="*/ 103 w 228"/>
                <a:gd name="T29" fmla="*/ 201 h 326"/>
                <a:gd name="T30" fmla="*/ 92 w 228"/>
                <a:gd name="T31" fmla="*/ 176 h 326"/>
                <a:gd name="T32" fmla="*/ 81 w 228"/>
                <a:gd name="T33" fmla="*/ 151 h 326"/>
                <a:gd name="T34" fmla="*/ 72 w 228"/>
                <a:gd name="T35" fmla="*/ 129 h 326"/>
                <a:gd name="T36" fmla="*/ 64 w 228"/>
                <a:gd name="T37" fmla="*/ 109 h 326"/>
                <a:gd name="T38" fmla="*/ 59 w 228"/>
                <a:gd name="T39" fmla="*/ 93 h 326"/>
                <a:gd name="T40" fmla="*/ 61 w 228"/>
                <a:gd name="T41" fmla="*/ 123 h 326"/>
                <a:gd name="T42" fmla="*/ 62 w 228"/>
                <a:gd name="T43" fmla="*/ 156 h 326"/>
                <a:gd name="T44" fmla="*/ 62 w 228"/>
                <a:gd name="T45" fmla="*/ 187 h 326"/>
                <a:gd name="T46" fmla="*/ 64 w 228"/>
                <a:gd name="T47" fmla="*/ 326 h 326"/>
                <a:gd name="T48" fmla="*/ 0 w 228"/>
                <a:gd name="T49" fmla="*/ 326 h 326"/>
                <a:gd name="T50" fmla="*/ 0 w 228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8" h="326">
                  <a:moveTo>
                    <a:pt x="0" y="0"/>
                  </a:moveTo>
                  <a:lnTo>
                    <a:pt x="73" y="0"/>
                  </a:lnTo>
                  <a:lnTo>
                    <a:pt x="136" y="129"/>
                  </a:lnTo>
                  <a:lnTo>
                    <a:pt x="151" y="164"/>
                  </a:lnTo>
                  <a:lnTo>
                    <a:pt x="164" y="197"/>
                  </a:lnTo>
                  <a:lnTo>
                    <a:pt x="172" y="223"/>
                  </a:lnTo>
                  <a:lnTo>
                    <a:pt x="170" y="201"/>
                  </a:lnTo>
                  <a:lnTo>
                    <a:pt x="168" y="176"/>
                  </a:lnTo>
                  <a:lnTo>
                    <a:pt x="167" y="153"/>
                  </a:lnTo>
                  <a:lnTo>
                    <a:pt x="167" y="133"/>
                  </a:lnTo>
                  <a:lnTo>
                    <a:pt x="165" y="0"/>
                  </a:lnTo>
                  <a:lnTo>
                    <a:pt x="228" y="0"/>
                  </a:lnTo>
                  <a:lnTo>
                    <a:pt x="228" y="326"/>
                  </a:lnTo>
                  <a:lnTo>
                    <a:pt x="159" y="326"/>
                  </a:lnTo>
                  <a:lnTo>
                    <a:pt x="103" y="201"/>
                  </a:lnTo>
                  <a:lnTo>
                    <a:pt x="92" y="176"/>
                  </a:lnTo>
                  <a:lnTo>
                    <a:pt x="81" y="151"/>
                  </a:lnTo>
                  <a:lnTo>
                    <a:pt x="72" y="129"/>
                  </a:lnTo>
                  <a:lnTo>
                    <a:pt x="64" y="109"/>
                  </a:lnTo>
                  <a:lnTo>
                    <a:pt x="59" y="93"/>
                  </a:lnTo>
                  <a:lnTo>
                    <a:pt x="61" y="123"/>
                  </a:lnTo>
                  <a:lnTo>
                    <a:pt x="62" y="156"/>
                  </a:lnTo>
                  <a:lnTo>
                    <a:pt x="62" y="187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1" name="Freeform 10"/>
            <p:cNvSpPr>
              <a:spLocks/>
            </p:cNvSpPr>
            <p:nvPr/>
          </p:nvSpPr>
          <p:spPr bwMode="auto">
            <a:xfrm>
              <a:off x="2106613" y="4606925"/>
              <a:ext cx="352425" cy="517525"/>
            </a:xfrm>
            <a:custGeom>
              <a:avLst/>
              <a:gdLst>
                <a:gd name="T0" fmla="*/ 22 w 222"/>
                <a:gd name="T1" fmla="*/ 0 h 326"/>
                <a:gd name="T2" fmla="*/ 219 w 222"/>
                <a:gd name="T3" fmla="*/ 0 h 326"/>
                <a:gd name="T4" fmla="*/ 219 w 222"/>
                <a:gd name="T5" fmla="*/ 47 h 326"/>
                <a:gd name="T6" fmla="*/ 97 w 222"/>
                <a:gd name="T7" fmla="*/ 251 h 326"/>
                <a:gd name="T8" fmla="*/ 94 w 222"/>
                <a:gd name="T9" fmla="*/ 258 h 326"/>
                <a:gd name="T10" fmla="*/ 91 w 222"/>
                <a:gd name="T11" fmla="*/ 262 h 326"/>
                <a:gd name="T12" fmla="*/ 88 w 222"/>
                <a:gd name="T13" fmla="*/ 265 h 326"/>
                <a:gd name="T14" fmla="*/ 85 w 222"/>
                <a:gd name="T15" fmla="*/ 270 h 326"/>
                <a:gd name="T16" fmla="*/ 81 w 222"/>
                <a:gd name="T17" fmla="*/ 273 h 326"/>
                <a:gd name="T18" fmla="*/ 80 w 222"/>
                <a:gd name="T19" fmla="*/ 275 h 326"/>
                <a:gd name="T20" fmla="*/ 80 w 222"/>
                <a:gd name="T21" fmla="*/ 275 h 326"/>
                <a:gd name="T22" fmla="*/ 83 w 222"/>
                <a:gd name="T23" fmla="*/ 275 h 326"/>
                <a:gd name="T24" fmla="*/ 91 w 222"/>
                <a:gd name="T25" fmla="*/ 275 h 326"/>
                <a:gd name="T26" fmla="*/ 102 w 222"/>
                <a:gd name="T27" fmla="*/ 273 h 326"/>
                <a:gd name="T28" fmla="*/ 113 w 222"/>
                <a:gd name="T29" fmla="*/ 273 h 326"/>
                <a:gd name="T30" fmla="*/ 222 w 222"/>
                <a:gd name="T31" fmla="*/ 273 h 326"/>
                <a:gd name="T32" fmla="*/ 206 w 222"/>
                <a:gd name="T33" fmla="*/ 326 h 326"/>
                <a:gd name="T34" fmla="*/ 0 w 222"/>
                <a:gd name="T35" fmla="*/ 326 h 326"/>
                <a:gd name="T36" fmla="*/ 0 w 222"/>
                <a:gd name="T37" fmla="*/ 281 h 326"/>
                <a:gd name="T38" fmla="*/ 122 w 222"/>
                <a:gd name="T39" fmla="*/ 81 h 326"/>
                <a:gd name="T40" fmla="*/ 128 w 222"/>
                <a:gd name="T41" fmla="*/ 70 h 326"/>
                <a:gd name="T42" fmla="*/ 135 w 222"/>
                <a:gd name="T43" fmla="*/ 61 h 326"/>
                <a:gd name="T44" fmla="*/ 141 w 222"/>
                <a:gd name="T45" fmla="*/ 54 h 326"/>
                <a:gd name="T46" fmla="*/ 142 w 222"/>
                <a:gd name="T47" fmla="*/ 51 h 326"/>
                <a:gd name="T48" fmla="*/ 138 w 222"/>
                <a:gd name="T49" fmla="*/ 51 h 326"/>
                <a:gd name="T50" fmla="*/ 127 w 222"/>
                <a:gd name="T51" fmla="*/ 53 h 326"/>
                <a:gd name="T52" fmla="*/ 108 w 222"/>
                <a:gd name="T53" fmla="*/ 54 h 326"/>
                <a:gd name="T54" fmla="*/ 8 w 222"/>
                <a:gd name="T55" fmla="*/ 54 h 326"/>
                <a:gd name="T56" fmla="*/ 22 w 222"/>
                <a:gd name="T5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326">
                  <a:moveTo>
                    <a:pt x="22" y="0"/>
                  </a:moveTo>
                  <a:lnTo>
                    <a:pt x="219" y="0"/>
                  </a:lnTo>
                  <a:lnTo>
                    <a:pt x="219" y="47"/>
                  </a:lnTo>
                  <a:lnTo>
                    <a:pt x="97" y="251"/>
                  </a:lnTo>
                  <a:lnTo>
                    <a:pt x="94" y="258"/>
                  </a:lnTo>
                  <a:lnTo>
                    <a:pt x="91" y="262"/>
                  </a:lnTo>
                  <a:lnTo>
                    <a:pt x="88" y="265"/>
                  </a:lnTo>
                  <a:lnTo>
                    <a:pt x="85" y="270"/>
                  </a:lnTo>
                  <a:lnTo>
                    <a:pt x="81" y="273"/>
                  </a:lnTo>
                  <a:lnTo>
                    <a:pt x="80" y="275"/>
                  </a:lnTo>
                  <a:lnTo>
                    <a:pt x="80" y="275"/>
                  </a:lnTo>
                  <a:lnTo>
                    <a:pt x="83" y="275"/>
                  </a:lnTo>
                  <a:lnTo>
                    <a:pt x="91" y="275"/>
                  </a:lnTo>
                  <a:lnTo>
                    <a:pt x="102" y="273"/>
                  </a:lnTo>
                  <a:lnTo>
                    <a:pt x="113" y="273"/>
                  </a:lnTo>
                  <a:lnTo>
                    <a:pt x="222" y="273"/>
                  </a:lnTo>
                  <a:lnTo>
                    <a:pt x="206" y="326"/>
                  </a:lnTo>
                  <a:lnTo>
                    <a:pt x="0" y="326"/>
                  </a:lnTo>
                  <a:lnTo>
                    <a:pt x="0" y="281"/>
                  </a:lnTo>
                  <a:lnTo>
                    <a:pt x="122" y="81"/>
                  </a:lnTo>
                  <a:lnTo>
                    <a:pt x="128" y="70"/>
                  </a:lnTo>
                  <a:lnTo>
                    <a:pt x="135" y="61"/>
                  </a:lnTo>
                  <a:lnTo>
                    <a:pt x="141" y="54"/>
                  </a:lnTo>
                  <a:lnTo>
                    <a:pt x="142" y="51"/>
                  </a:lnTo>
                  <a:lnTo>
                    <a:pt x="138" y="51"/>
                  </a:lnTo>
                  <a:lnTo>
                    <a:pt x="127" y="53"/>
                  </a:lnTo>
                  <a:lnTo>
                    <a:pt x="108" y="54"/>
                  </a:lnTo>
                  <a:lnTo>
                    <a:pt x="8" y="5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2" name="Freeform 11"/>
            <p:cNvSpPr>
              <a:spLocks/>
            </p:cNvSpPr>
            <p:nvPr/>
          </p:nvSpPr>
          <p:spPr bwMode="auto">
            <a:xfrm>
              <a:off x="2711451" y="4606925"/>
              <a:ext cx="360363" cy="517525"/>
            </a:xfrm>
            <a:custGeom>
              <a:avLst/>
              <a:gdLst>
                <a:gd name="T0" fmla="*/ 0 w 227"/>
                <a:gd name="T1" fmla="*/ 0 h 326"/>
                <a:gd name="T2" fmla="*/ 72 w 227"/>
                <a:gd name="T3" fmla="*/ 0 h 326"/>
                <a:gd name="T4" fmla="*/ 136 w 227"/>
                <a:gd name="T5" fmla="*/ 129 h 326"/>
                <a:gd name="T6" fmla="*/ 150 w 227"/>
                <a:gd name="T7" fmla="*/ 164 h 326"/>
                <a:gd name="T8" fmla="*/ 163 w 227"/>
                <a:gd name="T9" fmla="*/ 197 h 326"/>
                <a:gd name="T10" fmla="*/ 171 w 227"/>
                <a:gd name="T11" fmla="*/ 223 h 326"/>
                <a:gd name="T12" fmla="*/ 169 w 227"/>
                <a:gd name="T13" fmla="*/ 201 h 326"/>
                <a:gd name="T14" fmla="*/ 167 w 227"/>
                <a:gd name="T15" fmla="*/ 176 h 326"/>
                <a:gd name="T16" fmla="*/ 167 w 227"/>
                <a:gd name="T17" fmla="*/ 153 h 326"/>
                <a:gd name="T18" fmla="*/ 166 w 227"/>
                <a:gd name="T19" fmla="*/ 133 h 326"/>
                <a:gd name="T20" fmla="*/ 164 w 227"/>
                <a:gd name="T21" fmla="*/ 0 h 326"/>
                <a:gd name="T22" fmla="*/ 227 w 227"/>
                <a:gd name="T23" fmla="*/ 0 h 326"/>
                <a:gd name="T24" fmla="*/ 227 w 227"/>
                <a:gd name="T25" fmla="*/ 326 h 326"/>
                <a:gd name="T26" fmla="*/ 158 w 227"/>
                <a:gd name="T27" fmla="*/ 326 h 326"/>
                <a:gd name="T28" fmla="*/ 102 w 227"/>
                <a:gd name="T29" fmla="*/ 201 h 326"/>
                <a:gd name="T30" fmla="*/ 91 w 227"/>
                <a:gd name="T31" fmla="*/ 176 h 326"/>
                <a:gd name="T32" fmla="*/ 80 w 227"/>
                <a:gd name="T33" fmla="*/ 151 h 326"/>
                <a:gd name="T34" fmla="*/ 71 w 227"/>
                <a:gd name="T35" fmla="*/ 129 h 326"/>
                <a:gd name="T36" fmla="*/ 63 w 227"/>
                <a:gd name="T37" fmla="*/ 109 h 326"/>
                <a:gd name="T38" fmla="*/ 58 w 227"/>
                <a:gd name="T39" fmla="*/ 93 h 326"/>
                <a:gd name="T40" fmla="*/ 60 w 227"/>
                <a:gd name="T41" fmla="*/ 123 h 326"/>
                <a:gd name="T42" fmla="*/ 61 w 227"/>
                <a:gd name="T43" fmla="*/ 156 h 326"/>
                <a:gd name="T44" fmla="*/ 61 w 227"/>
                <a:gd name="T45" fmla="*/ 187 h 326"/>
                <a:gd name="T46" fmla="*/ 63 w 227"/>
                <a:gd name="T47" fmla="*/ 326 h 326"/>
                <a:gd name="T48" fmla="*/ 0 w 227"/>
                <a:gd name="T49" fmla="*/ 326 h 326"/>
                <a:gd name="T50" fmla="*/ 0 w 227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326">
                  <a:moveTo>
                    <a:pt x="0" y="0"/>
                  </a:moveTo>
                  <a:lnTo>
                    <a:pt x="72" y="0"/>
                  </a:lnTo>
                  <a:lnTo>
                    <a:pt x="136" y="129"/>
                  </a:lnTo>
                  <a:lnTo>
                    <a:pt x="150" y="164"/>
                  </a:lnTo>
                  <a:lnTo>
                    <a:pt x="163" y="197"/>
                  </a:lnTo>
                  <a:lnTo>
                    <a:pt x="171" y="223"/>
                  </a:lnTo>
                  <a:lnTo>
                    <a:pt x="169" y="201"/>
                  </a:lnTo>
                  <a:lnTo>
                    <a:pt x="167" y="176"/>
                  </a:lnTo>
                  <a:lnTo>
                    <a:pt x="167" y="153"/>
                  </a:lnTo>
                  <a:lnTo>
                    <a:pt x="166" y="133"/>
                  </a:lnTo>
                  <a:lnTo>
                    <a:pt x="164" y="0"/>
                  </a:lnTo>
                  <a:lnTo>
                    <a:pt x="227" y="0"/>
                  </a:lnTo>
                  <a:lnTo>
                    <a:pt x="227" y="326"/>
                  </a:lnTo>
                  <a:lnTo>
                    <a:pt x="158" y="326"/>
                  </a:lnTo>
                  <a:lnTo>
                    <a:pt x="102" y="201"/>
                  </a:lnTo>
                  <a:lnTo>
                    <a:pt x="91" y="176"/>
                  </a:lnTo>
                  <a:lnTo>
                    <a:pt x="80" y="151"/>
                  </a:lnTo>
                  <a:lnTo>
                    <a:pt x="71" y="129"/>
                  </a:lnTo>
                  <a:lnTo>
                    <a:pt x="63" y="109"/>
                  </a:lnTo>
                  <a:lnTo>
                    <a:pt x="58" y="93"/>
                  </a:lnTo>
                  <a:lnTo>
                    <a:pt x="60" y="123"/>
                  </a:lnTo>
                  <a:lnTo>
                    <a:pt x="61" y="156"/>
                  </a:lnTo>
                  <a:lnTo>
                    <a:pt x="61" y="187"/>
                  </a:lnTo>
                  <a:lnTo>
                    <a:pt x="6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3" name="Rectangle 12"/>
            <p:cNvSpPr>
              <a:spLocks noChangeArrowheads="1"/>
            </p:cNvSpPr>
            <p:nvPr/>
          </p:nvSpPr>
          <p:spPr bwMode="auto">
            <a:xfrm>
              <a:off x="3186113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4" name="Freeform 13"/>
            <p:cNvSpPr>
              <a:spLocks/>
            </p:cNvSpPr>
            <p:nvPr/>
          </p:nvSpPr>
          <p:spPr bwMode="auto">
            <a:xfrm>
              <a:off x="3341688" y="4606925"/>
              <a:ext cx="223838" cy="517525"/>
            </a:xfrm>
            <a:custGeom>
              <a:avLst/>
              <a:gdLst>
                <a:gd name="T0" fmla="*/ 14 w 141"/>
                <a:gd name="T1" fmla="*/ 0 h 326"/>
                <a:gd name="T2" fmla="*/ 95 w 141"/>
                <a:gd name="T3" fmla="*/ 0 h 326"/>
                <a:gd name="T4" fmla="*/ 141 w 141"/>
                <a:gd name="T5" fmla="*/ 87 h 326"/>
                <a:gd name="T6" fmla="*/ 141 w 141"/>
                <a:gd name="T7" fmla="*/ 211 h 326"/>
                <a:gd name="T8" fmla="*/ 83 w 141"/>
                <a:gd name="T9" fmla="*/ 326 h 326"/>
                <a:gd name="T10" fmla="*/ 0 w 141"/>
                <a:gd name="T11" fmla="*/ 326 h 326"/>
                <a:gd name="T12" fmla="*/ 95 w 141"/>
                <a:gd name="T13" fmla="*/ 151 h 326"/>
                <a:gd name="T14" fmla="*/ 14 w 141"/>
                <a:gd name="T1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326">
                  <a:moveTo>
                    <a:pt x="14" y="0"/>
                  </a:moveTo>
                  <a:lnTo>
                    <a:pt x="95" y="0"/>
                  </a:lnTo>
                  <a:lnTo>
                    <a:pt x="141" y="87"/>
                  </a:lnTo>
                  <a:lnTo>
                    <a:pt x="141" y="211"/>
                  </a:lnTo>
                  <a:lnTo>
                    <a:pt x="83" y="326"/>
                  </a:lnTo>
                  <a:lnTo>
                    <a:pt x="0" y="326"/>
                  </a:lnTo>
                  <a:lnTo>
                    <a:pt x="95" y="15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5" name="Freeform 14"/>
            <p:cNvSpPr>
              <a:spLocks/>
            </p:cNvSpPr>
            <p:nvPr/>
          </p:nvSpPr>
          <p:spPr bwMode="auto">
            <a:xfrm>
              <a:off x="3614738" y="4606925"/>
              <a:ext cx="220663" cy="520700"/>
            </a:xfrm>
            <a:custGeom>
              <a:avLst/>
              <a:gdLst>
                <a:gd name="T0" fmla="*/ 44 w 139"/>
                <a:gd name="T1" fmla="*/ 0 h 328"/>
                <a:gd name="T2" fmla="*/ 123 w 139"/>
                <a:gd name="T3" fmla="*/ 0 h 328"/>
                <a:gd name="T4" fmla="*/ 45 w 139"/>
                <a:gd name="T5" fmla="*/ 148 h 328"/>
                <a:gd name="T6" fmla="*/ 139 w 139"/>
                <a:gd name="T7" fmla="*/ 328 h 328"/>
                <a:gd name="T8" fmla="*/ 59 w 139"/>
                <a:gd name="T9" fmla="*/ 328 h 328"/>
                <a:gd name="T10" fmla="*/ 0 w 139"/>
                <a:gd name="T11" fmla="*/ 212 h 328"/>
                <a:gd name="T12" fmla="*/ 0 w 139"/>
                <a:gd name="T13" fmla="*/ 87 h 328"/>
                <a:gd name="T14" fmla="*/ 44 w 139"/>
                <a:gd name="T1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28">
                  <a:moveTo>
                    <a:pt x="44" y="0"/>
                  </a:moveTo>
                  <a:lnTo>
                    <a:pt x="123" y="0"/>
                  </a:lnTo>
                  <a:lnTo>
                    <a:pt x="45" y="148"/>
                  </a:lnTo>
                  <a:lnTo>
                    <a:pt x="139" y="328"/>
                  </a:lnTo>
                  <a:lnTo>
                    <a:pt x="59" y="328"/>
                  </a:lnTo>
                  <a:lnTo>
                    <a:pt x="0" y="212"/>
                  </a:lnTo>
                  <a:lnTo>
                    <a:pt x="0" y="8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6" name="Freeform 15"/>
            <p:cNvSpPr>
              <a:spLocks noEditPoints="1"/>
            </p:cNvSpPr>
            <p:nvPr/>
          </p:nvSpPr>
          <p:spPr bwMode="auto">
            <a:xfrm>
              <a:off x="3884613" y="4606925"/>
              <a:ext cx="379413" cy="517525"/>
            </a:xfrm>
            <a:custGeom>
              <a:avLst/>
              <a:gdLst>
                <a:gd name="T0" fmla="*/ 67 w 239"/>
                <a:gd name="T1" fmla="*/ 51 h 326"/>
                <a:gd name="T2" fmla="*/ 67 w 239"/>
                <a:gd name="T3" fmla="*/ 273 h 326"/>
                <a:gd name="T4" fmla="*/ 103 w 239"/>
                <a:gd name="T5" fmla="*/ 273 h 326"/>
                <a:gd name="T6" fmla="*/ 122 w 239"/>
                <a:gd name="T7" fmla="*/ 270 h 326"/>
                <a:gd name="T8" fmla="*/ 138 w 239"/>
                <a:gd name="T9" fmla="*/ 262 h 326"/>
                <a:gd name="T10" fmla="*/ 150 w 239"/>
                <a:gd name="T11" fmla="*/ 248 h 326"/>
                <a:gd name="T12" fmla="*/ 159 w 239"/>
                <a:gd name="T13" fmla="*/ 228 h 326"/>
                <a:gd name="T14" fmla="*/ 164 w 239"/>
                <a:gd name="T15" fmla="*/ 201 h 326"/>
                <a:gd name="T16" fmla="*/ 166 w 239"/>
                <a:gd name="T17" fmla="*/ 170 h 326"/>
                <a:gd name="T18" fmla="*/ 166 w 239"/>
                <a:gd name="T19" fmla="*/ 143 h 326"/>
                <a:gd name="T20" fmla="*/ 163 w 239"/>
                <a:gd name="T21" fmla="*/ 118 h 326"/>
                <a:gd name="T22" fmla="*/ 158 w 239"/>
                <a:gd name="T23" fmla="*/ 97 h 326"/>
                <a:gd name="T24" fmla="*/ 148 w 239"/>
                <a:gd name="T25" fmla="*/ 78 h 326"/>
                <a:gd name="T26" fmla="*/ 141 w 239"/>
                <a:gd name="T27" fmla="*/ 67 h 326"/>
                <a:gd name="T28" fmla="*/ 128 w 239"/>
                <a:gd name="T29" fmla="*/ 57 h 326"/>
                <a:gd name="T30" fmla="*/ 114 w 239"/>
                <a:gd name="T31" fmla="*/ 53 h 326"/>
                <a:gd name="T32" fmla="*/ 97 w 239"/>
                <a:gd name="T33" fmla="*/ 51 h 326"/>
                <a:gd name="T34" fmla="*/ 67 w 239"/>
                <a:gd name="T35" fmla="*/ 51 h 326"/>
                <a:gd name="T36" fmla="*/ 0 w 239"/>
                <a:gd name="T37" fmla="*/ 0 h 326"/>
                <a:gd name="T38" fmla="*/ 66 w 239"/>
                <a:gd name="T39" fmla="*/ 0 h 326"/>
                <a:gd name="T40" fmla="*/ 86 w 239"/>
                <a:gd name="T41" fmla="*/ 0 h 326"/>
                <a:gd name="T42" fmla="*/ 106 w 239"/>
                <a:gd name="T43" fmla="*/ 0 h 326"/>
                <a:gd name="T44" fmla="*/ 123 w 239"/>
                <a:gd name="T45" fmla="*/ 1 h 326"/>
                <a:gd name="T46" fmla="*/ 150 w 239"/>
                <a:gd name="T47" fmla="*/ 6 h 326"/>
                <a:gd name="T48" fmla="*/ 173 w 239"/>
                <a:gd name="T49" fmla="*/ 17 h 326"/>
                <a:gd name="T50" fmla="*/ 195 w 239"/>
                <a:gd name="T51" fmla="*/ 34 h 326"/>
                <a:gd name="T52" fmla="*/ 214 w 239"/>
                <a:gd name="T53" fmla="*/ 57 h 326"/>
                <a:gd name="T54" fmla="*/ 228 w 239"/>
                <a:gd name="T55" fmla="*/ 87 h 326"/>
                <a:gd name="T56" fmla="*/ 237 w 239"/>
                <a:gd name="T57" fmla="*/ 123 h 326"/>
                <a:gd name="T58" fmla="*/ 239 w 239"/>
                <a:gd name="T59" fmla="*/ 164 h 326"/>
                <a:gd name="T60" fmla="*/ 237 w 239"/>
                <a:gd name="T61" fmla="*/ 197 h 326"/>
                <a:gd name="T62" fmla="*/ 231 w 239"/>
                <a:gd name="T63" fmla="*/ 226 h 326"/>
                <a:gd name="T64" fmla="*/ 222 w 239"/>
                <a:gd name="T65" fmla="*/ 254 h 326"/>
                <a:gd name="T66" fmla="*/ 206 w 239"/>
                <a:gd name="T67" fmla="*/ 278 h 326"/>
                <a:gd name="T68" fmla="*/ 184 w 239"/>
                <a:gd name="T69" fmla="*/ 301 h 326"/>
                <a:gd name="T70" fmla="*/ 156 w 239"/>
                <a:gd name="T71" fmla="*/ 319 h 326"/>
                <a:gd name="T72" fmla="*/ 127 w 239"/>
                <a:gd name="T73" fmla="*/ 325 h 326"/>
                <a:gd name="T74" fmla="*/ 106 w 239"/>
                <a:gd name="T75" fmla="*/ 326 h 326"/>
                <a:gd name="T76" fmla="*/ 80 w 239"/>
                <a:gd name="T77" fmla="*/ 326 h 326"/>
                <a:gd name="T78" fmla="*/ 0 w 239"/>
                <a:gd name="T79" fmla="*/ 326 h 326"/>
                <a:gd name="T80" fmla="*/ 0 w 239"/>
                <a:gd name="T8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9" h="326">
                  <a:moveTo>
                    <a:pt x="67" y="51"/>
                  </a:moveTo>
                  <a:lnTo>
                    <a:pt x="67" y="273"/>
                  </a:lnTo>
                  <a:lnTo>
                    <a:pt x="103" y="273"/>
                  </a:lnTo>
                  <a:lnTo>
                    <a:pt x="122" y="270"/>
                  </a:lnTo>
                  <a:lnTo>
                    <a:pt x="138" y="262"/>
                  </a:lnTo>
                  <a:lnTo>
                    <a:pt x="150" y="248"/>
                  </a:lnTo>
                  <a:lnTo>
                    <a:pt x="159" y="228"/>
                  </a:lnTo>
                  <a:lnTo>
                    <a:pt x="164" y="201"/>
                  </a:lnTo>
                  <a:lnTo>
                    <a:pt x="166" y="170"/>
                  </a:lnTo>
                  <a:lnTo>
                    <a:pt x="166" y="143"/>
                  </a:lnTo>
                  <a:lnTo>
                    <a:pt x="163" y="118"/>
                  </a:lnTo>
                  <a:lnTo>
                    <a:pt x="158" y="97"/>
                  </a:lnTo>
                  <a:lnTo>
                    <a:pt x="148" y="78"/>
                  </a:lnTo>
                  <a:lnTo>
                    <a:pt x="141" y="67"/>
                  </a:lnTo>
                  <a:lnTo>
                    <a:pt x="128" y="57"/>
                  </a:lnTo>
                  <a:lnTo>
                    <a:pt x="114" y="53"/>
                  </a:lnTo>
                  <a:lnTo>
                    <a:pt x="97" y="51"/>
                  </a:lnTo>
                  <a:lnTo>
                    <a:pt x="67" y="51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86" y="0"/>
                  </a:lnTo>
                  <a:lnTo>
                    <a:pt x="106" y="0"/>
                  </a:lnTo>
                  <a:lnTo>
                    <a:pt x="123" y="1"/>
                  </a:lnTo>
                  <a:lnTo>
                    <a:pt x="150" y="6"/>
                  </a:lnTo>
                  <a:lnTo>
                    <a:pt x="173" y="17"/>
                  </a:lnTo>
                  <a:lnTo>
                    <a:pt x="195" y="34"/>
                  </a:lnTo>
                  <a:lnTo>
                    <a:pt x="214" y="57"/>
                  </a:lnTo>
                  <a:lnTo>
                    <a:pt x="228" y="87"/>
                  </a:lnTo>
                  <a:lnTo>
                    <a:pt x="237" y="123"/>
                  </a:lnTo>
                  <a:lnTo>
                    <a:pt x="239" y="164"/>
                  </a:lnTo>
                  <a:lnTo>
                    <a:pt x="237" y="197"/>
                  </a:lnTo>
                  <a:lnTo>
                    <a:pt x="231" y="226"/>
                  </a:lnTo>
                  <a:lnTo>
                    <a:pt x="222" y="254"/>
                  </a:lnTo>
                  <a:lnTo>
                    <a:pt x="206" y="278"/>
                  </a:lnTo>
                  <a:lnTo>
                    <a:pt x="184" y="301"/>
                  </a:lnTo>
                  <a:lnTo>
                    <a:pt x="156" y="319"/>
                  </a:lnTo>
                  <a:lnTo>
                    <a:pt x="127" y="325"/>
                  </a:lnTo>
                  <a:lnTo>
                    <a:pt x="106" y="326"/>
                  </a:lnTo>
                  <a:lnTo>
                    <a:pt x="80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7" name="Freeform 16"/>
            <p:cNvSpPr>
              <a:spLocks noEditPoints="1"/>
            </p:cNvSpPr>
            <p:nvPr/>
          </p:nvSpPr>
          <p:spPr bwMode="auto">
            <a:xfrm>
              <a:off x="4333876" y="4598988"/>
              <a:ext cx="447675" cy="536575"/>
            </a:xfrm>
            <a:custGeom>
              <a:avLst/>
              <a:gdLst>
                <a:gd name="T0" fmla="*/ 140 w 282"/>
                <a:gd name="T1" fmla="*/ 50 h 338"/>
                <a:gd name="T2" fmla="*/ 118 w 282"/>
                <a:gd name="T3" fmla="*/ 55 h 338"/>
                <a:gd name="T4" fmla="*/ 101 w 282"/>
                <a:gd name="T5" fmla="*/ 64 h 338"/>
                <a:gd name="T6" fmla="*/ 89 w 282"/>
                <a:gd name="T7" fmla="*/ 80 h 338"/>
                <a:gd name="T8" fmla="*/ 79 w 282"/>
                <a:gd name="T9" fmla="*/ 103 h 338"/>
                <a:gd name="T10" fmla="*/ 75 w 282"/>
                <a:gd name="T11" fmla="*/ 133 h 338"/>
                <a:gd name="T12" fmla="*/ 73 w 282"/>
                <a:gd name="T13" fmla="*/ 169 h 338"/>
                <a:gd name="T14" fmla="*/ 75 w 282"/>
                <a:gd name="T15" fmla="*/ 208 h 338"/>
                <a:gd name="T16" fmla="*/ 79 w 282"/>
                <a:gd name="T17" fmla="*/ 238 h 338"/>
                <a:gd name="T18" fmla="*/ 89 w 282"/>
                <a:gd name="T19" fmla="*/ 261 h 338"/>
                <a:gd name="T20" fmla="*/ 101 w 282"/>
                <a:gd name="T21" fmla="*/ 275 h 338"/>
                <a:gd name="T22" fmla="*/ 120 w 282"/>
                <a:gd name="T23" fmla="*/ 284 h 338"/>
                <a:gd name="T24" fmla="*/ 142 w 282"/>
                <a:gd name="T25" fmla="*/ 286 h 338"/>
                <a:gd name="T26" fmla="*/ 162 w 282"/>
                <a:gd name="T27" fmla="*/ 284 h 338"/>
                <a:gd name="T28" fmla="*/ 178 w 282"/>
                <a:gd name="T29" fmla="*/ 275 h 338"/>
                <a:gd name="T30" fmla="*/ 190 w 282"/>
                <a:gd name="T31" fmla="*/ 259 h 338"/>
                <a:gd name="T32" fmla="*/ 200 w 282"/>
                <a:gd name="T33" fmla="*/ 236 h 338"/>
                <a:gd name="T34" fmla="*/ 204 w 282"/>
                <a:gd name="T35" fmla="*/ 206 h 338"/>
                <a:gd name="T36" fmla="*/ 206 w 282"/>
                <a:gd name="T37" fmla="*/ 169 h 338"/>
                <a:gd name="T38" fmla="*/ 206 w 282"/>
                <a:gd name="T39" fmla="*/ 138 h 338"/>
                <a:gd name="T40" fmla="*/ 203 w 282"/>
                <a:gd name="T41" fmla="*/ 112 h 338"/>
                <a:gd name="T42" fmla="*/ 198 w 282"/>
                <a:gd name="T43" fmla="*/ 92 h 338"/>
                <a:gd name="T44" fmla="*/ 193 w 282"/>
                <a:gd name="T45" fmla="*/ 81 h 338"/>
                <a:gd name="T46" fmla="*/ 186 w 282"/>
                <a:gd name="T47" fmla="*/ 70 h 338"/>
                <a:gd name="T48" fmla="*/ 175 w 282"/>
                <a:gd name="T49" fmla="*/ 61 h 338"/>
                <a:gd name="T50" fmla="*/ 159 w 282"/>
                <a:gd name="T51" fmla="*/ 53 h 338"/>
                <a:gd name="T52" fmla="*/ 140 w 282"/>
                <a:gd name="T53" fmla="*/ 50 h 338"/>
                <a:gd name="T54" fmla="*/ 142 w 282"/>
                <a:gd name="T55" fmla="*/ 0 h 338"/>
                <a:gd name="T56" fmla="*/ 176 w 282"/>
                <a:gd name="T57" fmla="*/ 3 h 338"/>
                <a:gd name="T58" fmla="*/ 208 w 282"/>
                <a:gd name="T59" fmla="*/ 14 h 338"/>
                <a:gd name="T60" fmla="*/ 234 w 282"/>
                <a:gd name="T61" fmla="*/ 33 h 338"/>
                <a:gd name="T62" fmla="*/ 254 w 282"/>
                <a:gd name="T63" fmla="*/ 58 h 338"/>
                <a:gd name="T64" fmla="*/ 270 w 282"/>
                <a:gd name="T65" fmla="*/ 89 h 338"/>
                <a:gd name="T66" fmla="*/ 279 w 282"/>
                <a:gd name="T67" fmla="*/ 125 h 338"/>
                <a:gd name="T68" fmla="*/ 282 w 282"/>
                <a:gd name="T69" fmla="*/ 166 h 338"/>
                <a:gd name="T70" fmla="*/ 279 w 282"/>
                <a:gd name="T71" fmla="*/ 208 h 338"/>
                <a:gd name="T72" fmla="*/ 270 w 282"/>
                <a:gd name="T73" fmla="*/ 245 h 338"/>
                <a:gd name="T74" fmla="*/ 256 w 282"/>
                <a:gd name="T75" fmla="*/ 277 h 338"/>
                <a:gd name="T76" fmla="*/ 236 w 282"/>
                <a:gd name="T77" fmla="*/ 303 h 338"/>
                <a:gd name="T78" fmla="*/ 209 w 282"/>
                <a:gd name="T79" fmla="*/ 322 h 338"/>
                <a:gd name="T80" fmla="*/ 189 w 282"/>
                <a:gd name="T81" fmla="*/ 331 h 338"/>
                <a:gd name="T82" fmla="*/ 168 w 282"/>
                <a:gd name="T83" fmla="*/ 336 h 338"/>
                <a:gd name="T84" fmla="*/ 143 w 282"/>
                <a:gd name="T85" fmla="*/ 338 h 338"/>
                <a:gd name="T86" fmla="*/ 109 w 282"/>
                <a:gd name="T87" fmla="*/ 334 h 338"/>
                <a:gd name="T88" fmla="*/ 81 w 282"/>
                <a:gd name="T89" fmla="*/ 327 h 338"/>
                <a:gd name="T90" fmla="*/ 58 w 282"/>
                <a:gd name="T91" fmla="*/ 313 h 338"/>
                <a:gd name="T92" fmla="*/ 37 w 282"/>
                <a:gd name="T93" fmla="*/ 291 h 338"/>
                <a:gd name="T94" fmla="*/ 20 w 282"/>
                <a:gd name="T95" fmla="*/ 266 h 338"/>
                <a:gd name="T96" fmla="*/ 9 w 282"/>
                <a:gd name="T97" fmla="*/ 236 h 338"/>
                <a:gd name="T98" fmla="*/ 1 w 282"/>
                <a:gd name="T99" fmla="*/ 205 h 338"/>
                <a:gd name="T100" fmla="*/ 0 w 282"/>
                <a:gd name="T101" fmla="*/ 169 h 338"/>
                <a:gd name="T102" fmla="*/ 3 w 282"/>
                <a:gd name="T103" fmla="*/ 128 h 338"/>
                <a:gd name="T104" fmla="*/ 12 w 282"/>
                <a:gd name="T105" fmla="*/ 92 h 338"/>
                <a:gd name="T106" fmla="*/ 26 w 282"/>
                <a:gd name="T107" fmla="*/ 61 h 338"/>
                <a:gd name="T108" fmla="*/ 48 w 282"/>
                <a:gd name="T109" fmla="*/ 34 h 338"/>
                <a:gd name="T110" fmla="*/ 73 w 282"/>
                <a:gd name="T111" fmla="*/ 16 h 338"/>
                <a:gd name="T112" fmla="*/ 93 w 282"/>
                <a:gd name="T113" fmla="*/ 6 h 338"/>
                <a:gd name="T114" fmla="*/ 117 w 282"/>
                <a:gd name="T115" fmla="*/ 2 h 338"/>
                <a:gd name="T116" fmla="*/ 142 w 282"/>
                <a:gd name="T11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338">
                  <a:moveTo>
                    <a:pt x="140" y="50"/>
                  </a:moveTo>
                  <a:lnTo>
                    <a:pt x="118" y="55"/>
                  </a:lnTo>
                  <a:lnTo>
                    <a:pt x="101" y="64"/>
                  </a:lnTo>
                  <a:lnTo>
                    <a:pt x="89" y="80"/>
                  </a:lnTo>
                  <a:lnTo>
                    <a:pt x="79" y="103"/>
                  </a:lnTo>
                  <a:lnTo>
                    <a:pt x="75" y="133"/>
                  </a:lnTo>
                  <a:lnTo>
                    <a:pt x="73" y="169"/>
                  </a:lnTo>
                  <a:lnTo>
                    <a:pt x="75" y="208"/>
                  </a:lnTo>
                  <a:lnTo>
                    <a:pt x="79" y="238"/>
                  </a:lnTo>
                  <a:lnTo>
                    <a:pt x="89" y="261"/>
                  </a:lnTo>
                  <a:lnTo>
                    <a:pt x="101" y="275"/>
                  </a:lnTo>
                  <a:lnTo>
                    <a:pt x="120" y="284"/>
                  </a:lnTo>
                  <a:lnTo>
                    <a:pt x="142" y="286"/>
                  </a:lnTo>
                  <a:lnTo>
                    <a:pt x="162" y="284"/>
                  </a:lnTo>
                  <a:lnTo>
                    <a:pt x="178" y="275"/>
                  </a:lnTo>
                  <a:lnTo>
                    <a:pt x="190" y="259"/>
                  </a:lnTo>
                  <a:lnTo>
                    <a:pt x="200" y="236"/>
                  </a:lnTo>
                  <a:lnTo>
                    <a:pt x="204" y="206"/>
                  </a:lnTo>
                  <a:lnTo>
                    <a:pt x="206" y="169"/>
                  </a:lnTo>
                  <a:lnTo>
                    <a:pt x="206" y="138"/>
                  </a:lnTo>
                  <a:lnTo>
                    <a:pt x="203" y="112"/>
                  </a:lnTo>
                  <a:lnTo>
                    <a:pt x="198" y="92"/>
                  </a:lnTo>
                  <a:lnTo>
                    <a:pt x="193" y="81"/>
                  </a:lnTo>
                  <a:lnTo>
                    <a:pt x="186" y="70"/>
                  </a:lnTo>
                  <a:lnTo>
                    <a:pt x="175" y="61"/>
                  </a:lnTo>
                  <a:lnTo>
                    <a:pt x="159" y="53"/>
                  </a:lnTo>
                  <a:lnTo>
                    <a:pt x="140" y="50"/>
                  </a:lnTo>
                  <a:close/>
                  <a:moveTo>
                    <a:pt x="142" y="0"/>
                  </a:moveTo>
                  <a:lnTo>
                    <a:pt x="176" y="3"/>
                  </a:lnTo>
                  <a:lnTo>
                    <a:pt x="208" y="14"/>
                  </a:lnTo>
                  <a:lnTo>
                    <a:pt x="234" y="33"/>
                  </a:lnTo>
                  <a:lnTo>
                    <a:pt x="254" y="58"/>
                  </a:lnTo>
                  <a:lnTo>
                    <a:pt x="270" y="89"/>
                  </a:lnTo>
                  <a:lnTo>
                    <a:pt x="279" y="125"/>
                  </a:lnTo>
                  <a:lnTo>
                    <a:pt x="282" y="166"/>
                  </a:lnTo>
                  <a:lnTo>
                    <a:pt x="279" y="208"/>
                  </a:lnTo>
                  <a:lnTo>
                    <a:pt x="270" y="245"/>
                  </a:lnTo>
                  <a:lnTo>
                    <a:pt x="256" y="277"/>
                  </a:lnTo>
                  <a:lnTo>
                    <a:pt x="236" y="303"/>
                  </a:lnTo>
                  <a:lnTo>
                    <a:pt x="209" y="322"/>
                  </a:lnTo>
                  <a:lnTo>
                    <a:pt x="189" y="331"/>
                  </a:lnTo>
                  <a:lnTo>
                    <a:pt x="168" y="336"/>
                  </a:lnTo>
                  <a:lnTo>
                    <a:pt x="143" y="338"/>
                  </a:lnTo>
                  <a:lnTo>
                    <a:pt x="109" y="334"/>
                  </a:lnTo>
                  <a:lnTo>
                    <a:pt x="81" y="327"/>
                  </a:lnTo>
                  <a:lnTo>
                    <a:pt x="58" y="313"/>
                  </a:lnTo>
                  <a:lnTo>
                    <a:pt x="37" y="291"/>
                  </a:lnTo>
                  <a:lnTo>
                    <a:pt x="20" y="266"/>
                  </a:lnTo>
                  <a:lnTo>
                    <a:pt x="9" y="236"/>
                  </a:lnTo>
                  <a:lnTo>
                    <a:pt x="1" y="205"/>
                  </a:lnTo>
                  <a:lnTo>
                    <a:pt x="0" y="169"/>
                  </a:lnTo>
                  <a:lnTo>
                    <a:pt x="3" y="128"/>
                  </a:lnTo>
                  <a:lnTo>
                    <a:pt x="12" y="92"/>
                  </a:lnTo>
                  <a:lnTo>
                    <a:pt x="26" y="61"/>
                  </a:lnTo>
                  <a:lnTo>
                    <a:pt x="48" y="34"/>
                  </a:lnTo>
                  <a:lnTo>
                    <a:pt x="73" y="16"/>
                  </a:lnTo>
                  <a:lnTo>
                    <a:pt x="93" y="6"/>
                  </a:lnTo>
                  <a:lnTo>
                    <a:pt x="117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8" name="Freeform 17"/>
            <p:cNvSpPr>
              <a:spLocks noEditPoints="1"/>
            </p:cNvSpPr>
            <p:nvPr/>
          </p:nvSpPr>
          <p:spPr bwMode="auto">
            <a:xfrm>
              <a:off x="4872038" y="4606925"/>
              <a:ext cx="376238" cy="517525"/>
            </a:xfrm>
            <a:custGeom>
              <a:avLst/>
              <a:gdLst>
                <a:gd name="T0" fmla="*/ 64 w 237"/>
                <a:gd name="T1" fmla="*/ 51 h 326"/>
                <a:gd name="T2" fmla="*/ 64 w 237"/>
                <a:gd name="T3" fmla="*/ 140 h 326"/>
                <a:gd name="T4" fmla="*/ 87 w 237"/>
                <a:gd name="T5" fmla="*/ 140 h 326"/>
                <a:gd name="T6" fmla="*/ 104 w 237"/>
                <a:gd name="T7" fmla="*/ 140 h 326"/>
                <a:gd name="T8" fmla="*/ 118 w 237"/>
                <a:gd name="T9" fmla="*/ 139 h 326"/>
                <a:gd name="T10" fmla="*/ 128 w 237"/>
                <a:gd name="T11" fmla="*/ 134 h 326"/>
                <a:gd name="T12" fmla="*/ 136 w 237"/>
                <a:gd name="T13" fmla="*/ 129 h 326"/>
                <a:gd name="T14" fmla="*/ 145 w 237"/>
                <a:gd name="T15" fmla="*/ 115 h 326"/>
                <a:gd name="T16" fmla="*/ 148 w 237"/>
                <a:gd name="T17" fmla="*/ 97 h 326"/>
                <a:gd name="T18" fmla="*/ 147 w 237"/>
                <a:gd name="T19" fmla="*/ 78 h 326"/>
                <a:gd name="T20" fmla="*/ 139 w 237"/>
                <a:gd name="T21" fmla="*/ 65 h 326"/>
                <a:gd name="T22" fmla="*/ 125 w 237"/>
                <a:gd name="T23" fmla="*/ 56 h 326"/>
                <a:gd name="T24" fmla="*/ 109 w 237"/>
                <a:gd name="T25" fmla="*/ 53 h 326"/>
                <a:gd name="T26" fmla="*/ 89 w 237"/>
                <a:gd name="T27" fmla="*/ 51 h 326"/>
                <a:gd name="T28" fmla="*/ 64 w 237"/>
                <a:gd name="T29" fmla="*/ 51 h 326"/>
                <a:gd name="T30" fmla="*/ 0 w 237"/>
                <a:gd name="T31" fmla="*/ 0 h 326"/>
                <a:gd name="T32" fmla="*/ 122 w 237"/>
                <a:gd name="T33" fmla="*/ 0 h 326"/>
                <a:gd name="T34" fmla="*/ 150 w 237"/>
                <a:gd name="T35" fmla="*/ 3 h 326"/>
                <a:gd name="T36" fmla="*/ 173 w 237"/>
                <a:gd name="T37" fmla="*/ 11 h 326"/>
                <a:gd name="T38" fmla="*/ 192 w 237"/>
                <a:gd name="T39" fmla="*/ 26 h 326"/>
                <a:gd name="T40" fmla="*/ 206 w 237"/>
                <a:gd name="T41" fmla="*/ 45 h 326"/>
                <a:gd name="T42" fmla="*/ 215 w 237"/>
                <a:gd name="T43" fmla="*/ 68 h 326"/>
                <a:gd name="T44" fmla="*/ 218 w 237"/>
                <a:gd name="T45" fmla="*/ 95 h 326"/>
                <a:gd name="T46" fmla="*/ 214 w 237"/>
                <a:gd name="T47" fmla="*/ 123 h 326"/>
                <a:gd name="T48" fmla="*/ 204 w 237"/>
                <a:gd name="T49" fmla="*/ 148 h 326"/>
                <a:gd name="T50" fmla="*/ 189 w 237"/>
                <a:gd name="T51" fmla="*/ 168 h 326"/>
                <a:gd name="T52" fmla="*/ 168 w 237"/>
                <a:gd name="T53" fmla="*/ 181 h 326"/>
                <a:gd name="T54" fmla="*/ 145 w 237"/>
                <a:gd name="T55" fmla="*/ 186 h 326"/>
                <a:gd name="T56" fmla="*/ 150 w 237"/>
                <a:gd name="T57" fmla="*/ 189 h 326"/>
                <a:gd name="T58" fmla="*/ 153 w 237"/>
                <a:gd name="T59" fmla="*/ 192 h 326"/>
                <a:gd name="T60" fmla="*/ 156 w 237"/>
                <a:gd name="T61" fmla="*/ 195 h 326"/>
                <a:gd name="T62" fmla="*/ 159 w 237"/>
                <a:gd name="T63" fmla="*/ 200 h 326"/>
                <a:gd name="T64" fmla="*/ 167 w 237"/>
                <a:gd name="T65" fmla="*/ 211 h 326"/>
                <a:gd name="T66" fmla="*/ 176 w 237"/>
                <a:gd name="T67" fmla="*/ 225 h 326"/>
                <a:gd name="T68" fmla="*/ 187 w 237"/>
                <a:gd name="T69" fmla="*/ 243 h 326"/>
                <a:gd name="T70" fmla="*/ 200 w 237"/>
                <a:gd name="T71" fmla="*/ 262 h 326"/>
                <a:gd name="T72" fmla="*/ 211 w 237"/>
                <a:gd name="T73" fmla="*/ 281 h 326"/>
                <a:gd name="T74" fmla="*/ 221 w 237"/>
                <a:gd name="T75" fmla="*/ 300 h 326"/>
                <a:gd name="T76" fmla="*/ 229 w 237"/>
                <a:gd name="T77" fmla="*/ 314 h 326"/>
                <a:gd name="T78" fmla="*/ 236 w 237"/>
                <a:gd name="T79" fmla="*/ 323 h 326"/>
                <a:gd name="T80" fmla="*/ 237 w 237"/>
                <a:gd name="T81" fmla="*/ 326 h 326"/>
                <a:gd name="T82" fmla="*/ 159 w 237"/>
                <a:gd name="T83" fmla="*/ 326 h 326"/>
                <a:gd name="T84" fmla="*/ 151 w 237"/>
                <a:gd name="T85" fmla="*/ 312 h 326"/>
                <a:gd name="T86" fmla="*/ 145 w 237"/>
                <a:gd name="T87" fmla="*/ 301 h 326"/>
                <a:gd name="T88" fmla="*/ 137 w 237"/>
                <a:gd name="T89" fmla="*/ 289 h 326"/>
                <a:gd name="T90" fmla="*/ 129 w 237"/>
                <a:gd name="T91" fmla="*/ 273 h 326"/>
                <a:gd name="T92" fmla="*/ 114 w 237"/>
                <a:gd name="T93" fmla="*/ 247 h 326"/>
                <a:gd name="T94" fmla="*/ 103 w 237"/>
                <a:gd name="T95" fmla="*/ 228 h 326"/>
                <a:gd name="T96" fmla="*/ 93 w 237"/>
                <a:gd name="T97" fmla="*/ 212 h 326"/>
                <a:gd name="T98" fmla="*/ 87 w 237"/>
                <a:gd name="T99" fmla="*/ 203 h 326"/>
                <a:gd name="T100" fmla="*/ 81 w 237"/>
                <a:gd name="T101" fmla="*/ 197 h 326"/>
                <a:gd name="T102" fmla="*/ 75 w 237"/>
                <a:gd name="T103" fmla="*/ 193 h 326"/>
                <a:gd name="T104" fmla="*/ 70 w 237"/>
                <a:gd name="T105" fmla="*/ 192 h 326"/>
                <a:gd name="T106" fmla="*/ 64 w 237"/>
                <a:gd name="T107" fmla="*/ 190 h 326"/>
                <a:gd name="T108" fmla="*/ 64 w 237"/>
                <a:gd name="T109" fmla="*/ 326 h 326"/>
                <a:gd name="T110" fmla="*/ 0 w 237"/>
                <a:gd name="T111" fmla="*/ 326 h 326"/>
                <a:gd name="T112" fmla="*/ 0 w 237"/>
                <a:gd name="T11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7" h="326">
                  <a:moveTo>
                    <a:pt x="64" y="51"/>
                  </a:moveTo>
                  <a:lnTo>
                    <a:pt x="64" y="140"/>
                  </a:lnTo>
                  <a:lnTo>
                    <a:pt x="87" y="140"/>
                  </a:lnTo>
                  <a:lnTo>
                    <a:pt x="104" y="140"/>
                  </a:lnTo>
                  <a:lnTo>
                    <a:pt x="118" y="139"/>
                  </a:lnTo>
                  <a:lnTo>
                    <a:pt x="128" y="134"/>
                  </a:lnTo>
                  <a:lnTo>
                    <a:pt x="136" y="129"/>
                  </a:lnTo>
                  <a:lnTo>
                    <a:pt x="145" y="115"/>
                  </a:lnTo>
                  <a:lnTo>
                    <a:pt x="148" y="97"/>
                  </a:lnTo>
                  <a:lnTo>
                    <a:pt x="147" y="78"/>
                  </a:lnTo>
                  <a:lnTo>
                    <a:pt x="139" y="65"/>
                  </a:lnTo>
                  <a:lnTo>
                    <a:pt x="125" y="56"/>
                  </a:lnTo>
                  <a:lnTo>
                    <a:pt x="109" y="53"/>
                  </a:lnTo>
                  <a:lnTo>
                    <a:pt x="89" y="51"/>
                  </a:lnTo>
                  <a:lnTo>
                    <a:pt x="64" y="51"/>
                  </a:lnTo>
                  <a:close/>
                  <a:moveTo>
                    <a:pt x="0" y="0"/>
                  </a:moveTo>
                  <a:lnTo>
                    <a:pt x="122" y="0"/>
                  </a:lnTo>
                  <a:lnTo>
                    <a:pt x="150" y="3"/>
                  </a:lnTo>
                  <a:lnTo>
                    <a:pt x="173" y="11"/>
                  </a:lnTo>
                  <a:lnTo>
                    <a:pt x="192" y="26"/>
                  </a:lnTo>
                  <a:lnTo>
                    <a:pt x="206" y="45"/>
                  </a:lnTo>
                  <a:lnTo>
                    <a:pt x="215" y="68"/>
                  </a:lnTo>
                  <a:lnTo>
                    <a:pt x="218" y="95"/>
                  </a:lnTo>
                  <a:lnTo>
                    <a:pt x="214" y="123"/>
                  </a:lnTo>
                  <a:lnTo>
                    <a:pt x="204" y="148"/>
                  </a:lnTo>
                  <a:lnTo>
                    <a:pt x="189" y="168"/>
                  </a:lnTo>
                  <a:lnTo>
                    <a:pt x="168" y="181"/>
                  </a:lnTo>
                  <a:lnTo>
                    <a:pt x="145" y="186"/>
                  </a:lnTo>
                  <a:lnTo>
                    <a:pt x="150" y="189"/>
                  </a:lnTo>
                  <a:lnTo>
                    <a:pt x="153" y="192"/>
                  </a:lnTo>
                  <a:lnTo>
                    <a:pt x="156" y="195"/>
                  </a:lnTo>
                  <a:lnTo>
                    <a:pt x="159" y="200"/>
                  </a:lnTo>
                  <a:lnTo>
                    <a:pt x="167" y="211"/>
                  </a:lnTo>
                  <a:lnTo>
                    <a:pt x="176" y="225"/>
                  </a:lnTo>
                  <a:lnTo>
                    <a:pt x="187" y="243"/>
                  </a:lnTo>
                  <a:lnTo>
                    <a:pt x="200" y="262"/>
                  </a:lnTo>
                  <a:lnTo>
                    <a:pt x="211" y="281"/>
                  </a:lnTo>
                  <a:lnTo>
                    <a:pt x="221" y="300"/>
                  </a:lnTo>
                  <a:lnTo>
                    <a:pt x="229" y="314"/>
                  </a:lnTo>
                  <a:lnTo>
                    <a:pt x="236" y="323"/>
                  </a:lnTo>
                  <a:lnTo>
                    <a:pt x="237" y="326"/>
                  </a:lnTo>
                  <a:lnTo>
                    <a:pt x="159" y="326"/>
                  </a:lnTo>
                  <a:lnTo>
                    <a:pt x="151" y="312"/>
                  </a:lnTo>
                  <a:lnTo>
                    <a:pt x="145" y="301"/>
                  </a:lnTo>
                  <a:lnTo>
                    <a:pt x="137" y="289"/>
                  </a:lnTo>
                  <a:lnTo>
                    <a:pt x="129" y="273"/>
                  </a:lnTo>
                  <a:lnTo>
                    <a:pt x="114" y="247"/>
                  </a:lnTo>
                  <a:lnTo>
                    <a:pt x="103" y="228"/>
                  </a:lnTo>
                  <a:lnTo>
                    <a:pt x="93" y="212"/>
                  </a:lnTo>
                  <a:lnTo>
                    <a:pt x="87" y="203"/>
                  </a:lnTo>
                  <a:lnTo>
                    <a:pt x="81" y="197"/>
                  </a:lnTo>
                  <a:lnTo>
                    <a:pt x="75" y="193"/>
                  </a:lnTo>
                  <a:lnTo>
                    <a:pt x="70" y="192"/>
                  </a:lnTo>
                  <a:lnTo>
                    <a:pt x="64" y="190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9" name="Freeform 18"/>
            <p:cNvSpPr>
              <a:spLocks/>
            </p:cNvSpPr>
            <p:nvPr/>
          </p:nvSpPr>
          <p:spPr bwMode="auto">
            <a:xfrm>
              <a:off x="5314951" y="4606925"/>
              <a:ext cx="282575" cy="517525"/>
            </a:xfrm>
            <a:custGeom>
              <a:avLst/>
              <a:gdLst>
                <a:gd name="T0" fmla="*/ 0 w 178"/>
                <a:gd name="T1" fmla="*/ 0 h 326"/>
                <a:gd name="T2" fmla="*/ 178 w 178"/>
                <a:gd name="T3" fmla="*/ 0 h 326"/>
                <a:gd name="T4" fmla="*/ 171 w 178"/>
                <a:gd name="T5" fmla="*/ 53 h 326"/>
                <a:gd name="T6" fmla="*/ 67 w 178"/>
                <a:gd name="T7" fmla="*/ 53 h 326"/>
                <a:gd name="T8" fmla="*/ 67 w 178"/>
                <a:gd name="T9" fmla="*/ 128 h 326"/>
                <a:gd name="T10" fmla="*/ 150 w 178"/>
                <a:gd name="T11" fmla="*/ 128 h 326"/>
                <a:gd name="T12" fmla="*/ 150 w 178"/>
                <a:gd name="T13" fmla="*/ 181 h 326"/>
                <a:gd name="T14" fmla="*/ 67 w 178"/>
                <a:gd name="T15" fmla="*/ 181 h 326"/>
                <a:gd name="T16" fmla="*/ 67 w 178"/>
                <a:gd name="T17" fmla="*/ 326 h 326"/>
                <a:gd name="T18" fmla="*/ 0 w 178"/>
                <a:gd name="T19" fmla="*/ 326 h 326"/>
                <a:gd name="T20" fmla="*/ 0 w 178"/>
                <a:gd name="T2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326">
                  <a:moveTo>
                    <a:pt x="0" y="0"/>
                  </a:moveTo>
                  <a:lnTo>
                    <a:pt x="178" y="0"/>
                  </a:lnTo>
                  <a:lnTo>
                    <a:pt x="171" y="53"/>
                  </a:lnTo>
                  <a:lnTo>
                    <a:pt x="67" y="53"/>
                  </a:lnTo>
                  <a:lnTo>
                    <a:pt x="67" y="128"/>
                  </a:lnTo>
                  <a:lnTo>
                    <a:pt x="150" y="128"/>
                  </a:lnTo>
                  <a:lnTo>
                    <a:pt x="150" y="181"/>
                  </a:lnTo>
                  <a:lnTo>
                    <a:pt x="67" y="181"/>
                  </a:lnTo>
                  <a:lnTo>
                    <a:pt x="67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0" name="Rectangle 19"/>
            <p:cNvSpPr>
              <a:spLocks noChangeArrowheads="1"/>
            </p:cNvSpPr>
            <p:nvPr/>
          </p:nvSpPr>
          <p:spPr bwMode="auto">
            <a:xfrm>
              <a:off x="5816601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1" name="Freeform 20"/>
            <p:cNvSpPr>
              <a:spLocks/>
            </p:cNvSpPr>
            <p:nvPr/>
          </p:nvSpPr>
          <p:spPr bwMode="auto">
            <a:xfrm>
              <a:off x="6042026" y="4602163"/>
              <a:ext cx="363538" cy="525463"/>
            </a:xfrm>
            <a:custGeom>
              <a:avLst/>
              <a:gdLst>
                <a:gd name="T0" fmla="*/ 0 w 229"/>
                <a:gd name="T1" fmla="*/ 0 h 331"/>
                <a:gd name="T2" fmla="*/ 73 w 229"/>
                <a:gd name="T3" fmla="*/ 0 h 331"/>
                <a:gd name="T4" fmla="*/ 136 w 229"/>
                <a:gd name="T5" fmla="*/ 131 h 331"/>
                <a:gd name="T6" fmla="*/ 151 w 229"/>
                <a:gd name="T7" fmla="*/ 167 h 331"/>
                <a:gd name="T8" fmla="*/ 164 w 229"/>
                <a:gd name="T9" fmla="*/ 198 h 331"/>
                <a:gd name="T10" fmla="*/ 173 w 229"/>
                <a:gd name="T11" fmla="*/ 225 h 331"/>
                <a:gd name="T12" fmla="*/ 172 w 229"/>
                <a:gd name="T13" fmla="*/ 203 h 331"/>
                <a:gd name="T14" fmla="*/ 169 w 229"/>
                <a:gd name="T15" fmla="*/ 179 h 331"/>
                <a:gd name="T16" fmla="*/ 169 w 229"/>
                <a:gd name="T17" fmla="*/ 154 h 331"/>
                <a:gd name="T18" fmla="*/ 167 w 229"/>
                <a:gd name="T19" fmla="*/ 134 h 331"/>
                <a:gd name="T20" fmla="*/ 165 w 229"/>
                <a:gd name="T21" fmla="*/ 0 h 331"/>
                <a:gd name="T22" fmla="*/ 229 w 229"/>
                <a:gd name="T23" fmla="*/ 0 h 331"/>
                <a:gd name="T24" fmla="*/ 229 w 229"/>
                <a:gd name="T25" fmla="*/ 331 h 331"/>
                <a:gd name="T26" fmla="*/ 159 w 229"/>
                <a:gd name="T27" fmla="*/ 331 h 331"/>
                <a:gd name="T28" fmla="*/ 103 w 229"/>
                <a:gd name="T29" fmla="*/ 203 h 331"/>
                <a:gd name="T30" fmla="*/ 92 w 229"/>
                <a:gd name="T31" fmla="*/ 178 h 331"/>
                <a:gd name="T32" fmla="*/ 81 w 229"/>
                <a:gd name="T33" fmla="*/ 153 h 331"/>
                <a:gd name="T34" fmla="*/ 72 w 229"/>
                <a:gd name="T35" fmla="*/ 129 h 331"/>
                <a:gd name="T36" fmla="*/ 64 w 229"/>
                <a:gd name="T37" fmla="*/ 110 h 331"/>
                <a:gd name="T38" fmla="*/ 58 w 229"/>
                <a:gd name="T39" fmla="*/ 95 h 331"/>
                <a:gd name="T40" fmla="*/ 61 w 229"/>
                <a:gd name="T41" fmla="*/ 125 h 331"/>
                <a:gd name="T42" fmla="*/ 61 w 229"/>
                <a:gd name="T43" fmla="*/ 157 h 331"/>
                <a:gd name="T44" fmla="*/ 62 w 229"/>
                <a:gd name="T45" fmla="*/ 189 h 331"/>
                <a:gd name="T46" fmla="*/ 64 w 229"/>
                <a:gd name="T47" fmla="*/ 331 h 331"/>
                <a:gd name="T48" fmla="*/ 0 w 229"/>
                <a:gd name="T49" fmla="*/ 331 h 331"/>
                <a:gd name="T50" fmla="*/ 0 w 229"/>
                <a:gd name="T5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31">
                  <a:moveTo>
                    <a:pt x="0" y="0"/>
                  </a:moveTo>
                  <a:lnTo>
                    <a:pt x="73" y="0"/>
                  </a:lnTo>
                  <a:lnTo>
                    <a:pt x="136" y="131"/>
                  </a:lnTo>
                  <a:lnTo>
                    <a:pt x="151" y="167"/>
                  </a:lnTo>
                  <a:lnTo>
                    <a:pt x="164" y="198"/>
                  </a:lnTo>
                  <a:lnTo>
                    <a:pt x="173" y="225"/>
                  </a:lnTo>
                  <a:lnTo>
                    <a:pt x="172" y="203"/>
                  </a:lnTo>
                  <a:lnTo>
                    <a:pt x="169" y="179"/>
                  </a:lnTo>
                  <a:lnTo>
                    <a:pt x="169" y="154"/>
                  </a:lnTo>
                  <a:lnTo>
                    <a:pt x="167" y="134"/>
                  </a:lnTo>
                  <a:lnTo>
                    <a:pt x="165" y="0"/>
                  </a:lnTo>
                  <a:lnTo>
                    <a:pt x="229" y="0"/>
                  </a:lnTo>
                  <a:lnTo>
                    <a:pt x="229" y="331"/>
                  </a:lnTo>
                  <a:lnTo>
                    <a:pt x="159" y="331"/>
                  </a:lnTo>
                  <a:lnTo>
                    <a:pt x="103" y="203"/>
                  </a:lnTo>
                  <a:lnTo>
                    <a:pt x="92" y="178"/>
                  </a:lnTo>
                  <a:lnTo>
                    <a:pt x="81" y="153"/>
                  </a:lnTo>
                  <a:lnTo>
                    <a:pt x="72" y="129"/>
                  </a:lnTo>
                  <a:lnTo>
                    <a:pt x="64" y="110"/>
                  </a:lnTo>
                  <a:lnTo>
                    <a:pt x="58" y="95"/>
                  </a:lnTo>
                  <a:lnTo>
                    <a:pt x="61" y="125"/>
                  </a:lnTo>
                  <a:lnTo>
                    <a:pt x="61" y="157"/>
                  </a:lnTo>
                  <a:lnTo>
                    <a:pt x="62" y="189"/>
                  </a:lnTo>
                  <a:lnTo>
                    <a:pt x="64" y="331"/>
                  </a:lnTo>
                  <a:lnTo>
                    <a:pt x="0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2" name="Freeform 21"/>
            <p:cNvSpPr>
              <a:spLocks/>
            </p:cNvSpPr>
            <p:nvPr/>
          </p:nvSpPr>
          <p:spPr bwMode="auto">
            <a:xfrm>
              <a:off x="6488113" y="4584700"/>
              <a:ext cx="396875" cy="552450"/>
            </a:xfrm>
            <a:custGeom>
              <a:avLst/>
              <a:gdLst>
                <a:gd name="T0" fmla="*/ 134 w 250"/>
                <a:gd name="T1" fmla="*/ 0 h 348"/>
                <a:gd name="T2" fmla="*/ 164 w 250"/>
                <a:gd name="T3" fmla="*/ 3 h 348"/>
                <a:gd name="T4" fmla="*/ 194 w 250"/>
                <a:gd name="T5" fmla="*/ 9 h 348"/>
                <a:gd name="T6" fmla="*/ 220 w 250"/>
                <a:gd name="T7" fmla="*/ 20 h 348"/>
                <a:gd name="T8" fmla="*/ 245 w 250"/>
                <a:gd name="T9" fmla="*/ 34 h 348"/>
                <a:gd name="T10" fmla="*/ 212 w 250"/>
                <a:gd name="T11" fmla="*/ 81 h 348"/>
                <a:gd name="T12" fmla="*/ 186 w 250"/>
                <a:gd name="T13" fmla="*/ 67 h 348"/>
                <a:gd name="T14" fmla="*/ 161 w 250"/>
                <a:gd name="T15" fmla="*/ 57 h 348"/>
                <a:gd name="T16" fmla="*/ 136 w 250"/>
                <a:gd name="T17" fmla="*/ 56 h 348"/>
                <a:gd name="T18" fmla="*/ 117 w 250"/>
                <a:gd name="T19" fmla="*/ 59 h 348"/>
                <a:gd name="T20" fmla="*/ 103 w 250"/>
                <a:gd name="T21" fmla="*/ 67 h 348"/>
                <a:gd name="T22" fmla="*/ 94 w 250"/>
                <a:gd name="T23" fmla="*/ 78 h 348"/>
                <a:gd name="T24" fmla="*/ 89 w 250"/>
                <a:gd name="T25" fmla="*/ 93 h 348"/>
                <a:gd name="T26" fmla="*/ 92 w 250"/>
                <a:gd name="T27" fmla="*/ 106 h 348"/>
                <a:gd name="T28" fmla="*/ 98 w 250"/>
                <a:gd name="T29" fmla="*/ 114 h 348"/>
                <a:gd name="T30" fmla="*/ 109 w 250"/>
                <a:gd name="T31" fmla="*/ 121 h 348"/>
                <a:gd name="T32" fmla="*/ 127 w 250"/>
                <a:gd name="T33" fmla="*/ 128 h 348"/>
                <a:gd name="T34" fmla="*/ 167 w 250"/>
                <a:gd name="T35" fmla="*/ 139 h 348"/>
                <a:gd name="T36" fmla="*/ 195 w 250"/>
                <a:gd name="T37" fmla="*/ 150 h 348"/>
                <a:gd name="T38" fmla="*/ 219 w 250"/>
                <a:gd name="T39" fmla="*/ 165 h 348"/>
                <a:gd name="T40" fmla="*/ 236 w 250"/>
                <a:gd name="T41" fmla="*/ 186 h 348"/>
                <a:gd name="T42" fmla="*/ 247 w 250"/>
                <a:gd name="T43" fmla="*/ 209 h 348"/>
                <a:gd name="T44" fmla="*/ 250 w 250"/>
                <a:gd name="T45" fmla="*/ 237 h 348"/>
                <a:gd name="T46" fmla="*/ 247 w 250"/>
                <a:gd name="T47" fmla="*/ 264 h 348"/>
                <a:gd name="T48" fmla="*/ 237 w 250"/>
                <a:gd name="T49" fmla="*/ 289 h 348"/>
                <a:gd name="T50" fmla="*/ 222 w 250"/>
                <a:gd name="T51" fmla="*/ 309 h 348"/>
                <a:gd name="T52" fmla="*/ 201 w 250"/>
                <a:gd name="T53" fmla="*/ 326 h 348"/>
                <a:gd name="T54" fmla="*/ 176 w 250"/>
                <a:gd name="T55" fmla="*/ 337 h 348"/>
                <a:gd name="T56" fmla="*/ 147 w 250"/>
                <a:gd name="T57" fmla="*/ 345 h 348"/>
                <a:gd name="T58" fmla="*/ 114 w 250"/>
                <a:gd name="T59" fmla="*/ 348 h 348"/>
                <a:gd name="T60" fmla="*/ 75 w 250"/>
                <a:gd name="T61" fmla="*/ 345 h 348"/>
                <a:gd name="T62" fmla="*/ 36 w 250"/>
                <a:gd name="T63" fmla="*/ 334 h 348"/>
                <a:gd name="T64" fmla="*/ 0 w 250"/>
                <a:gd name="T65" fmla="*/ 318 h 348"/>
                <a:gd name="T66" fmla="*/ 25 w 250"/>
                <a:gd name="T67" fmla="*/ 267 h 348"/>
                <a:gd name="T68" fmla="*/ 55 w 250"/>
                <a:gd name="T69" fmla="*/ 281 h 348"/>
                <a:gd name="T70" fmla="*/ 84 w 250"/>
                <a:gd name="T71" fmla="*/ 290 h 348"/>
                <a:gd name="T72" fmla="*/ 117 w 250"/>
                <a:gd name="T73" fmla="*/ 293 h 348"/>
                <a:gd name="T74" fmla="*/ 137 w 250"/>
                <a:gd name="T75" fmla="*/ 292 h 348"/>
                <a:gd name="T76" fmla="*/ 153 w 250"/>
                <a:gd name="T77" fmla="*/ 286 h 348"/>
                <a:gd name="T78" fmla="*/ 166 w 250"/>
                <a:gd name="T79" fmla="*/ 276 h 348"/>
                <a:gd name="T80" fmla="*/ 172 w 250"/>
                <a:gd name="T81" fmla="*/ 264 h 348"/>
                <a:gd name="T82" fmla="*/ 175 w 250"/>
                <a:gd name="T83" fmla="*/ 248 h 348"/>
                <a:gd name="T84" fmla="*/ 172 w 250"/>
                <a:gd name="T85" fmla="*/ 232 h 348"/>
                <a:gd name="T86" fmla="*/ 164 w 250"/>
                <a:gd name="T87" fmla="*/ 222 h 348"/>
                <a:gd name="T88" fmla="*/ 150 w 250"/>
                <a:gd name="T89" fmla="*/ 212 h 348"/>
                <a:gd name="T90" fmla="*/ 131 w 250"/>
                <a:gd name="T91" fmla="*/ 204 h 348"/>
                <a:gd name="T92" fmla="*/ 95 w 250"/>
                <a:gd name="T93" fmla="*/ 195 h 348"/>
                <a:gd name="T94" fmla="*/ 66 w 250"/>
                <a:gd name="T95" fmla="*/ 184 h 348"/>
                <a:gd name="T96" fmla="*/ 44 w 250"/>
                <a:gd name="T97" fmla="*/ 170 h 348"/>
                <a:gd name="T98" fmla="*/ 30 w 250"/>
                <a:gd name="T99" fmla="*/ 153 h 348"/>
                <a:gd name="T100" fmla="*/ 19 w 250"/>
                <a:gd name="T101" fmla="*/ 129 h 348"/>
                <a:gd name="T102" fmla="*/ 16 w 250"/>
                <a:gd name="T103" fmla="*/ 103 h 348"/>
                <a:gd name="T104" fmla="*/ 19 w 250"/>
                <a:gd name="T105" fmla="*/ 73 h 348"/>
                <a:gd name="T106" fmla="*/ 31 w 250"/>
                <a:gd name="T107" fmla="*/ 50 h 348"/>
                <a:gd name="T108" fmla="*/ 48 w 250"/>
                <a:gd name="T109" fmla="*/ 28 h 348"/>
                <a:gd name="T110" fmla="*/ 72 w 250"/>
                <a:gd name="T111" fmla="*/ 14 h 348"/>
                <a:gd name="T112" fmla="*/ 102 w 250"/>
                <a:gd name="T113" fmla="*/ 3 h 348"/>
                <a:gd name="T114" fmla="*/ 134 w 250"/>
                <a:gd name="T11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348">
                  <a:moveTo>
                    <a:pt x="134" y="0"/>
                  </a:moveTo>
                  <a:lnTo>
                    <a:pt x="164" y="3"/>
                  </a:lnTo>
                  <a:lnTo>
                    <a:pt x="194" y="9"/>
                  </a:lnTo>
                  <a:lnTo>
                    <a:pt x="220" y="20"/>
                  </a:lnTo>
                  <a:lnTo>
                    <a:pt x="245" y="34"/>
                  </a:lnTo>
                  <a:lnTo>
                    <a:pt x="212" y="81"/>
                  </a:lnTo>
                  <a:lnTo>
                    <a:pt x="186" y="67"/>
                  </a:lnTo>
                  <a:lnTo>
                    <a:pt x="161" y="57"/>
                  </a:lnTo>
                  <a:lnTo>
                    <a:pt x="136" y="56"/>
                  </a:lnTo>
                  <a:lnTo>
                    <a:pt x="117" y="59"/>
                  </a:lnTo>
                  <a:lnTo>
                    <a:pt x="103" y="67"/>
                  </a:lnTo>
                  <a:lnTo>
                    <a:pt x="94" y="78"/>
                  </a:lnTo>
                  <a:lnTo>
                    <a:pt x="89" y="93"/>
                  </a:lnTo>
                  <a:lnTo>
                    <a:pt x="92" y="106"/>
                  </a:lnTo>
                  <a:lnTo>
                    <a:pt x="98" y="114"/>
                  </a:lnTo>
                  <a:lnTo>
                    <a:pt x="109" y="121"/>
                  </a:lnTo>
                  <a:lnTo>
                    <a:pt x="127" y="128"/>
                  </a:lnTo>
                  <a:lnTo>
                    <a:pt x="167" y="139"/>
                  </a:lnTo>
                  <a:lnTo>
                    <a:pt x="195" y="150"/>
                  </a:lnTo>
                  <a:lnTo>
                    <a:pt x="219" y="165"/>
                  </a:lnTo>
                  <a:lnTo>
                    <a:pt x="236" y="186"/>
                  </a:lnTo>
                  <a:lnTo>
                    <a:pt x="247" y="209"/>
                  </a:lnTo>
                  <a:lnTo>
                    <a:pt x="250" y="237"/>
                  </a:lnTo>
                  <a:lnTo>
                    <a:pt x="247" y="264"/>
                  </a:lnTo>
                  <a:lnTo>
                    <a:pt x="237" y="289"/>
                  </a:lnTo>
                  <a:lnTo>
                    <a:pt x="222" y="309"/>
                  </a:lnTo>
                  <a:lnTo>
                    <a:pt x="201" y="326"/>
                  </a:lnTo>
                  <a:lnTo>
                    <a:pt x="176" y="337"/>
                  </a:lnTo>
                  <a:lnTo>
                    <a:pt x="147" y="345"/>
                  </a:lnTo>
                  <a:lnTo>
                    <a:pt x="114" y="348"/>
                  </a:lnTo>
                  <a:lnTo>
                    <a:pt x="75" y="345"/>
                  </a:lnTo>
                  <a:lnTo>
                    <a:pt x="36" y="334"/>
                  </a:lnTo>
                  <a:lnTo>
                    <a:pt x="0" y="318"/>
                  </a:lnTo>
                  <a:lnTo>
                    <a:pt x="25" y="267"/>
                  </a:lnTo>
                  <a:lnTo>
                    <a:pt x="55" y="281"/>
                  </a:lnTo>
                  <a:lnTo>
                    <a:pt x="84" y="290"/>
                  </a:lnTo>
                  <a:lnTo>
                    <a:pt x="117" y="293"/>
                  </a:lnTo>
                  <a:lnTo>
                    <a:pt x="137" y="292"/>
                  </a:lnTo>
                  <a:lnTo>
                    <a:pt x="153" y="286"/>
                  </a:lnTo>
                  <a:lnTo>
                    <a:pt x="166" y="276"/>
                  </a:lnTo>
                  <a:lnTo>
                    <a:pt x="172" y="264"/>
                  </a:lnTo>
                  <a:lnTo>
                    <a:pt x="175" y="248"/>
                  </a:lnTo>
                  <a:lnTo>
                    <a:pt x="172" y="232"/>
                  </a:lnTo>
                  <a:lnTo>
                    <a:pt x="164" y="222"/>
                  </a:lnTo>
                  <a:lnTo>
                    <a:pt x="150" y="212"/>
                  </a:lnTo>
                  <a:lnTo>
                    <a:pt x="131" y="204"/>
                  </a:lnTo>
                  <a:lnTo>
                    <a:pt x="95" y="195"/>
                  </a:lnTo>
                  <a:lnTo>
                    <a:pt x="66" y="184"/>
                  </a:lnTo>
                  <a:lnTo>
                    <a:pt x="44" y="170"/>
                  </a:lnTo>
                  <a:lnTo>
                    <a:pt x="30" y="153"/>
                  </a:lnTo>
                  <a:lnTo>
                    <a:pt x="19" y="129"/>
                  </a:lnTo>
                  <a:lnTo>
                    <a:pt x="16" y="103"/>
                  </a:lnTo>
                  <a:lnTo>
                    <a:pt x="19" y="73"/>
                  </a:lnTo>
                  <a:lnTo>
                    <a:pt x="31" y="50"/>
                  </a:lnTo>
                  <a:lnTo>
                    <a:pt x="48" y="28"/>
                  </a:lnTo>
                  <a:lnTo>
                    <a:pt x="72" y="14"/>
                  </a:lnTo>
                  <a:lnTo>
                    <a:pt x="102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3" name="Freeform 22"/>
            <p:cNvSpPr>
              <a:spLocks/>
            </p:cNvSpPr>
            <p:nvPr/>
          </p:nvSpPr>
          <p:spPr bwMode="auto">
            <a:xfrm>
              <a:off x="6915151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4" name="Rectangle 23"/>
            <p:cNvSpPr>
              <a:spLocks noChangeArrowheads="1"/>
            </p:cNvSpPr>
            <p:nvPr/>
          </p:nvSpPr>
          <p:spPr bwMode="auto">
            <a:xfrm>
              <a:off x="7339013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5" name="Freeform 24"/>
            <p:cNvSpPr>
              <a:spLocks/>
            </p:cNvSpPr>
            <p:nvPr/>
          </p:nvSpPr>
          <p:spPr bwMode="auto">
            <a:xfrm>
              <a:off x="7516813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6" name="Freeform 25"/>
            <p:cNvSpPr>
              <a:spLocks/>
            </p:cNvSpPr>
            <p:nvPr/>
          </p:nvSpPr>
          <p:spPr bwMode="auto">
            <a:xfrm>
              <a:off x="7940676" y="4602163"/>
              <a:ext cx="377825" cy="533400"/>
            </a:xfrm>
            <a:custGeom>
              <a:avLst/>
              <a:gdLst>
                <a:gd name="T0" fmla="*/ 0 w 238"/>
                <a:gd name="T1" fmla="*/ 0 h 336"/>
                <a:gd name="T2" fmla="*/ 67 w 238"/>
                <a:gd name="T3" fmla="*/ 0 h 336"/>
                <a:gd name="T4" fmla="*/ 67 w 238"/>
                <a:gd name="T5" fmla="*/ 217 h 336"/>
                <a:gd name="T6" fmla="*/ 69 w 238"/>
                <a:gd name="T7" fmla="*/ 234 h 336"/>
                <a:gd name="T8" fmla="*/ 71 w 238"/>
                <a:gd name="T9" fmla="*/ 248 h 336"/>
                <a:gd name="T10" fmla="*/ 74 w 238"/>
                <a:gd name="T11" fmla="*/ 256 h 336"/>
                <a:gd name="T12" fmla="*/ 85 w 238"/>
                <a:gd name="T13" fmla="*/ 268 h 336"/>
                <a:gd name="T14" fmla="*/ 99 w 238"/>
                <a:gd name="T15" fmla="*/ 276 h 336"/>
                <a:gd name="T16" fmla="*/ 119 w 238"/>
                <a:gd name="T17" fmla="*/ 279 h 336"/>
                <a:gd name="T18" fmla="*/ 139 w 238"/>
                <a:gd name="T19" fmla="*/ 276 h 336"/>
                <a:gd name="T20" fmla="*/ 155 w 238"/>
                <a:gd name="T21" fmla="*/ 268 h 336"/>
                <a:gd name="T22" fmla="*/ 164 w 238"/>
                <a:gd name="T23" fmla="*/ 257 h 336"/>
                <a:gd name="T24" fmla="*/ 169 w 238"/>
                <a:gd name="T25" fmla="*/ 240 h 336"/>
                <a:gd name="T26" fmla="*/ 170 w 238"/>
                <a:gd name="T27" fmla="*/ 234 h 336"/>
                <a:gd name="T28" fmla="*/ 170 w 238"/>
                <a:gd name="T29" fmla="*/ 225 h 336"/>
                <a:gd name="T30" fmla="*/ 170 w 238"/>
                <a:gd name="T31" fmla="*/ 211 h 336"/>
                <a:gd name="T32" fmla="*/ 170 w 238"/>
                <a:gd name="T33" fmla="*/ 0 h 336"/>
                <a:gd name="T34" fmla="*/ 238 w 238"/>
                <a:gd name="T35" fmla="*/ 0 h 336"/>
                <a:gd name="T36" fmla="*/ 238 w 238"/>
                <a:gd name="T37" fmla="*/ 221 h 336"/>
                <a:gd name="T38" fmla="*/ 238 w 238"/>
                <a:gd name="T39" fmla="*/ 242 h 336"/>
                <a:gd name="T40" fmla="*/ 238 w 238"/>
                <a:gd name="T41" fmla="*/ 254 h 336"/>
                <a:gd name="T42" fmla="*/ 236 w 238"/>
                <a:gd name="T43" fmla="*/ 264 h 336"/>
                <a:gd name="T44" fmla="*/ 233 w 238"/>
                <a:gd name="T45" fmla="*/ 275 h 336"/>
                <a:gd name="T46" fmla="*/ 228 w 238"/>
                <a:gd name="T47" fmla="*/ 286 h 336"/>
                <a:gd name="T48" fmla="*/ 219 w 238"/>
                <a:gd name="T49" fmla="*/ 298 h 336"/>
                <a:gd name="T50" fmla="*/ 208 w 238"/>
                <a:gd name="T51" fmla="*/ 309 h 336"/>
                <a:gd name="T52" fmla="*/ 192 w 238"/>
                <a:gd name="T53" fmla="*/ 320 h 336"/>
                <a:gd name="T54" fmla="*/ 172 w 238"/>
                <a:gd name="T55" fmla="*/ 328 h 336"/>
                <a:gd name="T56" fmla="*/ 149 w 238"/>
                <a:gd name="T57" fmla="*/ 334 h 336"/>
                <a:gd name="T58" fmla="*/ 120 w 238"/>
                <a:gd name="T59" fmla="*/ 336 h 336"/>
                <a:gd name="T60" fmla="*/ 85 w 238"/>
                <a:gd name="T61" fmla="*/ 334 h 336"/>
                <a:gd name="T62" fmla="*/ 55 w 238"/>
                <a:gd name="T63" fmla="*/ 325 h 336"/>
                <a:gd name="T64" fmla="*/ 31 w 238"/>
                <a:gd name="T65" fmla="*/ 311 h 336"/>
                <a:gd name="T66" fmla="*/ 14 w 238"/>
                <a:gd name="T67" fmla="*/ 292 h 336"/>
                <a:gd name="T68" fmla="*/ 8 w 238"/>
                <a:gd name="T69" fmla="*/ 279 h 336"/>
                <a:gd name="T70" fmla="*/ 3 w 238"/>
                <a:gd name="T71" fmla="*/ 267 h 336"/>
                <a:gd name="T72" fmla="*/ 0 w 238"/>
                <a:gd name="T73" fmla="*/ 250 h 336"/>
                <a:gd name="T74" fmla="*/ 0 w 238"/>
                <a:gd name="T75" fmla="*/ 229 h 336"/>
                <a:gd name="T76" fmla="*/ 0 w 238"/>
                <a:gd name="T7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336">
                  <a:moveTo>
                    <a:pt x="0" y="0"/>
                  </a:moveTo>
                  <a:lnTo>
                    <a:pt x="67" y="0"/>
                  </a:lnTo>
                  <a:lnTo>
                    <a:pt x="67" y="217"/>
                  </a:lnTo>
                  <a:lnTo>
                    <a:pt x="69" y="234"/>
                  </a:lnTo>
                  <a:lnTo>
                    <a:pt x="71" y="248"/>
                  </a:lnTo>
                  <a:lnTo>
                    <a:pt x="74" y="256"/>
                  </a:lnTo>
                  <a:lnTo>
                    <a:pt x="85" y="268"/>
                  </a:lnTo>
                  <a:lnTo>
                    <a:pt x="99" y="276"/>
                  </a:lnTo>
                  <a:lnTo>
                    <a:pt x="119" y="279"/>
                  </a:lnTo>
                  <a:lnTo>
                    <a:pt x="139" y="276"/>
                  </a:lnTo>
                  <a:lnTo>
                    <a:pt x="155" y="268"/>
                  </a:lnTo>
                  <a:lnTo>
                    <a:pt x="164" y="257"/>
                  </a:lnTo>
                  <a:lnTo>
                    <a:pt x="169" y="240"/>
                  </a:lnTo>
                  <a:lnTo>
                    <a:pt x="170" y="234"/>
                  </a:lnTo>
                  <a:lnTo>
                    <a:pt x="170" y="225"/>
                  </a:lnTo>
                  <a:lnTo>
                    <a:pt x="170" y="211"/>
                  </a:lnTo>
                  <a:lnTo>
                    <a:pt x="170" y="0"/>
                  </a:lnTo>
                  <a:lnTo>
                    <a:pt x="238" y="0"/>
                  </a:lnTo>
                  <a:lnTo>
                    <a:pt x="238" y="221"/>
                  </a:lnTo>
                  <a:lnTo>
                    <a:pt x="238" y="242"/>
                  </a:lnTo>
                  <a:lnTo>
                    <a:pt x="238" y="254"/>
                  </a:lnTo>
                  <a:lnTo>
                    <a:pt x="236" y="264"/>
                  </a:lnTo>
                  <a:lnTo>
                    <a:pt x="233" y="275"/>
                  </a:lnTo>
                  <a:lnTo>
                    <a:pt x="228" y="286"/>
                  </a:lnTo>
                  <a:lnTo>
                    <a:pt x="219" y="298"/>
                  </a:lnTo>
                  <a:lnTo>
                    <a:pt x="208" y="309"/>
                  </a:lnTo>
                  <a:lnTo>
                    <a:pt x="192" y="320"/>
                  </a:lnTo>
                  <a:lnTo>
                    <a:pt x="172" y="328"/>
                  </a:lnTo>
                  <a:lnTo>
                    <a:pt x="149" y="334"/>
                  </a:lnTo>
                  <a:lnTo>
                    <a:pt x="120" y="336"/>
                  </a:lnTo>
                  <a:lnTo>
                    <a:pt x="85" y="334"/>
                  </a:lnTo>
                  <a:lnTo>
                    <a:pt x="55" y="325"/>
                  </a:lnTo>
                  <a:lnTo>
                    <a:pt x="31" y="311"/>
                  </a:lnTo>
                  <a:lnTo>
                    <a:pt x="14" y="292"/>
                  </a:lnTo>
                  <a:lnTo>
                    <a:pt x="8" y="279"/>
                  </a:lnTo>
                  <a:lnTo>
                    <a:pt x="3" y="267"/>
                  </a:lnTo>
                  <a:lnTo>
                    <a:pt x="0" y="250"/>
                  </a:lnTo>
                  <a:lnTo>
                    <a:pt x="0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7" name="Freeform 26"/>
            <p:cNvSpPr>
              <a:spLocks/>
            </p:cNvSpPr>
            <p:nvPr/>
          </p:nvSpPr>
          <p:spPr bwMode="auto">
            <a:xfrm>
              <a:off x="8385176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48 w 239"/>
                <a:gd name="T7" fmla="*/ 54 h 331"/>
                <a:gd name="T8" fmla="*/ 148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48" y="54"/>
                  </a:lnTo>
                  <a:lnTo>
                    <a:pt x="148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8" name="Freeform 27"/>
            <p:cNvSpPr>
              <a:spLocks/>
            </p:cNvSpPr>
            <p:nvPr/>
          </p:nvSpPr>
          <p:spPr bwMode="auto">
            <a:xfrm>
              <a:off x="592138" y="5353050"/>
              <a:ext cx="342900" cy="523875"/>
            </a:xfrm>
            <a:custGeom>
              <a:avLst/>
              <a:gdLst>
                <a:gd name="T0" fmla="*/ 0 w 216"/>
                <a:gd name="T1" fmla="*/ 0 h 330"/>
                <a:gd name="T2" fmla="*/ 37 w 216"/>
                <a:gd name="T3" fmla="*/ 0 h 330"/>
                <a:gd name="T4" fmla="*/ 37 w 216"/>
                <a:gd name="T5" fmla="*/ 219 h 330"/>
                <a:gd name="T6" fmla="*/ 39 w 216"/>
                <a:gd name="T7" fmla="*/ 236 h 330"/>
                <a:gd name="T8" fmla="*/ 41 w 216"/>
                <a:gd name="T9" fmla="*/ 252 h 330"/>
                <a:gd name="T10" fmla="*/ 44 w 216"/>
                <a:gd name="T11" fmla="*/ 266 h 330"/>
                <a:gd name="T12" fmla="*/ 48 w 216"/>
                <a:gd name="T13" fmla="*/ 274 h 330"/>
                <a:gd name="T14" fmla="*/ 58 w 216"/>
                <a:gd name="T15" fmla="*/ 283 h 330"/>
                <a:gd name="T16" fmla="*/ 70 w 216"/>
                <a:gd name="T17" fmla="*/ 289 h 330"/>
                <a:gd name="T18" fmla="*/ 86 w 216"/>
                <a:gd name="T19" fmla="*/ 296 h 330"/>
                <a:gd name="T20" fmla="*/ 108 w 216"/>
                <a:gd name="T21" fmla="*/ 297 h 330"/>
                <a:gd name="T22" fmla="*/ 131 w 216"/>
                <a:gd name="T23" fmla="*/ 294 h 330"/>
                <a:gd name="T24" fmla="*/ 151 w 216"/>
                <a:gd name="T25" fmla="*/ 288 h 330"/>
                <a:gd name="T26" fmla="*/ 164 w 216"/>
                <a:gd name="T27" fmla="*/ 277 h 330"/>
                <a:gd name="T28" fmla="*/ 172 w 216"/>
                <a:gd name="T29" fmla="*/ 261 h 330"/>
                <a:gd name="T30" fmla="*/ 176 w 216"/>
                <a:gd name="T31" fmla="*/ 246 h 330"/>
                <a:gd name="T32" fmla="*/ 176 w 216"/>
                <a:gd name="T33" fmla="*/ 227 h 330"/>
                <a:gd name="T34" fmla="*/ 176 w 216"/>
                <a:gd name="T35" fmla="*/ 0 h 330"/>
                <a:gd name="T36" fmla="*/ 216 w 216"/>
                <a:gd name="T37" fmla="*/ 0 h 330"/>
                <a:gd name="T38" fmla="*/ 216 w 216"/>
                <a:gd name="T39" fmla="*/ 232 h 330"/>
                <a:gd name="T40" fmla="*/ 214 w 216"/>
                <a:gd name="T41" fmla="*/ 257 h 330"/>
                <a:gd name="T42" fmla="*/ 209 w 216"/>
                <a:gd name="T43" fmla="*/ 277 h 330"/>
                <a:gd name="T44" fmla="*/ 201 w 216"/>
                <a:gd name="T45" fmla="*/ 292 h 330"/>
                <a:gd name="T46" fmla="*/ 191 w 216"/>
                <a:gd name="T47" fmla="*/ 305 h 330"/>
                <a:gd name="T48" fmla="*/ 173 w 216"/>
                <a:gd name="T49" fmla="*/ 316 h 330"/>
                <a:gd name="T50" fmla="*/ 155 w 216"/>
                <a:gd name="T51" fmla="*/ 324 h 330"/>
                <a:gd name="T52" fmla="*/ 133 w 216"/>
                <a:gd name="T53" fmla="*/ 328 h 330"/>
                <a:gd name="T54" fmla="*/ 105 w 216"/>
                <a:gd name="T55" fmla="*/ 330 h 330"/>
                <a:gd name="T56" fmla="*/ 78 w 216"/>
                <a:gd name="T57" fmla="*/ 328 h 330"/>
                <a:gd name="T58" fmla="*/ 55 w 216"/>
                <a:gd name="T59" fmla="*/ 322 h 330"/>
                <a:gd name="T60" fmla="*/ 36 w 216"/>
                <a:gd name="T61" fmla="*/ 314 h 330"/>
                <a:gd name="T62" fmla="*/ 22 w 216"/>
                <a:gd name="T63" fmla="*/ 300 h 330"/>
                <a:gd name="T64" fmla="*/ 9 w 216"/>
                <a:gd name="T65" fmla="*/ 283 h 330"/>
                <a:gd name="T66" fmla="*/ 3 w 216"/>
                <a:gd name="T67" fmla="*/ 266 h 330"/>
                <a:gd name="T68" fmla="*/ 0 w 216"/>
                <a:gd name="T69" fmla="*/ 249 h 330"/>
                <a:gd name="T70" fmla="*/ 0 w 216"/>
                <a:gd name="T71" fmla="*/ 233 h 330"/>
                <a:gd name="T72" fmla="*/ 0 w 216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6" h="330">
                  <a:moveTo>
                    <a:pt x="0" y="0"/>
                  </a:moveTo>
                  <a:lnTo>
                    <a:pt x="37" y="0"/>
                  </a:lnTo>
                  <a:lnTo>
                    <a:pt x="37" y="219"/>
                  </a:lnTo>
                  <a:lnTo>
                    <a:pt x="39" y="236"/>
                  </a:lnTo>
                  <a:lnTo>
                    <a:pt x="41" y="252"/>
                  </a:lnTo>
                  <a:lnTo>
                    <a:pt x="44" y="266"/>
                  </a:lnTo>
                  <a:lnTo>
                    <a:pt x="48" y="274"/>
                  </a:lnTo>
                  <a:lnTo>
                    <a:pt x="58" y="283"/>
                  </a:lnTo>
                  <a:lnTo>
                    <a:pt x="70" y="289"/>
                  </a:lnTo>
                  <a:lnTo>
                    <a:pt x="86" y="296"/>
                  </a:lnTo>
                  <a:lnTo>
                    <a:pt x="108" y="297"/>
                  </a:lnTo>
                  <a:lnTo>
                    <a:pt x="131" y="294"/>
                  </a:lnTo>
                  <a:lnTo>
                    <a:pt x="151" y="288"/>
                  </a:lnTo>
                  <a:lnTo>
                    <a:pt x="164" y="277"/>
                  </a:lnTo>
                  <a:lnTo>
                    <a:pt x="172" y="261"/>
                  </a:lnTo>
                  <a:lnTo>
                    <a:pt x="176" y="246"/>
                  </a:lnTo>
                  <a:lnTo>
                    <a:pt x="176" y="227"/>
                  </a:lnTo>
                  <a:lnTo>
                    <a:pt x="176" y="0"/>
                  </a:lnTo>
                  <a:lnTo>
                    <a:pt x="216" y="0"/>
                  </a:lnTo>
                  <a:lnTo>
                    <a:pt x="216" y="232"/>
                  </a:lnTo>
                  <a:lnTo>
                    <a:pt x="214" y="257"/>
                  </a:lnTo>
                  <a:lnTo>
                    <a:pt x="209" y="277"/>
                  </a:lnTo>
                  <a:lnTo>
                    <a:pt x="201" y="292"/>
                  </a:lnTo>
                  <a:lnTo>
                    <a:pt x="191" y="305"/>
                  </a:lnTo>
                  <a:lnTo>
                    <a:pt x="173" y="316"/>
                  </a:lnTo>
                  <a:lnTo>
                    <a:pt x="155" y="324"/>
                  </a:lnTo>
                  <a:lnTo>
                    <a:pt x="133" y="328"/>
                  </a:lnTo>
                  <a:lnTo>
                    <a:pt x="105" y="330"/>
                  </a:lnTo>
                  <a:lnTo>
                    <a:pt x="78" y="328"/>
                  </a:lnTo>
                  <a:lnTo>
                    <a:pt x="55" y="322"/>
                  </a:lnTo>
                  <a:lnTo>
                    <a:pt x="36" y="314"/>
                  </a:lnTo>
                  <a:lnTo>
                    <a:pt x="22" y="300"/>
                  </a:lnTo>
                  <a:lnTo>
                    <a:pt x="9" y="283"/>
                  </a:lnTo>
                  <a:lnTo>
                    <a:pt x="3" y="266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19" name="Freeform 28"/>
            <p:cNvSpPr>
              <a:spLocks/>
            </p:cNvSpPr>
            <p:nvPr/>
          </p:nvSpPr>
          <p:spPr bwMode="auto">
            <a:xfrm>
              <a:off x="1069976" y="5353050"/>
              <a:ext cx="342900" cy="514350"/>
            </a:xfrm>
            <a:custGeom>
              <a:avLst/>
              <a:gdLst>
                <a:gd name="T0" fmla="*/ 0 w 216"/>
                <a:gd name="T1" fmla="*/ 0 h 324"/>
                <a:gd name="T2" fmla="*/ 46 w 216"/>
                <a:gd name="T3" fmla="*/ 0 h 324"/>
                <a:gd name="T4" fmla="*/ 153 w 216"/>
                <a:gd name="T5" fmla="*/ 207 h 324"/>
                <a:gd name="T6" fmla="*/ 163 w 216"/>
                <a:gd name="T7" fmla="*/ 225 h 324"/>
                <a:gd name="T8" fmla="*/ 171 w 216"/>
                <a:gd name="T9" fmla="*/ 244 h 324"/>
                <a:gd name="T10" fmla="*/ 177 w 216"/>
                <a:gd name="T11" fmla="*/ 258 h 324"/>
                <a:gd name="T12" fmla="*/ 182 w 216"/>
                <a:gd name="T13" fmla="*/ 271 h 324"/>
                <a:gd name="T14" fmla="*/ 183 w 216"/>
                <a:gd name="T15" fmla="*/ 275 h 324"/>
                <a:gd name="T16" fmla="*/ 183 w 216"/>
                <a:gd name="T17" fmla="*/ 271 h 324"/>
                <a:gd name="T18" fmla="*/ 183 w 216"/>
                <a:gd name="T19" fmla="*/ 260 h 324"/>
                <a:gd name="T20" fmla="*/ 182 w 216"/>
                <a:gd name="T21" fmla="*/ 242 h 324"/>
                <a:gd name="T22" fmla="*/ 180 w 216"/>
                <a:gd name="T23" fmla="*/ 222 h 324"/>
                <a:gd name="T24" fmla="*/ 180 w 216"/>
                <a:gd name="T25" fmla="*/ 200 h 324"/>
                <a:gd name="T26" fmla="*/ 180 w 216"/>
                <a:gd name="T27" fmla="*/ 177 h 324"/>
                <a:gd name="T28" fmla="*/ 178 w 216"/>
                <a:gd name="T29" fmla="*/ 0 h 324"/>
                <a:gd name="T30" fmla="*/ 216 w 216"/>
                <a:gd name="T31" fmla="*/ 0 h 324"/>
                <a:gd name="T32" fmla="*/ 216 w 216"/>
                <a:gd name="T33" fmla="*/ 324 h 324"/>
                <a:gd name="T34" fmla="*/ 175 w 216"/>
                <a:gd name="T35" fmla="*/ 324 h 324"/>
                <a:gd name="T36" fmla="*/ 72 w 216"/>
                <a:gd name="T37" fmla="*/ 125 h 324"/>
                <a:gd name="T38" fmla="*/ 61 w 216"/>
                <a:gd name="T39" fmla="*/ 106 h 324"/>
                <a:gd name="T40" fmla="*/ 54 w 216"/>
                <a:gd name="T41" fmla="*/ 88 h 324"/>
                <a:gd name="T42" fmla="*/ 46 w 216"/>
                <a:gd name="T43" fmla="*/ 72 h 324"/>
                <a:gd name="T44" fmla="*/ 39 w 216"/>
                <a:gd name="T45" fmla="*/ 60 h 324"/>
                <a:gd name="T46" fmla="*/ 36 w 216"/>
                <a:gd name="T47" fmla="*/ 52 h 324"/>
                <a:gd name="T48" fmla="*/ 35 w 216"/>
                <a:gd name="T49" fmla="*/ 49 h 324"/>
                <a:gd name="T50" fmla="*/ 35 w 216"/>
                <a:gd name="T51" fmla="*/ 53 h 324"/>
                <a:gd name="T52" fmla="*/ 36 w 216"/>
                <a:gd name="T53" fmla="*/ 67 h 324"/>
                <a:gd name="T54" fmla="*/ 38 w 216"/>
                <a:gd name="T55" fmla="*/ 88 h 324"/>
                <a:gd name="T56" fmla="*/ 38 w 216"/>
                <a:gd name="T57" fmla="*/ 111 h 324"/>
                <a:gd name="T58" fmla="*/ 39 w 216"/>
                <a:gd name="T59" fmla="*/ 136 h 324"/>
                <a:gd name="T60" fmla="*/ 41 w 216"/>
                <a:gd name="T61" fmla="*/ 324 h 324"/>
                <a:gd name="T62" fmla="*/ 0 w 216"/>
                <a:gd name="T63" fmla="*/ 324 h 324"/>
                <a:gd name="T64" fmla="*/ 0 w 216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6" h="324">
                  <a:moveTo>
                    <a:pt x="0" y="0"/>
                  </a:moveTo>
                  <a:lnTo>
                    <a:pt x="46" y="0"/>
                  </a:lnTo>
                  <a:lnTo>
                    <a:pt x="153" y="207"/>
                  </a:lnTo>
                  <a:lnTo>
                    <a:pt x="163" y="225"/>
                  </a:lnTo>
                  <a:lnTo>
                    <a:pt x="171" y="244"/>
                  </a:lnTo>
                  <a:lnTo>
                    <a:pt x="177" y="258"/>
                  </a:lnTo>
                  <a:lnTo>
                    <a:pt x="182" y="271"/>
                  </a:lnTo>
                  <a:lnTo>
                    <a:pt x="183" y="275"/>
                  </a:lnTo>
                  <a:lnTo>
                    <a:pt x="183" y="271"/>
                  </a:lnTo>
                  <a:lnTo>
                    <a:pt x="183" y="260"/>
                  </a:lnTo>
                  <a:lnTo>
                    <a:pt x="182" y="242"/>
                  </a:lnTo>
                  <a:lnTo>
                    <a:pt x="180" y="222"/>
                  </a:lnTo>
                  <a:lnTo>
                    <a:pt x="180" y="200"/>
                  </a:lnTo>
                  <a:lnTo>
                    <a:pt x="180" y="177"/>
                  </a:lnTo>
                  <a:lnTo>
                    <a:pt x="178" y="0"/>
                  </a:lnTo>
                  <a:lnTo>
                    <a:pt x="216" y="0"/>
                  </a:lnTo>
                  <a:lnTo>
                    <a:pt x="216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4" y="88"/>
                  </a:lnTo>
                  <a:lnTo>
                    <a:pt x="46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6" y="67"/>
                  </a:lnTo>
                  <a:lnTo>
                    <a:pt x="38" y="88"/>
                  </a:lnTo>
                  <a:lnTo>
                    <a:pt x="38" y="111"/>
                  </a:lnTo>
                  <a:lnTo>
                    <a:pt x="39" y="136"/>
                  </a:lnTo>
                  <a:lnTo>
                    <a:pt x="41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0" name="Rectangle 29"/>
            <p:cNvSpPr>
              <a:spLocks noChangeArrowheads="1"/>
            </p:cNvSpPr>
            <p:nvPr/>
          </p:nvSpPr>
          <p:spPr bwMode="auto">
            <a:xfrm>
              <a:off x="1557338" y="5353050"/>
              <a:ext cx="58738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1" name="Freeform 30"/>
            <p:cNvSpPr>
              <a:spLocks/>
            </p:cNvSpPr>
            <p:nvPr/>
          </p:nvSpPr>
          <p:spPr bwMode="auto">
            <a:xfrm>
              <a:off x="1698626" y="5353050"/>
              <a:ext cx="407988" cy="514350"/>
            </a:xfrm>
            <a:custGeom>
              <a:avLst/>
              <a:gdLst>
                <a:gd name="T0" fmla="*/ 0 w 257"/>
                <a:gd name="T1" fmla="*/ 0 h 324"/>
                <a:gd name="T2" fmla="*/ 42 w 257"/>
                <a:gd name="T3" fmla="*/ 0 h 324"/>
                <a:gd name="T4" fmla="*/ 110 w 257"/>
                <a:gd name="T5" fmla="*/ 210 h 324"/>
                <a:gd name="T6" fmla="*/ 117 w 257"/>
                <a:gd name="T7" fmla="*/ 232 h 324"/>
                <a:gd name="T8" fmla="*/ 123 w 257"/>
                <a:gd name="T9" fmla="*/ 252 h 324"/>
                <a:gd name="T10" fmla="*/ 126 w 257"/>
                <a:gd name="T11" fmla="*/ 271 h 324"/>
                <a:gd name="T12" fmla="*/ 129 w 257"/>
                <a:gd name="T13" fmla="*/ 282 h 324"/>
                <a:gd name="T14" fmla="*/ 131 w 257"/>
                <a:gd name="T15" fmla="*/ 272 h 324"/>
                <a:gd name="T16" fmla="*/ 135 w 257"/>
                <a:gd name="T17" fmla="*/ 258 h 324"/>
                <a:gd name="T18" fmla="*/ 142 w 257"/>
                <a:gd name="T19" fmla="*/ 238 h 324"/>
                <a:gd name="T20" fmla="*/ 150 w 257"/>
                <a:gd name="T21" fmla="*/ 214 h 324"/>
                <a:gd name="T22" fmla="*/ 218 w 257"/>
                <a:gd name="T23" fmla="*/ 0 h 324"/>
                <a:gd name="T24" fmla="*/ 257 w 257"/>
                <a:gd name="T25" fmla="*/ 0 h 324"/>
                <a:gd name="T26" fmla="*/ 146 w 257"/>
                <a:gd name="T27" fmla="*/ 324 h 324"/>
                <a:gd name="T28" fmla="*/ 109 w 257"/>
                <a:gd name="T29" fmla="*/ 324 h 324"/>
                <a:gd name="T30" fmla="*/ 0 w 257"/>
                <a:gd name="T3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324">
                  <a:moveTo>
                    <a:pt x="0" y="0"/>
                  </a:moveTo>
                  <a:lnTo>
                    <a:pt x="42" y="0"/>
                  </a:lnTo>
                  <a:lnTo>
                    <a:pt x="110" y="210"/>
                  </a:lnTo>
                  <a:lnTo>
                    <a:pt x="117" y="232"/>
                  </a:lnTo>
                  <a:lnTo>
                    <a:pt x="123" y="252"/>
                  </a:lnTo>
                  <a:lnTo>
                    <a:pt x="126" y="271"/>
                  </a:lnTo>
                  <a:lnTo>
                    <a:pt x="129" y="282"/>
                  </a:lnTo>
                  <a:lnTo>
                    <a:pt x="131" y="272"/>
                  </a:lnTo>
                  <a:lnTo>
                    <a:pt x="135" y="258"/>
                  </a:lnTo>
                  <a:lnTo>
                    <a:pt x="142" y="238"/>
                  </a:lnTo>
                  <a:lnTo>
                    <a:pt x="150" y="214"/>
                  </a:lnTo>
                  <a:lnTo>
                    <a:pt x="218" y="0"/>
                  </a:lnTo>
                  <a:lnTo>
                    <a:pt x="257" y="0"/>
                  </a:lnTo>
                  <a:lnTo>
                    <a:pt x="146" y="324"/>
                  </a:lnTo>
                  <a:lnTo>
                    <a:pt x="109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2" name="Freeform 31"/>
            <p:cNvSpPr>
              <a:spLocks/>
            </p:cNvSpPr>
            <p:nvPr/>
          </p:nvSpPr>
          <p:spPr bwMode="auto">
            <a:xfrm>
              <a:off x="2190751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7 w 182"/>
                <a:gd name="T3" fmla="*/ 0 h 324"/>
                <a:gd name="T4" fmla="*/ 172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7" y="0"/>
                  </a:lnTo>
                  <a:lnTo>
                    <a:pt x="172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3" name="Freeform 32"/>
            <p:cNvSpPr>
              <a:spLocks noEditPoints="1"/>
            </p:cNvSpPr>
            <p:nvPr/>
          </p:nvSpPr>
          <p:spPr bwMode="auto">
            <a:xfrm>
              <a:off x="2581276" y="5353050"/>
              <a:ext cx="323850" cy="514350"/>
            </a:xfrm>
            <a:custGeom>
              <a:avLst/>
              <a:gdLst>
                <a:gd name="T0" fmla="*/ 39 w 204"/>
                <a:gd name="T1" fmla="*/ 33 h 324"/>
                <a:gd name="T2" fmla="*/ 39 w 204"/>
                <a:gd name="T3" fmla="*/ 153 h 324"/>
                <a:gd name="T4" fmla="*/ 73 w 204"/>
                <a:gd name="T5" fmla="*/ 153 h 324"/>
                <a:gd name="T6" fmla="*/ 98 w 204"/>
                <a:gd name="T7" fmla="*/ 152 h 324"/>
                <a:gd name="T8" fmla="*/ 117 w 204"/>
                <a:gd name="T9" fmla="*/ 147 h 324"/>
                <a:gd name="T10" fmla="*/ 131 w 204"/>
                <a:gd name="T11" fmla="*/ 138 h 324"/>
                <a:gd name="T12" fmla="*/ 140 w 204"/>
                <a:gd name="T13" fmla="*/ 125 h 324"/>
                <a:gd name="T14" fmla="*/ 146 w 204"/>
                <a:gd name="T15" fmla="*/ 108 h 324"/>
                <a:gd name="T16" fmla="*/ 148 w 204"/>
                <a:gd name="T17" fmla="*/ 89 h 324"/>
                <a:gd name="T18" fmla="*/ 143 w 204"/>
                <a:gd name="T19" fmla="*/ 67 h 324"/>
                <a:gd name="T20" fmla="*/ 132 w 204"/>
                <a:gd name="T21" fmla="*/ 50 h 324"/>
                <a:gd name="T22" fmla="*/ 117 w 204"/>
                <a:gd name="T23" fmla="*/ 39 h 324"/>
                <a:gd name="T24" fmla="*/ 98 w 204"/>
                <a:gd name="T25" fmla="*/ 35 h 324"/>
                <a:gd name="T26" fmla="*/ 76 w 204"/>
                <a:gd name="T27" fmla="*/ 33 h 324"/>
                <a:gd name="T28" fmla="*/ 39 w 204"/>
                <a:gd name="T29" fmla="*/ 33 h 324"/>
                <a:gd name="T30" fmla="*/ 0 w 204"/>
                <a:gd name="T31" fmla="*/ 0 h 324"/>
                <a:gd name="T32" fmla="*/ 75 w 204"/>
                <a:gd name="T33" fmla="*/ 0 h 324"/>
                <a:gd name="T34" fmla="*/ 104 w 204"/>
                <a:gd name="T35" fmla="*/ 2 h 324"/>
                <a:gd name="T36" fmla="*/ 126 w 204"/>
                <a:gd name="T37" fmla="*/ 6 h 324"/>
                <a:gd name="T38" fmla="*/ 143 w 204"/>
                <a:gd name="T39" fmla="*/ 13 h 324"/>
                <a:gd name="T40" fmla="*/ 156 w 204"/>
                <a:gd name="T41" fmla="*/ 20 h 324"/>
                <a:gd name="T42" fmla="*/ 168 w 204"/>
                <a:gd name="T43" fmla="*/ 31 h 324"/>
                <a:gd name="T44" fmla="*/ 178 w 204"/>
                <a:gd name="T45" fmla="*/ 47 h 324"/>
                <a:gd name="T46" fmla="*/ 185 w 204"/>
                <a:gd name="T47" fmla="*/ 66 h 324"/>
                <a:gd name="T48" fmla="*/ 189 w 204"/>
                <a:gd name="T49" fmla="*/ 89 h 324"/>
                <a:gd name="T50" fmla="*/ 185 w 204"/>
                <a:gd name="T51" fmla="*/ 114 h 324"/>
                <a:gd name="T52" fmla="*/ 178 w 204"/>
                <a:gd name="T53" fmla="*/ 136 h 324"/>
                <a:gd name="T54" fmla="*/ 165 w 204"/>
                <a:gd name="T55" fmla="*/ 153 h 324"/>
                <a:gd name="T56" fmla="*/ 148 w 204"/>
                <a:gd name="T57" fmla="*/ 167 h 324"/>
                <a:gd name="T58" fmla="*/ 126 w 204"/>
                <a:gd name="T59" fmla="*/ 175 h 324"/>
                <a:gd name="T60" fmla="*/ 103 w 204"/>
                <a:gd name="T61" fmla="*/ 178 h 324"/>
                <a:gd name="T62" fmla="*/ 98 w 204"/>
                <a:gd name="T63" fmla="*/ 178 h 324"/>
                <a:gd name="T64" fmla="*/ 112 w 204"/>
                <a:gd name="T65" fmla="*/ 191 h 324"/>
                <a:gd name="T66" fmla="*/ 123 w 204"/>
                <a:gd name="T67" fmla="*/ 203 h 324"/>
                <a:gd name="T68" fmla="*/ 131 w 204"/>
                <a:gd name="T69" fmla="*/ 214 h 324"/>
                <a:gd name="T70" fmla="*/ 137 w 204"/>
                <a:gd name="T71" fmla="*/ 224 h 324"/>
                <a:gd name="T72" fmla="*/ 145 w 204"/>
                <a:gd name="T73" fmla="*/ 236 h 324"/>
                <a:gd name="T74" fmla="*/ 156 w 204"/>
                <a:gd name="T75" fmla="*/ 250 h 324"/>
                <a:gd name="T76" fmla="*/ 167 w 204"/>
                <a:gd name="T77" fmla="*/ 267 h 324"/>
                <a:gd name="T78" fmla="*/ 178 w 204"/>
                <a:gd name="T79" fmla="*/ 285 h 324"/>
                <a:gd name="T80" fmla="*/ 189 w 204"/>
                <a:gd name="T81" fmla="*/ 300 h 324"/>
                <a:gd name="T82" fmla="*/ 196 w 204"/>
                <a:gd name="T83" fmla="*/ 313 h 324"/>
                <a:gd name="T84" fmla="*/ 203 w 204"/>
                <a:gd name="T85" fmla="*/ 321 h 324"/>
                <a:gd name="T86" fmla="*/ 204 w 204"/>
                <a:gd name="T87" fmla="*/ 324 h 324"/>
                <a:gd name="T88" fmla="*/ 156 w 204"/>
                <a:gd name="T89" fmla="*/ 324 h 324"/>
                <a:gd name="T90" fmla="*/ 148 w 204"/>
                <a:gd name="T91" fmla="*/ 308 h 324"/>
                <a:gd name="T92" fmla="*/ 135 w 204"/>
                <a:gd name="T93" fmla="*/ 286 h 324"/>
                <a:gd name="T94" fmla="*/ 118 w 204"/>
                <a:gd name="T95" fmla="*/ 261 h 324"/>
                <a:gd name="T96" fmla="*/ 98 w 204"/>
                <a:gd name="T97" fmla="*/ 232 h 324"/>
                <a:gd name="T98" fmla="*/ 73 w 204"/>
                <a:gd name="T99" fmla="*/ 199 h 324"/>
                <a:gd name="T100" fmla="*/ 62 w 204"/>
                <a:gd name="T101" fmla="*/ 186 h 324"/>
                <a:gd name="T102" fmla="*/ 51 w 204"/>
                <a:gd name="T103" fmla="*/ 180 h 324"/>
                <a:gd name="T104" fmla="*/ 37 w 204"/>
                <a:gd name="T105" fmla="*/ 178 h 324"/>
                <a:gd name="T106" fmla="*/ 37 w 204"/>
                <a:gd name="T107" fmla="*/ 324 h 324"/>
                <a:gd name="T108" fmla="*/ 0 w 204"/>
                <a:gd name="T109" fmla="*/ 324 h 324"/>
                <a:gd name="T110" fmla="*/ 0 w 204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4" h="324">
                  <a:moveTo>
                    <a:pt x="39" y="33"/>
                  </a:moveTo>
                  <a:lnTo>
                    <a:pt x="39" y="153"/>
                  </a:lnTo>
                  <a:lnTo>
                    <a:pt x="73" y="153"/>
                  </a:lnTo>
                  <a:lnTo>
                    <a:pt x="98" y="152"/>
                  </a:lnTo>
                  <a:lnTo>
                    <a:pt x="117" y="147"/>
                  </a:lnTo>
                  <a:lnTo>
                    <a:pt x="131" y="138"/>
                  </a:lnTo>
                  <a:lnTo>
                    <a:pt x="140" y="125"/>
                  </a:lnTo>
                  <a:lnTo>
                    <a:pt x="146" y="108"/>
                  </a:lnTo>
                  <a:lnTo>
                    <a:pt x="148" y="89"/>
                  </a:lnTo>
                  <a:lnTo>
                    <a:pt x="143" y="67"/>
                  </a:lnTo>
                  <a:lnTo>
                    <a:pt x="132" y="50"/>
                  </a:lnTo>
                  <a:lnTo>
                    <a:pt x="117" y="39"/>
                  </a:lnTo>
                  <a:lnTo>
                    <a:pt x="98" y="35"/>
                  </a:lnTo>
                  <a:lnTo>
                    <a:pt x="76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104" y="2"/>
                  </a:lnTo>
                  <a:lnTo>
                    <a:pt x="126" y="6"/>
                  </a:lnTo>
                  <a:lnTo>
                    <a:pt x="143" y="13"/>
                  </a:lnTo>
                  <a:lnTo>
                    <a:pt x="156" y="20"/>
                  </a:lnTo>
                  <a:lnTo>
                    <a:pt x="168" y="31"/>
                  </a:lnTo>
                  <a:lnTo>
                    <a:pt x="178" y="47"/>
                  </a:lnTo>
                  <a:lnTo>
                    <a:pt x="185" y="66"/>
                  </a:lnTo>
                  <a:lnTo>
                    <a:pt x="189" y="89"/>
                  </a:lnTo>
                  <a:lnTo>
                    <a:pt x="185" y="114"/>
                  </a:lnTo>
                  <a:lnTo>
                    <a:pt x="178" y="136"/>
                  </a:lnTo>
                  <a:lnTo>
                    <a:pt x="165" y="153"/>
                  </a:lnTo>
                  <a:lnTo>
                    <a:pt x="148" y="167"/>
                  </a:lnTo>
                  <a:lnTo>
                    <a:pt x="126" y="175"/>
                  </a:lnTo>
                  <a:lnTo>
                    <a:pt x="103" y="178"/>
                  </a:lnTo>
                  <a:lnTo>
                    <a:pt x="98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5" y="236"/>
                  </a:lnTo>
                  <a:lnTo>
                    <a:pt x="156" y="250"/>
                  </a:lnTo>
                  <a:lnTo>
                    <a:pt x="167" y="267"/>
                  </a:lnTo>
                  <a:lnTo>
                    <a:pt x="178" y="285"/>
                  </a:lnTo>
                  <a:lnTo>
                    <a:pt x="189" y="300"/>
                  </a:lnTo>
                  <a:lnTo>
                    <a:pt x="196" y="313"/>
                  </a:lnTo>
                  <a:lnTo>
                    <a:pt x="203" y="321"/>
                  </a:lnTo>
                  <a:lnTo>
                    <a:pt x="204" y="324"/>
                  </a:lnTo>
                  <a:lnTo>
                    <a:pt x="156" y="324"/>
                  </a:lnTo>
                  <a:lnTo>
                    <a:pt x="148" y="308"/>
                  </a:lnTo>
                  <a:lnTo>
                    <a:pt x="135" y="286"/>
                  </a:lnTo>
                  <a:lnTo>
                    <a:pt x="118" y="261"/>
                  </a:lnTo>
                  <a:lnTo>
                    <a:pt x="98" y="232"/>
                  </a:lnTo>
                  <a:lnTo>
                    <a:pt x="73" y="199"/>
                  </a:lnTo>
                  <a:lnTo>
                    <a:pt x="62" y="186"/>
                  </a:lnTo>
                  <a:lnTo>
                    <a:pt x="51" y="180"/>
                  </a:lnTo>
                  <a:lnTo>
                    <a:pt x="37" y="178"/>
                  </a:lnTo>
                  <a:lnTo>
                    <a:pt x="37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4" name="Freeform 33"/>
            <p:cNvSpPr>
              <a:spLocks/>
            </p:cNvSpPr>
            <p:nvPr/>
          </p:nvSpPr>
          <p:spPr bwMode="auto">
            <a:xfrm>
              <a:off x="2967038" y="5343525"/>
              <a:ext cx="349250" cy="533400"/>
            </a:xfrm>
            <a:custGeom>
              <a:avLst/>
              <a:gdLst>
                <a:gd name="T0" fmla="*/ 114 w 220"/>
                <a:gd name="T1" fmla="*/ 0 h 336"/>
                <a:gd name="T2" fmla="*/ 149 w 220"/>
                <a:gd name="T3" fmla="*/ 3 h 336"/>
                <a:gd name="T4" fmla="*/ 181 w 220"/>
                <a:gd name="T5" fmla="*/ 12 h 336"/>
                <a:gd name="T6" fmla="*/ 213 w 220"/>
                <a:gd name="T7" fmla="*/ 31 h 336"/>
                <a:gd name="T8" fmla="*/ 195 w 220"/>
                <a:gd name="T9" fmla="*/ 58 h 336"/>
                <a:gd name="T10" fmla="*/ 174 w 220"/>
                <a:gd name="T11" fmla="*/ 45 h 336"/>
                <a:gd name="T12" fmla="*/ 155 w 220"/>
                <a:gd name="T13" fmla="*/ 37 h 336"/>
                <a:gd name="T14" fmla="*/ 136 w 220"/>
                <a:gd name="T15" fmla="*/ 33 h 336"/>
                <a:gd name="T16" fmla="*/ 116 w 220"/>
                <a:gd name="T17" fmla="*/ 31 h 336"/>
                <a:gd name="T18" fmla="*/ 94 w 220"/>
                <a:gd name="T19" fmla="*/ 33 h 336"/>
                <a:gd name="T20" fmla="*/ 75 w 220"/>
                <a:gd name="T21" fmla="*/ 41 h 336"/>
                <a:gd name="T22" fmla="*/ 63 w 220"/>
                <a:gd name="T23" fmla="*/ 51 h 336"/>
                <a:gd name="T24" fmla="*/ 55 w 220"/>
                <a:gd name="T25" fmla="*/ 66 h 336"/>
                <a:gd name="T26" fmla="*/ 52 w 220"/>
                <a:gd name="T27" fmla="*/ 84 h 336"/>
                <a:gd name="T28" fmla="*/ 55 w 220"/>
                <a:gd name="T29" fmla="*/ 102 h 336"/>
                <a:gd name="T30" fmla="*/ 64 w 220"/>
                <a:gd name="T31" fmla="*/ 116 h 336"/>
                <a:gd name="T32" fmla="*/ 81 w 220"/>
                <a:gd name="T33" fmla="*/ 128 h 336"/>
                <a:gd name="T34" fmla="*/ 105 w 220"/>
                <a:gd name="T35" fmla="*/ 137 h 336"/>
                <a:gd name="T36" fmla="*/ 142 w 220"/>
                <a:gd name="T37" fmla="*/ 148 h 336"/>
                <a:gd name="T38" fmla="*/ 167 w 220"/>
                <a:gd name="T39" fmla="*/ 158 h 336"/>
                <a:gd name="T40" fmla="*/ 186 w 220"/>
                <a:gd name="T41" fmla="*/ 169 h 336"/>
                <a:gd name="T42" fmla="*/ 200 w 220"/>
                <a:gd name="T43" fmla="*/ 181 h 336"/>
                <a:gd name="T44" fmla="*/ 211 w 220"/>
                <a:gd name="T45" fmla="*/ 198 h 336"/>
                <a:gd name="T46" fmla="*/ 219 w 220"/>
                <a:gd name="T47" fmla="*/ 219 h 336"/>
                <a:gd name="T48" fmla="*/ 220 w 220"/>
                <a:gd name="T49" fmla="*/ 239 h 336"/>
                <a:gd name="T50" fmla="*/ 217 w 220"/>
                <a:gd name="T51" fmla="*/ 261 h 336"/>
                <a:gd name="T52" fmla="*/ 210 w 220"/>
                <a:gd name="T53" fmla="*/ 283 h 336"/>
                <a:gd name="T54" fmla="*/ 195 w 220"/>
                <a:gd name="T55" fmla="*/ 302 h 336"/>
                <a:gd name="T56" fmla="*/ 177 w 220"/>
                <a:gd name="T57" fmla="*/ 317 h 336"/>
                <a:gd name="T58" fmla="*/ 155 w 220"/>
                <a:gd name="T59" fmla="*/ 328 h 336"/>
                <a:gd name="T60" fmla="*/ 131 w 220"/>
                <a:gd name="T61" fmla="*/ 334 h 336"/>
                <a:gd name="T62" fmla="*/ 103 w 220"/>
                <a:gd name="T63" fmla="*/ 336 h 336"/>
                <a:gd name="T64" fmla="*/ 66 w 220"/>
                <a:gd name="T65" fmla="*/ 333 h 336"/>
                <a:gd name="T66" fmla="*/ 31 w 220"/>
                <a:gd name="T67" fmla="*/ 323 h 336"/>
                <a:gd name="T68" fmla="*/ 0 w 220"/>
                <a:gd name="T69" fmla="*/ 308 h 336"/>
                <a:gd name="T70" fmla="*/ 17 w 220"/>
                <a:gd name="T71" fmla="*/ 277 h 336"/>
                <a:gd name="T72" fmla="*/ 44 w 220"/>
                <a:gd name="T73" fmla="*/ 292 h 336"/>
                <a:gd name="T74" fmla="*/ 72 w 220"/>
                <a:gd name="T75" fmla="*/ 302 h 336"/>
                <a:gd name="T76" fmla="*/ 103 w 220"/>
                <a:gd name="T77" fmla="*/ 305 h 336"/>
                <a:gd name="T78" fmla="*/ 125 w 220"/>
                <a:gd name="T79" fmla="*/ 303 h 336"/>
                <a:gd name="T80" fmla="*/ 141 w 220"/>
                <a:gd name="T81" fmla="*/ 298 h 336"/>
                <a:gd name="T82" fmla="*/ 155 w 220"/>
                <a:gd name="T83" fmla="*/ 291 h 336"/>
                <a:gd name="T84" fmla="*/ 167 w 220"/>
                <a:gd name="T85" fmla="*/ 278 h 336"/>
                <a:gd name="T86" fmla="*/ 175 w 220"/>
                <a:gd name="T87" fmla="*/ 263 h 336"/>
                <a:gd name="T88" fmla="*/ 178 w 220"/>
                <a:gd name="T89" fmla="*/ 244 h 336"/>
                <a:gd name="T90" fmla="*/ 175 w 220"/>
                <a:gd name="T91" fmla="*/ 225 h 336"/>
                <a:gd name="T92" fmla="*/ 164 w 220"/>
                <a:gd name="T93" fmla="*/ 208 h 336"/>
                <a:gd name="T94" fmla="*/ 145 w 220"/>
                <a:gd name="T95" fmla="*/ 194 h 336"/>
                <a:gd name="T96" fmla="*/ 120 w 220"/>
                <a:gd name="T97" fmla="*/ 184 h 336"/>
                <a:gd name="T98" fmla="*/ 88 w 220"/>
                <a:gd name="T99" fmla="*/ 173 h 336"/>
                <a:gd name="T100" fmla="*/ 63 w 220"/>
                <a:gd name="T101" fmla="*/ 166 h 336"/>
                <a:gd name="T102" fmla="*/ 44 w 220"/>
                <a:gd name="T103" fmla="*/ 156 h 336"/>
                <a:gd name="T104" fmla="*/ 30 w 220"/>
                <a:gd name="T105" fmla="*/ 145 h 336"/>
                <a:gd name="T106" fmla="*/ 19 w 220"/>
                <a:gd name="T107" fmla="*/ 130 h 336"/>
                <a:gd name="T108" fmla="*/ 11 w 220"/>
                <a:gd name="T109" fmla="*/ 112 h 336"/>
                <a:gd name="T110" fmla="*/ 10 w 220"/>
                <a:gd name="T111" fmla="*/ 92 h 336"/>
                <a:gd name="T112" fmla="*/ 13 w 220"/>
                <a:gd name="T113" fmla="*/ 66 h 336"/>
                <a:gd name="T114" fmla="*/ 22 w 220"/>
                <a:gd name="T115" fmla="*/ 44 h 336"/>
                <a:gd name="T116" fmla="*/ 38 w 220"/>
                <a:gd name="T117" fmla="*/ 25 h 336"/>
                <a:gd name="T118" fmla="*/ 60 w 220"/>
                <a:gd name="T119" fmla="*/ 11 h 336"/>
                <a:gd name="T120" fmla="*/ 85 w 220"/>
                <a:gd name="T121" fmla="*/ 3 h 336"/>
                <a:gd name="T122" fmla="*/ 114 w 220"/>
                <a:gd name="T1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336">
                  <a:moveTo>
                    <a:pt x="114" y="0"/>
                  </a:moveTo>
                  <a:lnTo>
                    <a:pt x="149" y="3"/>
                  </a:lnTo>
                  <a:lnTo>
                    <a:pt x="181" y="12"/>
                  </a:lnTo>
                  <a:lnTo>
                    <a:pt x="213" y="31"/>
                  </a:lnTo>
                  <a:lnTo>
                    <a:pt x="195" y="58"/>
                  </a:lnTo>
                  <a:lnTo>
                    <a:pt x="174" y="45"/>
                  </a:lnTo>
                  <a:lnTo>
                    <a:pt x="155" y="37"/>
                  </a:lnTo>
                  <a:lnTo>
                    <a:pt x="136" y="33"/>
                  </a:lnTo>
                  <a:lnTo>
                    <a:pt x="116" y="31"/>
                  </a:lnTo>
                  <a:lnTo>
                    <a:pt x="94" y="33"/>
                  </a:lnTo>
                  <a:lnTo>
                    <a:pt x="75" y="41"/>
                  </a:lnTo>
                  <a:lnTo>
                    <a:pt x="63" y="51"/>
                  </a:lnTo>
                  <a:lnTo>
                    <a:pt x="55" y="66"/>
                  </a:lnTo>
                  <a:lnTo>
                    <a:pt x="52" y="84"/>
                  </a:lnTo>
                  <a:lnTo>
                    <a:pt x="55" y="102"/>
                  </a:lnTo>
                  <a:lnTo>
                    <a:pt x="64" y="116"/>
                  </a:lnTo>
                  <a:lnTo>
                    <a:pt x="81" y="128"/>
                  </a:lnTo>
                  <a:lnTo>
                    <a:pt x="105" y="137"/>
                  </a:lnTo>
                  <a:lnTo>
                    <a:pt x="142" y="148"/>
                  </a:lnTo>
                  <a:lnTo>
                    <a:pt x="167" y="158"/>
                  </a:lnTo>
                  <a:lnTo>
                    <a:pt x="186" y="169"/>
                  </a:lnTo>
                  <a:lnTo>
                    <a:pt x="200" y="181"/>
                  </a:lnTo>
                  <a:lnTo>
                    <a:pt x="211" y="198"/>
                  </a:lnTo>
                  <a:lnTo>
                    <a:pt x="219" y="219"/>
                  </a:lnTo>
                  <a:lnTo>
                    <a:pt x="220" y="239"/>
                  </a:lnTo>
                  <a:lnTo>
                    <a:pt x="217" y="261"/>
                  </a:lnTo>
                  <a:lnTo>
                    <a:pt x="210" y="283"/>
                  </a:lnTo>
                  <a:lnTo>
                    <a:pt x="195" y="302"/>
                  </a:lnTo>
                  <a:lnTo>
                    <a:pt x="177" y="317"/>
                  </a:lnTo>
                  <a:lnTo>
                    <a:pt x="155" y="328"/>
                  </a:lnTo>
                  <a:lnTo>
                    <a:pt x="131" y="334"/>
                  </a:lnTo>
                  <a:lnTo>
                    <a:pt x="103" y="336"/>
                  </a:lnTo>
                  <a:lnTo>
                    <a:pt x="66" y="333"/>
                  </a:lnTo>
                  <a:lnTo>
                    <a:pt x="31" y="323"/>
                  </a:lnTo>
                  <a:lnTo>
                    <a:pt x="0" y="308"/>
                  </a:lnTo>
                  <a:lnTo>
                    <a:pt x="17" y="277"/>
                  </a:lnTo>
                  <a:lnTo>
                    <a:pt x="44" y="292"/>
                  </a:lnTo>
                  <a:lnTo>
                    <a:pt x="72" y="302"/>
                  </a:lnTo>
                  <a:lnTo>
                    <a:pt x="103" y="305"/>
                  </a:lnTo>
                  <a:lnTo>
                    <a:pt x="125" y="303"/>
                  </a:lnTo>
                  <a:lnTo>
                    <a:pt x="141" y="298"/>
                  </a:lnTo>
                  <a:lnTo>
                    <a:pt x="155" y="291"/>
                  </a:lnTo>
                  <a:lnTo>
                    <a:pt x="167" y="278"/>
                  </a:lnTo>
                  <a:lnTo>
                    <a:pt x="175" y="263"/>
                  </a:lnTo>
                  <a:lnTo>
                    <a:pt x="178" y="244"/>
                  </a:lnTo>
                  <a:lnTo>
                    <a:pt x="175" y="225"/>
                  </a:lnTo>
                  <a:lnTo>
                    <a:pt x="164" y="208"/>
                  </a:lnTo>
                  <a:lnTo>
                    <a:pt x="145" y="194"/>
                  </a:lnTo>
                  <a:lnTo>
                    <a:pt x="120" y="184"/>
                  </a:lnTo>
                  <a:lnTo>
                    <a:pt x="88" y="173"/>
                  </a:lnTo>
                  <a:lnTo>
                    <a:pt x="63" y="166"/>
                  </a:lnTo>
                  <a:lnTo>
                    <a:pt x="44" y="156"/>
                  </a:lnTo>
                  <a:lnTo>
                    <a:pt x="30" y="145"/>
                  </a:lnTo>
                  <a:lnTo>
                    <a:pt x="19" y="130"/>
                  </a:lnTo>
                  <a:lnTo>
                    <a:pt x="11" y="112"/>
                  </a:lnTo>
                  <a:lnTo>
                    <a:pt x="10" y="92"/>
                  </a:lnTo>
                  <a:lnTo>
                    <a:pt x="13" y="66"/>
                  </a:lnTo>
                  <a:lnTo>
                    <a:pt x="22" y="44"/>
                  </a:lnTo>
                  <a:lnTo>
                    <a:pt x="38" y="25"/>
                  </a:lnTo>
                  <a:lnTo>
                    <a:pt x="60" y="11"/>
                  </a:lnTo>
                  <a:lnTo>
                    <a:pt x="85" y="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5" name="Rectangle 34"/>
            <p:cNvSpPr>
              <a:spLocks noChangeArrowheads="1"/>
            </p:cNvSpPr>
            <p:nvPr/>
          </p:nvSpPr>
          <p:spPr bwMode="auto">
            <a:xfrm>
              <a:off x="3430588" y="5353050"/>
              <a:ext cx="60325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6" name="Freeform 35"/>
            <p:cNvSpPr>
              <a:spLocks/>
            </p:cNvSpPr>
            <p:nvPr/>
          </p:nvSpPr>
          <p:spPr bwMode="auto">
            <a:xfrm>
              <a:off x="3579813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7" name="Freeform 36"/>
            <p:cNvSpPr>
              <a:spLocks noEditPoints="1"/>
            </p:cNvSpPr>
            <p:nvPr/>
          </p:nvSpPr>
          <p:spPr bwMode="auto">
            <a:xfrm>
              <a:off x="3889376" y="5243513"/>
              <a:ext cx="422275" cy="623888"/>
            </a:xfrm>
            <a:custGeom>
              <a:avLst/>
              <a:gdLst>
                <a:gd name="T0" fmla="*/ 133 w 266"/>
                <a:gd name="T1" fmla="*/ 104 h 393"/>
                <a:gd name="T2" fmla="*/ 81 w 266"/>
                <a:gd name="T3" fmla="*/ 261 h 393"/>
                <a:gd name="T4" fmla="*/ 181 w 266"/>
                <a:gd name="T5" fmla="*/ 261 h 393"/>
                <a:gd name="T6" fmla="*/ 133 w 266"/>
                <a:gd name="T7" fmla="*/ 104 h 393"/>
                <a:gd name="T8" fmla="*/ 108 w 266"/>
                <a:gd name="T9" fmla="*/ 69 h 393"/>
                <a:gd name="T10" fmla="*/ 160 w 266"/>
                <a:gd name="T11" fmla="*/ 69 h 393"/>
                <a:gd name="T12" fmla="*/ 266 w 266"/>
                <a:gd name="T13" fmla="*/ 393 h 393"/>
                <a:gd name="T14" fmla="*/ 222 w 266"/>
                <a:gd name="T15" fmla="*/ 393 h 393"/>
                <a:gd name="T16" fmla="*/ 192 w 266"/>
                <a:gd name="T17" fmla="*/ 294 h 393"/>
                <a:gd name="T18" fmla="*/ 71 w 266"/>
                <a:gd name="T19" fmla="*/ 294 h 393"/>
                <a:gd name="T20" fmla="*/ 39 w 266"/>
                <a:gd name="T21" fmla="*/ 393 h 393"/>
                <a:gd name="T22" fmla="*/ 0 w 266"/>
                <a:gd name="T23" fmla="*/ 393 h 393"/>
                <a:gd name="T24" fmla="*/ 108 w 266"/>
                <a:gd name="T25" fmla="*/ 69 h 393"/>
                <a:gd name="T26" fmla="*/ 183 w 266"/>
                <a:gd name="T27" fmla="*/ 0 h 393"/>
                <a:gd name="T28" fmla="*/ 189 w 266"/>
                <a:gd name="T29" fmla="*/ 2 h 393"/>
                <a:gd name="T30" fmla="*/ 195 w 266"/>
                <a:gd name="T31" fmla="*/ 4 h 393"/>
                <a:gd name="T32" fmla="*/ 200 w 266"/>
                <a:gd name="T33" fmla="*/ 8 h 393"/>
                <a:gd name="T34" fmla="*/ 203 w 266"/>
                <a:gd name="T35" fmla="*/ 13 h 393"/>
                <a:gd name="T36" fmla="*/ 206 w 266"/>
                <a:gd name="T37" fmla="*/ 18 h 393"/>
                <a:gd name="T38" fmla="*/ 208 w 266"/>
                <a:gd name="T39" fmla="*/ 24 h 393"/>
                <a:gd name="T40" fmla="*/ 205 w 266"/>
                <a:gd name="T41" fmla="*/ 36 h 393"/>
                <a:gd name="T42" fmla="*/ 195 w 266"/>
                <a:gd name="T43" fmla="*/ 46 h 393"/>
                <a:gd name="T44" fmla="*/ 183 w 266"/>
                <a:gd name="T45" fmla="*/ 49 h 393"/>
                <a:gd name="T46" fmla="*/ 170 w 266"/>
                <a:gd name="T47" fmla="*/ 46 h 393"/>
                <a:gd name="T48" fmla="*/ 163 w 266"/>
                <a:gd name="T49" fmla="*/ 36 h 393"/>
                <a:gd name="T50" fmla="*/ 158 w 266"/>
                <a:gd name="T51" fmla="*/ 24 h 393"/>
                <a:gd name="T52" fmla="*/ 160 w 266"/>
                <a:gd name="T53" fmla="*/ 18 h 393"/>
                <a:gd name="T54" fmla="*/ 163 w 266"/>
                <a:gd name="T55" fmla="*/ 13 h 393"/>
                <a:gd name="T56" fmla="*/ 166 w 266"/>
                <a:gd name="T57" fmla="*/ 8 h 393"/>
                <a:gd name="T58" fmla="*/ 170 w 266"/>
                <a:gd name="T59" fmla="*/ 4 h 393"/>
                <a:gd name="T60" fmla="*/ 177 w 266"/>
                <a:gd name="T61" fmla="*/ 2 h 393"/>
                <a:gd name="T62" fmla="*/ 183 w 266"/>
                <a:gd name="T63" fmla="*/ 0 h 393"/>
                <a:gd name="T64" fmla="*/ 85 w 266"/>
                <a:gd name="T65" fmla="*/ 0 h 393"/>
                <a:gd name="T66" fmla="*/ 92 w 266"/>
                <a:gd name="T67" fmla="*/ 2 h 393"/>
                <a:gd name="T68" fmla="*/ 97 w 266"/>
                <a:gd name="T69" fmla="*/ 4 h 393"/>
                <a:gd name="T70" fmla="*/ 102 w 266"/>
                <a:gd name="T71" fmla="*/ 8 h 393"/>
                <a:gd name="T72" fmla="*/ 106 w 266"/>
                <a:gd name="T73" fmla="*/ 13 h 393"/>
                <a:gd name="T74" fmla="*/ 108 w 266"/>
                <a:gd name="T75" fmla="*/ 18 h 393"/>
                <a:gd name="T76" fmla="*/ 110 w 266"/>
                <a:gd name="T77" fmla="*/ 24 h 393"/>
                <a:gd name="T78" fmla="*/ 106 w 266"/>
                <a:gd name="T79" fmla="*/ 36 h 393"/>
                <a:gd name="T80" fmla="*/ 99 w 266"/>
                <a:gd name="T81" fmla="*/ 46 h 393"/>
                <a:gd name="T82" fmla="*/ 86 w 266"/>
                <a:gd name="T83" fmla="*/ 49 h 393"/>
                <a:gd name="T84" fmla="*/ 74 w 266"/>
                <a:gd name="T85" fmla="*/ 46 h 393"/>
                <a:gd name="T86" fmla="*/ 64 w 266"/>
                <a:gd name="T87" fmla="*/ 36 h 393"/>
                <a:gd name="T88" fmla="*/ 61 w 266"/>
                <a:gd name="T89" fmla="*/ 24 h 393"/>
                <a:gd name="T90" fmla="*/ 61 w 266"/>
                <a:gd name="T91" fmla="*/ 18 h 393"/>
                <a:gd name="T92" fmla="*/ 64 w 266"/>
                <a:gd name="T93" fmla="*/ 13 h 393"/>
                <a:gd name="T94" fmla="*/ 67 w 266"/>
                <a:gd name="T95" fmla="*/ 8 h 393"/>
                <a:gd name="T96" fmla="*/ 74 w 266"/>
                <a:gd name="T97" fmla="*/ 4 h 393"/>
                <a:gd name="T98" fmla="*/ 78 w 266"/>
                <a:gd name="T99" fmla="*/ 2 h 393"/>
                <a:gd name="T100" fmla="*/ 85 w 266"/>
                <a:gd name="T10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93">
                  <a:moveTo>
                    <a:pt x="133" y="104"/>
                  </a:moveTo>
                  <a:lnTo>
                    <a:pt x="81" y="261"/>
                  </a:lnTo>
                  <a:lnTo>
                    <a:pt x="181" y="261"/>
                  </a:lnTo>
                  <a:lnTo>
                    <a:pt x="133" y="104"/>
                  </a:lnTo>
                  <a:close/>
                  <a:moveTo>
                    <a:pt x="108" y="69"/>
                  </a:moveTo>
                  <a:lnTo>
                    <a:pt x="160" y="69"/>
                  </a:lnTo>
                  <a:lnTo>
                    <a:pt x="266" y="393"/>
                  </a:lnTo>
                  <a:lnTo>
                    <a:pt x="222" y="393"/>
                  </a:lnTo>
                  <a:lnTo>
                    <a:pt x="192" y="294"/>
                  </a:lnTo>
                  <a:lnTo>
                    <a:pt x="71" y="294"/>
                  </a:lnTo>
                  <a:lnTo>
                    <a:pt x="39" y="393"/>
                  </a:lnTo>
                  <a:lnTo>
                    <a:pt x="0" y="393"/>
                  </a:lnTo>
                  <a:lnTo>
                    <a:pt x="108" y="69"/>
                  </a:lnTo>
                  <a:close/>
                  <a:moveTo>
                    <a:pt x="183" y="0"/>
                  </a:moveTo>
                  <a:lnTo>
                    <a:pt x="189" y="2"/>
                  </a:lnTo>
                  <a:lnTo>
                    <a:pt x="195" y="4"/>
                  </a:lnTo>
                  <a:lnTo>
                    <a:pt x="200" y="8"/>
                  </a:lnTo>
                  <a:lnTo>
                    <a:pt x="203" y="13"/>
                  </a:lnTo>
                  <a:lnTo>
                    <a:pt x="206" y="18"/>
                  </a:lnTo>
                  <a:lnTo>
                    <a:pt x="208" y="24"/>
                  </a:lnTo>
                  <a:lnTo>
                    <a:pt x="205" y="36"/>
                  </a:lnTo>
                  <a:lnTo>
                    <a:pt x="195" y="46"/>
                  </a:lnTo>
                  <a:lnTo>
                    <a:pt x="183" y="49"/>
                  </a:lnTo>
                  <a:lnTo>
                    <a:pt x="170" y="46"/>
                  </a:lnTo>
                  <a:lnTo>
                    <a:pt x="163" y="36"/>
                  </a:lnTo>
                  <a:lnTo>
                    <a:pt x="158" y="24"/>
                  </a:lnTo>
                  <a:lnTo>
                    <a:pt x="160" y="18"/>
                  </a:lnTo>
                  <a:lnTo>
                    <a:pt x="163" y="13"/>
                  </a:lnTo>
                  <a:lnTo>
                    <a:pt x="166" y="8"/>
                  </a:lnTo>
                  <a:lnTo>
                    <a:pt x="170" y="4"/>
                  </a:lnTo>
                  <a:lnTo>
                    <a:pt x="177" y="2"/>
                  </a:lnTo>
                  <a:lnTo>
                    <a:pt x="183" y="0"/>
                  </a:lnTo>
                  <a:close/>
                  <a:moveTo>
                    <a:pt x="85" y="0"/>
                  </a:moveTo>
                  <a:lnTo>
                    <a:pt x="92" y="2"/>
                  </a:lnTo>
                  <a:lnTo>
                    <a:pt x="97" y="4"/>
                  </a:lnTo>
                  <a:lnTo>
                    <a:pt x="102" y="8"/>
                  </a:lnTo>
                  <a:lnTo>
                    <a:pt x="106" y="13"/>
                  </a:lnTo>
                  <a:lnTo>
                    <a:pt x="108" y="18"/>
                  </a:lnTo>
                  <a:lnTo>
                    <a:pt x="110" y="24"/>
                  </a:lnTo>
                  <a:lnTo>
                    <a:pt x="106" y="36"/>
                  </a:lnTo>
                  <a:lnTo>
                    <a:pt x="99" y="46"/>
                  </a:lnTo>
                  <a:lnTo>
                    <a:pt x="86" y="49"/>
                  </a:lnTo>
                  <a:lnTo>
                    <a:pt x="74" y="46"/>
                  </a:lnTo>
                  <a:lnTo>
                    <a:pt x="64" y="36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4" y="13"/>
                  </a:lnTo>
                  <a:lnTo>
                    <a:pt x="67" y="8"/>
                  </a:lnTo>
                  <a:lnTo>
                    <a:pt x="74" y="4"/>
                  </a:lnTo>
                  <a:lnTo>
                    <a:pt x="7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8" name="Freeform 37"/>
            <p:cNvSpPr>
              <a:spLocks/>
            </p:cNvSpPr>
            <p:nvPr/>
          </p:nvSpPr>
          <p:spPr bwMode="auto">
            <a:xfrm>
              <a:off x="4289426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9" name="Freeform 38"/>
            <p:cNvSpPr>
              <a:spLocks noEditPoints="1"/>
            </p:cNvSpPr>
            <p:nvPr/>
          </p:nvSpPr>
          <p:spPr bwMode="auto">
            <a:xfrm>
              <a:off x="4921251" y="5353050"/>
              <a:ext cx="322263" cy="514350"/>
            </a:xfrm>
            <a:custGeom>
              <a:avLst/>
              <a:gdLst>
                <a:gd name="T0" fmla="*/ 39 w 203"/>
                <a:gd name="T1" fmla="*/ 33 h 324"/>
                <a:gd name="T2" fmla="*/ 39 w 203"/>
                <a:gd name="T3" fmla="*/ 164 h 324"/>
                <a:gd name="T4" fmla="*/ 92 w 203"/>
                <a:gd name="T5" fmla="*/ 164 h 324"/>
                <a:gd name="T6" fmla="*/ 111 w 203"/>
                <a:gd name="T7" fmla="*/ 163 h 324"/>
                <a:gd name="T8" fmla="*/ 123 w 203"/>
                <a:gd name="T9" fmla="*/ 160 h 324"/>
                <a:gd name="T10" fmla="*/ 134 w 203"/>
                <a:gd name="T11" fmla="*/ 155 h 324"/>
                <a:gd name="T12" fmla="*/ 144 w 203"/>
                <a:gd name="T13" fmla="*/ 146 h 324"/>
                <a:gd name="T14" fmla="*/ 153 w 203"/>
                <a:gd name="T15" fmla="*/ 133 h 324"/>
                <a:gd name="T16" fmla="*/ 158 w 203"/>
                <a:gd name="T17" fmla="*/ 117 h 324"/>
                <a:gd name="T18" fmla="*/ 159 w 203"/>
                <a:gd name="T19" fmla="*/ 100 h 324"/>
                <a:gd name="T20" fmla="*/ 158 w 203"/>
                <a:gd name="T21" fmla="*/ 78 h 324"/>
                <a:gd name="T22" fmla="*/ 151 w 203"/>
                <a:gd name="T23" fmla="*/ 63 h 324"/>
                <a:gd name="T24" fmla="*/ 140 w 203"/>
                <a:gd name="T25" fmla="*/ 49 h 324"/>
                <a:gd name="T26" fmla="*/ 126 w 203"/>
                <a:gd name="T27" fmla="*/ 39 h 324"/>
                <a:gd name="T28" fmla="*/ 106 w 203"/>
                <a:gd name="T29" fmla="*/ 35 h 324"/>
                <a:gd name="T30" fmla="*/ 80 w 203"/>
                <a:gd name="T31" fmla="*/ 33 h 324"/>
                <a:gd name="T32" fmla="*/ 39 w 203"/>
                <a:gd name="T33" fmla="*/ 33 h 324"/>
                <a:gd name="T34" fmla="*/ 0 w 203"/>
                <a:gd name="T35" fmla="*/ 0 h 324"/>
                <a:gd name="T36" fmla="*/ 91 w 203"/>
                <a:gd name="T37" fmla="*/ 0 h 324"/>
                <a:gd name="T38" fmla="*/ 114 w 203"/>
                <a:gd name="T39" fmla="*/ 2 h 324"/>
                <a:gd name="T40" fmla="*/ 133 w 203"/>
                <a:gd name="T41" fmla="*/ 3 h 324"/>
                <a:gd name="T42" fmla="*/ 147 w 203"/>
                <a:gd name="T43" fmla="*/ 8 h 324"/>
                <a:gd name="T44" fmla="*/ 161 w 203"/>
                <a:gd name="T45" fmla="*/ 16 h 324"/>
                <a:gd name="T46" fmla="*/ 180 w 203"/>
                <a:gd name="T47" fmla="*/ 30 h 324"/>
                <a:gd name="T48" fmla="*/ 192 w 203"/>
                <a:gd name="T49" fmla="*/ 49 h 324"/>
                <a:gd name="T50" fmla="*/ 200 w 203"/>
                <a:gd name="T51" fmla="*/ 69 h 324"/>
                <a:gd name="T52" fmla="*/ 203 w 203"/>
                <a:gd name="T53" fmla="*/ 92 h 324"/>
                <a:gd name="T54" fmla="*/ 200 w 203"/>
                <a:gd name="T55" fmla="*/ 124 h 324"/>
                <a:gd name="T56" fmla="*/ 190 w 203"/>
                <a:gd name="T57" fmla="*/ 149 h 324"/>
                <a:gd name="T58" fmla="*/ 173 w 203"/>
                <a:gd name="T59" fmla="*/ 171 h 324"/>
                <a:gd name="T60" fmla="*/ 150 w 203"/>
                <a:gd name="T61" fmla="*/ 185 h 324"/>
                <a:gd name="T62" fmla="*/ 125 w 203"/>
                <a:gd name="T63" fmla="*/ 192 h 324"/>
                <a:gd name="T64" fmla="*/ 95 w 203"/>
                <a:gd name="T65" fmla="*/ 196 h 324"/>
                <a:gd name="T66" fmla="*/ 39 w 203"/>
                <a:gd name="T67" fmla="*/ 196 h 324"/>
                <a:gd name="T68" fmla="*/ 39 w 203"/>
                <a:gd name="T69" fmla="*/ 324 h 324"/>
                <a:gd name="T70" fmla="*/ 0 w 203"/>
                <a:gd name="T71" fmla="*/ 324 h 324"/>
                <a:gd name="T72" fmla="*/ 0 w 203"/>
                <a:gd name="T7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24">
                  <a:moveTo>
                    <a:pt x="39" y="33"/>
                  </a:moveTo>
                  <a:lnTo>
                    <a:pt x="39" y="164"/>
                  </a:lnTo>
                  <a:lnTo>
                    <a:pt x="92" y="164"/>
                  </a:lnTo>
                  <a:lnTo>
                    <a:pt x="111" y="163"/>
                  </a:lnTo>
                  <a:lnTo>
                    <a:pt x="123" y="160"/>
                  </a:lnTo>
                  <a:lnTo>
                    <a:pt x="134" y="155"/>
                  </a:lnTo>
                  <a:lnTo>
                    <a:pt x="144" y="146"/>
                  </a:lnTo>
                  <a:lnTo>
                    <a:pt x="153" y="133"/>
                  </a:lnTo>
                  <a:lnTo>
                    <a:pt x="158" y="117"/>
                  </a:lnTo>
                  <a:lnTo>
                    <a:pt x="159" y="100"/>
                  </a:lnTo>
                  <a:lnTo>
                    <a:pt x="158" y="78"/>
                  </a:lnTo>
                  <a:lnTo>
                    <a:pt x="151" y="63"/>
                  </a:lnTo>
                  <a:lnTo>
                    <a:pt x="140" y="49"/>
                  </a:lnTo>
                  <a:lnTo>
                    <a:pt x="126" y="39"/>
                  </a:lnTo>
                  <a:lnTo>
                    <a:pt x="106" y="35"/>
                  </a:lnTo>
                  <a:lnTo>
                    <a:pt x="80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114" y="2"/>
                  </a:lnTo>
                  <a:lnTo>
                    <a:pt x="133" y="3"/>
                  </a:lnTo>
                  <a:lnTo>
                    <a:pt x="147" y="8"/>
                  </a:lnTo>
                  <a:lnTo>
                    <a:pt x="161" y="16"/>
                  </a:lnTo>
                  <a:lnTo>
                    <a:pt x="180" y="30"/>
                  </a:lnTo>
                  <a:lnTo>
                    <a:pt x="192" y="49"/>
                  </a:lnTo>
                  <a:lnTo>
                    <a:pt x="200" y="69"/>
                  </a:lnTo>
                  <a:lnTo>
                    <a:pt x="203" y="92"/>
                  </a:lnTo>
                  <a:lnTo>
                    <a:pt x="200" y="124"/>
                  </a:lnTo>
                  <a:lnTo>
                    <a:pt x="190" y="149"/>
                  </a:lnTo>
                  <a:lnTo>
                    <a:pt x="173" y="171"/>
                  </a:lnTo>
                  <a:lnTo>
                    <a:pt x="150" y="185"/>
                  </a:lnTo>
                  <a:lnTo>
                    <a:pt x="125" y="192"/>
                  </a:lnTo>
                  <a:lnTo>
                    <a:pt x="95" y="196"/>
                  </a:lnTo>
                  <a:lnTo>
                    <a:pt x="39" y="196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0" name="Freeform 39"/>
            <p:cNvSpPr>
              <a:spLocks noEditPoints="1"/>
            </p:cNvSpPr>
            <p:nvPr/>
          </p:nvSpPr>
          <p:spPr bwMode="auto">
            <a:xfrm>
              <a:off x="5238751" y="5353050"/>
              <a:ext cx="420688" cy="514350"/>
            </a:xfrm>
            <a:custGeom>
              <a:avLst/>
              <a:gdLst>
                <a:gd name="T0" fmla="*/ 131 w 265"/>
                <a:gd name="T1" fmla="*/ 35 h 324"/>
                <a:gd name="T2" fmla="*/ 81 w 265"/>
                <a:gd name="T3" fmla="*/ 192 h 324"/>
                <a:gd name="T4" fmla="*/ 181 w 265"/>
                <a:gd name="T5" fmla="*/ 192 h 324"/>
                <a:gd name="T6" fmla="*/ 131 w 265"/>
                <a:gd name="T7" fmla="*/ 35 h 324"/>
                <a:gd name="T8" fmla="*/ 108 w 265"/>
                <a:gd name="T9" fmla="*/ 0 h 324"/>
                <a:gd name="T10" fmla="*/ 159 w 265"/>
                <a:gd name="T11" fmla="*/ 0 h 324"/>
                <a:gd name="T12" fmla="*/ 265 w 265"/>
                <a:gd name="T13" fmla="*/ 324 h 324"/>
                <a:gd name="T14" fmla="*/ 222 w 265"/>
                <a:gd name="T15" fmla="*/ 324 h 324"/>
                <a:gd name="T16" fmla="*/ 192 w 265"/>
                <a:gd name="T17" fmla="*/ 225 h 324"/>
                <a:gd name="T18" fmla="*/ 70 w 265"/>
                <a:gd name="T19" fmla="*/ 225 h 324"/>
                <a:gd name="T20" fmla="*/ 39 w 265"/>
                <a:gd name="T21" fmla="*/ 324 h 324"/>
                <a:gd name="T22" fmla="*/ 0 w 265"/>
                <a:gd name="T23" fmla="*/ 324 h 324"/>
                <a:gd name="T24" fmla="*/ 108 w 265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324">
                  <a:moveTo>
                    <a:pt x="131" y="35"/>
                  </a:moveTo>
                  <a:lnTo>
                    <a:pt x="81" y="192"/>
                  </a:lnTo>
                  <a:lnTo>
                    <a:pt x="181" y="192"/>
                  </a:lnTo>
                  <a:lnTo>
                    <a:pt x="131" y="35"/>
                  </a:lnTo>
                  <a:close/>
                  <a:moveTo>
                    <a:pt x="108" y="0"/>
                  </a:moveTo>
                  <a:lnTo>
                    <a:pt x="159" y="0"/>
                  </a:lnTo>
                  <a:lnTo>
                    <a:pt x="265" y="324"/>
                  </a:lnTo>
                  <a:lnTo>
                    <a:pt x="222" y="324"/>
                  </a:lnTo>
                  <a:lnTo>
                    <a:pt x="192" y="225"/>
                  </a:lnTo>
                  <a:lnTo>
                    <a:pt x="70" y="225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1" name="Freeform 40"/>
            <p:cNvSpPr>
              <a:spLocks noEditPoints="1"/>
            </p:cNvSpPr>
            <p:nvPr/>
          </p:nvSpPr>
          <p:spPr bwMode="auto">
            <a:xfrm>
              <a:off x="5738813" y="5353050"/>
              <a:ext cx="355600" cy="514350"/>
            </a:xfrm>
            <a:custGeom>
              <a:avLst/>
              <a:gdLst>
                <a:gd name="T0" fmla="*/ 39 w 224"/>
                <a:gd name="T1" fmla="*/ 31 h 324"/>
                <a:gd name="T2" fmla="*/ 39 w 224"/>
                <a:gd name="T3" fmla="*/ 292 h 324"/>
                <a:gd name="T4" fmla="*/ 78 w 224"/>
                <a:gd name="T5" fmla="*/ 292 h 324"/>
                <a:gd name="T6" fmla="*/ 97 w 224"/>
                <a:gd name="T7" fmla="*/ 291 h 324"/>
                <a:gd name="T8" fmla="*/ 116 w 224"/>
                <a:gd name="T9" fmla="*/ 289 h 324"/>
                <a:gd name="T10" fmla="*/ 133 w 224"/>
                <a:gd name="T11" fmla="*/ 283 h 324"/>
                <a:gd name="T12" fmla="*/ 147 w 224"/>
                <a:gd name="T13" fmla="*/ 274 h 324"/>
                <a:gd name="T14" fmla="*/ 160 w 224"/>
                <a:gd name="T15" fmla="*/ 258 h 324"/>
                <a:gd name="T16" fmla="*/ 172 w 224"/>
                <a:gd name="T17" fmla="*/ 232 h 324"/>
                <a:gd name="T18" fmla="*/ 180 w 224"/>
                <a:gd name="T19" fmla="*/ 200 h 324"/>
                <a:gd name="T20" fmla="*/ 182 w 224"/>
                <a:gd name="T21" fmla="*/ 167 h 324"/>
                <a:gd name="T22" fmla="*/ 180 w 224"/>
                <a:gd name="T23" fmla="*/ 135 h 324"/>
                <a:gd name="T24" fmla="*/ 175 w 224"/>
                <a:gd name="T25" fmla="*/ 106 h 324"/>
                <a:gd name="T26" fmla="*/ 167 w 224"/>
                <a:gd name="T27" fmla="*/ 83 h 324"/>
                <a:gd name="T28" fmla="*/ 153 w 224"/>
                <a:gd name="T29" fmla="*/ 61 h 324"/>
                <a:gd name="T30" fmla="*/ 138 w 224"/>
                <a:gd name="T31" fmla="*/ 47 h 324"/>
                <a:gd name="T32" fmla="*/ 121 w 224"/>
                <a:gd name="T33" fmla="*/ 38 h 324"/>
                <a:gd name="T34" fmla="*/ 100 w 224"/>
                <a:gd name="T35" fmla="*/ 33 h 324"/>
                <a:gd name="T36" fmla="*/ 78 w 224"/>
                <a:gd name="T37" fmla="*/ 31 h 324"/>
                <a:gd name="T38" fmla="*/ 39 w 224"/>
                <a:gd name="T39" fmla="*/ 31 h 324"/>
                <a:gd name="T40" fmla="*/ 0 w 224"/>
                <a:gd name="T41" fmla="*/ 0 h 324"/>
                <a:gd name="T42" fmla="*/ 64 w 224"/>
                <a:gd name="T43" fmla="*/ 0 h 324"/>
                <a:gd name="T44" fmla="*/ 97 w 224"/>
                <a:gd name="T45" fmla="*/ 2 h 324"/>
                <a:gd name="T46" fmla="*/ 124 w 224"/>
                <a:gd name="T47" fmla="*/ 5 h 324"/>
                <a:gd name="T48" fmla="*/ 146 w 224"/>
                <a:gd name="T49" fmla="*/ 11 h 324"/>
                <a:gd name="T50" fmla="*/ 169 w 224"/>
                <a:gd name="T51" fmla="*/ 25 h 324"/>
                <a:gd name="T52" fmla="*/ 189 w 224"/>
                <a:gd name="T53" fmla="*/ 44 h 324"/>
                <a:gd name="T54" fmla="*/ 203 w 224"/>
                <a:gd name="T55" fmla="*/ 67 h 324"/>
                <a:gd name="T56" fmla="*/ 214 w 224"/>
                <a:gd name="T57" fmla="*/ 94 h 324"/>
                <a:gd name="T58" fmla="*/ 222 w 224"/>
                <a:gd name="T59" fmla="*/ 127 h 324"/>
                <a:gd name="T60" fmla="*/ 224 w 224"/>
                <a:gd name="T61" fmla="*/ 163 h 324"/>
                <a:gd name="T62" fmla="*/ 221 w 224"/>
                <a:gd name="T63" fmla="*/ 202 h 324"/>
                <a:gd name="T64" fmla="*/ 213 w 224"/>
                <a:gd name="T65" fmla="*/ 236 h 324"/>
                <a:gd name="T66" fmla="*/ 202 w 224"/>
                <a:gd name="T67" fmla="*/ 263 h 324"/>
                <a:gd name="T68" fmla="*/ 186 w 224"/>
                <a:gd name="T69" fmla="*/ 283 h 324"/>
                <a:gd name="T70" fmla="*/ 166 w 224"/>
                <a:gd name="T71" fmla="*/ 303 h 324"/>
                <a:gd name="T72" fmla="*/ 142 w 224"/>
                <a:gd name="T73" fmla="*/ 316 h 324"/>
                <a:gd name="T74" fmla="*/ 116 w 224"/>
                <a:gd name="T75" fmla="*/ 322 h 324"/>
                <a:gd name="T76" fmla="*/ 85 w 224"/>
                <a:gd name="T77" fmla="*/ 324 h 324"/>
                <a:gd name="T78" fmla="*/ 0 w 224"/>
                <a:gd name="T79" fmla="*/ 324 h 324"/>
                <a:gd name="T80" fmla="*/ 0 w 224"/>
                <a:gd name="T8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324">
                  <a:moveTo>
                    <a:pt x="39" y="31"/>
                  </a:moveTo>
                  <a:lnTo>
                    <a:pt x="39" y="292"/>
                  </a:lnTo>
                  <a:lnTo>
                    <a:pt x="78" y="292"/>
                  </a:lnTo>
                  <a:lnTo>
                    <a:pt x="97" y="291"/>
                  </a:lnTo>
                  <a:lnTo>
                    <a:pt x="116" y="289"/>
                  </a:lnTo>
                  <a:lnTo>
                    <a:pt x="133" y="283"/>
                  </a:lnTo>
                  <a:lnTo>
                    <a:pt x="147" y="274"/>
                  </a:lnTo>
                  <a:lnTo>
                    <a:pt x="160" y="258"/>
                  </a:lnTo>
                  <a:lnTo>
                    <a:pt x="172" y="232"/>
                  </a:lnTo>
                  <a:lnTo>
                    <a:pt x="180" y="200"/>
                  </a:lnTo>
                  <a:lnTo>
                    <a:pt x="182" y="167"/>
                  </a:lnTo>
                  <a:lnTo>
                    <a:pt x="180" y="135"/>
                  </a:lnTo>
                  <a:lnTo>
                    <a:pt x="175" y="106"/>
                  </a:lnTo>
                  <a:lnTo>
                    <a:pt x="167" y="83"/>
                  </a:lnTo>
                  <a:lnTo>
                    <a:pt x="153" y="61"/>
                  </a:lnTo>
                  <a:lnTo>
                    <a:pt x="138" y="47"/>
                  </a:lnTo>
                  <a:lnTo>
                    <a:pt x="121" y="38"/>
                  </a:lnTo>
                  <a:lnTo>
                    <a:pt x="100" y="33"/>
                  </a:lnTo>
                  <a:lnTo>
                    <a:pt x="78" y="31"/>
                  </a:lnTo>
                  <a:lnTo>
                    <a:pt x="39" y="31"/>
                  </a:lnTo>
                  <a:close/>
                  <a:moveTo>
                    <a:pt x="0" y="0"/>
                  </a:moveTo>
                  <a:lnTo>
                    <a:pt x="64" y="0"/>
                  </a:lnTo>
                  <a:lnTo>
                    <a:pt x="97" y="2"/>
                  </a:lnTo>
                  <a:lnTo>
                    <a:pt x="124" y="5"/>
                  </a:lnTo>
                  <a:lnTo>
                    <a:pt x="146" y="11"/>
                  </a:lnTo>
                  <a:lnTo>
                    <a:pt x="169" y="25"/>
                  </a:lnTo>
                  <a:lnTo>
                    <a:pt x="189" y="44"/>
                  </a:lnTo>
                  <a:lnTo>
                    <a:pt x="203" y="67"/>
                  </a:lnTo>
                  <a:lnTo>
                    <a:pt x="214" y="94"/>
                  </a:lnTo>
                  <a:lnTo>
                    <a:pt x="222" y="127"/>
                  </a:lnTo>
                  <a:lnTo>
                    <a:pt x="224" y="163"/>
                  </a:lnTo>
                  <a:lnTo>
                    <a:pt x="221" y="202"/>
                  </a:lnTo>
                  <a:lnTo>
                    <a:pt x="213" y="236"/>
                  </a:lnTo>
                  <a:lnTo>
                    <a:pt x="202" y="263"/>
                  </a:lnTo>
                  <a:lnTo>
                    <a:pt x="186" y="283"/>
                  </a:lnTo>
                  <a:lnTo>
                    <a:pt x="166" y="303"/>
                  </a:lnTo>
                  <a:lnTo>
                    <a:pt x="142" y="316"/>
                  </a:lnTo>
                  <a:lnTo>
                    <a:pt x="116" y="322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2" name="Freeform 41"/>
            <p:cNvSpPr>
              <a:spLocks/>
            </p:cNvSpPr>
            <p:nvPr/>
          </p:nvSpPr>
          <p:spPr bwMode="auto">
            <a:xfrm>
              <a:off x="6213476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8 w 182"/>
                <a:gd name="T3" fmla="*/ 0 h 324"/>
                <a:gd name="T4" fmla="*/ 171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8" y="0"/>
                  </a:lnTo>
                  <a:lnTo>
                    <a:pt x="171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3" name="Freeform 42"/>
            <p:cNvSpPr>
              <a:spLocks noEditPoints="1"/>
            </p:cNvSpPr>
            <p:nvPr/>
          </p:nvSpPr>
          <p:spPr bwMode="auto">
            <a:xfrm>
              <a:off x="6602413" y="5353050"/>
              <a:ext cx="327025" cy="514350"/>
            </a:xfrm>
            <a:custGeom>
              <a:avLst/>
              <a:gdLst>
                <a:gd name="T0" fmla="*/ 40 w 206"/>
                <a:gd name="T1" fmla="*/ 33 h 324"/>
                <a:gd name="T2" fmla="*/ 40 w 206"/>
                <a:gd name="T3" fmla="*/ 153 h 324"/>
                <a:gd name="T4" fmla="*/ 75 w 206"/>
                <a:gd name="T5" fmla="*/ 153 h 324"/>
                <a:gd name="T6" fmla="*/ 100 w 206"/>
                <a:gd name="T7" fmla="*/ 152 h 324"/>
                <a:gd name="T8" fmla="*/ 119 w 206"/>
                <a:gd name="T9" fmla="*/ 147 h 324"/>
                <a:gd name="T10" fmla="*/ 133 w 206"/>
                <a:gd name="T11" fmla="*/ 138 h 324"/>
                <a:gd name="T12" fmla="*/ 142 w 206"/>
                <a:gd name="T13" fmla="*/ 125 h 324"/>
                <a:gd name="T14" fmla="*/ 147 w 206"/>
                <a:gd name="T15" fmla="*/ 108 h 324"/>
                <a:gd name="T16" fmla="*/ 150 w 206"/>
                <a:gd name="T17" fmla="*/ 89 h 324"/>
                <a:gd name="T18" fmla="*/ 145 w 206"/>
                <a:gd name="T19" fmla="*/ 67 h 324"/>
                <a:gd name="T20" fmla="*/ 134 w 206"/>
                <a:gd name="T21" fmla="*/ 50 h 324"/>
                <a:gd name="T22" fmla="*/ 117 w 206"/>
                <a:gd name="T23" fmla="*/ 39 h 324"/>
                <a:gd name="T24" fmla="*/ 100 w 206"/>
                <a:gd name="T25" fmla="*/ 35 h 324"/>
                <a:gd name="T26" fmla="*/ 76 w 206"/>
                <a:gd name="T27" fmla="*/ 33 h 324"/>
                <a:gd name="T28" fmla="*/ 40 w 206"/>
                <a:gd name="T29" fmla="*/ 33 h 324"/>
                <a:gd name="T30" fmla="*/ 0 w 206"/>
                <a:gd name="T31" fmla="*/ 0 h 324"/>
                <a:gd name="T32" fmla="*/ 76 w 206"/>
                <a:gd name="T33" fmla="*/ 0 h 324"/>
                <a:gd name="T34" fmla="*/ 106 w 206"/>
                <a:gd name="T35" fmla="*/ 2 h 324"/>
                <a:gd name="T36" fmla="*/ 128 w 206"/>
                <a:gd name="T37" fmla="*/ 6 h 324"/>
                <a:gd name="T38" fmla="*/ 145 w 206"/>
                <a:gd name="T39" fmla="*/ 13 h 324"/>
                <a:gd name="T40" fmla="*/ 158 w 206"/>
                <a:gd name="T41" fmla="*/ 20 h 324"/>
                <a:gd name="T42" fmla="*/ 169 w 206"/>
                <a:gd name="T43" fmla="*/ 31 h 324"/>
                <a:gd name="T44" fmla="*/ 179 w 206"/>
                <a:gd name="T45" fmla="*/ 47 h 324"/>
                <a:gd name="T46" fmla="*/ 187 w 206"/>
                <a:gd name="T47" fmla="*/ 66 h 324"/>
                <a:gd name="T48" fmla="*/ 190 w 206"/>
                <a:gd name="T49" fmla="*/ 89 h 324"/>
                <a:gd name="T50" fmla="*/ 187 w 206"/>
                <a:gd name="T51" fmla="*/ 114 h 324"/>
                <a:gd name="T52" fmla="*/ 179 w 206"/>
                <a:gd name="T53" fmla="*/ 136 h 324"/>
                <a:gd name="T54" fmla="*/ 165 w 206"/>
                <a:gd name="T55" fmla="*/ 153 h 324"/>
                <a:gd name="T56" fmla="*/ 150 w 206"/>
                <a:gd name="T57" fmla="*/ 167 h 324"/>
                <a:gd name="T58" fmla="*/ 128 w 206"/>
                <a:gd name="T59" fmla="*/ 175 h 324"/>
                <a:gd name="T60" fmla="*/ 104 w 206"/>
                <a:gd name="T61" fmla="*/ 178 h 324"/>
                <a:gd name="T62" fmla="*/ 100 w 206"/>
                <a:gd name="T63" fmla="*/ 178 h 324"/>
                <a:gd name="T64" fmla="*/ 112 w 206"/>
                <a:gd name="T65" fmla="*/ 191 h 324"/>
                <a:gd name="T66" fmla="*/ 123 w 206"/>
                <a:gd name="T67" fmla="*/ 203 h 324"/>
                <a:gd name="T68" fmla="*/ 131 w 206"/>
                <a:gd name="T69" fmla="*/ 214 h 324"/>
                <a:gd name="T70" fmla="*/ 137 w 206"/>
                <a:gd name="T71" fmla="*/ 224 h 324"/>
                <a:gd name="T72" fmla="*/ 147 w 206"/>
                <a:gd name="T73" fmla="*/ 236 h 324"/>
                <a:gd name="T74" fmla="*/ 158 w 206"/>
                <a:gd name="T75" fmla="*/ 250 h 324"/>
                <a:gd name="T76" fmla="*/ 169 w 206"/>
                <a:gd name="T77" fmla="*/ 267 h 324"/>
                <a:gd name="T78" fmla="*/ 179 w 206"/>
                <a:gd name="T79" fmla="*/ 285 h 324"/>
                <a:gd name="T80" fmla="*/ 190 w 206"/>
                <a:gd name="T81" fmla="*/ 300 h 324"/>
                <a:gd name="T82" fmla="*/ 198 w 206"/>
                <a:gd name="T83" fmla="*/ 313 h 324"/>
                <a:gd name="T84" fmla="*/ 204 w 206"/>
                <a:gd name="T85" fmla="*/ 321 h 324"/>
                <a:gd name="T86" fmla="*/ 206 w 206"/>
                <a:gd name="T87" fmla="*/ 324 h 324"/>
                <a:gd name="T88" fmla="*/ 158 w 206"/>
                <a:gd name="T89" fmla="*/ 324 h 324"/>
                <a:gd name="T90" fmla="*/ 150 w 206"/>
                <a:gd name="T91" fmla="*/ 308 h 324"/>
                <a:gd name="T92" fmla="*/ 137 w 206"/>
                <a:gd name="T93" fmla="*/ 286 h 324"/>
                <a:gd name="T94" fmla="*/ 120 w 206"/>
                <a:gd name="T95" fmla="*/ 261 h 324"/>
                <a:gd name="T96" fmla="*/ 100 w 206"/>
                <a:gd name="T97" fmla="*/ 232 h 324"/>
                <a:gd name="T98" fmla="*/ 75 w 206"/>
                <a:gd name="T99" fmla="*/ 199 h 324"/>
                <a:gd name="T100" fmla="*/ 64 w 206"/>
                <a:gd name="T101" fmla="*/ 186 h 324"/>
                <a:gd name="T102" fmla="*/ 53 w 206"/>
                <a:gd name="T103" fmla="*/ 180 h 324"/>
                <a:gd name="T104" fmla="*/ 39 w 206"/>
                <a:gd name="T105" fmla="*/ 178 h 324"/>
                <a:gd name="T106" fmla="*/ 39 w 206"/>
                <a:gd name="T107" fmla="*/ 324 h 324"/>
                <a:gd name="T108" fmla="*/ 0 w 206"/>
                <a:gd name="T109" fmla="*/ 324 h 324"/>
                <a:gd name="T110" fmla="*/ 0 w 206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" h="324">
                  <a:moveTo>
                    <a:pt x="40" y="33"/>
                  </a:moveTo>
                  <a:lnTo>
                    <a:pt x="40" y="153"/>
                  </a:lnTo>
                  <a:lnTo>
                    <a:pt x="75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50" y="89"/>
                  </a:lnTo>
                  <a:lnTo>
                    <a:pt x="145" y="67"/>
                  </a:lnTo>
                  <a:lnTo>
                    <a:pt x="134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6" y="33"/>
                  </a:lnTo>
                  <a:lnTo>
                    <a:pt x="40" y="33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106" y="2"/>
                  </a:lnTo>
                  <a:lnTo>
                    <a:pt x="128" y="6"/>
                  </a:lnTo>
                  <a:lnTo>
                    <a:pt x="145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79" y="47"/>
                  </a:lnTo>
                  <a:lnTo>
                    <a:pt x="187" y="66"/>
                  </a:lnTo>
                  <a:lnTo>
                    <a:pt x="190" y="89"/>
                  </a:lnTo>
                  <a:lnTo>
                    <a:pt x="187" y="114"/>
                  </a:lnTo>
                  <a:lnTo>
                    <a:pt x="179" y="136"/>
                  </a:lnTo>
                  <a:lnTo>
                    <a:pt x="165" y="153"/>
                  </a:lnTo>
                  <a:lnTo>
                    <a:pt x="150" y="167"/>
                  </a:lnTo>
                  <a:lnTo>
                    <a:pt x="128" y="175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79" y="285"/>
                  </a:lnTo>
                  <a:lnTo>
                    <a:pt x="190" y="300"/>
                  </a:lnTo>
                  <a:lnTo>
                    <a:pt x="198" y="313"/>
                  </a:lnTo>
                  <a:lnTo>
                    <a:pt x="204" y="321"/>
                  </a:lnTo>
                  <a:lnTo>
                    <a:pt x="206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7" y="286"/>
                  </a:lnTo>
                  <a:lnTo>
                    <a:pt x="120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4" name="Freeform 43"/>
            <p:cNvSpPr>
              <a:spLocks noEditPoints="1"/>
            </p:cNvSpPr>
            <p:nvPr/>
          </p:nvSpPr>
          <p:spPr bwMode="auto">
            <a:xfrm>
              <a:off x="7018338" y="5353050"/>
              <a:ext cx="338138" cy="514350"/>
            </a:xfrm>
            <a:custGeom>
              <a:avLst/>
              <a:gdLst>
                <a:gd name="T0" fmla="*/ 38 w 213"/>
                <a:gd name="T1" fmla="*/ 292 h 324"/>
                <a:gd name="T2" fmla="*/ 133 w 213"/>
                <a:gd name="T3" fmla="*/ 291 h 324"/>
                <a:gd name="T4" fmla="*/ 163 w 213"/>
                <a:gd name="T5" fmla="*/ 271 h 324"/>
                <a:gd name="T6" fmla="*/ 172 w 213"/>
                <a:gd name="T7" fmla="*/ 232 h 324"/>
                <a:gd name="T8" fmla="*/ 161 w 213"/>
                <a:gd name="T9" fmla="*/ 196 h 324"/>
                <a:gd name="T10" fmla="*/ 133 w 213"/>
                <a:gd name="T11" fmla="*/ 175 h 324"/>
                <a:gd name="T12" fmla="*/ 96 w 213"/>
                <a:gd name="T13" fmla="*/ 172 h 324"/>
                <a:gd name="T14" fmla="*/ 38 w 213"/>
                <a:gd name="T15" fmla="*/ 33 h 324"/>
                <a:gd name="T16" fmla="*/ 94 w 213"/>
                <a:gd name="T17" fmla="*/ 139 h 324"/>
                <a:gd name="T18" fmla="*/ 133 w 213"/>
                <a:gd name="T19" fmla="*/ 135 h 324"/>
                <a:gd name="T20" fmla="*/ 152 w 213"/>
                <a:gd name="T21" fmla="*/ 111 h 324"/>
                <a:gd name="T22" fmla="*/ 156 w 213"/>
                <a:gd name="T23" fmla="*/ 86 h 324"/>
                <a:gd name="T24" fmla="*/ 145 w 213"/>
                <a:gd name="T25" fmla="*/ 53 h 324"/>
                <a:gd name="T26" fmla="*/ 119 w 213"/>
                <a:gd name="T27" fmla="*/ 36 h 324"/>
                <a:gd name="T28" fmla="*/ 85 w 213"/>
                <a:gd name="T29" fmla="*/ 33 h 324"/>
                <a:gd name="T30" fmla="*/ 0 w 213"/>
                <a:gd name="T31" fmla="*/ 0 h 324"/>
                <a:gd name="T32" fmla="*/ 81 w 213"/>
                <a:gd name="T33" fmla="*/ 0 h 324"/>
                <a:gd name="T34" fmla="*/ 122 w 213"/>
                <a:gd name="T35" fmla="*/ 2 h 324"/>
                <a:gd name="T36" fmla="*/ 144 w 213"/>
                <a:gd name="T37" fmla="*/ 8 h 324"/>
                <a:gd name="T38" fmla="*/ 185 w 213"/>
                <a:gd name="T39" fmla="*/ 36 h 324"/>
                <a:gd name="T40" fmla="*/ 199 w 213"/>
                <a:gd name="T41" fmla="*/ 81 h 324"/>
                <a:gd name="T42" fmla="*/ 185 w 213"/>
                <a:gd name="T43" fmla="*/ 125 h 324"/>
                <a:gd name="T44" fmla="*/ 141 w 213"/>
                <a:gd name="T45" fmla="*/ 152 h 324"/>
                <a:gd name="T46" fmla="*/ 172 w 213"/>
                <a:gd name="T47" fmla="*/ 163 h 324"/>
                <a:gd name="T48" fmla="*/ 197 w 213"/>
                <a:gd name="T49" fmla="*/ 183 h 324"/>
                <a:gd name="T50" fmla="*/ 211 w 213"/>
                <a:gd name="T51" fmla="*/ 217 h 324"/>
                <a:gd name="T52" fmla="*/ 210 w 213"/>
                <a:gd name="T53" fmla="*/ 261 h 324"/>
                <a:gd name="T54" fmla="*/ 183 w 213"/>
                <a:gd name="T55" fmla="*/ 302 h 324"/>
                <a:gd name="T56" fmla="*/ 152 w 213"/>
                <a:gd name="T57" fmla="*/ 319 h 324"/>
                <a:gd name="T58" fmla="*/ 128 w 213"/>
                <a:gd name="T59" fmla="*/ 322 h 324"/>
                <a:gd name="T60" fmla="*/ 85 w 213"/>
                <a:gd name="T61" fmla="*/ 324 h 324"/>
                <a:gd name="T62" fmla="*/ 0 w 213"/>
                <a:gd name="T6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324">
                  <a:moveTo>
                    <a:pt x="38" y="172"/>
                  </a:moveTo>
                  <a:lnTo>
                    <a:pt x="38" y="292"/>
                  </a:lnTo>
                  <a:lnTo>
                    <a:pt x="106" y="292"/>
                  </a:lnTo>
                  <a:lnTo>
                    <a:pt x="133" y="291"/>
                  </a:lnTo>
                  <a:lnTo>
                    <a:pt x="150" y="283"/>
                  </a:lnTo>
                  <a:lnTo>
                    <a:pt x="163" y="271"/>
                  </a:lnTo>
                  <a:lnTo>
                    <a:pt x="170" y="253"/>
                  </a:lnTo>
                  <a:lnTo>
                    <a:pt x="172" y="232"/>
                  </a:lnTo>
                  <a:lnTo>
                    <a:pt x="169" y="213"/>
                  </a:lnTo>
                  <a:lnTo>
                    <a:pt x="161" y="196"/>
                  </a:lnTo>
                  <a:lnTo>
                    <a:pt x="149" y="181"/>
                  </a:lnTo>
                  <a:lnTo>
                    <a:pt x="133" y="175"/>
                  </a:lnTo>
                  <a:lnTo>
                    <a:pt x="117" y="172"/>
                  </a:lnTo>
                  <a:lnTo>
                    <a:pt x="96" y="172"/>
                  </a:lnTo>
                  <a:lnTo>
                    <a:pt x="38" y="172"/>
                  </a:lnTo>
                  <a:close/>
                  <a:moveTo>
                    <a:pt x="38" y="33"/>
                  </a:moveTo>
                  <a:lnTo>
                    <a:pt x="38" y="139"/>
                  </a:lnTo>
                  <a:lnTo>
                    <a:pt x="94" y="139"/>
                  </a:lnTo>
                  <a:lnTo>
                    <a:pt x="117" y="138"/>
                  </a:lnTo>
                  <a:lnTo>
                    <a:pt x="133" y="135"/>
                  </a:lnTo>
                  <a:lnTo>
                    <a:pt x="142" y="125"/>
                  </a:lnTo>
                  <a:lnTo>
                    <a:pt x="152" y="111"/>
                  </a:lnTo>
                  <a:lnTo>
                    <a:pt x="155" y="100"/>
                  </a:lnTo>
                  <a:lnTo>
                    <a:pt x="156" y="86"/>
                  </a:lnTo>
                  <a:lnTo>
                    <a:pt x="153" y="69"/>
                  </a:lnTo>
                  <a:lnTo>
                    <a:pt x="145" y="53"/>
                  </a:lnTo>
                  <a:lnTo>
                    <a:pt x="135" y="42"/>
                  </a:lnTo>
                  <a:lnTo>
                    <a:pt x="119" y="36"/>
                  </a:lnTo>
                  <a:lnTo>
                    <a:pt x="105" y="33"/>
                  </a:lnTo>
                  <a:lnTo>
                    <a:pt x="85" y="33"/>
                  </a:lnTo>
                  <a:lnTo>
                    <a:pt x="38" y="33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81" y="0"/>
                  </a:lnTo>
                  <a:lnTo>
                    <a:pt x="105" y="2"/>
                  </a:lnTo>
                  <a:lnTo>
                    <a:pt x="122" y="2"/>
                  </a:lnTo>
                  <a:lnTo>
                    <a:pt x="135" y="5"/>
                  </a:lnTo>
                  <a:lnTo>
                    <a:pt x="144" y="8"/>
                  </a:lnTo>
                  <a:lnTo>
                    <a:pt x="166" y="19"/>
                  </a:lnTo>
                  <a:lnTo>
                    <a:pt x="185" y="36"/>
                  </a:lnTo>
                  <a:lnTo>
                    <a:pt x="195" y="58"/>
                  </a:lnTo>
                  <a:lnTo>
                    <a:pt x="199" y="81"/>
                  </a:lnTo>
                  <a:lnTo>
                    <a:pt x="195" y="105"/>
                  </a:lnTo>
                  <a:lnTo>
                    <a:pt x="185" y="125"/>
                  </a:lnTo>
                  <a:lnTo>
                    <a:pt x="166" y="141"/>
                  </a:lnTo>
                  <a:lnTo>
                    <a:pt x="141" y="152"/>
                  </a:lnTo>
                  <a:lnTo>
                    <a:pt x="158" y="156"/>
                  </a:lnTo>
                  <a:lnTo>
                    <a:pt x="172" y="163"/>
                  </a:lnTo>
                  <a:lnTo>
                    <a:pt x="183" y="169"/>
                  </a:lnTo>
                  <a:lnTo>
                    <a:pt x="197" y="183"/>
                  </a:lnTo>
                  <a:lnTo>
                    <a:pt x="206" y="200"/>
                  </a:lnTo>
                  <a:lnTo>
                    <a:pt x="211" y="217"/>
                  </a:lnTo>
                  <a:lnTo>
                    <a:pt x="213" y="236"/>
                  </a:lnTo>
                  <a:lnTo>
                    <a:pt x="210" y="261"/>
                  </a:lnTo>
                  <a:lnTo>
                    <a:pt x="200" y="285"/>
                  </a:lnTo>
                  <a:lnTo>
                    <a:pt x="183" y="302"/>
                  </a:lnTo>
                  <a:lnTo>
                    <a:pt x="163" y="314"/>
                  </a:lnTo>
                  <a:lnTo>
                    <a:pt x="152" y="319"/>
                  </a:lnTo>
                  <a:lnTo>
                    <a:pt x="141" y="321"/>
                  </a:lnTo>
                  <a:lnTo>
                    <a:pt x="128" y="322"/>
                  </a:lnTo>
                  <a:lnTo>
                    <a:pt x="110" y="324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5" name="Freeform 44"/>
            <p:cNvSpPr>
              <a:spLocks noEditPoints="1"/>
            </p:cNvSpPr>
            <p:nvPr/>
          </p:nvSpPr>
          <p:spPr bwMode="auto">
            <a:xfrm>
              <a:off x="7453313" y="5343525"/>
              <a:ext cx="412750" cy="533400"/>
            </a:xfrm>
            <a:custGeom>
              <a:avLst/>
              <a:gdLst>
                <a:gd name="T0" fmla="*/ 107 w 260"/>
                <a:gd name="T1" fmla="*/ 34 h 336"/>
                <a:gd name="T2" fmla="*/ 71 w 260"/>
                <a:gd name="T3" fmla="*/ 55 h 336"/>
                <a:gd name="T4" fmla="*/ 51 w 260"/>
                <a:gd name="T5" fmla="*/ 94 h 336"/>
                <a:gd name="T6" fmla="*/ 43 w 260"/>
                <a:gd name="T7" fmla="*/ 159 h 336"/>
                <a:gd name="T8" fmla="*/ 50 w 260"/>
                <a:gd name="T9" fmla="*/ 225 h 336"/>
                <a:gd name="T10" fmla="*/ 64 w 260"/>
                <a:gd name="T11" fmla="*/ 272 h 336"/>
                <a:gd name="T12" fmla="*/ 93 w 260"/>
                <a:gd name="T13" fmla="*/ 297 h 336"/>
                <a:gd name="T14" fmla="*/ 132 w 260"/>
                <a:gd name="T15" fmla="*/ 306 h 336"/>
                <a:gd name="T16" fmla="*/ 178 w 260"/>
                <a:gd name="T17" fmla="*/ 294 h 336"/>
                <a:gd name="T18" fmla="*/ 203 w 260"/>
                <a:gd name="T19" fmla="*/ 266 h 336"/>
                <a:gd name="T20" fmla="*/ 214 w 260"/>
                <a:gd name="T21" fmla="*/ 231 h 336"/>
                <a:gd name="T22" fmla="*/ 217 w 260"/>
                <a:gd name="T23" fmla="*/ 180 h 336"/>
                <a:gd name="T24" fmla="*/ 214 w 260"/>
                <a:gd name="T25" fmla="*/ 119 h 336"/>
                <a:gd name="T26" fmla="*/ 201 w 260"/>
                <a:gd name="T27" fmla="*/ 77 h 336"/>
                <a:gd name="T28" fmla="*/ 182 w 260"/>
                <a:gd name="T29" fmla="*/ 50 h 336"/>
                <a:gd name="T30" fmla="*/ 149 w 260"/>
                <a:gd name="T31" fmla="*/ 34 h 336"/>
                <a:gd name="T32" fmla="*/ 129 w 260"/>
                <a:gd name="T33" fmla="*/ 0 h 336"/>
                <a:gd name="T34" fmla="*/ 178 w 260"/>
                <a:gd name="T35" fmla="*/ 9 h 336"/>
                <a:gd name="T36" fmla="*/ 210 w 260"/>
                <a:gd name="T37" fmla="*/ 30 h 336"/>
                <a:gd name="T38" fmla="*/ 231 w 260"/>
                <a:gd name="T39" fmla="*/ 53 h 336"/>
                <a:gd name="T40" fmla="*/ 253 w 260"/>
                <a:gd name="T41" fmla="*/ 105 h 336"/>
                <a:gd name="T42" fmla="*/ 260 w 260"/>
                <a:gd name="T43" fmla="*/ 173 h 336"/>
                <a:gd name="T44" fmla="*/ 253 w 260"/>
                <a:gd name="T45" fmla="*/ 238 h 336"/>
                <a:gd name="T46" fmla="*/ 231 w 260"/>
                <a:gd name="T47" fmla="*/ 286 h 336"/>
                <a:gd name="T48" fmla="*/ 189 w 260"/>
                <a:gd name="T49" fmla="*/ 323 h 336"/>
                <a:gd name="T50" fmla="*/ 131 w 260"/>
                <a:gd name="T51" fmla="*/ 336 h 336"/>
                <a:gd name="T52" fmla="*/ 78 w 260"/>
                <a:gd name="T53" fmla="*/ 325 h 336"/>
                <a:gd name="T54" fmla="*/ 39 w 260"/>
                <a:gd name="T55" fmla="*/ 295 h 336"/>
                <a:gd name="T56" fmla="*/ 10 w 260"/>
                <a:gd name="T57" fmla="*/ 241 h 336"/>
                <a:gd name="T58" fmla="*/ 0 w 260"/>
                <a:gd name="T59" fmla="*/ 167 h 336"/>
                <a:gd name="T60" fmla="*/ 12 w 260"/>
                <a:gd name="T61" fmla="*/ 89 h 336"/>
                <a:gd name="T62" fmla="*/ 45 w 260"/>
                <a:gd name="T63" fmla="*/ 34 h 336"/>
                <a:gd name="T64" fmla="*/ 96 w 260"/>
                <a:gd name="T65" fmla="*/ 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336">
                  <a:moveTo>
                    <a:pt x="129" y="31"/>
                  </a:moveTo>
                  <a:lnTo>
                    <a:pt x="107" y="34"/>
                  </a:lnTo>
                  <a:lnTo>
                    <a:pt x="87" y="42"/>
                  </a:lnTo>
                  <a:lnTo>
                    <a:pt x="71" y="55"/>
                  </a:lnTo>
                  <a:lnTo>
                    <a:pt x="60" y="70"/>
                  </a:lnTo>
                  <a:lnTo>
                    <a:pt x="51" y="94"/>
                  </a:lnTo>
                  <a:lnTo>
                    <a:pt x="45" y="123"/>
                  </a:lnTo>
                  <a:lnTo>
                    <a:pt x="43" y="159"/>
                  </a:lnTo>
                  <a:lnTo>
                    <a:pt x="45" y="194"/>
                  </a:lnTo>
                  <a:lnTo>
                    <a:pt x="50" y="225"/>
                  </a:lnTo>
                  <a:lnTo>
                    <a:pt x="56" y="252"/>
                  </a:lnTo>
                  <a:lnTo>
                    <a:pt x="64" y="272"/>
                  </a:lnTo>
                  <a:lnTo>
                    <a:pt x="76" y="286"/>
                  </a:lnTo>
                  <a:lnTo>
                    <a:pt x="93" y="297"/>
                  </a:lnTo>
                  <a:lnTo>
                    <a:pt x="112" y="305"/>
                  </a:lnTo>
                  <a:lnTo>
                    <a:pt x="132" y="306"/>
                  </a:lnTo>
                  <a:lnTo>
                    <a:pt x="157" y="303"/>
                  </a:lnTo>
                  <a:lnTo>
                    <a:pt x="178" y="294"/>
                  </a:lnTo>
                  <a:lnTo>
                    <a:pt x="193" y="278"/>
                  </a:lnTo>
                  <a:lnTo>
                    <a:pt x="203" y="266"/>
                  </a:lnTo>
                  <a:lnTo>
                    <a:pt x="209" y="250"/>
                  </a:lnTo>
                  <a:lnTo>
                    <a:pt x="214" y="231"/>
                  </a:lnTo>
                  <a:lnTo>
                    <a:pt x="217" y="208"/>
                  </a:lnTo>
                  <a:lnTo>
                    <a:pt x="217" y="180"/>
                  </a:lnTo>
                  <a:lnTo>
                    <a:pt x="217" y="147"/>
                  </a:lnTo>
                  <a:lnTo>
                    <a:pt x="214" y="119"/>
                  </a:lnTo>
                  <a:lnTo>
                    <a:pt x="209" y="95"/>
                  </a:lnTo>
                  <a:lnTo>
                    <a:pt x="201" y="77"/>
                  </a:lnTo>
                  <a:lnTo>
                    <a:pt x="193" y="62"/>
                  </a:lnTo>
                  <a:lnTo>
                    <a:pt x="182" y="50"/>
                  </a:lnTo>
                  <a:lnTo>
                    <a:pt x="167" y="41"/>
                  </a:lnTo>
                  <a:lnTo>
                    <a:pt x="149" y="34"/>
                  </a:lnTo>
                  <a:lnTo>
                    <a:pt x="129" y="31"/>
                  </a:lnTo>
                  <a:close/>
                  <a:moveTo>
                    <a:pt x="129" y="0"/>
                  </a:moveTo>
                  <a:lnTo>
                    <a:pt x="156" y="3"/>
                  </a:lnTo>
                  <a:lnTo>
                    <a:pt x="178" y="9"/>
                  </a:lnTo>
                  <a:lnTo>
                    <a:pt x="195" y="19"/>
                  </a:lnTo>
                  <a:lnTo>
                    <a:pt x="210" y="30"/>
                  </a:lnTo>
                  <a:lnTo>
                    <a:pt x="221" y="42"/>
                  </a:lnTo>
                  <a:lnTo>
                    <a:pt x="231" y="53"/>
                  </a:lnTo>
                  <a:lnTo>
                    <a:pt x="245" y="78"/>
                  </a:lnTo>
                  <a:lnTo>
                    <a:pt x="253" y="105"/>
                  </a:lnTo>
                  <a:lnTo>
                    <a:pt x="259" y="137"/>
                  </a:lnTo>
                  <a:lnTo>
                    <a:pt x="260" y="173"/>
                  </a:lnTo>
                  <a:lnTo>
                    <a:pt x="259" y="208"/>
                  </a:lnTo>
                  <a:lnTo>
                    <a:pt x="253" y="238"/>
                  </a:lnTo>
                  <a:lnTo>
                    <a:pt x="245" y="264"/>
                  </a:lnTo>
                  <a:lnTo>
                    <a:pt x="231" y="286"/>
                  </a:lnTo>
                  <a:lnTo>
                    <a:pt x="214" y="305"/>
                  </a:lnTo>
                  <a:lnTo>
                    <a:pt x="189" y="323"/>
                  </a:lnTo>
                  <a:lnTo>
                    <a:pt x="162" y="333"/>
                  </a:lnTo>
                  <a:lnTo>
                    <a:pt x="131" y="336"/>
                  </a:lnTo>
                  <a:lnTo>
                    <a:pt x="103" y="333"/>
                  </a:lnTo>
                  <a:lnTo>
                    <a:pt x="78" y="325"/>
                  </a:lnTo>
                  <a:lnTo>
                    <a:pt x="57" y="313"/>
                  </a:lnTo>
                  <a:lnTo>
                    <a:pt x="39" y="295"/>
                  </a:lnTo>
                  <a:lnTo>
                    <a:pt x="21" y="270"/>
                  </a:lnTo>
                  <a:lnTo>
                    <a:pt x="10" y="241"/>
                  </a:lnTo>
                  <a:lnTo>
                    <a:pt x="3" y="206"/>
                  </a:lnTo>
                  <a:lnTo>
                    <a:pt x="0" y="167"/>
                  </a:lnTo>
                  <a:lnTo>
                    <a:pt x="3" y="125"/>
                  </a:lnTo>
                  <a:lnTo>
                    <a:pt x="12" y="89"/>
                  </a:lnTo>
                  <a:lnTo>
                    <a:pt x="26" y="58"/>
                  </a:lnTo>
                  <a:lnTo>
                    <a:pt x="45" y="34"/>
                  </a:lnTo>
                  <a:lnTo>
                    <a:pt x="68" y="16"/>
                  </a:lnTo>
                  <a:lnTo>
                    <a:pt x="96" y="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6" name="Freeform 45"/>
            <p:cNvSpPr>
              <a:spLocks noEditPoints="1"/>
            </p:cNvSpPr>
            <p:nvPr/>
          </p:nvSpPr>
          <p:spPr bwMode="auto">
            <a:xfrm>
              <a:off x="7985126" y="5353050"/>
              <a:ext cx="328613" cy="514350"/>
            </a:xfrm>
            <a:custGeom>
              <a:avLst/>
              <a:gdLst>
                <a:gd name="T0" fmla="*/ 39 w 207"/>
                <a:gd name="T1" fmla="*/ 33 h 324"/>
                <a:gd name="T2" fmla="*/ 39 w 207"/>
                <a:gd name="T3" fmla="*/ 153 h 324"/>
                <a:gd name="T4" fmla="*/ 74 w 207"/>
                <a:gd name="T5" fmla="*/ 153 h 324"/>
                <a:gd name="T6" fmla="*/ 100 w 207"/>
                <a:gd name="T7" fmla="*/ 152 h 324"/>
                <a:gd name="T8" fmla="*/ 119 w 207"/>
                <a:gd name="T9" fmla="*/ 147 h 324"/>
                <a:gd name="T10" fmla="*/ 133 w 207"/>
                <a:gd name="T11" fmla="*/ 138 h 324"/>
                <a:gd name="T12" fmla="*/ 142 w 207"/>
                <a:gd name="T13" fmla="*/ 125 h 324"/>
                <a:gd name="T14" fmla="*/ 147 w 207"/>
                <a:gd name="T15" fmla="*/ 108 h 324"/>
                <a:gd name="T16" fmla="*/ 149 w 207"/>
                <a:gd name="T17" fmla="*/ 89 h 324"/>
                <a:gd name="T18" fmla="*/ 146 w 207"/>
                <a:gd name="T19" fmla="*/ 67 h 324"/>
                <a:gd name="T20" fmla="*/ 135 w 207"/>
                <a:gd name="T21" fmla="*/ 50 h 324"/>
                <a:gd name="T22" fmla="*/ 117 w 207"/>
                <a:gd name="T23" fmla="*/ 39 h 324"/>
                <a:gd name="T24" fmla="*/ 100 w 207"/>
                <a:gd name="T25" fmla="*/ 35 h 324"/>
                <a:gd name="T26" fmla="*/ 77 w 207"/>
                <a:gd name="T27" fmla="*/ 33 h 324"/>
                <a:gd name="T28" fmla="*/ 39 w 207"/>
                <a:gd name="T29" fmla="*/ 33 h 324"/>
                <a:gd name="T30" fmla="*/ 0 w 207"/>
                <a:gd name="T31" fmla="*/ 0 h 324"/>
                <a:gd name="T32" fmla="*/ 77 w 207"/>
                <a:gd name="T33" fmla="*/ 0 h 324"/>
                <a:gd name="T34" fmla="*/ 105 w 207"/>
                <a:gd name="T35" fmla="*/ 2 h 324"/>
                <a:gd name="T36" fmla="*/ 128 w 207"/>
                <a:gd name="T37" fmla="*/ 6 h 324"/>
                <a:gd name="T38" fmla="*/ 146 w 207"/>
                <a:gd name="T39" fmla="*/ 13 h 324"/>
                <a:gd name="T40" fmla="*/ 158 w 207"/>
                <a:gd name="T41" fmla="*/ 20 h 324"/>
                <a:gd name="T42" fmla="*/ 169 w 207"/>
                <a:gd name="T43" fmla="*/ 31 h 324"/>
                <a:gd name="T44" fmla="*/ 180 w 207"/>
                <a:gd name="T45" fmla="*/ 47 h 324"/>
                <a:gd name="T46" fmla="*/ 188 w 207"/>
                <a:gd name="T47" fmla="*/ 66 h 324"/>
                <a:gd name="T48" fmla="*/ 189 w 207"/>
                <a:gd name="T49" fmla="*/ 89 h 324"/>
                <a:gd name="T50" fmla="*/ 188 w 207"/>
                <a:gd name="T51" fmla="*/ 114 h 324"/>
                <a:gd name="T52" fmla="*/ 180 w 207"/>
                <a:gd name="T53" fmla="*/ 136 h 324"/>
                <a:gd name="T54" fmla="*/ 166 w 207"/>
                <a:gd name="T55" fmla="*/ 153 h 324"/>
                <a:gd name="T56" fmla="*/ 149 w 207"/>
                <a:gd name="T57" fmla="*/ 167 h 324"/>
                <a:gd name="T58" fmla="*/ 128 w 207"/>
                <a:gd name="T59" fmla="*/ 175 h 324"/>
                <a:gd name="T60" fmla="*/ 103 w 207"/>
                <a:gd name="T61" fmla="*/ 178 h 324"/>
                <a:gd name="T62" fmla="*/ 99 w 207"/>
                <a:gd name="T63" fmla="*/ 178 h 324"/>
                <a:gd name="T64" fmla="*/ 113 w 207"/>
                <a:gd name="T65" fmla="*/ 191 h 324"/>
                <a:gd name="T66" fmla="*/ 124 w 207"/>
                <a:gd name="T67" fmla="*/ 203 h 324"/>
                <a:gd name="T68" fmla="*/ 132 w 207"/>
                <a:gd name="T69" fmla="*/ 214 h 324"/>
                <a:gd name="T70" fmla="*/ 138 w 207"/>
                <a:gd name="T71" fmla="*/ 224 h 324"/>
                <a:gd name="T72" fmla="*/ 147 w 207"/>
                <a:gd name="T73" fmla="*/ 236 h 324"/>
                <a:gd name="T74" fmla="*/ 158 w 207"/>
                <a:gd name="T75" fmla="*/ 250 h 324"/>
                <a:gd name="T76" fmla="*/ 169 w 207"/>
                <a:gd name="T77" fmla="*/ 267 h 324"/>
                <a:gd name="T78" fmla="*/ 180 w 207"/>
                <a:gd name="T79" fmla="*/ 285 h 324"/>
                <a:gd name="T80" fmla="*/ 191 w 207"/>
                <a:gd name="T81" fmla="*/ 300 h 324"/>
                <a:gd name="T82" fmla="*/ 199 w 207"/>
                <a:gd name="T83" fmla="*/ 313 h 324"/>
                <a:gd name="T84" fmla="*/ 205 w 207"/>
                <a:gd name="T85" fmla="*/ 321 h 324"/>
                <a:gd name="T86" fmla="*/ 207 w 207"/>
                <a:gd name="T87" fmla="*/ 324 h 324"/>
                <a:gd name="T88" fmla="*/ 158 w 207"/>
                <a:gd name="T89" fmla="*/ 324 h 324"/>
                <a:gd name="T90" fmla="*/ 150 w 207"/>
                <a:gd name="T91" fmla="*/ 308 h 324"/>
                <a:gd name="T92" fmla="*/ 138 w 207"/>
                <a:gd name="T93" fmla="*/ 286 h 324"/>
                <a:gd name="T94" fmla="*/ 121 w 207"/>
                <a:gd name="T95" fmla="*/ 261 h 324"/>
                <a:gd name="T96" fmla="*/ 100 w 207"/>
                <a:gd name="T97" fmla="*/ 232 h 324"/>
                <a:gd name="T98" fmla="*/ 75 w 207"/>
                <a:gd name="T99" fmla="*/ 199 h 324"/>
                <a:gd name="T100" fmla="*/ 64 w 207"/>
                <a:gd name="T101" fmla="*/ 186 h 324"/>
                <a:gd name="T102" fmla="*/ 53 w 207"/>
                <a:gd name="T103" fmla="*/ 180 h 324"/>
                <a:gd name="T104" fmla="*/ 39 w 207"/>
                <a:gd name="T105" fmla="*/ 178 h 324"/>
                <a:gd name="T106" fmla="*/ 39 w 207"/>
                <a:gd name="T107" fmla="*/ 324 h 324"/>
                <a:gd name="T108" fmla="*/ 0 w 207"/>
                <a:gd name="T109" fmla="*/ 324 h 324"/>
                <a:gd name="T110" fmla="*/ 0 w 207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324">
                  <a:moveTo>
                    <a:pt x="39" y="33"/>
                  </a:moveTo>
                  <a:lnTo>
                    <a:pt x="39" y="153"/>
                  </a:lnTo>
                  <a:lnTo>
                    <a:pt x="74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49" y="89"/>
                  </a:lnTo>
                  <a:lnTo>
                    <a:pt x="146" y="67"/>
                  </a:lnTo>
                  <a:lnTo>
                    <a:pt x="135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7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7" y="0"/>
                  </a:lnTo>
                  <a:lnTo>
                    <a:pt x="105" y="2"/>
                  </a:lnTo>
                  <a:lnTo>
                    <a:pt x="128" y="6"/>
                  </a:lnTo>
                  <a:lnTo>
                    <a:pt x="146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80" y="47"/>
                  </a:lnTo>
                  <a:lnTo>
                    <a:pt x="188" y="66"/>
                  </a:lnTo>
                  <a:lnTo>
                    <a:pt x="189" y="89"/>
                  </a:lnTo>
                  <a:lnTo>
                    <a:pt x="188" y="114"/>
                  </a:lnTo>
                  <a:lnTo>
                    <a:pt x="180" y="136"/>
                  </a:lnTo>
                  <a:lnTo>
                    <a:pt x="166" y="153"/>
                  </a:lnTo>
                  <a:lnTo>
                    <a:pt x="149" y="167"/>
                  </a:lnTo>
                  <a:lnTo>
                    <a:pt x="128" y="175"/>
                  </a:lnTo>
                  <a:lnTo>
                    <a:pt x="103" y="178"/>
                  </a:lnTo>
                  <a:lnTo>
                    <a:pt x="99" y="178"/>
                  </a:lnTo>
                  <a:lnTo>
                    <a:pt x="113" y="191"/>
                  </a:lnTo>
                  <a:lnTo>
                    <a:pt x="124" y="203"/>
                  </a:lnTo>
                  <a:lnTo>
                    <a:pt x="132" y="214"/>
                  </a:lnTo>
                  <a:lnTo>
                    <a:pt x="138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80" y="285"/>
                  </a:lnTo>
                  <a:lnTo>
                    <a:pt x="191" y="300"/>
                  </a:lnTo>
                  <a:lnTo>
                    <a:pt x="199" y="313"/>
                  </a:lnTo>
                  <a:lnTo>
                    <a:pt x="205" y="321"/>
                  </a:lnTo>
                  <a:lnTo>
                    <a:pt x="207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8" y="286"/>
                  </a:lnTo>
                  <a:lnTo>
                    <a:pt x="121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7" name="Freeform 46"/>
            <p:cNvSpPr>
              <a:spLocks/>
            </p:cNvSpPr>
            <p:nvPr/>
          </p:nvSpPr>
          <p:spPr bwMode="auto">
            <a:xfrm>
              <a:off x="8402638" y="5353050"/>
              <a:ext cx="341313" cy="514350"/>
            </a:xfrm>
            <a:custGeom>
              <a:avLst/>
              <a:gdLst>
                <a:gd name="T0" fmla="*/ 0 w 215"/>
                <a:gd name="T1" fmla="*/ 0 h 324"/>
                <a:gd name="T2" fmla="*/ 45 w 215"/>
                <a:gd name="T3" fmla="*/ 0 h 324"/>
                <a:gd name="T4" fmla="*/ 153 w 215"/>
                <a:gd name="T5" fmla="*/ 207 h 324"/>
                <a:gd name="T6" fmla="*/ 162 w 215"/>
                <a:gd name="T7" fmla="*/ 225 h 324"/>
                <a:gd name="T8" fmla="*/ 170 w 215"/>
                <a:gd name="T9" fmla="*/ 244 h 324"/>
                <a:gd name="T10" fmla="*/ 176 w 215"/>
                <a:gd name="T11" fmla="*/ 258 h 324"/>
                <a:gd name="T12" fmla="*/ 181 w 215"/>
                <a:gd name="T13" fmla="*/ 271 h 324"/>
                <a:gd name="T14" fmla="*/ 182 w 215"/>
                <a:gd name="T15" fmla="*/ 275 h 324"/>
                <a:gd name="T16" fmla="*/ 182 w 215"/>
                <a:gd name="T17" fmla="*/ 271 h 324"/>
                <a:gd name="T18" fmla="*/ 182 w 215"/>
                <a:gd name="T19" fmla="*/ 260 h 324"/>
                <a:gd name="T20" fmla="*/ 181 w 215"/>
                <a:gd name="T21" fmla="*/ 242 h 324"/>
                <a:gd name="T22" fmla="*/ 179 w 215"/>
                <a:gd name="T23" fmla="*/ 222 h 324"/>
                <a:gd name="T24" fmla="*/ 179 w 215"/>
                <a:gd name="T25" fmla="*/ 200 h 324"/>
                <a:gd name="T26" fmla="*/ 179 w 215"/>
                <a:gd name="T27" fmla="*/ 177 h 324"/>
                <a:gd name="T28" fmla="*/ 178 w 215"/>
                <a:gd name="T29" fmla="*/ 0 h 324"/>
                <a:gd name="T30" fmla="*/ 215 w 215"/>
                <a:gd name="T31" fmla="*/ 0 h 324"/>
                <a:gd name="T32" fmla="*/ 215 w 215"/>
                <a:gd name="T33" fmla="*/ 324 h 324"/>
                <a:gd name="T34" fmla="*/ 175 w 215"/>
                <a:gd name="T35" fmla="*/ 324 h 324"/>
                <a:gd name="T36" fmla="*/ 72 w 215"/>
                <a:gd name="T37" fmla="*/ 125 h 324"/>
                <a:gd name="T38" fmla="*/ 61 w 215"/>
                <a:gd name="T39" fmla="*/ 106 h 324"/>
                <a:gd name="T40" fmla="*/ 53 w 215"/>
                <a:gd name="T41" fmla="*/ 88 h 324"/>
                <a:gd name="T42" fmla="*/ 45 w 215"/>
                <a:gd name="T43" fmla="*/ 72 h 324"/>
                <a:gd name="T44" fmla="*/ 39 w 215"/>
                <a:gd name="T45" fmla="*/ 60 h 324"/>
                <a:gd name="T46" fmla="*/ 36 w 215"/>
                <a:gd name="T47" fmla="*/ 52 h 324"/>
                <a:gd name="T48" fmla="*/ 34 w 215"/>
                <a:gd name="T49" fmla="*/ 49 h 324"/>
                <a:gd name="T50" fmla="*/ 34 w 215"/>
                <a:gd name="T51" fmla="*/ 53 h 324"/>
                <a:gd name="T52" fmla="*/ 36 w 215"/>
                <a:gd name="T53" fmla="*/ 67 h 324"/>
                <a:gd name="T54" fmla="*/ 37 w 215"/>
                <a:gd name="T55" fmla="*/ 88 h 324"/>
                <a:gd name="T56" fmla="*/ 37 w 215"/>
                <a:gd name="T57" fmla="*/ 111 h 324"/>
                <a:gd name="T58" fmla="*/ 39 w 215"/>
                <a:gd name="T59" fmla="*/ 136 h 324"/>
                <a:gd name="T60" fmla="*/ 40 w 215"/>
                <a:gd name="T61" fmla="*/ 324 h 324"/>
                <a:gd name="T62" fmla="*/ 0 w 215"/>
                <a:gd name="T63" fmla="*/ 324 h 324"/>
                <a:gd name="T64" fmla="*/ 0 w 215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5" h="324">
                  <a:moveTo>
                    <a:pt x="0" y="0"/>
                  </a:moveTo>
                  <a:lnTo>
                    <a:pt x="45" y="0"/>
                  </a:lnTo>
                  <a:lnTo>
                    <a:pt x="153" y="207"/>
                  </a:lnTo>
                  <a:lnTo>
                    <a:pt x="162" y="225"/>
                  </a:lnTo>
                  <a:lnTo>
                    <a:pt x="170" y="244"/>
                  </a:lnTo>
                  <a:lnTo>
                    <a:pt x="176" y="258"/>
                  </a:lnTo>
                  <a:lnTo>
                    <a:pt x="181" y="271"/>
                  </a:lnTo>
                  <a:lnTo>
                    <a:pt x="182" y="275"/>
                  </a:lnTo>
                  <a:lnTo>
                    <a:pt x="182" y="271"/>
                  </a:lnTo>
                  <a:lnTo>
                    <a:pt x="182" y="260"/>
                  </a:lnTo>
                  <a:lnTo>
                    <a:pt x="181" y="242"/>
                  </a:lnTo>
                  <a:lnTo>
                    <a:pt x="179" y="222"/>
                  </a:lnTo>
                  <a:lnTo>
                    <a:pt x="179" y="200"/>
                  </a:lnTo>
                  <a:lnTo>
                    <a:pt x="179" y="177"/>
                  </a:lnTo>
                  <a:lnTo>
                    <a:pt x="178" y="0"/>
                  </a:lnTo>
                  <a:lnTo>
                    <a:pt x="215" y="0"/>
                  </a:lnTo>
                  <a:lnTo>
                    <a:pt x="215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3" y="88"/>
                  </a:lnTo>
                  <a:lnTo>
                    <a:pt x="45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4" y="49"/>
                  </a:lnTo>
                  <a:lnTo>
                    <a:pt x="34" y="53"/>
                  </a:lnTo>
                  <a:lnTo>
                    <a:pt x="36" y="67"/>
                  </a:lnTo>
                  <a:lnTo>
                    <a:pt x="37" y="88"/>
                  </a:lnTo>
                  <a:lnTo>
                    <a:pt x="37" y="111"/>
                  </a:lnTo>
                  <a:lnTo>
                    <a:pt x="39" y="136"/>
                  </a:lnTo>
                  <a:lnTo>
                    <a:pt x="40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9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263843" y="1268414"/>
            <a:ext cx="9370695" cy="510948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LAYOUTRAHMEN</a:t>
            </a:r>
          </a:p>
          <a:p>
            <a:pPr algn="ctr"/>
            <a:endParaRPr lang="de-DE" sz="1600" b="1" dirty="0">
              <a:solidFill>
                <a:schemeClr val="bg1"/>
              </a:solidFill>
            </a:endParaRPr>
          </a:p>
          <a:p>
            <a:pPr algn="ctr"/>
            <a:r>
              <a:rPr lang="de-DE" sz="1600" b="1" dirty="0">
                <a:solidFill>
                  <a:schemeClr val="bg1"/>
                </a:solidFill>
              </a:rPr>
              <a:t>Breite 25,97 cm</a:t>
            </a:r>
            <a:r>
              <a:rPr lang="de-DE" sz="1600" b="1" baseline="0" dirty="0">
                <a:solidFill>
                  <a:schemeClr val="bg1"/>
                </a:solidFill>
              </a:rPr>
              <a:t> / Höhe 13,4 cm</a:t>
            </a: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r>
              <a:rPr lang="de-DE" sz="1600" b="1" baseline="0" dirty="0">
                <a:solidFill>
                  <a:schemeClr val="bg1"/>
                </a:solidFill>
              </a:rPr>
              <a:t>	= Position der Führungslinien</a:t>
            </a: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288330" y="4517778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4305251" y="5085184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144663" y="4517778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2505026" y="5085184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2864768" y="340214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xxx</a:t>
            </a: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65368" y="126333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8255024" y="609499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8,2</a:t>
            </a: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8285132" y="18891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3584526" y="4506577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5097016" y="5517232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6548710" y="5885257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4,4</a:t>
            </a:r>
          </a:p>
        </p:txBody>
      </p:sp>
      <p:cxnSp>
        <p:nvCxnSpPr>
          <p:cNvPr id="17" name="Gerade Verbindung 16"/>
          <p:cNvCxnSpPr/>
          <p:nvPr userDrawn="1"/>
        </p:nvCxnSpPr>
        <p:spPr>
          <a:xfrm>
            <a:off x="0" y="181293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0" y="1257738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>
            <a:off x="0" y="6377900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>
          <a:xfrm>
            <a:off x="263843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3145155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>
            <a:off x="3505220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>
            <a:off x="4585018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>
            <a:off x="963453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>
            <a:off x="5305743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 userDrawn="1"/>
        </p:nvCxnSpPr>
        <p:spPr>
          <a:xfrm>
            <a:off x="6097905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 userDrawn="1"/>
        </p:nvCxnSpPr>
        <p:spPr>
          <a:xfrm>
            <a:off x="6531610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9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beispie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Farbbeispiele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pPr lvl="0"/>
            <a:r>
              <a:rPr lang="de-DE" dirty="0"/>
              <a:t>Die im PPT-Master auswählbaren Designfarben sind die Farben des Heinz Nixdorf Instituts – dies ist in der Master-Datei mit gespeichert.</a:t>
            </a:r>
          </a:p>
          <a:p>
            <a:pPr lvl="0"/>
            <a:r>
              <a:rPr lang="de-DE" dirty="0"/>
              <a:t>Schöne Farbkombinationen sind: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273050" y="271824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424608" y="271824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6133276" y="272016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7300372" y="272016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73050" y="3308578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1424608" y="3308578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6133276" y="3310498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7300372" y="3310498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6133276" y="5081500"/>
            <a:ext cx="863526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7300372" y="5081500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 bwMode="auto">
          <a:xfrm>
            <a:off x="273050" y="389891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1424608" y="3898912"/>
            <a:ext cx="863526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 bwMode="auto">
          <a:xfrm>
            <a:off x="6133276" y="3900832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7300372" y="390083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6133276" y="4491166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 bwMode="auto">
          <a:xfrm>
            <a:off x="7300372" y="4491166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auto">
          <a:xfrm>
            <a:off x="3152775" y="2708920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 bwMode="auto">
          <a:xfrm>
            <a:off x="4319871" y="2708920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3152775" y="3299254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6" name="Rechteck 25"/>
          <p:cNvSpPr/>
          <p:nvPr userDrawn="1"/>
        </p:nvSpPr>
        <p:spPr bwMode="auto">
          <a:xfrm>
            <a:off x="4319871" y="3299254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7" name="Rechteck 26"/>
          <p:cNvSpPr/>
          <p:nvPr userDrawn="1"/>
        </p:nvSpPr>
        <p:spPr bwMode="auto">
          <a:xfrm>
            <a:off x="3152775" y="3889588"/>
            <a:ext cx="863526" cy="504056"/>
          </a:xfrm>
          <a:prstGeom prst="rect">
            <a:avLst/>
          </a:prstGeom>
          <a:solidFill>
            <a:schemeClr val="accent4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 userDrawn="1"/>
        </p:nvSpPr>
        <p:spPr bwMode="auto">
          <a:xfrm>
            <a:off x="4319871" y="3889588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9" name="Rechteck 28"/>
          <p:cNvSpPr/>
          <p:nvPr userDrawn="1"/>
        </p:nvSpPr>
        <p:spPr bwMode="auto">
          <a:xfrm>
            <a:off x="3152775" y="447992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 userDrawn="1"/>
        </p:nvSpPr>
        <p:spPr bwMode="auto">
          <a:xfrm>
            <a:off x="4319871" y="4479922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271463" y="3116965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9"/>
          <p:cNvSpPr>
            <a:spLocks noGrp="1"/>
          </p:cNvSpPr>
          <p:nvPr>
            <p:ph type="body" sz="quarter" idx="14"/>
          </p:nvPr>
        </p:nvSpPr>
        <p:spPr bwMode="gray">
          <a:xfrm>
            <a:off x="1231444" y="3500944"/>
            <a:ext cx="5904656" cy="432112"/>
          </a:xfrm>
          <a:noFill/>
          <a:ln w="19050">
            <a:solidFill>
              <a:schemeClr val="tx2"/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1352600" y="3532822"/>
            <a:ext cx="5760640" cy="2848928"/>
          </a:xfrm>
        </p:spPr>
        <p:txBody>
          <a:bodyPr/>
          <a:lstStyle>
            <a:lvl1pPr marL="360000" indent="-360000">
              <a:buFont typeface="+mj-lt"/>
              <a:buAutoNum type="arabicPeriod"/>
              <a:defRPr b="1"/>
            </a:lvl1pPr>
            <a:lvl2pPr marL="720000" indent="-360000">
              <a:buFont typeface="+mj-lt"/>
              <a:buAutoNum type="arabicPeriod"/>
              <a:defRPr b="1"/>
            </a:lvl2pPr>
            <a:lvl3pPr marL="1080000" indent="-360000">
              <a:buFont typeface="+mj-lt"/>
              <a:buAutoNum type="arabicPeriod"/>
              <a:defRPr b="1"/>
            </a:lvl3pPr>
            <a:lvl4pPr marL="1438275" indent="-360000">
              <a:buFont typeface="+mj-lt"/>
              <a:buAutoNum type="arabicPeriod"/>
              <a:defRPr b="1"/>
            </a:lvl4pPr>
            <a:lvl5pPr marL="1800000" indent="-360000">
              <a:buFont typeface="+mj-lt"/>
              <a:buAutoNum type="arabicPeriod"/>
              <a:defRPr b="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58"/>
          <p:cNvSpPr>
            <a:spLocks noGrp="1"/>
          </p:cNvSpPr>
          <p:nvPr>
            <p:ph type="title"/>
          </p:nvPr>
        </p:nvSpPr>
        <p:spPr>
          <a:xfrm>
            <a:off x="267155" y="1484784"/>
            <a:ext cx="9348333" cy="1440160"/>
          </a:xfrm>
        </p:spPr>
        <p:txBody>
          <a:bodyPr lIns="0" rIns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 flipV="1">
            <a:off x="271463" y="1341656"/>
            <a:ext cx="9362546" cy="0"/>
          </a:xfrm>
          <a:prstGeom prst="line">
            <a:avLst/>
          </a:prstGeom>
          <a:ln w="3810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 flipV="1">
            <a:off x="271463" y="1269648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04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109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055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313363" y="1259677"/>
            <a:ext cx="4315495" cy="51220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73051" y="1272232"/>
            <a:ext cx="4319588" cy="51095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21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/>
          </p:nvPr>
        </p:nvSpPr>
        <p:spPr>
          <a:xfrm>
            <a:off x="264686" y="1268413"/>
            <a:ext cx="2888089" cy="5113337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13138" y="1268413"/>
            <a:ext cx="6121400" cy="5113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40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37325" y="188642"/>
            <a:ext cx="3097212" cy="6193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273051" y="188912"/>
            <a:ext cx="5832474" cy="61928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33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Quelle / 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6185162"/>
            <a:ext cx="8424366" cy="216000"/>
          </a:xfrm>
        </p:spPr>
        <p:txBody>
          <a:bodyPr vert="horz" lIns="0" tIns="45720" rIns="91440" bIns="45720" rtlCol="0" anchor="ctr">
            <a:noAutofit/>
          </a:bodyPr>
          <a:lstStyle>
            <a:lvl1pPr marL="360000" indent="-360000">
              <a:buNone/>
              <a:defRPr lang="de-DE" sz="1400" baseline="0" dirty="0">
                <a:solidFill>
                  <a:schemeClr val="tx1"/>
                </a:solidFill>
                <a:latin typeface="Arial" charset="0"/>
              </a:defRPr>
            </a:lvl1pPr>
          </a:lstStyle>
          <a:p>
            <a:pPr marL="0" lvl="0" inden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Quelle: R. </a:t>
            </a:r>
            <a:r>
              <a:rPr lang="de-DE" dirty="0" err="1"/>
              <a:t>Isermann</a:t>
            </a:r>
            <a:r>
              <a:rPr lang="de-DE" dirty="0"/>
              <a:t>; Adaptive Control Systems, </a:t>
            </a:r>
            <a:r>
              <a:rPr lang="de-DE" dirty="0" err="1"/>
              <a:t>Prentice</a:t>
            </a:r>
            <a:r>
              <a:rPr lang="de-DE" dirty="0"/>
              <a:t> Hall, 1992</a:t>
            </a:r>
            <a:endParaRPr lang="de-DE" sz="1000" dirty="0">
              <a:solidFill>
                <a:srgbClr val="003A80"/>
              </a:solidFill>
              <a:latin typeface="Arial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73050" y="5877272"/>
            <a:ext cx="7704286" cy="216000"/>
          </a:xfrm>
        </p:spPr>
        <p:txBody>
          <a:bodyPr vert="horz" lIns="0" tIns="45720" rIns="91440" bIns="45720" rtlCol="0" anchor="ctr"/>
          <a:lstStyle>
            <a:lvl1pPr marL="0" indent="0">
              <a:buNone/>
              <a:defRPr lang="de-DE" sz="1400" cap="none" baseline="0" dirty="0">
                <a:latin typeface="Arial" charset="0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nach </a:t>
            </a:r>
            <a:r>
              <a:rPr lang="de-DE" dirty="0" err="1"/>
              <a:t>Zohm</a:t>
            </a:r>
            <a:r>
              <a:rPr lang="de-DE" dirty="0"/>
              <a:t> 2003:</a:t>
            </a:r>
          </a:p>
        </p:txBody>
      </p:sp>
    </p:spTree>
    <p:extLst>
      <p:ext uri="{BB962C8B-B14F-4D97-AF65-F5344CB8AC3E}">
        <p14:creationId xmlns:p14="http://schemas.microsoft.com/office/powerpoint/2010/main" val="46739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67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platzhalter 9"/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cxnSp>
        <p:nvCxnSpPr>
          <p:cNvPr id="105" name="Gerade Verbindung 104"/>
          <p:cNvCxnSpPr/>
          <p:nvPr/>
        </p:nvCxnSpPr>
        <p:spPr>
          <a:xfrm>
            <a:off x="272228" y="6516397"/>
            <a:ext cx="7633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270899" y="1268413"/>
            <a:ext cx="9360000" cy="504031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1" name="Fußzeilenplatzhalter 1028"/>
          <p:cNvSpPr>
            <a:spLocks noGrp="1"/>
          </p:cNvSpPr>
          <p:nvPr>
            <p:ph type="ftr" sz="quarter" idx="3"/>
          </p:nvPr>
        </p:nvSpPr>
        <p:spPr>
          <a:xfrm>
            <a:off x="560512" y="6583104"/>
            <a:ext cx="5011976" cy="230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1100" b="1">
                <a:solidFill>
                  <a:schemeClr val="tx2"/>
                </a:solidFill>
              </a:defRPr>
            </a:lvl1pPr>
          </a:lstStyle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272228" y="6583104"/>
            <a:ext cx="360292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49" name="Gruppieren 48"/>
          <p:cNvGrpSpPr/>
          <p:nvPr userDrawn="1"/>
        </p:nvGrpSpPr>
        <p:grpSpPr>
          <a:xfrm>
            <a:off x="7992000" y="6501600"/>
            <a:ext cx="1641600" cy="255600"/>
            <a:chOff x="592138" y="4584700"/>
            <a:chExt cx="8172451" cy="1292225"/>
          </a:xfrm>
        </p:grpSpPr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592138" y="4606925"/>
              <a:ext cx="358775" cy="517525"/>
            </a:xfrm>
            <a:custGeom>
              <a:avLst/>
              <a:gdLst>
                <a:gd name="T0" fmla="*/ 0 w 226"/>
                <a:gd name="T1" fmla="*/ 0 h 326"/>
                <a:gd name="T2" fmla="*/ 66 w 226"/>
                <a:gd name="T3" fmla="*/ 0 h 326"/>
                <a:gd name="T4" fmla="*/ 66 w 226"/>
                <a:gd name="T5" fmla="*/ 126 h 326"/>
                <a:gd name="T6" fmla="*/ 159 w 226"/>
                <a:gd name="T7" fmla="*/ 126 h 326"/>
                <a:gd name="T8" fmla="*/ 159 w 226"/>
                <a:gd name="T9" fmla="*/ 0 h 326"/>
                <a:gd name="T10" fmla="*/ 226 w 226"/>
                <a:gd name="T11" fmla="*/ 0 h 326"/>
                <a:gd name="T12" fmla="*/ 226 w 226"/>
                <a:gd name="T13" fmla="*/ 326 h 326"/>
                <a:gd name="T14" fmla="*/ 159 w 226"/>
                <a:gd name="T15" fmla="*/ 326 h 326"/>
                <a:gd name="T16" fmla="*/ 159 w 226"/>
                <a:gd name="T17" fmla="*/ 181 h 326"/>
                <a:gd name="T18" fmla="*/ 66 w 226"/>
                <a:gd name="T19" fmla="*/ 181 h 326"/>
                <a:gd name="T20" fmla="*/ 66 w 226"/>
                <a:gd name="T21" fmla="*/ 326 h 326"/>
                <a:gd name="T22" fmla="*/ 0 w 226"/>
                <a:gd name="T23" fmla="*/ 326 h 326"/>
                <a:gd name="T24" fmla="*/ 0 w 226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326">
                  <a:moveTo>
                    <a:pt x="0" y="0"/>
                  </a:moveTo>
                  <a:lnTo>
                    <a:pt x="66" y="0"/>
                  </a:lnTo>
                  <a:lnTo>
                    <a:pt x="66" y="126"/>
                  </a:lnTo>
                  <a:lnTo>
                    <a:pt x="159" y="126"/>
                  </a:lnTo>
                  <a:lnTo>
                    <a:pt x="159" y="0"/>
                  </a:lnTo>
                  <a:lnTo>
                    <a:pt x="226" y="0"/>
                  </a:lnTo>
                  <a:lnTo>
                    <a:pt x="226" y="326"/>
                  </a:lnTo>
                  <a:lnTo>
                    <a:pt x="159" y="326"/>
                  </a:lnTo>
                  <a:lnTo>
                    <a:pt x="159" y="181"/>
                  </a:lnTo>
                  <a:lnTo>
                    <a:pt x="66" y="181"/>
                  </a:lnTo>
                  <a:lnTo>
                    <a:pt x="66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1065213" y="4606925"/>
              <a:ext cx="303213" cy="517525"/>
            </a:xfrm>
            <a:custGeom>
              <a:avLst/>
              <a:gdLst>
                <a:gd name="T0" fmla="*/ 0 w 191"/>
                <a:gd name="T1" fmla="*/ 0 h 326"/>
                <a:gd name="T2" fmla="*/ 186 w 191"/>
                <a:gd name="T3" fmla="*/ 0 h 326"/>
                <a:gd name="T4" fmla="*/ 178 w 191"/>
                <a:gd name="T5" fmla="*/ 53 h 326"/>
                <a:gd name="T6" fmla="*/ 66 w 191"/>
                <a:gd name="T7" fmla="*/ 53 h 326"/>
                <a:gd name="T8" fmla="*/ 66 w 191"/>
                <a:gd name="T9" fmla="*/ 129 h 326"/>
                <a:gd name="T10" fmla="*/ 160 w 191"/>
                <a:gd name="T11" fmla="*/ 129 h 326"/>
                <a:gd name="T12" fmla="*/ 160 w 191"/>
                <a:gd name="T13" fmla="*/ 183 h 326"/>
                <a:gd name="T14" fmla="*/ 66 w 191"/>
                <a:gd name="T15" fmla="*/ 183 h 326"/>
                <a:gd name="T16" fmla="*/ 66 w 191"/>
                <a:gd name="T17" fmla="*/ 270 h 326"/>
                <a:gd name="T18" fmla="*/ 191 w 191"/>
                <a:gd name="T19" fmla="*/ 270 h 326"/>
                <a:gd name="T20" fmla="*/ 191 w 191"/>
                <a:gd name="T21" fmla="*/ 326 h 326"/>
                <a:gd name="T22" fmla="*/ 0 w 191"/>
                <a:gd name="T23" fmla="*/ 326 h 326"/>
                <a:gd name="T24" fmla="*/ 0 w 191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326">
                  <a:moveTo>
                    <a:pt x="0" y="0"/>
                  </a:moveTo>
                  <a:lnTo>
                    <a:pt x="186" y="0"/>
                  </a:lnTo>
                  <a:lnTo>
                    <a:pt x="178" y="53"/>
                  </a:lnTo>
                  <a:lnTo>
                    <a:pt x="66" y="53"/>
                  </a:lnTo>
                  <a:lnTo>
                    <a:pt x="66" y="129"/>
                  </a:lnTo>
                  <a:lnTo>
                    <a:pt x="160" y="129"/>
                  </a:lnTo>
                  <a:lnTo>
                    <a:pt x="160" y="183"/>
                  </a:lnTo>
                  <a:lnTo>
                    <a:pt x="66" y="183"/>
                  </a:lnTo>
                  <a:lnTo>
                    <a:pt x="66" y="270"/>
                  </a:lnTo>
                  <a:lnTo>
                    <a:pt x="191" y="270"/>
                  </a:lnTo>
                  <a:lnTo>
                    <a:pt x="191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1443038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1663701" y="4606925"/>
              <a:ext cx="361950" cy="517525"/>
            </a:xfrm>
            <a:custGeom>
              <a:avLst/>
              <a:gdLst>
                <a:gd name="T0" fmla="*/ 0 w 228"/>
                <a:gd name="T1" fmla="*/ 0 h 326"/>
                <a:gd name="T2" fmla="*/ 73 w 228"/>
                <a:gd name="T3" fmla="*/ 0 h 326"/>
                <a:gd name="T4" fmla="*/ 136 w 228"/>
                <a:gd name="T5" fmla="*/ 129 h 326"/>
                <a:gd name="T6" fmla="*/ 151 w 228"/>
                <a:gd name="T7" fmla="*/ 164 h 326"/>
                <a:gd name="T8" fmla="*/ 164 w 228"/>
                <a:gd name="T9" fmla="*/ 197 h 326"/>
                <a:gd name="T10" fmla="*/ 172 w 228"/>
                <a:gd name="T11" fmla="*/ 223 h 326"/>
                <a:gd name="T12" fmla="*/ 170 w 228"/>
                <a:gd name="T13" fmla="*/ 201 h 326"/>
                <a:gd name="T14" fmla="*/ 168 w 228"/>
                <a:gd name="T15" fmla="*/ 176 h 326"/>
                <a:gd name="T16" fmla="*/ 167 w 228"/>
                <a:gd name="T17" fmla="*/ 153 h 326"/>
                <a:gd name="T18" fmla="*/ 167 w 228"/>
                <a:gd name="T19" fmla="*/ 133 h 326"/>
                <a:gd name="T20" fmla="*/ 165 w 228"/>
                <a:gd name="T21" fmla="*/ 0 h 326"/>
                <a:gd name="T22" fmla="*/ 228 w 228"/>
                <a:gd name="T23" fmla="*/ 0 h 326"/>
                <a:gd name="T24" fmla="*/ 228 w 228"/>
                <a:gd name="T25" fmla="*/ 326 h 326"/>
                <a:gd name="T26" fmla="*/ 159 w 228"/>
                <a:gd name="T27" fmla="*/ 326 h 326"/>
                <a:gd name="T28" fmla="*/ 103 w 228"/>
                <a:gd name="T29" fmla="*/ 201 h 326"/>
                <a:gd name="T30" fmla="*/ 92 w 228"/>
                <a:gd name="T31" fmla="*/ 176 h 326"/>
                <a:gd name="T32" fmla="*/ 81 w 228"/>
                <a:gd name="T33" fmla="*/ 151 h 326"/>
                <a:gd name="T34" fmla="*/ 72 w 228"/>
                <a:gd name="T35" fmla="*/ 129 h 326"/>
                <a:gd name="T36" fmla="*/ 64 w 228"/>
                <a:gd name="T37" fmla="*/ 109 h 326"/>
                <a:gd name="T38" fmla="*/ 59 w 228"/>
                <a:gd name="T39" fmla="*/ 93 h 326"/>
                <a:gd name="T40" fmla="*/ 61 w 228"/>
                <a:gd name="T41" fmla="*/ 123 h 326"/>
                <a:gd name="T42" fmla="*/ 62 w 228"/>
                <a:gd name="T43" fmla="*/ 156 h 326"/>
                <a:gd name="T44" fmla="*/ 62 w 228"/>
                <a:gd name="T45" fmla="*/ 187 h 326"/>
                <a:gd name="T46" fmla="*/ 64 w 228"/>
                <a:gd name="T47" fmla="*/ 326 h 326"/>
                <a:gd name="T48" fmla="*/ 0 w 228"/>
                <a:gd name="T49" fmla="*/ 326 h 326"/>
                <a:gd name="T50" fmla="*/ 0 w 228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8" h="326">
                  <a:moveTo>
                    <a:pt x="0" y="0"/>
                  </a:moveTo>
                  <a:lnTo>
                    <a:pt x="73" y="0"/>
                  </a:lnTo>
                  <a:lnTo>
                    <a:pt x="136" y="129"/>
                  </a:lnTo>
                  <a:lnTo>
                    <a:pt x="151" y="164"/>
                  </a:lnTo>
                  <a:lnTo>
                    <a:pt x="164" y="197"/>
                  </a:lnTo>
                  <a:lnTo>
                    <a:pt x="172" y="223"/>
                  </a:lnTo>
                  <a:lnTo>
                    <a:pt x="170" y="201"/>
                  </a:lnTo>
                  <a:lnTo>
                    <a:pt x="168" y="176"/>
                  </a:lnTo>
                  <a:lnTo>
                    <a:pt x="167" y="153"/>
                  </a:lnTo>
                  <a:lnTo>
                    <a:pt x="167" y="133"/>
                  </a:lnTo>
                  <a:lnTo>
                    <a:pt x="165" y="0"/>
                  </a:lnTo>
                  <a:lnTo>
                    <a:pt x="228" y="0"/>
                  </a:lnTo>
                  <a:lnTo>
                    <a:pt x="228" y="326"/>
                  </a:lnTo>
                  <a:lnTo>
                    <a:pt x="159" y="326"/>
                  </a:lnTo>
                  <a:lnTo>
                    <a:pt x="103" y="201"/>
                  </a:lnTo>
                  <a:lnTo>
                    <a:pt x="92" y="176"/>
                  </a:lnTo>
                  <a:lnTo>
                    <a:pt x="81" y="151"/>
                  </a:lnTo>
                  <a:lnTo>
                    <a:pt x="72" y="129"/>
                  </a:lnTo>
                  <a:lnTo>
                    <a:pt x="64" y="109"/>
                  </a:lnTo>
                  <a:lnTo>
                    <a:pt x="59" y="93"/>
                  </a:lnTo>
                  <a:lnTo>
                    <a:pt x="61" y="123"/>
                  </a:lnTo>
                  <a:lnTo>
                    <a:pt x="62" y="156"/>
                  </a:lnTo>
                  <a:lnTo>
                    <a:pt x="62" y="187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2106613" y="4606925"/>
              <a:ext cx="352425" cy="517525"/>
            </a:xfrm>
            <a:custGeom>
              <a:avLst/>
              <a:gdLst>
                <a:gd name="T0" fmla="*/ 22 w 222"/>
                <a:gd name="T1" fmla="*/ 0 h 326"/>
                <a:gd name="T2" fmla="*/ 219 w 222"/>
                <a:gd name="T3" fmla="*/ 0 h 326"/>
                <a:gd name="T4" fmla="*/ 219 w 222"/>
                <a:gd name="T5" fmla="*/ 47 h 326"/>
                <a:gd name="T6" fmla="*/ 97 w 222"/>
                <a:gd name="T7" fmla="*/ 251 h 326"/>
                <a:gd name="T8" fmla="*/ 94 w 222"/>
                <a:gd name="T9" fmla="*/ 258 h 326"/>
                <a:gd name="T10" fmla="*/ 91 w 222"/>
                <a:gd name="T11" fmla="*/ 262 h 326"/>
                <a:gd name="T12" fmla="*/ 88 w 222"/>
                <a:gd name="T13" fmla="*/ 265 h 326"/>
                <a:gd name="T14" fmla="*/ 85 w 222"/>
                <a:gd name="T15" fmla="*/ 270 h 326"/>
                <a:gd name="T16" fmla="*/ 81 w 222"/>
                <a:gd name="T17" fmla="*/ 273 h 326"/>
                <a:gd name="T18" fmla="*/ 80 w 222"/>
                <a:gd name="T19" fmla="*/ 275 h 326"/>
                <a:gd name="T20" fmla="*/ 80 w 222"/>
                <a:gd name="T21" fmla="*/ 275 h 326"/>
                <a:gd name="T22" fmla="*/ 83 w 222"/>
                <a:gd name="T23" fmla="*/ 275 h 326"/>
                <a:gd name="T24" fmla="*/ 91 w 222"/>
                <a:gd name="T25" fmla="*/ 275 h 326"/>
                <a:gd name="T26" fmla="*/ 102 w 222"/>
                <a:gd name="T27" fmla="*/ 273 h 326"/>
                <a:gd name="T28" fmla="*/ 113 w 222"/>
                <a:gd name="T29" fmla="*/ 273 h 326"/>
                <a:gd name="T30" fmla="*/ 222 w 222"/>
                <a:gd name="T31" fmla="*/ 273 h 326"/>
                <a:gd name="T32" fmla="*/ 206 w 222"/>
                <a:gd name="T33" fmla="*/ 326 h 326"/>
                <a:gd name="T34" fmla="*/ 0 w 222"/>
                <a:gd name="T35" fmla="*/ 326 h 326"/>
                <a:gd name="T36" fmla="*/ 0 w 222"/>
                <a:gd name="T37" fmla="*/ 281 h 326"/>
                <a:gd name="T38" fmla="*/ 122 w 222"/>
                <a:gd name="T39" fmla="*/ 81 h 326"/>
                <a:gd name="T40" fmla="*/ 128 w 222"/>
                <a:gd name="T41" fmla="*/ 70 h 326"/>
                <a:gd name="T42" fmla="*/ 135 w 222"/>
                <a:gd name="T43" fmla="*/ 61 h 326"/>
                <a:gd name="T44" fmla="*/ 141 w 222"/>
                <a:gd name="T45" fmla="*/ 54 h 326"/>
                <a:gd name="T46" fmla="*/ 142 w 222"/>
                <a:gd name="T47" fmla="*/ 51 h 326"/>
                <a:gd name="T48" fmla="*/ 138 w 222"/>
                <a:gd name="T49" fmla="*/ 51 h 326"/>
                <a:gd name="T50" fmla="*/ 127 w 222"/>
                <a:gd name="T51" fmla="*/ 53 h 326"/>
                <a:gd name="T52" fmla="*/ 108 w 222"/>
                <a:gd name="T53" fmla="*/ 54 h 326"/>
                <a:gd name="T54" fmla="*/ 8 w 222"/>
                <a:gd name="T55" fmla="*/ 54 h 326"/>
                <a:gd name="T56" fmla="*/ 22 w 222"/>
                <a:gd name="T5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326">
                  <a:moveTo>
                    <a:pt x="22" y="0"/>
                  </a:moveTo>
                  <a:lnTo>
                    <a:pt x="219" y="0"/>
                  </a:lnTo>
                  <a:lnTo>
                    <a:pt x="219" y="47"/>
                  </a:lnTo>
                  <a:lnTo>
                    <a:pt x="97" y="251"/>
                  </a:lnTo>
                  <a:lnTo>
                    <a:pt x="94" y="258"/>
                  </a:lnTo>
                  <a:lnTo>
                    <a:pt x="91" y="262"/>
                  </a:lnTo>
                  <a:lnTo>
                    <a:pt x="88" y="265"/>
                  </a:lnTo>
                  <a:lnTo>
                    <a:pt x="85" y="270"/>
                  </a:lnTo>
                  <a:lnTo>
                    <a:pt x="81" y="273"/>
                  </a:lnTo>
                  <a:lnTo>
                    <a:pt x="80" y="275"/>
                  </a:lnTo>
                  <a:lnTo>
                    <a:pt x="80" y="275"/>
                  </a:lnTo>
                  <a:lnTo>
                    <a:pt x="83" y="275"/>
                  </a:lnTo>
                  <a:lnTo>
                    <a:pt x="91" y="275"/>
                  </a:lnTo>
                  <a:lnTo>
                    <a:pt x="102" y="273"/>
                  </a:lnTo>
                  <a:lnTo>
                    <a:pt x="113" y="273"/>
                  </a:lnTo>
                  <a:lnTo>
                    <a:pt x="222" y="273"/>
                  </a:lnTo>
                  <a:lnTo>
                    <a:pt x="206" y="326"/>
                  </a:lnTo>
                  <a:lnTo>
                    <a:pt x="0" y="326"/>
                  </a:lnTo>
                  <a:lnTo>
                    <a:pt x="0" y="281"/>
                  </a:lnTo>
                  <a:lnTo>
                    <a:pt x="122" y="81"/>
                  </a:lnTo>
                  <a:lnTo>
                    <a:pt x="128" y="70"/>
                  </a:lnTo>
                  <a:lnTo>
                    <a:pt x="135" y="61"/>
                  </a:lnTo>
                  <a:lnTo>
                    <a:pt x="141" y="54"/>
                  </a:lnTo>
                  <a:lnTo>
                    <a:pt x="142" y="51"/>
                  </a:lnTo>
                  <a:lnTo>
                    <a:pt x="138" y="51"/>
                  </a:lnTo>
                  <a:lnTo>
                    <a:pt x="127" y="53"/>
                  </a:lnTo>
                  <a:lnTo>
                    <a:pt x="108" y="54"/>
                  </a:lnTo>
                  <a:lnTo>
                    <a:pt x="8" y="5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>
              <a:off x="2711451" y="4606925"/>
              <a:ext cx="360363" cy="517525"/>
            </a:xfrm>
            <a:custGeom>
              <a:avLst/>
              <a:gdLst>
                <a:gd name="T0" fmla="*/ 0 w 227"/>
                <a:gd name="T1" fmla="*/ 0 h 326"/>
                <a:gd name="T2" fmla="*/ 72 w 227"/>
                <a:gd name="T3" fmla="*/ 0 h 326"/>
                <a:gd name="T4" fmla="*/ 136 w 227"/>
                <a:gd name="T5" fmla="*/ 129 h 326"/>
                <a:gd name="T6" fmla="*/ 150 w 227"/>
                <a:gd name="T7" fmla="*/ 164 h 326"/>
                <a:gd name="T8" fmla="*/ 163 w 227"/>
                <a:gd name="T9" fmla="*/ 197 h 326"/>
                <a:gd name="T10" fmla="*/ 171 w 227"/>
                <a:gd name="T11" fmla="*/ 223 h 326"/>
                <a:gd name="T12" fmla="*/ 169 w 227"/>
                <a:gd name="T13" fmla="*/ 201 h 326"/>
                <a:gd name="T14" fmla="*/ 167 w 227"/>
                <a:gd name="T15" fmla="*/ 176 h 326"/>
                <a:gd name="T16" fmla="*/ 167 w 227"/>
                <a:gd name="T17" fmla="*/ 153 h 326"/>
                <a:gd name="T18" fmla="*/ 166 w 227"/>
                <a:gd name="T19" fmla="*/ 133 h 326"/>
                <a:gd name="T20" fmla="*/ 164 w 227"/>
                <a:gd name="T21" fmla="*/ 0 h 326"/>
                <a:gd name="T22" fmla="*/ 227 w 227"/>
                <a:gd name="T23" fmla="*/ 0 h 326"/>
                <a:gd name="T24" fmla="*/ 227 w 227"/>
                <a:gd name="T25" fmla="*/ 326 h 326"/>
                <a:gd name="T26" fmla="*/ 158 w 227"/>
                <a:gd name="T27" fmla="*/ 326 h 326"/>
                <a:gd name="T28" fmla="*/ 102 w 227"/>
                <a:gd name="T29" fmla="*/ 201 h 326"/>
                <a:gd name="T30" fmla="*/ 91 w 227"/>
                <a:gd name="T31" fmla="*/ 176 h 326"/>
                <a:gd name="T32" fmla="*/ 80 w 227"/>
                <a:gd name="T33" fmla="*/ 151 h 326"/>
                <a:gd name="T34" fmla="*/ 71 w 227"/>
                <a:gd name="T35" fmla="*/ 129 h 326"/>
                <a:gd name="T36" fmla="*/ 63 w 227"/>
                <a:gd name="T37" fmla="*/ 109 h 326"/>
                <a:gd name="T38" fmla="*/ 58 w 227"/>
                <a:gd name="T39" fmla="*/ 93 h 326"/>
                <a:gd name="T40" fmla="*/ 60 w 227"/>
                <a:gd name="T41" fmla="*/ 123 h 326"/>
                <a:gd name="T42" fmla="*/ 61 w 227"/>
                <a:gd name="T43" fmla="*/ 156 h 326"/>
                <a:gd name="T44" fmla="*/ 61 w 227"/>
                <a:gd name="T45" fmla="*/ 187 h 326"/>
                <a:gd name="T46" fmla="*/ 63 w 227"/>
                <a:gd name="T47" fmla="*/ 326 h 326"/>
                <a:gd name="T48" fmla="*/ 0 w 227"/>
                <a:gd name="T49" fmla="*/ 326 h 326"/>
                <a:gd name="T50" fmla="*/ 0 w 227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326">
                  <a:moveTo>
                    <a:pt x="0" y="0"/>
                  </a:moveTo>
                  <a:lnTo>
                    <a:pt x="72" y="0"/>
                  </a:lnTo>
                  <a:lnTo>
                    <a:pt x="136" y="129"/>
                  </a:lnTo>
                  <a:lnTo>
                    <a:pt x="150" y="164"/>
                  </a:lnTo>
                  <a:lnTo>
                    <a:pt x="163" y="197"/>
                  </a:lnTo>
                  <a:lnTo>
                    <a:pt x="171" y="223"/>
                  </a:lnTo>
                  <a:lnTo>
                    <a:pt x="169" y="201"/>
                  </a:lnTo>
                  <a:lnTo>
                    <a:pt x="167" y="176"/>
                  </a:lnTo>
                  <a:lnTo>
                    <a:pt x="167" y="153"/>
                  </a:lnTo>
                  <a:lnTo>
                    <a:pt x="166" y="133"/>
                  </a:lnTo>
                  <a:lnTo>
                    <a:pt x="164" y="0"/>
                  </a:lnTo>
                  <a:lnTo>
                    <a:pt x="227" y="0"/>
                  </a:lnTo>
                  <a:lnTo>
                    <a:pt x="227" y="326"/>
                  </a:lnTo>
                  <a:lnTo>
                    <a:pt x="158" y="326"/>
                  </a:lnTo>
                  <a:lnTo>
                    <a:pt x="102" y="201"/>
                  </a:lnTo>
                  <a:lnTo>
                    <a:pt x="91" y="176"/>
                  </a:lnTo>
                  <a:lnTo>
                    <a:pt x="80" y="151"/>
                  </a:lnTo>
                  <a:lnTo>
                    <a:pt x="71" y="129"/>
                  </a:lnTo>
                  <a:lnTo>
                    <a:pt x="63" y="109"/>
                  </a:lnTo>
                  <a:lnTo>
                    <a:pt x="58" y="93"/>
                  </a:lnTo>
                  <a:lnTo>
                    <a:pt x="60" y="123"/>
                  </a:lnTo>
                  <a:lnTo>
                    <a:pt x="61" y="156"/>
                  </a:lnTo>
                  <a:lnTo>
                    <a:pt x="61" y="187"/>
                  </a:lnTo>
                  <a:lnTo>
                    <a:pt x="6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186113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auto">
            <a:xfrm>
              <a:off x="3341688" y="4606925"/>
              <a:ext cx="223838" cy="517525"/>
            </a:xfrm>
            <a:custGeom>
              <a:avLst/>
              <a:gdLst>
                <a:gd name="T0" fmla="*/ 14 w 141"/>
                <a:gd name="T1" fmla="*/ 0 h 326"/>
                <a:gd name="T2" fmla="*/ 95 w 141"/>
                <a:gd name="T3" fmla="*/ 0 h 326"/>
                <a:gd name="T4" fmla="*/ 141 w 141"/>
                <a:gd name="T5" fmla="*/ 87 h 326"/>
                <a:gd name="T6" fmla="*/ 141 w 141"/>
                <a:gd name="T7" fmla="*/ 211 h 326"/>
                <a:gd name="T8" fmla="*/ 83 w 141"/>
                <a:gd name="T9" fmla="*/ 326 h 326"/>
                <a:gd name="T10" fmla="*/ 0 w 141"/>
                <a:gd name="T11" fmla="*/ 326 h 326"/>
                <a:gd name="T12" fmla="*/ 95 w 141"/>
                <a:gd name="T13" fmla="*/ 151 h 326"/>
                <a:gd name="T14" fmla="*/ 14 w 141"/>
                <a:gd name="T1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326">
                  <a:moveTo>
                    <a:pt x="14" y="0"/>
                  </a:moveTo>
                  <a:lnTo>
                    <a:pt x="95" y="0"/>
                  </a:lnTo>
                  <a:lnTo>
                    <a:pt x="141" y="87"/>
                  </a:lnTo>
                  <a:lnTo>
                    <a:pt x="141" y="211"/>
                  </a:lnTo>
                  <a:lnTo>
                    <a:pt x="83" y="326"/>
                  </a:lnTo>
                  <a:lnTo>
                    <a:pt x="0" y="326"/>
                  </a:lnTo>
                  <a:lnTo>
                    <a:pt x="95" y="15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auto">
            <a:xfrm>
              <a:off x="3614738" y="4606925"/>
              <a:ext cx="220663" cy="520700"/>
            </a:xfrm>
            <a:custGeom>
              <a:avLst/>
              <a:gdLst>
                <a:gd name="T0" fmla="*/ 44 w 139"/>
                <a:gd name="T1" fmla="*/ 0 h 328"/>
                <a:gd name="T2" fmla="*/ 123 w 139"/>
                <a:gd name="T3" fmla="*/ 0 h 328"/>
                <a:gd name="T4" fmla="*/ 45 w 139"/>
                <a:gd name="T5" fmla="*/ 148 h 328"/>
                <a:gd name="T6" fmla="*/ 139 w 139"/>
                <a:gd name="T7" fmla="*/ 328 h 328"/>
                <a:gd name="T8" fmla="*/ 59 w 139"/>
                <a:gd name="T9" fmla="*/ 328 h 328"/>
                <a:gd name="T10" fmla="*/ 0 w 139"/>
                <a:gd name="T11" fmla="*/ 212 h 328"/>
                <a:gd name="T12" fmla="*/ 0 w 139"/>
                <a:gd name="T13" fmla="*/ 87 h 328"/>
                <a:gd name="T14" fmla="*/ 44 w 139"/>
                <a:gd name="T1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28">
                  <a:moveTo>
                    <a:pt x="44" y="0"/>
                  </a:moveTo>
                  <a:lnTo>
                    <a:pt x="123" y="0"/>
                  </a:lnTo>
                  <a:lnTo>
                    <a:pt x="45" y="148"/>
                  </a:lnTo>
                  <a:lnTo>
                    <a:pt x="139" y="328"/>
                  </a:lnTo>
                  <a:lnTo>
                    <a:pt x="59" y="328"/>
                  </a:lnTo>
                  <a:lnTo>
                    <a:pt x="0" y="212"/>
                  </a:lnTo>
                  <a:lnTo>
                    <a:pt x="0" y="8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0" name="Freeform 15"/>
            <p:cNvSpPr>
              <a:spLocks noEditPoints="1"/>
            </p:cNvSpPr>
            <p:nvPr/>
          </p:nvSpPr>
          <p:spPr bwMode="auto">
            <a:xfrm>
              <a:off x="3884613" y="4606925"/>
              <a:ext cx="379413" cy="517525"/>
            </a:xfrm>
            <a:custGeom>
              <a:avLst/>
              <a:gdLst>
                <a:gd name="T0" fmla="*/ 67 w 239"/>
                <a:gd name="T1" fmla="*/ 51 h 326"/>
                <a:gd name="T2" fmla="*/ 67 w 239"/>
                <a:gd name="T3" fmla="*/ 273 h 326"/>
                <a:gd name="T4" fmla="*/ 103 w 239"/>
                <a:gd name="T5" fmla="*/ 273 h 326"/>
                <a:gd name="T6" fmla="*/ 122 w 239"/>
                <a:gd name="T7" fmla="*/ 270 h 326"/>
                <a:gd name="T8" fmla="*/ 138 w 239"/>
                <a:gd name="T9" fmla="*/ 262 h 326"/>
                <a:gd name="T10" fmla="*/ 150 w 239"/>
                <a:gd name="T11" fmla="*/ 248 h 326"/>
                <a:gd name="T12" fmla="*/ 159 w 239"/>
                <a:gd name="T13" fmla="*/ 228 h 326"/>
                <a:gd name="T14" fmla="*/ 164 w 239"/>
                <a:gd name="T15" fmla="*/ 201 h 326"/>
                <a:gd name="T16" fmla="*/ 166 w 239"/>
                <a:gd name="T17" fmla="*/ 170 h 326"/>
                <a:gd name="T18" fmla="*/ 166 w 239"/>
                <a:gd name="T19" fmla="*/ 143 h 326"/>
                <a:gd name="T20" fmla="*/ 163 w 239"/>
                <a:gd name="T21" fmla="*/ 118 h 326"/>
                <a:gd name="T22" fmla="*/ 158 w 239"/>
                <a:gd name="T23" fmla="*/ 97 h 326"/>
                <a:gd name="T24" fmla="*/ 148 w 239"/>
                <a:gd name="T25" fmla="*/ 78 h 326"/>
                <a:gd name="T26" fmla="*/ 141 w 239"/>
                <a:gd name="T27" fmla="*/ 67 h 326"/>
                <a:gd name="T28" fmla="*/ 128 w 239"/>
                <a:gd name="T29" fmla="*/ 57 h 326"/>
                <a:gd name="T30" fmla="*/ 114 w 239"/>
                <a:gd name="T31" fmla="*/ 53 h 326"/>
                <a:gd name="T32" fmla="*/ 97 w 239"/>
                <a:gd name="T33" fmla="*/ 51 h 326"/>
                <a:gd name="T34" fmla="*/ 67 w 239"/>
                <a:gd name="T35" fmla="*/ 51 h 326"/>
                <a:gd name="T36" fmla="*/ 0 w 239"/>
                <a:gd name="T37" fmla="*/ 0 h 326"/>
                <a:gd name="T38" fmla="*/ 66 w 239"/>
                <a:gd name="T39" fmla="*/ 0 h 326"/>
                <a:gd name="T40" fmla="*/ 86 w 239"/>
                <a:gd name="T41" fmla="*/ 0 h 326"/>
                <a:gd name="T42" fmla="*/ 106 w 239"/>
                <a:gd name="T43" fmla="*/ 0 h 326"/>
                <a:gd name="T44" fmla="*/ 123 w 239"/>
                <a:gd name="T45" fmla="*/ 1 h 326"/>
                <a:gd name="T46" fmla="*/ 150 w 239"/>
                <a:gd name="T47" fmla="*/ 6 h 326"/>
                <a:gd name="T48" fmla="*/ 173 w 239"/>
                <a:gd name="T49" fmla="*/ 17 h 326"/>
                <a:gd name="T50" fmla="*/ 195 w 239"/>
                <a:gd name="T51" fmla="*/ 34 h 326"/>
                <a:gd name="T52" fmla="*/ 214 w 239"/>
                <a:gd name="T53" fmla="*/ 57 h 326"/>
                <a:gd name="T54" fmla="*/ 228 w 239"/>
                <a:gd name="T55" fmla="*/ 87 h 326"/>
                <a:gd name="T56" fmla="*/ 237 w 239"/>
                <a:gd name="T57" fmla="*/ 123 h 326"/>
                <a:gd name="T58" fmla="*/ 239 w 239"/>
                <a:gd name="T59" fmla="*/ 164 h 326"/>
                <a:gd name="T60" fmla="*/ 237 w 239"/>
                <a:gd name="T61" fmla="*/ 197 h 326"/>
                <a:gd name="T62" fmla="*/ 231 w 239"/>
                <a:gd name="T63" fmla="*/ 226 h 326"/>
                <a:gd name="T64" fmla="*/ 222 w 239"/>
                <a:gd name="T65" fmla="*/ 254 h 326"/>
                <a:gd name="T66" fmla="*/ 206 w 239"/>
                <a:gd name="T67" fmla="*/ 278 h 326"/>
                <a:gd name="T68" fmla="*/ 184 w 239"/>
                <a:gd name="T69" fmla="*/ 301 h 326"/>
                <a:gd name="T70" fmla="*/ 156 w 239"/>
                <a:gd name="T71" fmla="*/ 319 h 326"/>
                <a:gd name="T72" fmla="*/ 127 w 239"/>
                <a:gd name="T73" fmla="*/ 325 h 326"/>
                <a:gd name="T74" fmla="*/ 106 w 239"/>
                <a:gd name="T75" fmla="*/ 326 h 326"/>
                <a:gd name="T76" fmla="*/ 80 w 239"/>
                <a:gd name="T77" fmla="*/ 326 h 326"/>
                <a:gd name="T78" fmla="*/ 0 w 239"/>
                <a:gd name="T79" fmla="*/ 326 h 326"/>
                <a:gd name="T80" fmla="*/ 0 w 239"/>
                <a:gd name="T8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9" h="326">
                  <a:moveTo>
                    <a:pt x="67" y="51"/>
                  </a:moveTo>
                  <a:lnTo>
                    <a:pt x="67" y="273"/>
                  </a:lnTo>
                  <a:lnTo>
                    <a:pt x="103" y="273"/>
                  </a:lnTo>
                  <a:lnTo>
                    <a:pt x="122" y="270"/>
                  </a:lnTo>
                  <a:lnTo>
                    <a:pt x="138" y="262"/>
                  </a:lnTo>
                  <a:lnTo>
                    <a:pt x="150" y="248"/>
                  </a:lnTo>
                  <a:lnTo>
                    <a:pt x="159" y="228"/>
                  </a:lnTo>
                  <a:lnTo>
                    <a:pt x="164" y="201"/>
                  </a:lnTo>
                  <a:lnTo>
                    <a:pt x="166" y="170"/>
                  </a:lnTo>
                  <a:lnTo>
                    <a:pt x="166" y="143"/>
                  </a:lnTo>
                  <a:lnTo>
                    <a:pt x="163" y="118"/>
                  </a:lnTo>
                  <a:lnTo>
                    <a:pt x="158" y="97"/>
                  </a:lnTo>
                  <a:lnTo>
                    <a:pt x="148" y="78"/>
                  </a:lnTo>
                  <a:lnTo>
                    <a:pt x="141" y="67"/>
                  </a:lnTo>
                  <a:lnTo>
                    <a:pt x="128" y="57"/>
                  </a:lnTo>
                  <a:lnTo>
                    <a:pt x="114" y="53"/>
                  </a:lnTo>
                  <a:lnTo>
                    <a:pt x="97" y="51"/>
                  </a:lnTo>
                  <a:lnTo>
                    <a:pt x="67" y="51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86" y="0"/>
                  </a:lnTo>
                  <a:lnTo>
                    <a:pt x="106" y="0"/>
                  </a:lnTo>
                  <a:lnTo>
                    <a:pt x="123" y="1"/>
                  </a:lnTo>
                  <a:lnTo>
                    <a:pt x="150" y="6"/>
                  </a:lnTo>
                  <a:lnTo>
                    <a:pt x="173" y="17"/>
                  </a:lnTo>
                  <a:lnTo>
                    <a:pt x="195" y="34"/>
                  </a:lnTo>
                  <a:lnTo>
                    <a:pt x="214" y="57"/>
                  </a:lnTo>
                  <a:lnTo>
                    <a:pt x="228" y="87"/>
                  </a:lnTo>
                  <a:lnTo>
                    <a:pt x="237" y="123"/>
                  </a:lnTo>
                  <a:lnTo>
                    <a:pt x="239" y="164"/>
                  </a:lnTo>
                  <a:lnTo>
                    <a:pt x="237" y="197"/>
                  </a:lnTo>
                  <a:lnTo>
                    <a:pt x="231" y="226"/>
                  </a:lnTo>
                  <a:lnTo>
                    <a:pt x="222" y="254"/>
                  </a:lnTo>
                  <a:lnTo>
                    <a:pt x="206" y="278"/>
                  </a:lnTo>
                  <a:lnTo>
                    <a:pt x="184" y="301"/>
                  </a:lnTo>
                  <a:lnTo>
                    <a:pt x="156" y="319"/>
                  </a:lnTo>
                  <a:lnTo>
                    <a:pt x="127" y="325"/>
                  </a:lnTo>
                  <a:lnTo>
                    <a:pt x="106" y="326"/>
                  </a:lnTo>
                  <a:lnTo>
                    <a:pt x="80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1" name="Freeform 16"/>
            <p:cNvSpPr>
              <a:spLocks noEditPoints="1"/>
            </p:cNvSpPr>
            <p:nvPr/>
          </p:nvSpPr>
          <p:spPr bwMode="auto">
            <a:xfrm>
              <a:off x="4333876" y="4598988"/>
              <a:ext cx="447675" cy="536575"/>
            </a:xfrm>
            <a:custGeom>
              <a:avLst/>
              <a:gdLst>
                <a:gd name="T0" fmla="*/ 140 w 282"/>
                <a:gd name="T1" fmla="*/ 50 h 338"/>
                <a:gd name="T2" fmla="*/ 118 w 282"/>
                <a:gd name="T3" fmla="*/ 55 h 338"/>
                <a:gd name="T4" fmla="*/ 101 w 282"/>
                <a:gd name="T5" fmla="*/ 64 h 338"/>
                <a:gd name="T6" fmla="*/ 89 w 282"/>
                <a:gd name="T7" fmla="*/ 80 h 338"/>
                <a:gd name="T8" fmla="*/ 79 w 282"/>
                <a:gd name="T9" fmla="*/ 103 h 338"/>
                <a:gd name="T10" fmla="*/ 75 w 282"/>
                <a:gd name="T11" fmla="*/ 133 h 338"/>
                <a:gd name="T12" fmla="*/ 73 w 282"/>
                <a:gd name="T13" fmla="*/ 169 h 338"/>
                <a:gd name="T14" fmla="*/ 75 w 282"/>
                <a:gd name="T15" fmla="*/ 208 h 338"/>
                <a:gd name="T16" fmla="*/ 79 w 282"/>
                <a:gd name="T17" fmla="*/ 238 h 338"/>
                <a:gd name="T18" fmla="*/ 89 w 282"/>
                <a:gd name="T19" fmla="*/ 261 h 338"/>
                <a:gd name="T20" fmla="*/ 101 w 282"/>
                <a:gd name="T21" fmla="*/ 275 h 338"/>
                <a:gd name="T22" fmla="*/ 120 w 282"/>
                <a:gd name="T23" fmla="*/ 284 h 338"/>
                <a:gd name="T24" fmla="*/ 142 w 282"/>
                <a:gd name="T25" fmla="*/ 286 h 338"/>
                <a:gd name="T26" fmla="*/ 162 w 282"/>
                <a:gd name="T27" fmla="*/ 284 h 338"/>
                <a:gd name="T28" fmla="*/ 178 w 282"/>
                <a:gd name="T29" fmla="*/ 275 h 338"/>
                <a:gd name="T30" fmla="*/ 190 w 282"/>
                <a:gd name="T31" fmla="*/ 259 h 338"/>
                <a:gd name="T32" fmla="*/ 200 w 282"/>
                <a:gd name="T33" fmla="*/ 236 h 338"/>
                <a:gd name="T34" fmla="*/ 204 w 282"/>
                <a:gd name="T35" fmla="*/ 206 h 338"/>
                <a:gd name="T36" fmla="*/ 206 w 282"/>
                <a:gd name="T37" fmla="*/ 169 h 338"/>
                <a:gd name="T38" fmla="*/ 206 w 282"/>
                <a:gd name="T39" fmla="*/ 138 h 338"/>
                <a:gd name="T40" fmla="*/ 203 w 282"/>
                <a:gd name="T41" fmla="*/ 112 h 338"/>
                <a:gd name="T42" fmla="*/ 198 w 282"/>
                <a:gd name="T43" fmla="*/ 92 h 338"/>
                <a:gd name="T44" fmla="*/ 193 w 282"/>
                <a:gd name="T45" fmla="*/ 81 h 338"/>
                <a:gd name="T46" fmla="*/ 186 w 282"/>
                <a:gd name="T47" fmla="*/ 70 h 338"/>
                <a:gd name="T48" fmla="*/ 175 w 282"/>
                <a:gd name="T49" fmla="*/ 61 h 338"/>
                <a:gd name="T50" fmla="*/ 159 w 282"/>
                <a:gd name="T51" fmla="*/ 53 h 338"/>
                <a:gd name="T52" fmla="*/ 140 w 282"/>
                <a:gd name="T53" fmla="*/ 50 h 338"/>
                <a:gd name="T54" fmla="*/ 142 w 282"/>
                <a:gd name="T55" fmla="*/ 0 h 338"/>
                <a:gd name="T56" fmla="*/ 176 w 282"/>
                <a:gd name="T57" fmla="*/ 3 h 338"/>
                <a:gd name="T58" fmla="*/ 208 w 282"/>
                <a:gd name="T59" fmla="*/ 14 h 338"/>
                <a:gd name="T60" fmla="*/ 234 w 282"/>
                <a:gd name="T61" fmla="*/ 33 h 338"/>
                <a:gd name="T62" fmla="*/ 254 w 282"/>
                <a:gd name="T63" fmla="*/ 58 h 338"/>
                <a:gd name="T64" fmla="*/ 270 w 282"/>
                <a:gd name="T65" fmla="*/ 89 h 338"/>
                <a:gd name="T66" fmla="*/ 279 w 282"/>
                <a:gd name="T67" fmla="*/ 125 h 338"/>
                <a:gd name="T68" fmla="*/ 282 w 282"/>
                <a:gd name="T69" fmla="*/ 166 h 338"/>
                <a:gd name="T70" fmla="*/ 279 w 282"/>
                <a:gd name="T71" fmla="*/ 208 h 338"/>
                <a:gd name="T72" fmla="*/ 270 w 282"/>
                <a:gd name="T73" fmla="*/ 245 h 338"/>
                <a:gd name="T74" fmla="*/ 256 w 282"/>
                <a:gd name="T75" fmla="*/ 277 h 338"/>
                <a:gd name="T76" fmla="*/ 236 w 282"/>
                <a:gd name="T77" fmla="*/ 303 h 338"/>
                <a:gd name="T78" fmla="*/ 209 w 282"/>
                <a:gd name="T79" fmla="*/ 322 h 338"/>
                <a:gd name="T80" fmla="*/ 189 w 282"/>
                <a:gd name="T81" fmla="*/ 331 h 338"/>
                <a:gd name="T82" fmla="*/ 168 w 282"/>
                <a:gd name="T83" fmla="*/ 336 h 338"/>
                <a:gd name="T84" fmla="*/ 143 w 282"/>
                <a:gd name="T85" fmla="*/ 338 h 338"/>
                <a:gd name="T86" fmla="*/ 109 w 282"/>
                <a:gd name="T87" fmla="*/ 334 h 338"/>
                <a:gd name="T88" fmla="*/ 81 w 282"/>
                <a:gd name="T89" fmla="*/ 327 h 338"/>
                <a:gd name="T90" fmla="*/ 58 w 282"/>
                <a:gd name="T91" fmla="*/ 313 h 338"/>
                <a:gd name="T92" fmla="*/ 37 w 282"/>
                <a:gd name="T93" fmla="*/ 291 h 338"/>
                <a:gd name="T94" fmla="*/ 20 w 282"/>
                <a:gd name="T95" fmla="*/ 266 h 338"/>
                <a:gd name="T96" fmla="*/ 9 w 282"/>
                <a:gd name="T97" fmla="*/ 236 h 338"/>
                <a:gd name="T98" fmla="*/ 1 w 282"/>
                <a:gd name="T99" fmla="*/ 205 h 338"/>
                <a:gd name="T100" fmla="*/ 0 w 282"/>
                <a:gd name="T101" fmla="*/ 169 h 338"/>
                <a:gd name="T102" fmla="*/ 3 w 282"/>
                <a:gd name="T103" fmla="*/ 128 h 338"/>
                <a:gd name="T104" fmla="*/ 12 w 282"/>
                <a:gd name="T105" fmla="*/ 92 h 338"/>
                <a:gd name="T106" fmla="*/ 26 w 282"/>
                <a:gd name="T107" fmla="*/ 61 h 338"/>
                <a:gd name="T108" fmla="*/ 48 w 282"/>
                <a:gd name="T109" fmla="*/ 34 h 338"/>
                <a:gd name="T110" fmla="*/ 73 w 282"/>
                <a:gd name="T111" fmla="*/ 16 h 338"/>
                <a:gd name="T112" fmla="*/ 93 w 282"/>
                <a:gd name="T113" fmla="*/ 6 h 338"/>
                <a:gd name="T114" fmla="*/ 117 w 282"/>
                <a:gd name="T115" fmla="*/ 2 h 338"/>
                <a:gd name="T116" fmla="*/ 142 w 282"/>
                <a:gd name="T11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338">
                  <a:moveTo>
                    <a:pt x="140" y="50"/>
                  </a:moveTo>
                  <a:lnTo>
                    <a:pt x="118" y="55"/>
                  </a:lnTo>
                  <a:lnTo>
                    <a:pt x="101" y="64"/>
                  </a:lnTo>
                  <a:lnTo>
                    <a:pt x="89" y="80"/>
                  </a:lnTo>
                  <a:lnTo>
                    <a:pt x="79" y="103"/>
                  </a:lnTo>
                  <a:lnTo>
                    <a:pt x="75" y="133"/>
                  </a:lnTo>
                  <a:lnTo>
                    <a:pt x="73" y="169"/>
                  </a:lnTo>
                  <a:lnTo>
                    <a:pt x="75" y="208"/>
                  </a:lnTo>
                  <a:lnTo>
                    <a:pt x="79" y="238"/>
                  </a:lnTo>
                  <a:lnTo>
                    <a:pt x="89" y="261"/>
                  </a:lnTo>
                  <a:lnTo>
                    <a:pt x="101" y="275"/>
                  </a:lnTo>
                  <a:lnTo>
                    <a:pt x="120" y="284"/>
                  </a:lnTo>
                  <a:lnTo>
                    <a:pt x="142" y="286"/>
                  </a:lnTo>
                  <a:lnTo>
                    <a:pt x="162" y="284"/>
                  </a:lnTo>
                  <a:lnTo>
                    <a:pt x="178" y="275"/>
                  </a:lnTo>
                  <a:lnTo>
                    <a:pt x="190" y="259"/>
                  </a:lnTo>
                  <a:lnTo>
                    <a:pt x="200" y="236"/>
                  </a:lnTo>
                  <a:lnTo>
                    <a:pt x="204" y="206"/>
                  </a:lnTo>
                  <a:lnTo>
                    <a:pt x="206" y="169"/>
                  </a:lnTo>
                  <a:lnTo>
                    <a:pt x="206" y="138"/>
                  </a:lnTo>
                  <a:lnTo>
                    <a:pt x="203" y="112"/>
                  </a:lnTo>
                  <a:lnTo>
                    <a:pt x="198" y="92"/>
                  </a:lnTo>
                  <a:lnTo>
                    <a:pt x="193" y="81"/>
                  </a:lnTo>
                  <a:lnTo>
                    <a:pt x="186" y="70"/>
                  </a:lnTo>
                  <a:lnTo>
                    <a:pt x="175" y="61"/>
                  </a:lnTo>
                  <a:lnTo>
                    <a:pt x="159" y="53"/>
                  </a:lnTo>
                  <a:lnTo>
                    <a:pt x="140" y="50"/>
                  </a:lnTo>
                  <a:close/>
                  <a:moveTo>
                    <a:pt x="142" y="0"/>
                  </a:moveTo>
                  <a:lnTo>
                    <a:pt x="176" y="3"/>
                  </a:lnTo>
                  <a:lnTo>
                    <a:pt x="208" y="14"/>
                  </a:lnTo>
                  <a:lnTo>
                    <a:pt x="234" y="33"/>
                  </a:lnTo>
                  <a:lnTo>
                    <a:pt x="254" y="58"/>
                  </a:lnTo>
                  <a:lnTo>
                    <a:pt x="270" y="89"/>
                  </a:lnTo>
                  <a:lnTo>
                    <a:pt x="279" y="125"/>
                  </a:lnTo>
                  <a:lnTo>
                    <a:pt x="282" y="166"/>
                  </a:lnTo>
                  <a:lnTo>
                    <a:pt x="279" y="208"/>
                  </a:lnTo>
                  <a:lnTo>
                    <a:pt x="270" y="245"/>
                  </a:lnTo>
                  <a:lnTo>
                    <a:pt x="256" y="277"/>
                  </a:lnTo>
                  <a:lnTo>
                    <a:pt x="236" y="303"/>
                  </a:lnTo>
                  <a:lnTo>
                    <a:pt x="209" y="322"/>
                  </a:lnTo>
                  <a:lnTo>
                    <a:pt x="189" y="331"/>
                  </a:lnTo>
                  <a:lnTo>
                    <a:pt x="168" y="336"/>
                  </a:lnTo>
                  <a:lnTo>
                    <a:pt x="143" y="338"/>
                  </a:lnTo>
                  <a:lnTo>
                    <a:pt x="109" y="334"/>
                  </a:lnTo>
                  <a:lnTo>
                    <a:pt x="81" y="327"/>
                  </a:lnTo>
                  <a:lnTo>
                    <a:pt x="58" y="313"/>
                  </a:lnTo>
                  <a:lnTo>
                    <a:pt x="37" y="291"/>
                  </a:lnTo>
                  <a:lnTo>
                    <a:pt x="20" y="266"/>
                  </a:lnTo>
                  <a:lnTo>
                    <a:pt x="9" y="236"/>
                  </a:lnTo>
                  <a:lnTo>
                    <a:pt x="1" y="205"/>
                  </a:lnTo>
                  <a:lnTo>
                    <a:pt x="0" y="169"/>
                  </a:lnTo>
                  <a:lnTo>
                    <a:pt x="3" y="128"/>
                  </a:lnTo>
                  <a:lnTo>
                    <a:pt x="12" y="92"/>
                  </a:lnTo>
                  <a:lnTo>
                    <a:pt x="26" y="61"/>
                  </a:lnTo>
                  <a:lnTo>
                    <a:pt x="48" y="34"/>
                  </a:lnTo>
                  <a:lnTo>
                    <a:pt x="73" y="16"/>
                  </a:lnTo>
                  <a:lnTo>
                    <a:pt x="93" y="6"/>
                  </a:lnTo>
                  <a:lnTo>
                    <a:pt x="117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2" name="Freeform 17"/>
            <p:cNvSpPr>
              <a:spLocks noEditPoints="1"/>
            </p:cNvSpPr>
            <p:nvPr/>
          </p:nvSpPr>
          <p:spPr bwMode="auto">
            <a:xfrm>
              <a:off x="4872038" y="4606925"/>
              <a:ext cx="376238" cy="517525"/>
            </a:xfrm>
            <a:custGeom>
              <a:avLst/>
              <a:gdLst>
                <a:gd name="T0" fmla="*/ 64 w 237"/>
                <a:gd name="T1" fmla="*/ 51 h 326"/>
                <a:gd name="T2" fmla="*/ 64 w 237"/>
                <a:gd name="T3" fmla="*/ 140 h 326"/>
                <a:gd name="T4" fmla="*/ 87 w 237"/>
                <a:gd name="T5" fmla="*/ 140 h 326"/>
                <a:gd name="T6" fmla="*/ 104 w 237"/>
                <a:gd name="T7" fmla="*/ 140 h 326"/>
                <a:gd name="T8" fmla="*/ 118 w 237"/>
                <a:gd name="T9" fmla="*/ 139 h 326"/>
                <a:gd name="T10" fmla="*/ 128 w 237"/>
                <a:gd name="T11" fmla="*/ 134 h 326"/>
                <a:gd name="T12" fmla="*/ 136 w 237"/>
                <a:gd name="T13" fmla="*/ 129 h 326"/>
                <a:gd name="T14" fmla="*/ 145 w 237"/>
                <a:gd name="T15" fmla="*/ 115 h 326"/>
                <a:gd name="T16" fmla="*/ 148 w 237"/>
                <a:gd name="T17" fmla="*/ 97 h 326"/>
                <a:gd name="T18" fmla="*/ 147 w 237"/>
                <a:gd name="T19" fmla="*/ 78 h 326"/>
                <a:gd name="T20" fmla="*/ 139 w 237"/>
                <a:gd name="T21" fmla="*/ 65 h 326"/>
                <a:gd name="T22" fmla="*/ 125 w 237"/>
                <a:gd name="T23" fmla="*/ 56 h 326"/>
                <a:gd name="T24" fmla="*/ 109 w 237"/>
                <a:gd name="T25" fmla="*/ 53 h 326"/>
                <a:gd name="T26" fmla="*/ 89 w 237"/>
                <a:gd name="T27" fmla="*/ 51 h 326"/>
                <a:gd name="T28" fmla="*/ 64 w 237"/>
                <a:gd name="T29" fmla="*/ 51 h 326"/>
                <a:gd name="T30" fmla="*/ 0 w 237"/>
                <a:gd name="T31" fmla="*/ 0 h 326"/>
                <a:gd name="T32" fmla="*/ 122 w 237"/>
                <a:gd name="T33" fmla="*/ 0 h 326"/>
                <a:gd name="T34" fmla="*/ 150 w 237"/>
                <a:gd name="T35" fmla="*/ 3 h 326"/>
                <a:gd name="T36" fmla="*/ 173 w 237"/>
                <a:gd name="T37" fmla="*/ 11 h 326"/>
                <a:gd name="T38" fmla="*/ 192 w 237"/>
                <a:gd name="T39" fmla="*/ 26 h 326"/>
                <a:gd name="T40" fmla="*/ 206 w 237"/>
                <a:gd name="T41" fmla="*/ 45 h 326"/>
                <a:gd name="T42" fmla="*/ 215 w 237"/>
                <a:gd name="T43" fmla="*/ 68 h 326"/>
                <a:gd name="T44" fmla="*/ 218 w 237"/>
                <a:gd name="T45" fmla="*/ 95 h 326"/>
                <a:gd name="T46" fmla="*/ 214 w 237"/>
                <a:gd name="T47" fmla="*/ 123 h 326"/>
                <a:gd name="T48" fmla="*/ 204 w 237"/>
                <a:gd name="T49" fmla="*/ 148 h 326"/>
                <a:gd name="T50" fmla="*/ 189 w 237"/>
                <a:gd name="T51" fmla="*/ 168 h 326"/>
                <a:gd name="T52" fmla="*/ 168 w 237"/>
                <a:gd name="T53" fmla="*/ 181 h 326"/>
                <a:gd name="T54" fmla="*/ 145 w 237"/>
                <a:gd name="T55" fmla="*/ 186 h 326"/>
                <a:gd name="T56" fmla="*/ 150 w 237"/>
                <a:gd name="T57" fmla="*/ 189 h 326"/>
                <a:gd name="T58" fmla="*/ 153 w 237"/>
                <a:gd name="T59" fmla="*/ 192 h 326"/>
                <a:gd name="T60" fmla="*/ 156 w 237"/>
                <a:gd name="T61" fmla="*/ 195 h 326"/>
                <a:gd name="T62" fmla="*/ 159 w 237"/>
                <a:gd name="T63" fmla="*/ 200 h 326"/>
                <a:gd name="T64" fmla="*/ 167 w 237"/>
                <a:gd name="T65" fmla="*/ 211 h 326"/>
                <a:gd name="T66" fmla="*/ 176 w 237"/>
                <a:gd name="T67" fmla="*/ 225 h 326"/>
                <a:gd name="T68" fmla="*/ 187 w 237"/>
                <a:gd name="T69" fmla="*/ 243 h 326"/>
                <a:gd name="T70" fmla="*/ 200 w 237"/>
                <a:gd name="T71" fmla="*/ 262 h 326"/>
                <a:gd name="T72" fmla="*/ 211 w 237"/>
                <a:gd name="T73" fmla="*/ 281 h 326"/>
                <a:gd name="T74" fmla="*/ 221 w 237"/>
                <a:gd name="T75" fmla="*/ 300 h 326"/>
                <a:gd name="T76" fmla="*/ 229 w 237"/>
                <a:gd name="T77" fmla="*/ 314 h 326"/>
                <a:gd name="T78" fmla="*/ 236 w 237"/>
                <a:gd name="T79" fmla="*/ 323 h 326"/>
                <a:gd name="T80" fmla="*/ 237 w 237"/>
                <a:gd name="T81" fmla="*/ 326 h 326"/>
                <a:gd name="T82" fmla="*/ 159 w 237"/>
                <a:gd name="T83" fmla="*/ 326 h 326"/>
                <a:gd name="T84" fmla="*/ 151 w 237"/>
                <a:gd name="T85" fmla="*/ 312 h 326"/>
                <a:gd name="T86" fmla="*/ 145 w 237"/>
                <a:gd name="T87" fmla="*/ 301 h 326"/>
                <a:gd name="T88" fmla="*/ 137 w 237"/>
                <a:gd name="T89" fmla="*/ 289 h 326"/>
                <a:gd name="T90" fmla="*/ 129 w 237"/>
                <a:gd name="T91" fmla="*/ 273 h 326"/>
                <a:gd name="T92" fmla="*/ 114 w 237"/>
                <a:gd name="T93" fmla="*/ 247 h 326"/>
                <a:gd name="T94" fmla="*/ 103 w 237"/>
                <a:gd name="T95" fmla="*/ 228 h 326"/>
                <a:gd name="T96" fmla="*/ 93 w 237"/>
                <a:gd name="T97" fmla="*/ 212 h 326"/>
                <a:gd name="T98" fmla="*/ 87 w 237"/>
                <a:gd name="T99" fmla="*/ 203 h 326"/>
                <a:gd name="T100" fmla="*/ 81 w 237"/>
                <a:gd name="T101" fmla="*/ 197 h 326"/>
                <a:gd name="T102" fmla="*/ 75 w 237"/>
                <a:gd name="T103" fmla="*/ 193 h 326"/>
                <a:gd name="T104" fmla="*/ 70 w 237"/>
                <a:gd name="T105" fmla="*/ 192 h 326"/>
                <a:gd name="T106" fmla="*/ 64 w 237"/>
                <a:gd name="T107" fmla="*/ 190 h 326"/>
                <a:gd name="T108" fmla="*/ 64 w 237"/>
                <a:gd name="T109" fmla="*/ 326 h 326"/>
                <a:gd name="T110" fmla="*/ 0 w 237"/>
                <a:gd name="T111" fmla="*/ 326 h 326"/>
                <a:gd name="T112" fmla="*/ 0 w 237"/>
                <a:gd name="T11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7" h="326">
                  <a:moveTo>
                    <a:pt x="64" y="51"/>
                  </a:moveTo>
                  <a:lnTo>
                    <a:pt x="64" y="140"/>
                  </a:lnTo>
                  <a:lnTo>
                    <a:pt x="87" y="140"/>
                  </a:lnTo>
                  <a:lnTo>
                    <a:pt x="104" y="140"/>
                  </a:lnTo>
                  <a:lnTo>
                    <a:pt x="118" y="139"/>
                  </a:lnTo>
                  <a:lnTo>
                    <a:pt x="128" y="134"/>
                  </a:lnTo>
                  <a:lnTo>
                    <a:pt x="136" y="129"/>
                  </a:lnTo>
                  <a:lnTo>
                    <a:pt x="145" y="115"/>
                  </a:lnTo>
                  <a:lnTo>
                    <a:pt x="148" y="97"/>
                  </a:lnTo>
                  <a:lnTo>
                    <a:pt x="147" y="78"/>
                  </a:lnTo>
                  <a:lnTo>
                    <a:pt x="139" y="65"/>
                  </a:lnTo>
                  <a:lnTo>
                    <a:pt x="125" y="56"/>
                  </a:lnTo>
                  <a:lnTo>
                    <a:pt x="109" y="53"/>
                  </a:lnTo>
                  <a:lnTo>
                    <a:pt x="89" y="51"/>
                  </a:lnTo>
                  <a:lnTo>
                    <a:pt x="64" y="51"/>
                  </a:lnTo>
                  <a:close/>
                  <a:moveTo>
                    <a:pt x="0" y="0"/>
                  </a:moveTo>
                  <a:lnTo>
                    <a:pt x="122" y="0"/>
                  </a:lnTo>
                  <a:lnTo>
                    <a:pt x="150" y="3"/>
                  </a:lnTo>
                  <a:lnTo>
                    <a:pt x="173" y="11"/>
                  </a:lnTo>
                  <a:lnTo>
                    <a:pt x="192" y="26"/>
                  </a:lnTo>
                  <a:lnTo>
                    <a:pt x="206" y="45"/>
                  </a:lnTo>
                  <a:lnTo>
                    <a:pt x="215" y="68"/>
                  </a:lnTo>
                  <a:lnTo>
                    <a:pt x="218" y="95"/>
                  </a:lnTo>
                  <a:lnTo>
                    <a:pt x="214" y="123"/>
                  </a:lnTo>
                  <a:lnTo>
                    <a:pt x="204" y="148"/>
                  </a:lnTo>
                  <a:lnTo>
                    <a:pt x="189" y="168"/>
                  </a:lnTo>
                  <a:lnTo>
                    <a:pt x="168" y="181"/>
                  </a:lnTo>
                  <a:lnTo>
                    <a:pt x="145" y="186"/>
                  </a:lnTo>
                  <a:lnTo>
                    <a:pt x="150" y="189"/>
                  </a:lnTo>
                  <a:lnTo>
                    <a:pt x="153" y="192"/>
                  </a:lnTo>
                  <a:lnTo>
                    <a:pt x="156" y="195"/>
                  </a:lnTo>
                  <a:lnTo>
                    <a:pt x="159" y="200"/>
                  </a:lnTo>
                  <a:lnTo>
                    <a:pt x="167" y="211"/>
                  </a:lnTo>
                  <a:lnTo>
                    <a:pt x="176" y="225"/>
                  </a:lnTo>
                  <a:lnTo>
                    <a:pt x="187" y="243"/>
                  </a:lnTo>
                  <a:lnTo>
                    <a:pt x="200" y="262"/>
                  </a:lnTo>
                  <a:lnTo>
                    <a:pt x="211" y="281"/>
                  </a:lnTo>
                  <a:lnTo>
                    <a:pt x="221" y="300"/>
                  </a:lnTo>
                  <a:lnTo>
                    <a:pt x="229" y="314"/>
                  </a:lnTo>
                  <a:lnTo>
                    <a:pt x="236" y="323"/>
                  </a:lnTo>
                  <a:lnTo>
                    <a:pt x="237" y="326"/>
                  </a:lnTo>
                  <a:lnTo>
                    <a:pt x="159" y="326"/>
                  </a:lnTo>
                  <a:lnTo>
                    <a:pt x="151" y="312"/>
                  </a:lnTo>
                  <a:lnTo>
                    <a:pt x="145" y="301"/>
                  </a:lnTo>
                  <a:lnTo>
                    <a:pt x="137" y="289"/>
                  </a:lnTo>
                  <a:lnTo>
                    <a:pt x="129" y="273"/>
                  </a:lnTo>
                  <a:lnTo>
                    <a:pt x="114" y="247"/>
                  </a:lnTo>
                  <a:lnTo>
                    <a:pt x="103" y="228"/>
                  </a:lnTo>
                  <a:lnTo>
                    <a:pt x="93" y="212"/>
                  </a:lnTo>
                  <a:lnTo>
                    <a:pt x="87" y="203"/>
                  </a:lnTo>
                  <a:lnTo>
                    <a:pt x="81" y="197"/>
                  </a:lnTo>
                  <a:lnTo>
                    <a:pt x="75" y="193"/>
                  </a:lnTo>
                  <a:lnTo>
                    <a:pt x="70" y="192"/>
                  </a:lnTo>
                  <a:lnTo>
                    <a:pt x="64" y="190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auto">
            <a:xfrm>
              <a:off x="5314951" y="4606925"/>
              <a:ext cx="282575" cy="517525"/>
            </a:xfrm>
            <a:custGeom>
              <a:avLst/>
              <a:gdLst>
                <a:gd name="T0" fmla="*/ 0 w 178"/>
                <a:gd name="T1" fmla="*/ 0 h 326"/>
                <a:gd name="T2" fmla="*/ 178 w 178"/>
                <a:gd name="T3" fmla="*/ 0 h 326"/>
                <a:gd name="T4" fmla="*/ 171 w 178"/>
                <a:gd name="T5" fmla="*/ 53 h 326"/>
                <a:gd name="T6" fmla="*/ 67 w 178"/>
                <a:gd name="T7" fmla="*/ 53 h 326"/>
                <a:gd name="T8" fmla="*/ 67 w 178"/>
                <a:gd name="T9" fmla="*/ 128 h 326"/>
                <a:gd name="T10" fmla="*/ 150 w 178"/>
                <a:gd name="T11" fmla="*/ 128 h 326"/>
                <a:gd name="T12" fmla="*/ 150 w 178"/>
                <a:gd name="T13" fmla="*/ 181 h 326"/>
                <a:gd name="T14" fmla="*/ 67 w 178"/>
                <a:gd name="T15" fmla="*/ 181 h 326"/>
                <a:gd name="T16" fmla="*/ 67 w 178"/>
                <a:gd name="T17" fmla="*/ 326 h 326"/>
                <a:gd name="T18" fmla="*/ 0 w 178"/>
                <a:gd name="T19" fmla="*/ 326 h 326"/>
                <a:gd name="T20" fmla="*/ 0 w 178"/>
                <a:gd name="T2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326">
                  <a:moveTo>
                    <a:pt x="0" y="0"/>
                  </a:moveTo>
                  <a:lnTo>
                    <a:pt x="178" y="0"/>
                  </a:lnTo>
                  <a:lnTo>
                    <a:pt x="171" y="53"/>
                  </a:lnTo>
                  <a:lnTo>
                    <a:pt x="67" y="53"/>
                  </a:lnTo>
                  <a:lnTo>
                    <a:pt x="67" y="128"/>
                  </a:lnTo>
                  <a:lnTo>
                    <a:pt x="150" y="128"/>
                  </a:lnTo>
                  <a:lnTo>
                    <a:pt x="150" y="181"/>
                  </a:lnTo>
                  <a:lnTo>
                    <a:pt x="67" y="181"/>
                  </a:lnTo>
                  <a:lnTo>
                    <a:pt x="67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5816601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auto">
            <a:xfrm>
              <a:off x="6042026" y="4602163"/>
              <a:ext cx="363538" cy="525463"/>
            </a:xfrm>
            <a:custGeom>
              <a:avLst/>
              <a:gdLst>
                <a:gd name="T0" fmla="*/ 0 w 229"/>
                <a:gd name="T1" fmla="*/ 0 h 331"/>
                <a:gd name="T2" fmla="*/ 73 w 229"/>
                <a:gd name="T3" fmla="*/ 0 h 331"/>
                <a:gd name="T4" fmla="*/ 136 w 229"/>
                <a:gd name="T5" fmla="*/ 131 h 331"/>
                <a:gd name="T6" fmla="*/ 151 w 229"/>
                <a:gd name="T7" fmla="*/ 167 h 331"/>
                <a:gd name="T8" fmla="*/ 164 w 229"/>
                <a:gd name="T9" fmla="*/ 198 h 331"/>
                <a:gd name="T10" fmla="*/ 173 w 229"/>
                <a:gd name="T11" fmla="*/ 225 h 331"/>
                <a:gd name="T12" fmla="*/ 172 w 229"/>
                <a:gd name="T13" fmla="*/ 203 h 331"/>
                <a:gd name="T14" fmla="*/ 169 w 229"/>
                <a:gd name="T15" fmla="*/ 179 h 331"/>
                <a:gd name="T16" fmla="*/ 169 w 229"/>
                <a:gd name="T17" fmla="*/ 154 h 331"/>
                <a:gd name="T18" fmla="*/ 167 w 229"/>
                <a:gd name="T19" fmla="*/ 134 h 331"/>
                <a:gd name="T20" fmla="*/ 165 w 229"/>
                <a:gd name="T21" fmla="*/ 0 h 331"/>
                <a:gd name="T22" fmla="*/ 229 w 229"/>
                <a:gd name="T23" fmla="*/ 0 h 331"/>
                <a:gd name="T24" fmla="*/ 229 w 229"/>
                <a:gd name="T25" fmla="*/ 331 h 331"/>
                <a:gd name="T26" fmla="*/ 159 w 229"/>
                <a:gd name="T27" fmla="*/ 331 h 331"/>
                <a:gd name="T28" fmla="*/ 103 w 229"/>
                <a:gd name="T29" fmla="*/ 203 h 331"/>
                <a:gd name="T30" fmla="*/ 92 w 229"/>
                <a:gd name="T31" fmla="*/ 178 h 331"/>
                <a:gd name="T32" fmla="*/ 81 w 229"/>
                <a:gd name="T33" fmla="*/ 153 h 331"/>
                <a:gd name="T34" fmla="*/ 72 w 229"/>
                <a:gd name="T35" fmla="*/ 129 h 331"/>
                <a:gd name="T36" fmla="*/ 64 w 229"/>
                <a:gd name="T37" fmla="*/ 110 h 331"/>
                <a:gd name="T38" fmla="*/ 58 w 229"/>
                <a:gd name="T39" fmla="*/ 95 h 331"/>
                <a:gd name="T40" fmla="*/ 61 w 229"/>
                <a:gd name="T41" fmla="*/ 125 h 331"/>
                <a:gd name="T42" fmla="*/ 61 w 229"/>
                <a:gd name="T43" fmla="*/ 157 h 331"/>
                <a:gd name="T44" fmla="*/ 62 w 229"/>
                <a:gd name="T45" fmla="*/ 189 h 331"/>
                <a:gd name="T46" fmla="*/ 64 w 229"/>
                <a:gd name="T47" fmla="*/ 331 h 331"/>
                <a:gd name="T48" fmla="*/ 0 w 229"/>
                <a:gd name="T49" fmla="*/ 331 h 331"/>
                <a:gd name="T50" fmla="*/ 0 w 229"/>
                <a:gd name="T5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31">
                  <a:moveTo>
                    <a:pt x="0" y="0"/>
                  </a:moveTo>
                  <a:lnTo>
                    <a:pt x="73" y="0"/>
                  </a:lnTo>
                  <a:lnTo>
                    <a:pt x="136" y="131"/>
                  </a:lnTo>
                  <a:lnTo>
                    <a:pt x="151" y="167"/>
                  </a:lnTo>
                  <a:lnTo>
                    <a:pt x="164" y="198"/>
                  </a:lnTo>
                  <a:lnTo>
                    <a:pt x="173" y="225"/>
                  </a:lnTo>
                  <a:lnTo>
                    <a:pt x="172" y="203"/>
                  </a:lnTo>
                  <a:lnTo>
                    <a:pt x="169" y="179"/>
                  </a:lnTo>
                  <a:lnTo>
                    <a:pt x="169" y="154"/>
                  </a:lnTo>
                  <a:lnTo>
                    <a:pt x="167" y="134"/>
                  </a:lnTo>
                  <a:lnTo>
                    <a:pt x="165" y="0"/>
                  </a:lnTo>
                  <a:lnTo>
                    <a:pt x="229" y="0"/>
                  </a:lnTo>
                  <a:lnTo>
                    <a:pt x="229" y="331"/>
                  </a:lnTo>
                  <a:lnTo>
                    <a:pt x="159" y="331"/>
                  </a:lnTo>
                  <a:lnTo>
                    <a:pt x="103" y="203"/>
                  </a:lnTo>
                  <a:lnTo>
                    <a:pt x="92" y="178"/>
                  </a:lnTo>
                  <a:lnTo>
                    <a:pt x="81" y="153"/>
                  </a:lnTo>
                  <a:lnTo>
                    <a:pt x="72" y="129"/>
                  </a:lnTo>
                  <a:lnTo>
                    <a:pt x="64" y="110"/>
                  </a:lnTo>
                  <a:lnTo>
                    <a:pt x="58" y="95"/>
                  </a:lnTo>
                  <a:lnTo>
                    <a:pt x="61" y="125"/>
                  </a:lnTo>
                  <a:lnTo>
                    <a:pt x="61" y="157"/>
                  </a:lnTo>
                  <a:lnTo>
                    <a:pt x="62" y="189"/>
                  </a:lnTo>
                  <a:lnTo>
                    <a:pt x="64" y="331"/>
                  </a:lnTo>
                  <a:lnTo>
                    <a:pt x="0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6" name="Freeform 21"/>
            <p:cNvSpPr>
              <a:spLocks/>
            </p:cNvSpPr>
            <p:nvPr/>
          </p:nvSpPr>
          <p:spPr bwMode="auto">
            <a:xfrm>
              <a:off x="6488113" y="4584700"/>
              <a:ext cx="396875" cy="552450"/>
            </a:xfrm>
            <a:custGeom>
              <a:avLst/>
              <a:gdLst>
                <a:gd name="T0" fmla="*/ 134 w 250"/>
                <a:gd name="T1" fmla="*/ 0 h 348"/>
                <a:gd name="T2" fmla="*/ 164 w 250"/>
                <a:gd name="T3" fmla="*/ 3 h 348"/>
                <a:gd name="T4" fmla="*/ 194 w 250"/>
                <a:gd name="T5" fmla="*/ 9 h 348"/>
                <a:gd name="T6" fmla="*/ 220 w 250"/>
                <a:gd name="T7" fmla="*/ 20 h 348"/>
                <a:gd name="T8" fmla="*/ 245 w 250"/>
                <a:gd name="T9" fmla="*/ 34 h 348"/>
                <a:gd name="T10" fmla="*/ 212 w 250"/>
                <a:gd name="T11" fmla="*/ 81 h 348"/>
                <a:gd name="T12" fmla="*/ 186 w 250"/>
                <a:gd name="T13" fmla="*/ 67 h 348"/>
                <a:gd name="T14" fmla="*/ 161 w 250"/>
                <a:gd name="T15" fmla="*/ 57 h 348"/>
                <a:gd name="T16" fmla="*/ 136 w 250"/>
                <a:gd name="T17" fmla="*/ 56 h 348"/>
                <a:gd name="T18" fmla="*/ 117 w 250"/>
                <a:gd name="T19" fmla="*/ 59 h 348"/>
                <a:gd name="T20" fmla="*/ 103 w 250"/>
                <a:gd name="T21" fmla="*/ 67 h 348"/>
                <a:gd name="T22" fmla="*/ 94 w 250"/>
                <a:gd name="T23" fmla="*/ 78 h 348"/>
                <a:gd name="T24" fmla="*/ 89 w 250"/>
                <a:gd name="T25" fmla="*/ 93 h 348"/>
                <a:gd name="T26" fmla="*/ 92 w 250"/>
                <a:gd name="T27" fmla="*/ 106 h 348"/>
                <a:gd name="T28" fmla="*/ 98 w 250"/>
                <a:gd name="T29" fmla="*/ 114 h 348"/>
                <a:gd name="T30" fmla="*/ 109 w 250"/>
                <a:gd name="T31" fmla="*/ 121 h 348"/>
                <a:gd name="T32" fmla="*/ 127 w 250"/>
                <a:gd name="T33" fmla="*/ 128 h 348"/>
                <a:gd name="T34" fmla="*/ 167 w 250"/>
                <a:gd name="T35" fmla="*/ 139 h 348"/>
                <a:gd name="T36" fmla="*/ 195 w 250"/>
                <a:gd name="T37" fmla="*/ 150 h 348"/>
                <a:gd name="T38" fmla="*/ 219 w 250"/>
                <a:gd name="T39" fmla="*/ 165 h 348"/>
                <a:gd name="T40" fmla="*/ 236 w 250"/>
                <a:gd name="T41" fmla="*/ 186 h 348"/>
                <a:gd name="T42" fmla="*/ 247 w 250"/>
                <a:gd name="T43" fmla="*/ 209 h 348"/>
                <a:gd name="T44" fmla="*/ 250 w 250"/>
                <a:gd name="T45" fmla="*/ 237 h 348"/>
                <a:gd name="T46" fmla="*/ 247 w 250"/>
                <a:gd name="T47" fmla="*/ 264 h 348"/>
                <a:gd name="T48" fmla="*/ 237 w 250"/>
                <a:gd name="T49" fmla="*/ 289 h 348"/>
                <a:gd name="T50" fmla="*/ 222 w 250"/>
                <a:gd name="T51" fmla="*/ 309 h 348"/>
                <a:gd name="T52" fmla="*/ 201 w 250"/>
                <a:gd name="T53" fmla="*/ 326 h 348"/>
                <a:gd name="T54" fmla="*/ 176 w 250"/>
                <a:gd name="T55" fmla="*/ 337 h 348"/>
                <a:gd name="T56" fmla="*/ 147 w 250"/>
                <a:gd name="T57" fmla="*/ 345 h 348"/>
                <a:gd name="T58" fmla="*/ 114 w 250"/>
                <a:gd name="T59" fmla="*/ 348 h 348"/>
                <a:gd name="T60" fmla="*/ 75 w 250"/>
                <a:gd name="T61" fmla="*/ 345 h 348"/>
                <a:gd name="T62" fmla="*/ 36 w 250"/>
                <a:gd name="T63" fmla="*/ 334 h 348"/>
                <a:gd name="T64" fmla="*/ 0 w 250"/>
                <a:gd name="T65" fmla="*/ 318 h 348"/>
                <a:gd name="T66" fmla="*/ 25 w 250"/>
                <a:gd name="T67" fmla="*/ 267 h 348"/>
                <a:gd name="T68" fmla="*/ 55 w 250"/>
                <a:gd name="T69" fmla="*/ 281 h 348"/>
                <a:gd name="T70" fmla="*/ 84 w 250"/>
                <a:gd name="T71" fmla="*/ 290 h 348"/>
                <a:gd name="T72" fmla="*/ 117 w 250"/>
                <a:gd name="T73" fmla="*/ 293 h 348"/>
                <a:gd name="T74" fmla="*/ 137 w 250"/>
                <a:gd name="T75" fmla="*/ 292 h 348"/>
                <a:gd name="T76" fmla="*/ 153 w 250"/>
                <a:gd name="T77" fmla="*/ 286 h 348"/>
                <a:gd name="T78" fmla="*/ 166 w 250"/>
                <a:gd name="T79" fmla="*/ 276 h 348"/>
                <a:gd name="T80" fmla="*/ 172 w 250"/>
                <a:gd name="T81" fmla="*/ 264 h 348"/>
                <a:gd name="T82" fmla="*/ 175 w 250"/>
                <a:gd name="T83" fmla="*/ 248 h 348"/>
                <a:gd name="T84" fmla="*/ 172 w 250"/>
                <a:gd name="T85" fmla="*/ 232 h 348"/>
                <a:gd name="T86" fmla="*/ 164 w 250"/>
                <a:gd name="T87" fmla="*/ 222 h 348"/>
                <a:gd name="T88" fmla="*/ 150 w 250"/>
                <a:gd name="T89" fmla="*/ 212 h 348"/>
                <a:gd name="T90" fmla="*/ 131 w 250"/>
                <a:gd name="T91" fmla="*/ 204 h 348"/>
                <a:gd name="T92" fmla="*/ 95 w 250"/>
                <a:gd name="T93" fmla="*/ 195 h 348"/>
                <a:gd name="T94" fmla="*/ 66 w 250"/>
                <a:gd name="T95" fmla="*/ 184 h 348"/>
                <a:gd name="T96" fmla="*/ 44 w 250"/>
                <a:gd name="T97" fmla="*/ 170 h 348"/>
                <a:gd name="T98" fmla="*/ 30 w 250"/>
                <a:gd name="T99" fmla="*/ 153 h 348"/>
                <a:gd name="T100" fmla="*/ 19 w 250"/>
                <a:gd name="T101" fmla="*/ 129 h 348"/>
                <a:gd name="T102" fmla="*/ 16 w 250"/>
                <a:gd name="T103" fmla="*/ 103 h 348"/>
                <a:gd name="T104" fmla="*/ 19 w 250"/>
                <a:gd name="T105" fmla="*/ 73 h 348"/>
                <a:gd name="T106" fmla="*/ 31 w 250"/>
                <a:gd name="T107" fmla="*/ 50 h 348"/>
                <a:gd name="T108" fmla="*/ 48 w 250"/>
                <a:gd name="T109" fmla="*/ 28 h 348"/>
                <a:gd name="T110" fmla="*/ 72 w 250"/>
                <a:gd name="T111" fmla="*/ 14 h 348"/>
                <a:gd name="T112" fmla="*/ 102 w 250"/>
                <a:gd name="T113" fmla="*/ 3 h 348"/>
                <a:gd name="T114" fmla="*/ 134 w 250"/>
                <a:gd name="T11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348">
                  <a:moveTo>
                    <a:pt x="134" y="0"/>
                  </a:moveTo>
                  <a:lnTo>
                    <a:pt x="164" y="3"/>
                  </a:lnTo>
                  <a:lnTo>
                    <a:pt x="194" y="9"/>
                  </a:lnTo>
                  <a:lnTo>
                    <a:pt x="220" y="20"/>
                  </a:lnTo>
                  <a:lnTo>
                    <a:pt x="245" y="34"/>
                  </a:lnTo>
                  <a:lnTo>
                    <a:pt x="212" y="81"/>
                  </a:lnTo>
                  <a:lnTo>
                    <a:pt x="186" y="67"/>
                  </a:lnTo>
                  <a:lnTo>
                    <a:pt x="161" y="57"/>
                  </a:lnTo>
                  <a:lnTo>
                    <a:pt x="136" y="56"/>
                  </a:lnTo>
                  <a:lnTo>
                    <a:pt x="117" y="59"/>
                  </a:lnTo>
                  <a:lnTo>
                    <a:pt x="103" y="67"/>
                  </a:lnTo>
                  <a:lnTo>
                    <a:pt x="94" y="78"/>
                  </a:lnTo>
                  <a:lnTo>
                    <a:pt x="89" y="93"/>
                  </a:lnTo>
                  <a:lnTo>
                    <a:pt x="92" y="106"/>
                  </a:lnTo>
                  <a:lnTo>
                    <a:pt x="98" y="114"/>
                  </a:lnTo>
                  <a:lnTo>
                    <a:pt x="109" y="121"/>
                  </a:lnTo>
                  <a:lnTo>
                    <a:pt x="127" y="128"/>
                  </a:lnTo>
                  <a:lnTo>
                    <a:pt x="167" y="139"/>
                  </a:lnTo>
                  <a:lnTo>
                    <a:pt x="195" y="150"/>
                  </a:lnTo>
                  <a:lnTo>
                    <a:pt x="219" y="165"/>
                  </a:lnTo>
                  <a:lnTo>
                    <a:pt x="236" y="186"/>
                  </a:lnTo>
                  <a:lnTo>
                    <a:pt x="247" y="209"/>
                  </a:lnTo>
                  <a:lnTo>
                    <a:pt x="250" y="237"/>
                  </a:lnTo>
                  <a:lnTo>
                    <a:pt x="247" y="264"/>
                  </a:lnTo>
                  <a:lnTo>
                    <a:pt x="237" y="289"/>
                  </a:lnTo>
                  <a:lnTo>
                    <a:pt x="222" y="309"/>
                  </a:lnTo>
                  <a:lnTo>
                    <a:pt x="201" y="326"/>
                  </a:lnTo>
                  <a:lnTo>
                    <a:pt x="176" y="337"/>
                  </a:lnTo>
                  <a:lnTo>
                    <a:pt x="147" y="345"/>
                  </a:lnTo>
                  <a:lnTo>
                    <a:pt x="114" y="348"/>
                  </a:lnTo>
                  <a:lnTo>
                    <a:pt x="75" y="345"/>
                  </a:lnTo>
                  <a:lnTo>
                    <a:pt x="36" y="334"/>
                  </a:lnTo>
                  <a:lnTo>
                    <a:pt x="0" y="318"/>
                  </a:lnTo>
                  <a:lnTo>
                    <a:pt x="25" y="267"/>
                  </a:lnTo>
                  <a:lnTo>
                    <a:pt x="55" y="281"/>
                  </a:lnTo>
                  <a:lnTo>
                    <a:pt x="84" y="290"/>
                  </a:lnTo>
                  <a:lnTo>
                    <a:pt x="117" y="293"/>
                  </a:lnTo>
                  <a:lnTo>
                    <a:pt x="137" y="292"/>
                  </a:lnTo>
                  <a:lnTo>
                    <a:pt x="153" y="286"/>
                  </a:lnTo>
                  <a:lnTo>
                    <a:pt x="166" y="276"/>
                  </a:lnTo>
                  <a:lnTo>
                    <a:pt x="172" y="264"/>
                  </a:lnTo>
                  <a:lnTo>
                    <a:pt x="175" y="248"/>
                  </a:lnTo>
                  <a:lnTo>
                    <a:pt x="172" y="232"/>
                  </a:lnTo>
                  <a:lnTo>
                    <a:pt x="164" y="222"/>
                  </a:lnTo>
                  <a:lnTo>
                    <a:pt x="150" y="212"/>
                  </a:lnTo>
                  <a:lnTo>
                    <a:pt x="131" y="204"/>
                  </a:lnTo>
                  <a:lnTo>
                    <a:pt x="95" y="195"/>
                  </a:lnTo>
                  <a:lnTo>
                    <a:pt x="66" y="184"/>
                  </a:lnTo>
                  <a:lnTo>
                    <a:pt x="44" y="170"/>
                  </a:lnTo>
                  <a:lnTo>
                    <a:pt x="30" y="153"/>
                  </a:lnTo>
                  <a:lnTo>
                    <a:pt x="19" y="129"/>
                  </a:lnTo>
                  <a:lnTo>
                    <a:pt x="16" y="103"/>
                  </a:lnTo>
                  <a:lnTo>
                    <a:pt x="19" y="73"/>
                  </a:lnTo>
                  <a:lnTo>
                    <a:pt x="31" y="50"/>
                  </a:lnTo>
                  <a:lnTo>
                    <a:pt x="48" y="28"/>
                  </a:lnTo>
                  <a:lnTo>
                    <a:pt x="72" y="14"/>
                  </a:lnTo>
                  <a:lnTo>
                    <a:pt x="102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7" name="Freeform 22"/>
            <p:cNvSpPr>
              <a:spLocks/>
            </p:cNvSpPr>
            <p:nvPr/>
          </p:nvSpPr>
          <p:spPr bwMode="auto">
            <a:xfrm>
              <a:off x="6915151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7339013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9" name="Freeform 24"/>
            <p:cNvSpPr>
              <a:spLocks/>
            </p:cNvSpPr>
            <p:nvPr/>
          </p:nvSpPr>
          <p:spPr bwMode="auto">
            <a:xfrm>
              <a:off x="7516813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0" name="Freeform 25"/>
            <p:cNvSpPr>
              <a:spLocks/>
            </p:cNvSpPr>
            <p:nvPr/>
          </p:nvSpPr>
          <p:spPr bwMode="auto">
            <a:xfrm>
              <a:off x="7940676" y="4602163"/>
              <a:ext cx="377825" cy="533400"/>
            </a:xfrm>
            <a:custGeom>
              <a:avLst/>
              <a:gdLst>
                <a:gd name="T0" fmla="*/ 0 w 238"/>
                <a:gd name="T1" fmla="*/ 0 h 336"/>
                <a:gd name="T2" fmla="*/ 67 w 238"/>
                <a:gd name="T3" fmla="*/ 0 h 336"/>
                <a:gd name="T4" fmla="*/ 67 w 238"/>
                <a:gd name="T5" fmla="*/ 217 h 336"/>
                <a:gd name="T6" fmla="*/ 69 w 238"/>
                <a:gd name="T7" fmla="*/ 234 h 336"/>
                <a:gd name="T8" fmla="*/ 71 w 238"/>
                <a:gd name="T9" fmla="*/ 248 h 336"/>
                <a:gd name="T10" fmla="*/ 74 w 238"/>
                <a:gd name="T11" fmla="*/ 256 h 336"/>
                <a:gd name="T12" fmla="*/ 85 w 238"/>
                <a:gd name="T13" fmla="*/ 268 h 336"/>
                <a:gd name="T14" fmla="*/ 99 w 238"/>
                <a:gd name="T15" fmla="*/ 276 h 336"/>
                <a:gd name="T16" fmla="*/ 119 w 238"/>
                <a:gd name="T17" fmla="*/ 279 h 336"/>
                <a:gd name="T18" fmla="*/ 139 w 238"/>
                <a:gd name="T19" fmla="*/ 276 h 336"/>
                <a:gd name="T20" fmla="*/ 155 w 238"/>
                <a:gd name="T21" fmla="*/ 268 h 336"/>
                <a:gd name="T22" fmla="*/ 164 w 238"/>
                <a:gd name="T23" fmla="*/ 257 h 336"/>
                <a:gd name="T24" fmla="*/ 169 w 238"/>
                <a:gd name="T25" fmla="*/ 240 h 336"/>
                <a:gd name="T26" fmla="*/ 170 w 238"/>
                <a:gd name="T27" fmla="*/ 234 h 336"/>
                <a:gd name="T28" fmla="*/ 170 w 238"/>
                <a:gd name="T29" fmla="*/ 225 h 336"/>
                <a:gd name="T30" fmla="*/ 170 w 238"/>
                <a:gd name="T31" fmla="*/ 211 h 336"/>
                <a:gd name="T32" fmla="*/ 170 w 238"/>
                <a:gd name="T33" fmla="*/ 0 h 336"/>
                <a:gd name="T34" fmla="*/ 238 w 238"/>
                <a:gd name="T35" fmla="*/ 0 h 336"/>
                <a:gd name="T36" fmla="*/ 238 w 238"/>
                <a:gd name="T37" fmla="*/ 221 h 336"/>
                <a:gd name="T38" fmla="*/ 238 w 238"/>
                <a:gd name="T39" fmla="*/ 242 h 336"/>
                <a:gd name="T40" fmla="*/ 238 w 238"/>
                <a:gd name="T41" fmla="*/ 254 h 336"/>
                <a:gd name="T42" fmla="*/ 236 w 238"/>
                <a:gd name="T43" fmla="*/ 264 h 336"/>
                <a:gd name="T44" fmla="*/ 233 w 238"/>
                <a:gd name="T45" fmla="*/ 275 h 336"/>
                <a:gd name="T46" fmla="*/ 228 w 238"/>
                <a:gd name="T47" fmla="*/ 286 h 336"/>
                <a:gd name="T48" fmla="*/ 219 w 238"/>
                <a:gd name="T49" fmla="*/ 298 h 336"/>
                <a:gd name="T50" fmla="*/ 208 w 238"/>
                <a:gd name="T51" fmla="*/ 309 h 336"/>
                <a:gd name="T52" fmla="*/ 192 w 238"/>
                <a:gd name="T53" fmla="*/ 320 h 336"/>
                <a:gd name="T54" fmla="*/ 172 w 238"/>
                <a:gd name="T55" fmla="*/ 328 h 336"/>
                <a:gd name="T56" fmla="*/ 149 w 238"/>
                <a:gd name="T57" fmla="*/ 334 h 336"/>
                <a:gd name="T58" fmla="*/ 120 w 238"/>
                <a:gd name="T59" fmla="*/ 336 h 336"/>
                <a:gd name="T60" fmla="*/ 85 w 238"/>
                <a:gd name="T61" fmla="*/ 334 h 336"/>
                <a:gd name="T62" fmla="*/ 55 w 238"/>
                <a:gd name="T63" fmla="*/ 325 h 336"/>
                <a:gd name="T64" fmla="*/ 31 w 238"/>
                <a:gd name="T65" fmla="*/ 311 h 336"/>
                <a:gd name="T66" fmla="*/ 14 w 238"/>
                <a:gd name="T67" fmla="*/ 292 h 336"/>
                <a:gd name="T68" fmla="*/ 8 w 238"/>
                <a:gd name="T69" fmla="*/ 279 h 336"/>
                <a:gd name="T70" fmla="*/ 3 w 238"/>
                <a:gd name="T71" fmla="*/ 267 h 336"/>
                <a:gd name="T72" fmla="*/ 0 w 238"/>
                <a:gd name="T73" fmla="*/ 250 h 336"/>
                <a:gd name="T74" fmla="*/ 0 w 238"/>
                <a:gd name="T75" fmla="*/ 229 h 336"/>
                <a:gd name="T76" fmla="*/ 0 w 238"/>
                <a:gd name="T7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336">
                  <a:moveTo>
                    <a:pt x="0" y="0"/>
                  </a:moveTo>
                  <a:lnTo>
                    <a:pt x="67" y="0"/>
                  </a:lnTo>
                  <a:lnTo>
                    <a:pt x="67" y="217"/>
                  </a:lnTo>
                  <a:lnTo>
                    <a:pt x="69" y="234"/>
                  </a:lnTo>
                  <a:lnTo>
                    <a:pt x="71" y="248"/>
                  </a:lnTo>
                  <a:lnTo>
                    <a:pt x="74" y="256"/>
                  </a:lnTo>
                  <a:lnTo>
                    <a:pt x="85" y="268"/>
                  </a:lnTo>
                  <a:lnTo>
                    <a:pt x="99" y="276"/>
                  </a:lnTo>
                  <a:lnTo>
                    <a:pt x="119" y="279"/>
                  </a:lnTo>
                  <a:lnTo>
                    <a:pt x="139" y="276"/>
                  </a:lnTo>
                  <a:lnTo>
                    <a:pt x="155" y="268"/>
                  </a:lnTo>
                  <a:lnTo>
                    <a:pt x="164" y="257"/>
                  </a:lnTo>
                  <a:lnTo>
                    <a:pt x="169" y="240"/>
                  </a:lnTo>
                  <a:lnTo>
                    <a:pt x="170" y="234"/>
                  </a:lnTo>
                  <a:lnTo>
                    <a:pt x="170" y="225"/>
                  </a:lnTo>
                  <a:lnTo>
                    <a:pt x="170" y="211"/>
                  </a:lnTo>
                  <a:lnTo>
                    <a:pt x="170" y="0"/>
                  </a:lnTo>
                  <a:lnTo>
                    <a:pt x="238" y="0"/>
                  </a:lnTo>
                  <a:lnTo>
                    <a:pt x="238" y="221"/>
                  </a:lnTo>
                  <a:lnTo>
                    <a:pt x="238" y="242"/>
                  </a:lnTo>
                  <a:lnTo>
                    <a:pt x="238" y="254"/>
                  </a:lnTo>
                  <a:lnTo>
                    <a:pt x="236" y="264"/>
                  </a:lnTo>
                  <a:lnTo>
                    <a:pt x="233" y="275"/>
                  </a:lnTo>
                  <a:lnTo>
                    <a:pt x="228" y="286"/>
                  </a:lnTo>
                  <a:lnTo>
                    <a:pt x="219" y="298"/>
                  </a:lnTo>
                  <a:lnTo>
                    <a:pt x="208" y="309"/>
                  </a:lnTo>
                  <a:lnTo>
                    <a:pt x="192" y="320"/>
                  </a:lnTo>
                  <a:lnTo>
                    <a:pt x="172" y="328"/>
                  </a:lnTo>
                  <a:lnTo>
                    <a:pt x="149" y="334"/>
                  </a:lnTo>
                  <a:lnTo>
                    <a:pt x="120" y="336"/>
                  </a:lnTo>
                  <a:lnTo>
                    <a:pt x="85" y="334"/>
                  </a:lnTo>
                  <a:lnTo>
                    <a:pt x="55" y="325"/>
                  </a:lnTo>
                  <a:lnTo>
                    <a:pt x="31" y="311"/>
                  </a:lnTo>
                  <a:lnTo>
                    <a:pt x="14" y="292"/>
                  </a:lnTo>
                  <a:lnTo>
                    <a:pt x="8" y="279"/>
                  </a:lnTo>
                  <a:lnTo>
                    <a:pt x="3" y="267"/>
                  </a:lnTo>
                  <a:lnTo>
                    <a:pt x="0" y="250"/>
                  </a:lnTo>
                  <a:lnTo>
                    <a:pt x="0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1" name="Freeform 26"/>
            <p:cNvSpPr>
              <a:spLocks/>
            </p:cNvSpPr>
            <p:nvPr/>
          </p:nvSpPr>
          <p:spPr bwMode="auto">
            <a:xfrm>
              <a:off x="8385176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48 w 239"/>
                <a:gd name="T7" fmla="*/ 54 h 331"/>
                <a:gd name="T8" fmla="*/ 148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48" y="54"/>
                  </a:lnTo>
                  <a:lnTo>
                    <a:pt x="148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2" name="Freeform 27"/>
            <p:cNvSpPr>
              <a:spLocks/>
            </p:cNvSpPr>
            <p:nvPr/>
          </p:nvSpPr>
          <p:spPr bwMode="auto">
            <a:xfrm>
              <a:off x="592138" y="5353050"/>
              <a:ext cx="342900" cy="523875"/>
            </a:xfrm>
            <a:custGeom>
              <a:avLst/>
              <a:gdLst>
                <a:gd name="T0" fmla="*/ 0 w 216"/>
                <a:gd name="T1" fmla="*/ 0 h 330"/>
                <a:gd name="T2" fmla="*/ 37 w 216"/>
                <a:gd name="T3" fmla="*/ 0 h 330"/>
                <a:gd name="T4" fmla="*/ 37 w 216"/>
                <a:gd name="T5" fmla="*/ 219 h 330"/>
                <a:gd name="T6" fmla="*/ 39 w 216"/>
                <a:gd name="T7" fmla="*/ 236 h 330"/>
                <a:gd name="T8" fmla="*/ 41 w 216"/>
                <a:gd name="T9" fmla="*/ 252 h 330"/>
                <a:gd name="T10" fmla="*/ 44 w 216"/>
                <a:gd name="T11" fmla="*/ 266 h 330"/>
                <a:gd name="T12" fmla="*/ 48 w 216"/>
                <a:gd name="T13" fmla="*/ 274 h 330"/>
                <a:gd name="T14" fmla="*/ 58 w 216"/>
                <a:gd name="T15" fmla="*/ 283 h 330"/>
                <a:gd name="T16" fmla="*/ 70 w 216"/>
                <a:gd name="T17" fmla="*/ 289 h 330"/>
                <a:gd name="T18" fmla="*/ 86 w 216"/>
                <a:gd name="T19" fmla="*/ 296 h 330"/>
                <a:gd name="T20" fmla="*/ 108 w 216"/>
                <a:gd name="T21" fmla="*/ 297 h 330"/>
                <a:gd name="T22" fmla="*/ 131 w 216"/>
                <a:gd name="T23" fmla="*/ 294 h 330"/>
                <a:gd name="T24" fmla="*/ 151 w 216"/>
                <a:gd name="T25" fmla="*/ 288 h 330"/>
                <a:gd name="T26" fmla="*/ 164 w 216"/>
                <a:gd name="T27" fmla="*/ 277 h 330"/>
                <a:gd name="T28" fmla="*/ 172 w 216"/>
                <a:gd name="T29" fmla="*/ 261 h 330"/>
                <a:gd name="T30" fmla="*/ 176 w 216"/>
                <a:gd name="T31" fmla="*/ 246 h 330"/>
                <a:gd name="T32" fmla="*/ 176 w 216"/>
                <a:gd name="T33" fmla="*/ 227 h 330"/>
                <a:gd name="T34" fmla="*/ 176 w 216"/>
                <a:gd name="T35" fmla="*/ 0 h 330"/>
                <a:gd name="T36" fmla="*/ 216 w 216"/>
                <a:gd name="T37" fmla="*/ 0 h 330"/>
                <a:gd name="T38" fmla="*/ 216 w 216"/>
                <a:gd name="T39" fmla="*/ 232 h 330"/>
                <a:gd name="T40" fmla="*/ 214 w 216"/>
                <a:gd name="T41" fmla="*/ 257 h 330"/>
                <a:gd name="T42" fmla="*/ 209 w 216"/>
                <a:gd name="T43" fmla="*/ 277 h 330"/>
                <a:gd name="T44" fmla="*/ 201 w 216"/>
                <a:gd name="T45" fmla="*/ 292 h 330"/>
                <a:gd name="T46" fmla="*/ 191 w 216"/>
                <a:gd name="T47" fmla="*/ 305 h 330"/>
                <a:gd name="T48" fmla="*/ 173 w 216"/>
                <a:gd name="T49" fmla="*/ 316 h 330"/>
                <a:gd name="T50" fmla="*/ 155 w 216"/>
                <a:gd name="T51" fmla="*/ 324 h 330"/>
                <a:gd name="T52" fmla="*/ 133 w 216"/>
                <a:gd name="T53" fmla="*/ 328 h 330"/>
                <a:gd name="T54" fmla="*/ 105 w 216"/>
                <a:gd name="T55" fmla="*/ 330 h 330"/>
                <a:gd name="T56" fmla="*/ 78 w 216"/>
                <a:gd name="T57" fmla="*/ 328 h 330"/>
                <a:gd name="T58" fmla="*/ 55 w 216"/>
                <a:gd name="T59" fmla="*/ 322 h 330"/>
                <a:gd name="T60" fmla="*/ 36 w 216"/>
                <a:gd name="T61" fmla="*/ 314 h 330"/>
                <a:gd name="T62" fmla="*/ 22 w 216"/>
                <a:gd name="T63" fmla="*/ 300 h 330"/>
                <a:gd name="T64" fmla="*/ 9 w 216"/>
                <a:gd name="T65" fmla="*/ 283 h 330"/>
                <a:gd name="T66" fmla="*/ 3 w 216"/>
                <a:gd name="T67" fmla="*/ 266 h 330"/>
                <a:gd name="T68" fmla="*/ 0 w 216"/>
                <a:gd name="T69" fmla="*/ 249 h 330"/>
                <a:gd name="T70" fmla="*/ 0 w 216"/>
                <a:gd name="T71" fmla="*/ 233 h 330"/>
                <a:gd name="T72" fmla="*/ 0 w 216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6" h="330">
                  <a:moveTo>
                    <a:pt x="0" y="0"/>
                  </a:moveTo>
                  <a:lnTo>
                    <a:pt x="37" y="0"/>
                  </a:lnTo>
                  <a:lnTo>
                    <a:pt x="37" y="219"/>
                  </a:lnTo>
                  <a:lnTo>
                    <a:pt x="39" y="236"/>
                  </a:lnTo>
                  <a:lnTo>
                    <a:pt x="41" y="252"/>
                  </a:lnTo>
                  <a:lnTo>
                    <a:pt x="44" y="266"/>
                  </a:lnTo>
                  <a:lnTo>
                    <a:pt x="48" y="274"/>
                  </a:lnTo>
                  <a:lnTo>
                    <a:pt x="58" y="283"/>
                  </a:lnTo>
                  <a:lnTo>
                    <a:pt x="70" y="289"/>
                  </a:lnTo>
                  <a:lnTo>
                    <a:pt x="86" y="296"/>
                  </a:lnTo>
                  <a:lnTo>
                    <a:pt x="108" y="297"/>
                  </a:lnTo>
                  <a:lnTo>
                    <a:pt x="131" y="294"/>
                  </a:lnTo>
                  <a:lnTo>
                    <a:pt x="151" y="288"/>
                  </a:lnTo>
                  <a:lnTo>
                    <a:pt x="164" y="277"/>
                  </a:lnTo>
                  <a:lnTo>
                    <a:pt x="172" y="261"/>
                  </a:lnTo>
                  <a:lnTo>
                    <a:pt x="176" y="246"/>
                  </a:lnTo>
                  <a:lnTo>
                    <a:pt x="176" y="227"/>
                  </a:lnTo>
                  <a:lnTo>
                    <a:pt x="176" y="0"/>
                  </a:lnTo>
                  <a:lnTo>
                    <a:pt x="216" y="0"/>
                  </a:lnTo>
                  <a:lnTo>
                    <a:pt x="216" y="232"/>
                  </a:lnTo>
                  <a:lnTo>
                    <a:pt x="214" y="257"/>
                  </a:lnTo>
                  <a:lnTo>
                    <a:pt x="209" y="277"/>
                  </a:lnTo>
                  <a:lnTo>
                    <a:pt x="201" y="292"/>
                  </a:lnTo>
                  <a:lnTo>
                    <a:pt x="191" y="305"/>
                  </a:lnTo>
                  <a:lnTo>
                    <a:pt x="173" y="316"/>
                  </a:lnTo>
                  <a:lnTo>
                    <a:pt x="155" y="324"/>
                  </a:lnTo>
                  <a:lnTo>
                    <a:pt x="133" y="328"/>
                  </a:lnTo>
                  <a:lnTo>
                    <a:pt x="105" y="330"/>
                  </a:lnTo>
                  <a:lnTo>
                    <a:pt x="78" y="328"/>
                  </a:lnTo>
                  <a:lnTo>
                    <a:pt x="55" y="322"/>
                  </a:lnTo>
                  <a:lnTo>
                    <a:pt x="36" y="314"/>
                  </a:lnTo>
                  <a:lnTo>
                    <a:pt x="22" y="300"/>
                  </a:lnTo>
                  <a:lnTo>
                    <a:pt x="9" y="283"/>
                  </a:lnTo>
                  <a:lnTo>
                    <a:pt x="3" y="266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3" name="Freeform 28"/>
            <p:cNvSpPr>
              <a:spLocks/>
            </p:cNvSpPr>
            <p:nvPr/>
          </p:nvSpPr>
          <p:spPr bwMode="auto">
            <a:xfrm>
              <a:off x="1069976" y="5353050"/>
              <a:ext cx="342900" cy="514350"/>
            </a:xfrm>
            <a:custGeom>
              <a:avLst/>
              <a:gdLst>
                <a:gd name="T0" fmla="*/ 0 w 216"/>
                <a:gd name="T1" fmla="*/ 0 h 324"/>
                <a:gd name="T2" fmla="*/ 46 w 216"/>
                <a:gd name="T3" fmla="*/ 0 h 324"/>
                <a:gd name="T4" fmla="*/ 153 w 216"/>
                <a:gd name="T5" fmla="*/ 207 h 324"/>
                <a:gd name="T6" fmla="*/ 163 w 216"/>
                <a:gd name="T7" fmla="*/ 225 h 324"/>
                <a:gd name="T8" fmla="*/ 171 w 216"/>
                <a:gd name="T9" fmla="*/ 244 h 324"/>
                <a:gd name="T10" fmla="*/ 177 w 216"/>
                <a:gd name="T11" fmla="*/ 258 h 324"/>
                <a:gd name="T12" fmla="*/ 182 w 216"/>
                <a:gd name="T13" fmla="*/ 271 h 324"/>
                <a:gd name="T14" fmla="*/ 183 w 216"/>
                <a:gd name="T15" fmla="*/ 275 h 324"/>
                <a:gd name="T16" fmla="*/ 183 w 216"/>
                <a:gd name="T17" fmla="*/ 271 h 324"/>
                <a:gd name="T18" fmla="*/ 183 w 216"/>
                <a:gd name="T19" fmla="*/ 260 h 324"/>
                <a:gd name="T20" fmla="*/ 182 w 216"/>
                <a:gd name="T21" fmla="*/ 242 h 324"/>
                <a:gd name="T22" fmla="*/ 180 w 216"/>
                <a:gd name="T23" fmla="*/ 222 h 324"/>
                <a:gd name="T24" fmla="*/ 180 w 216"/>
                <a:gd name="T25" fmla="*/ 200 h 324"/>
                <a:gd name="T26" fmla="*/ 180 w 216"/>
                <a:gd name="T27" fmla="*/ 177 h 324"/>
                <a:gd name="T28" fmla="*/ 178 w 216"/>
                <a:gd name="T29" fmla="*/ 0 h 324"/>
                <a:gd name="T30" fmla="*/ 216 w 216"/>
                <a:gd name="T31" fmla="*/ 0 h 324"/>
                <a:gd name="T32" fmla="*/ 216 w 216"/>
                <a:gd name="T33" fmla="*/ 324 h 324"/>
                <a:gd name="T34" fmla="*/ 175 w 216"/>
                <a:gd name="T35" fmla="*/ 324 h 324"/>
                <a:gd name="T36" fmla="*/ 72 w 216"/>
                <a:gd name="T37" fmla="*/ 125 h 324"/>
                <a:gd name="T38" fmla="*/ 61 w 216"/>
                <a:gd name="T39" fmla="*/ 106 h 324"/>
                <a:gd name="T40" fmla="*/ 54 w 216"/>
                <a:gd name="T41" fmla="*/ 88 h 324"/>
                <a:gd name="T42" fmla="*/ 46 w 216"/>
                <a:gd name="T43" fmla="*/ 72 h 324"/>
                <a:gd name="T44" fmla="*/ 39 w 216"/>
                <a:gd name="T45" fmla="*/ 60 h 324"/>
                <a:gd name="T46" fmla="*/ 36 w 216"/>
                <a:gd name="T47" fmla="*/ 52 h 324"/>
                <a:gd name="T48" fmla="*/ 35 w 216"/>
                <a:gd name="T49" fmla="*/ 49 h 324"/>
                <a:gd name="T50" fmla="*/ 35 w 216"/>
                <a:gd name="T51" fmla="*/ 53 h 324"/>
                <a:gd name="T52" fmla="*/ 36 w 216"/>
                <a:gd name="T53" fmla="*/ 67 h 324"/>
                <a:gd name="T54" fmla="*/ 38 w 216"/>
                <a:gd name="T55" fmla="*/ 88 h 324"/>
                <a:gd name="T56" fmla="*/ 38 w 216"/>
                <a:gd name="T57" fmla="*/ 111 h 324"/>
                <a:gd name="T58" fmla="*/ 39 w 216"/>
                <a:gd name="T59" fmla="*/ 136 h 324"/>
                <a:gd name="T60" fmla="*/ 41 w 216"/>
                <a:gd name="T61" fmla="*/ 324 h 324"/>
                <a:gd name="T62" fmla="*/ 0 w 216"/>
                <a:gd name="T63" fmla="*/ 324 h 324"/>
                <a:gd name="T64" fmla="*/ 0 w 216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6" h="324">
                  <a:moveTo>
                    <a:pt x="0" y="0"/>
                  </a:moveTo>
                  <a:lnTo>
                    <a:pt x="46" y="0"/>
                  </a:lnTo>
                  <a:lnTo>
                    <a:pt x="153" y="207"/>
                  </a:lnTo>
                  <a:lnTo>
                    <a:pt x="163" y="225"/>
                  </a:lnTo>
                  <a:lnTo>
                    <a:pt x="171" y="244"/>
                  </a:lnTo>
                  <a:lnTo>
                    <a:pt x="177" y="258"/>
                  </a:lnTo>
                  <a:lnTo>
                    <a:pt x="182" y="271"/>
                  </a:lnTo>
                  <a:lnTo>
                    <a:pt x="183" y="275"/>
                  </a:lnTo>
                  <a:lnTo>
                    <a:pt x="183" y="271"/>
                  </a:lnTo>
                  <a:lnTo>
                    <a:pt x="183" y="260"/>
                  </a:lnTo>
                  <a:lnTo>
                    <a:pt x="182" y="242"/>
                  </a:lnTo>
                  <a:lnTo>
                    <a:pt x="180" y="222"/>
                  </a:lnTo>
                  <a:lnTo>
                    <a:pt x="180" y="200"/>
                  </a:lnTo>
                  <a:lnTo>
                    <a:pt x="180" y="177"/>
                  </a:lnTo>
                  <a:lnTo>
                    <a:pt x="178" y="0"/>
                  </a:lnTo>
                  <a:lnTo>
                    <a:pt x="216" y="0"/>
                  </a:lnTo>
                  <a:lnTo>
                    <a:pt x="216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4" y="88"/>
                  </a:lnTo>
                  <a:lnTo>
                    <a:pt x="46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6" y="67"/>
                  </a:lnTo>
                  <a:lnTo>
                    <a:pt x="38" y="88"/>
                  </a:lnTo>
                  <a:lnTo>
                    <a:pt x="38" y="111"/>
                  </a:lnTo>
                  <a:lnTo>
                    <a:pt x="39" y="136"/>
                  </a:lnTo>
                  <a:lnTo>
                    <a:pt x="41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4" name="Rectangle 29"/>
            <p:cNvSpPr>
              <a:spLocks noChangeArrowheads="1"/>
            </p:cNvSpPr>
            <p:nvPr/>
          </p:nvSpPr>
          <p:spPr bwMode="auto">
            <a:xfrm>
              <a:off x="1557338" y="5353050"/>
              <a:ext cx="58738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1698626" y="5353050"/>
              <a:ext cx="407988" cy="514350"/>
            </a:xfrm>
            <a:custGeom>
              <a:avLst/>
              <a:gdLst>
                <a:gd name="T0" fmla="*/ 0 w 257"/>
                <a:gd name="T1" fmla="*/ 0 h 324"/>
                <a:gd name="T2" fmla="*/ 42 w 257"/>
                <a:gd name="T3" fmla="*/ 0 h 324"/>
                <a:gd name="T4" fmla="*/ 110 w 257"/>
                <a:gd name="T5" fmla="*/ 210 h 324"/>
                <a:gd name="T6" fmla="*/ 117 w 257"/>
                <a:gd name="T7" fmla="*/ 232 h 324"/>
                <a:gd name="T8" fmla="*/ 123 w 257"/>
                <a:gd name="T9" fmla="*/ 252 h 324"/>
                <a:gd name="T10" fmla="*/ 126 w 257"/>
                <a:gd name="T11" fmla="*/ 271 h 324"/>
                <a:gd name="T12" fmla="*/ 129 w 257"/>
                <a:gd name="T13" fmla="*/ 282 h 324"/>
                <a:gd name="T14" fmla="*/ 131 w 257"/>
                <a:gd name="T15" fmla="*/ 272 h 324"/>
                <a:gd name="T16" fmla="*/ 135 w 257"/>
                <a:gd name="T17" fmla="*/ 258 h 324"/>
                <a:gd name="T18" fmla="*/ 142 w 257"/>
                <a:gd name="T19" fmla="*/ 238 h 324"/>
                <a:gd name="T20" fmla="*/ 150 w 257"/>
                <a:gd name="T21" fmla="*/ 214 h 324"/>
                <a:gd name="T22" fmla="*/ 218 w 257"/>
                <a:gd name="T23" fmla="*/ 0 h 324"/>
                <a:gd name="T24" fmla="*/ 257 w 257"/>
                <a:gd name="T25" fmla="*/ 0 h 324"/>
                <a:gd name="T26" fmla="*/ 146 w 257"/>
                <a:gd name="T27" fmla="*/ 324 h 324"/>
                <a:gd name="T28" fmla="*/ 109 w 257"/>
                <a:gd name="T29" fmla="*/ 324 h 324"/>
                <a:gd name="T30" fmla="*/ 0 w 257"/>
                <a:gd name="T3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324">
                  <a:moveTo>
                    <a:pt x="0" y="0"/>
                  </a:moveTo>
                  <a:lnTo>
                    <a:pt x="42" y="0"/>
                  </a:lnTo>
                  <a:lnTo>
                    <a:pt x="110" y="210"/>
                  </a:lnTo>
                  <a:lnTo>
                    <a:pt x="117" y="232"/>
                  </a:lnTo>
                  <a:lnTo>
                    <a:pt x="123" y="252"/>
                  </a:lnTo>
                  <a:lnTo>
                    <a:pt x="126" y="271"/>
                  </a:lnTo>
                  <a:lnTo>
                    <a:pt x="129" y="282"/>
                  </a:lnTo>
                  <a:lnTo>
                    <a:pt x="131" y="272"/>
                  </a:lnTo>
                  <a:lnTo>
                    <a:pt x="135" y="258"/>
                  </a:lnTo>
                  <a:lnTo>
                    <a:pt x="142" y="238"/>
                  </a:lnTo>
                  <a:lnTo>
                    <a:pt x="150" y="214"/>
                  </a:lnTo>
                  <a:lnTo>
                    <a:pt x="218" y="0"/>
                  </a:lnTo>
                  <a:lnTo>
                    <a:pt x="257" y="0"/>
                  </a:lnTo>
                  <a:lnTo>
                    <a:pt x="146" y="324"/>
                  </a:lnTo>
                  <a:lnTo>
                    <a:pt x="109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2190751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7 w 182"/>
                <a:gd name="T3" fmla="*/ 0 h 324"/>
                <a:gd name="T4" fmla="*/ 172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7" y="0"/>
                  </a:lnTo>
                  <a:lnTo>
                    <a:pt x="172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7" name="Freeform 32"/>
            <p:cNvSpPr>
              <a:spLocks noEditPoints="1"/>
            </p:cNvSpPr>
            <p:nvPr/>
          </p:nvSpPr>
          <p:spPr bwMode="auto">
            <a:xfrm>
              <a:off x="2581276" y="5353050"/>
              <a:ext cx="323850" cy="514350"/>
            </a:xfrm>
            <a:custGeom>
              <a:avLst/>
              <a:gdLst>
                <a:gd name="T0" fmla="*/ 39 w 204"/>
                <a:gd name="T1" fmla="*/ 33 h 324"/>
                <a:gd name="T2" fmla="*/ 39 w 204"/>
                <a:gd name="T3" fmla="*/ 153 h 324"/>
                <a:gd name="T4" fmla="*/ 73 w 204"/>
                <a:gd name="T5" fmla="*/ 153 h 324"/>
                <a:gd name="T6" fmla="*/ 98 w 204"/>
                <a:gd name="T7" fmla="*/ 152 h 324"/>
                <a:gd name="T8" fmla="*/ 117 w 204"/>
                <a:gd name="T9" fmla="*/ 147 h 324"/>
                <a:gd name="T10" fmla="*/ 131 w 204"/>
                <a:gd name="T11" fmla="*/ 138 h 324"/>
                <a:gd name="T12" fmla="*/ 140 w 204"/>
                <a:gd name="T13" fmla="*/ 125 h 324"/>
                <a:gd name="T14" fmla="*/ 146 w 204"/>
                <a:gd name="T15" fmla="*/ 108 h 324"/>
                <a:gd name="T16" fmla="*/ 148 w 204"/>
                <a:gd name="T17" fmla="*/ 89 h 324"/>
                <a:gd name="T18" fmla="*/ 143 w 204"/>
                <a:gd name="T19" fmla="*/ 67 h 324"/>
                <a:gd name="T20" fmla="*/ 132 w 204"/>
                <a:gd name="T21" fmla="*/ 50 h 324"/>
                <a:gd name="T22" fmla="*/ 117 w 204"/>
                <a:gd name="T23" fmla="*/ 39 h 324"/>
                <a:gd name="T24" fmla="*/ 98 w 204"/>
                <a:gd name="T25" fmla="*/ 35 h 324"/>
                <a:gd name="T26" fmla="*/ 76 w 204"/>
                <a:gd name="T27" fmla="*/ 33 h 324"/>
                <a:gd name="T28" fmla="*/ 39 w 204"/>
                <a:gd name="T29" fmla="*/ 33 h 324"/>
                <a:gd name="T30" fmla="*/ 0 w 204"/>
                <a:gd name="T31" fmla="*/ 0 h 324"/>
                <a:gd name="T32" fmla="*/ 75 w 204"/>
                <a:gd name="T33" fmla="*/ 0 h 324"/>
                <a:gd name="T34" fmla="*/ 104 w 204"/>
                <a:gd name="T35" fmla="*/ 2 h 324"/>
                <a:gd name="T36" fmla="*/ 126 w 204"/>
                <a:gd name="T37" fmla="*/ 6 h 324"/>
                <a:gd name="T38" fmla="*/ 143 w 204"/>
                <a:gd name="T39" fmla="*/ 13 h 324"/>
                <a:gd name="T40" fmla="*/ 156 w 204"/>
                <a:gd name="T41" fmla="*/ 20 h 324"/>
                <a:gd name="T42" fmla="*/ 168 w 204"/>
                <a:gd name="T43" fmla="*/ 31 h 324"/>
                <a:gd name="T44" fmla="*/ 178 w 204"/>
                <a:gd name="T45" fmla="*/ 47 h 324"/>
                <a:gd name="T46" fmla="*/ 185 w 204"/>
                <a:gd name="T47" fmla="*/ 66 h 324"/>
                <a:gd name="T48" fmla="*/ 189 w 204"/>
                <a:gd name="T49" fmla="*/ 89 h 324"/>
                <a:gd name="T50" fmla="*/ 185 w 204"/>
                <a:gd name="T51" fmla="*/ 114 h 324"/>
                <a:gd name="T52" fmla="*/ 178 w 204"/>
                <a:gd name="T53" fmla="*/ 136 h 324"/>
                <a:gd name="T54" fmla="*/ 165 w 204"/>
                <a:gd name="T55" fmla="*/ 153 h 324"/>
                <a:gd name="T56" fmla="*/ 148 w 204"/>
                <a:gd name="T57" fmla="*/ 167 h 324"/>
                <a:gd name="T58" fmla="*/ 126 w 204"/>
                <a:gd name="T59" fmla="*/ 175 h 324"/>
                <a:gd name="T60" fmla="*/ 103 w 204"/>
                <a:gd name="T61" fmla="*/ 178 h 324"/>
                <a:gd name="T62" fmla="*/ 98 w 204"/>
                <a:gd name="T63" fmla="*/ 178 h 324"/>
                <a:gd name="T64" fmla="*/ 112 w 204"/>
                <a:gd name="T65" fmla="*/ 191 h 324"/>
                <a:gd name="T66" fmla="*/ 123 w 204"/>
                <a:gd name="T67" fmla="*/ 203 h 324"/>
                <a:gd name="T68" fmla="*/ 131 w 204"/>
                <a:gd name="T69" fmla="*/ 214 h 324"/>
                <a:gd name="T70" fmla="*/ 137 w 204"/>
                <a:gd name="T71" fmla="*/ 224 h 324"/>
                <a:gd name="T72" fmla="*/ 145 w 204"/>
                <a:gd name="T73" fmla="*/ 236 h 324"/>
                <a:gd name="T74" fmla="*/ 156 w 204"/>
                <a:gd name="T75" fmla="*/ 250 h 324"/>
                <a:gd name="T76" fmla="*/ 167 w 204"/>
                <a:gd name="T77" fmla="*/ 267 h 324"/>
                <a:gd name="T78" fmla="*/ 178 w 204"/>
                <a:gd name="T79" fmla="*/ 285 h 324"/>
                <a:gd name="T80" fmla="*/ 189 w 204"/>
                <a:gd name="T81" fmla="*/ 300 h 324"/>
                <a:gd name="T82" fmla="*/ 196 w 204"/>
                <a:gd name="T83" fmla="*/ 313 h 324"/>
                <a:gd name="T84" fmla="*/ 203 w 204"/>
                <a:gd name="T85" fmla="*/ 321 h 324"/>
                <a:gd name="T86" fmla="*/ 204 w 204"/>
                <a:gd name="T87" fmla="*/ 324 h 324"/>
                <a:gd name="T88" fmla="*/ 156 w 204"/>
                <a:gd name="T89" fmla="*/ 324 h 324"/>
                <a:gd name="T90" fmla="*/ 148 w 204"/>
                <a:gd name="T91" fmla="*/ 308 h 324"/>
                <a:gd name="T92" fmla="*/ 135 w 204"/>
                <a:gd name="T93" fmla="*/ 286 h 324"/>
                <a:gd name="T94" fmla="*/ 118 w 204"/>
                <a:gd name="T95" fmla="*/ 261 h 324"/>
                <a:gd name="T96" fmla="*/ 98 w 204"/>
                <a:gd name="T97" fmla="*/ 232 h 324"/>
                <a:gd name="T98" fmla="*/ 73 w 204"/>
                <a:gd name="T99" fmla="*/ 199 h 324"/>
                <a:gd name="T100" fmla="*/ 62 w 204"/>
                <a:gd name="T101" fmla="*/ 186 h 324"/>
                <a:gd name="T102" fmla="*/ 51 w 204"/>
                <a:gd name="T103" fmla="*/ 180 h 324"/>
                <a:gd name="T104" fmla="*/ 37 w 204"/>
                <a:gd name="T105" fmla="*/ 178 h 324"/>
                <a:gd name="T106" fmla="*/ 37 w 204"/>
                <a:gd name="T107" fmla="*/ 324 h 324"/>
                <a:gd name="T108" fmla="*/ 0 w 204"/>
                <a:gd name="T109" fmla="*/ 324 h 324"/>
                <a:gd name="T110" fmla="*/ 0 w 204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4" h="324">
                  <a:moveTo>
                    <a:pt x="39" y="33"/>
                  </a:moveTo>
                  <a:lnTo>
                    <a:pt x="39" y="153"/>
                  </a:lnTo>
                  <a:lnTo>
                    <a:pt x="73" y="153"/>
                  </a:lnTo>
                  <a:lnTo>
                    <a:pt x="98" y="152"/>
                  </a:lnTo>
                  <a:lnTo>
                    <a:pt x="117" y="147"/>
                  </a:lnTo>
                  <a:lnTo>
                    <a:pt x="131" y="138"/>
                  </a:lnTo>
                  <a:lnTo>
                    <a:pt x="140" y="125"/>
                  </a:lnTo>
                  <a:lnTo>
                    <a:pt x="146" y="108"/>
                  </a:lnTo>
                  <a:lnTo>
                    <a:pt x="148" y="89"/>
                  </a:lnTo>
                  <a:lnTo>
                    <a:pt x="143" y="67"/>
                  </a:lnTo>
                  <a:lnTo>
                    <a:pt x="132" y="50"/>
                  </a:lnTo>
                  <a:lnTo>
                    <a:pt x="117" y="39"/>
                  </a:lnTo>
                  <a:lnTo>
                    <a:pt x="98" y="35"/>
                  </a:lnTo>
                  <a:lnTo>
                    <a:pt x="76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104" y="2"/>
                  </a:lnTo>
                  <a:lnTo>
                    <a:pt x="126" y="6"/>
                  </a:lnTo>
                  <a:lnTo>
                    <a:pt x="143" y="13"/>
                  </a:lnTo>
                  <a:lnTo>
                    <a:pt x="156" y="20"/>
                  </a:lnTo>
                  <a:lnTo>
                    <a:pt x="168" y="31"/>
                  </a:lnTo>
                  <a:lnTo>
                    <a:pt x="178" y="47"/>
                  </a:lnTo>
                  <a:lnTo>
                    <a:pt x="185" y="66"/>
                  </a:lnTo>
                  <a:lnTo>
                    <a:pt x="189" y="89"/>
                  </a:lnTo>
                  <a:lnTo>
                    <a:pt x="185" y="114"/>
                  </a:lnTo>
                  <a:lnTo>
                    <a:pt x="178" y="136"/>
                  </a:lnTo>
                  <a:lnTo>
                    <a:pt x="165" y="153"/>
                  </a:lnTo>
                  <a:lnTo>
                    <a:pt x="148" y="167"/>
                  </a:lnTo>
                  <a:lnTo>
                    <a:pt x="126" y="175"/>
                  </a:lnTo>
                  <a:lnTo>
                    <a:pt x="103" y="178"/>
                  </a:lnTo>
                  <a:lnTo>
                    <a:pt x="98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5" y="236"/>
                  </a:lnTo>
                  <a:lnTo>
                    <a:pt x="156" y="250"/>
                  </a:lnTo>
                  <a:lnTo>
                    <a:pt x="167" y="267"/>
                  </a:lnTo>
                  <a:lnTo>
                    <a:pt x="178" y="285"/>
                  </a:lnTo>
                  <a:lnTo>
                    <a:pt x="189" y="300"/>
                  </a:lnTo>
                  <a:lnTo>
                    <a:pt x="196" y="313"/>
                  </a:lnTo>
                  <a:lnTo>
                    <a:pt x="203" y="321"/>
                  </a:lnTo>
                  <a:lnTo>
                    <a:pt x="204" y="324"/>
                  </a:lnTo>
                  <a:lnTo>
                    <a:pt x="156" y="324"/>
                  </a:lnTo>
                  <a:lnTo>
                    <a:pt x="148" y="308"/>
                  </a:lnTo>
                  <a:lnTo>
                    <a:pt x="135" y="286"/>
                  </a:lnTo>
                  <a:lnTo>
                    <a:pt x="118" y="261"/>
                  </a:lnTo>
                  <a:lnTo>
                    <a:pt x="98" y="232"/>
                  </a:lnTo>
                  <a:lnTo>
                    <a:pt x="73" y="199"/>
                  </a:lnTo>
                  <a:lnTo>
                    <a:pt x="62" y="186"/>
                  </a:lnTo>
                  <a:lnTo>
                    <a:pt x="51" y="180"/>
                  </a:lnTo>
                  <a:lnTo>
                    <a:pt x="37" y="178"/>
                  </a:lnTo>
                  <a:lnTo>
                    <a:pt x="37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8" name="Freeform 33"/>
            <p:cNvSpPr>
              <a:spLocks/>
            </p:cNvSpPr>
            <p:nvPr/>
          </p:nvSpPr>
          <p:spPr bwMode="auto">
            <a:xfrm>
              <a:off x="2967038" y="5343525"/>
              <a:ext cx="349250" cy="533400"/>
            </a:xfrm>
            <a:custGeom>
              <a:avLst/>
              <a:gdLst>
                <a:gd name="T0" fmla="*/ 114 w 220"/>
                <a:gd name="T1" fmla="*/ 0 h 336"/>
                <a:gd name="T2" fmla="*/ 149 w 220"/>
                <a:gd name="T3" fmla="*/ 3 h 336"/>
                <a:gd name="T4" fmla="*/ 181 w 220"/>
                <a:gd name="T5" fmla="*/ 12 h 336"/>
                <a:gd name="T6" fmla="*/ 213 w 220"/>
                <a:gd name="T7" fmla="*/ 31 h 336"/>
                <a:gd name="T8" fmla="*/ 195 w 220"/>
                <a:gd name="T9" fmla="*/ 58 h 336"/>
                <a:gd name="T10" fmla="*/ 174 w 220"/>
                <a:gd name="T11" fmla="*/ 45 h 336"/>
                <a:gd name="T12" fmla="*/ 155 w 220"/>
                <a:gd name="T13" fmla="*/ 37 h 336"/>
                <a:gd name="T14" fmla="*/ 136 w 220"/>
                <a:gd name="T15" fmla="*/ 33 h 336"/>
                <a:gd name="T16" fmla="*/ 116 w 220"/>
                <a:gd name="T17" fmla="*/ 31 h 336"/>
                <a:gd name="T18" fmla="*/ 94 w 220"/>
                <a:gd name="T19" fmla="*/ 33 h 336"/>
                <a:gd name="T20" fmla="*/ 75 w 220"/>
                <a:gd name="T21" fmla="*/ 41 h 336"/>
                <a:gd name="T22" fmla="*/ 63 w 220"/>
                <a:gd name="T23" fmla="*/ 51 h 336"/>
                <a:gd name="T24" fmla="*/ 55 w 220"/>
                <a:gd name="T25" fmla="*/ 66 h 336"/>
                <a:gd name="T26" fmla="*/ 52 w 220"/>
                <a:gd name="T27" fmla="*/ 84 h 336"/>
                <a:gd name="T28" fmla="*/ 55 w 220"/>
                <a:gd name="T29" fmla="*/ 102 h 336"/>
                <a:gd name="T30" fmla="*/ 64 w 220"/>
                <a:gd name="T31" fmla="*/ 116 h 336"/>
                <a:gd name="T32" fmla="*/ 81 w 220"/>
                <a:gd name="T33" fmla="*/ 128 h 336"/>
                <a:gd name="T34" fmla="*/ 105 w 220"/>
                <a:gd name="T35" fmla="*/ 137 h 336"/>
                <a:gd name="T36" fmla="*/ 142 w 220"/>
                <a:gd name="T37" fmla="*/ 148 h 336"/>
                <a:gd name="T38" fmla="*/ 167 w 220"/>
                <a:gd name="T39" fmla="*/ 158 h 336"/>
                <a:gd name="T40" fmla="*/ 186 w 220"/>
                <a:gd name="T41" fmla="*/ 169 h 336"/>
                <a:gd name="T42" fmla="*/ 200 w 220"/>
                <a:gd name="T43" fmla="*/ 181 h 336"/>
                <a:gd name="T44" fmla="*/ 211 w 220"/>
                <a:gd name="T45" fmla="*/ 198 h 336"/>
                <a:gd name="T46" fmla="*/ 219 w 220"/>
                <a:gd name="T47" fmla="*/ 219 h 336"/>
                <a:gd name="T48" fmla="*/ 220 w 220"/>
                <a:gd name="T49" fmla="*/ 239 h 336"/>
                <a:gd name="T50" fmla="*/ 217 w 220"/>
                <a:gd name="T51" fmla="*/ 261 h 336"/>
                <a:gd name="T52" fmla="*/ 210 w 220"/>
                <a:gd name="T53" fmla="*/ 283 h 336"/>
                <a:gd name="T54" fmla="*/ 195 w 220"/>
                <a:gd name="T55" fmla="*/ 302 h 336"/>
                <a:gd name="T56" fmla="*/ 177 w 220"/>
                <a:gd name="T57" fmla="*/ 317 h 336"/>
                <a:gd name="T58" fmla="*/ 155 w 220"/>
                <a:gd name="T59" fmla="*/ 328 h 336"/>
                <a:gd name="T60" fmla="*/ 131 w 220"/>
                <a:gd name="T61" fmla="*/ 334 h 336"/>
                <a:gd name="T62" fmla="*/ 103 w 220"/>
                <a:gd name="T63" fmla="*/ 336 h 336"/>
                <a:gd name="T64" fmla="*/ 66 w 220"/>
                <a:gd name="T65" fmla="*/ 333 h 336"/>
                <a:gd name="T66" fmla="*/ 31 w 220"/>
                <a:gd name="T67" fmla="*/ 323 h 336"/>
                <a:gd name="T68" fmla="*/ 0 w 220"/>
                <a:gd name="T69" fmla="*/ 308 h 336"/>
                <a:gd name="T70" fmla="*/ 17 w 220"/>
                <a:gd name="T71" fmla="*/ 277 h 336"/>
                <a:gd name="T72" fmla="*/ 44 w 220"/>
                <a:gd name="T73" fmla="*/ 292 h 336"/>
                <a:gd name="T74" fmla="*/ 72 w 220"/>
                <a:gd name="T75" fmla="*/ 302 h 336"/>
                <a:gd name="T76" fmla="*/ 103 w 220"/>
                <a:gd name="T77" fmla="*/ 305 h 336"/>
                <a:gd name="T78" fmla="*/ 125 w 220"/>
                <a:gd name="T79" fmla="*/ 303 h 336"/>
                <a:gd name="T80" fmla="*/ 141 w 220"/>
                <a:gd name="T81" fmla="*/ 298 h 336"/>
                <a:gd name="T82" fmla="*/ 155 w 220"/>
                <a:gd name="T83" fmla="*/ 291 h 336"/>
                <a:gd name="T84" fmla="*/ 167 w 220"/>
                <a:gd name="T85" fmla="*/ 278 h 336"/>
                <a:gd name="T86" fmla="*/ 175 w 220"/>
                <a:gd name="T87" fmla="*/ 263 h 336"/>
                <a:gd name="T88" fmla="*/ 178 w 220"/>
                <a:gd name="T89" fmla="*/ 244 h 336"/>
                <a:gd name="T90" fmla="*/ 175 w 220"/>
                <a:gd name="T91" fmla="*/ 225 h 336"/>
                <a:gd name="T92" fmla="*/ 164 w 220"/>
                <a:gd name="T93" fmla="*/ 208 h 336"/>
                <a:gd name="T94" fmla="*/ 145 w 220"/>
                <a:gd name="T95" fmla="*/ 194 h 336"/>
                <a:gd name="T96" fmla="*/ 120 w 220"/>
                <a:gd name="T97" fmla="*/ 184 h 336"/>
                <a:gd name="T98" fmla="*/ 88 w 220"/>
                <a:gd name="T99" fmla="*/ 173 h 336"/>
                <a:gd name="T100" fmla="*/ 63 w 220"/>
                <a:gd name="T101" fmla="*/ 166 h 336"/>
                <a:gd name="T102" fmla="*/ 44 w 220"/>
                <a:gd name="T103" fmla="*/ 156 h 336"/>
                <a:gd name="T104" fmla="*/ 30 w 220"/>
                <a:gd name="T105" fmla="*/ 145 h 336"/>
                <a:gd name="T106" fmla="*/ 19 w 220"/>
                <a:gd name="T107" fmla="*/ 130 h 336"/>
                <a:gd name="T108" fmla="*/ 11 w 220"/>
                <a:gd name="T109" fmla="*/ 112 h 336"/>
                <a:gd name="T110" fmla="*/ 10 w 220"/>
                <a:gd name="T111" fmla="*/ 92 h 336"/>
                <a:gd name="T112" fmla="*/ 13 w 220"/>
                <a:gd name="T113" fmla="*/ 66 h 336"/>
                <a:gd name="T114" fmla="*/ 22 w 220"/>
                <a:gd name="T115" fmla="*/ 44 h 336"/>
                <a:gd name="T116" fmla="*/ 38 w 220"/>
                <a:gd name="T117" fmla="*/ 25 h 336"/>
                <a:gd name="T118" fmla="*/ 60 w 220"/>
                <a:gd name="T119" fmla="*/ 11 h 336"/>
                <a:gd name="T120" fmla="*/ 85 w 220"/>
                <a:gd name="T121" fmla="*/ 3 h 336"/>
                <a:gd name="T122" fmla="*/ 114 w 220"/>
                <a:gd name="T1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336">
                  <a:moveTo>
                    <a:pt x="114" y="0"/>
                  </a:moveTo>
                  <a:lnTo>
                    <a:pt x="149" y="3"/>
                  </a:lnTo>
                  <a:lnTo>
                    <a:pt x="181" y="12"/>
                  </a:lnTo>
                  <a:lnTo>
                    <a:pt x="213" y="31"/>
                  </a:lnTo>
                  <a:lnTo>
                    <a:pt x="195" y="58"/>
                  </a:lnTo>
                  <a:lnTo>
                    <a:pt x="174" y="45"/>
                  </a:lnTo>
                  <a:lnTo>
                    <a:pt x="155" y="37"/>
                  </a:lnTo>
                  <a:lnTo>
                    <a:pt x="136" y="33"/>
                  </a:lnTo>
                  <a:lnTo>
                    <a:pt x="116" y="31"/>
                  </a:lnTo>
                  <a:lnTo>
                    <a:pt x="94" y="33"/>
                  </a:lnTo>
                  <a:lnTo>
                    <a:pt x="75" y="41"/>
                  </a:lnTo>
                  <a:lnTo>
                    <a:pt x="63" y="51"/>
                  </a:lnTo>
                  <a:lnTo>
                    <a:pt x="55" y="66"/>
                  </a:lnTo>
                  <a:lnTo>
                    <a:pt x="52" y="84"/>
                  </a:lnTo>
                  <a:lnTo>
                    <a:pt x="55" y="102"/>
                  </a:lnTo>
                  <a:lnTo>
                    <a:pt x="64" y="116"/>
                  </a:lnTo>
                  <a:lnTo>
                    <a:pt x="81" y="128"/>
                  </a:lnTo>
                  <a:lnTo>
                    <a:pt x="105" y="137"/>
                  </a:lnTo>
                  <a:lnTo>
                    <a:pt x="142" y="148"/>
                  </a:lnTo>
                  <a:lnTo>
                    <a:pt x="167" y="158"/>
                  </a:lnTo>
                  <a:lnTo>
                    <a:pt x="186" y="169"/>
                  </a:lnTo>
                  <a:lnTo>
                    <a:pt x="200" y="181"/>
                  </a:lnTo>
                  <a:lnTo>
                    <a:pt x="211" y="198"/>
                  </a:lnTo>
                  <a:lnTo>
                    <a:pt x="219" y="219"/>
                  </a:lnTo>
                  <a:lnTo>
                    <a:pt x="220" y="239"/>
                  </a:lnTo>
                  <a:lnTo>
                    <a:pt x="217" y="261"/>
                  </a:lnTo>
                  <a:lnTo>
                    <a:pt x="210" y="283"/>
                  </a:lnTo>
                  <a:lnTo>
                    <a:pt x="195" y="302"/>
                  </a:lnTo>
                  <a:lnTo>
                    <a:pt x="177" y="317"/>
                  </a:lnTo>
                  <a:lnTo>
                    <a:pt x="155" y="328"/>
                  </a:lnTo>
                  <a:lnTo>
                    <a:pt x="131" y="334"/>
                  </a:lnTo>
                  <a:lnTo>
                    <a:pt x="103" y="336"/>
                  </a:lnTo>
                  <a:lnTo>
                    <a:pt x="66" y="333"/>
                  </a:lnTo>
                  <a:lnTo>
                    <a:pt x="31" y="323"/>
                  </a:lnTo>
                  <a:lnTo>
                    <a:pt x="0" y="308"/>
                  </a:lnTo>
                  <a:lnTo>
                    <a:pt x="17" y="277"/>
                  </a:lnTo>
                  <a:lnTo>
                    <a:pt x="44" y="292"/>
                  </a:lnTo>
                  <a:lnTo>
                    <a:pt x="72" y="302"/>
                  </a:lnTo>
                  <a:lnTo>
                    <a:pt x="103" y="305"/>
                  </a:lnTo>
                  <a:lnTo>
                    <a:pt x="125" y="303"/>
                  </a:lnTo>
                  <a:lnTo>
                    <a:pt x="141" y="298"/>
                  </a:lnTo>
                  <a:lnTo>
                    <a:pt x="155" y="291"/>
                  </a:lnTo>
                  <a:lnTo>
                    <a:pt x="167" y="278"/>
                  </a:lnTo>
                  <a:lnTo>
                    <a:pt x="175" y="263"/>
                  </a:lnTo>
                  <a:lnTo>
                    <a:pt x="178" y="244"/>
                  </a:lnTo>
                  <a:lnTo>
                    <a:pt x="175" y="225"/>
                  </a:lnTo>
                  <a:lnTo>
                    <a:pt x="164" y="208"/>
                  </a:lnTo>
                  <a:lnTo>
                    <a:pt x="145" y="194"/>
                  </a:lnTo>
                  <a:lnTo>
                    <a:pt x="120" y="184"/>
                  </a:lnTo>
                  <a:lnTo>
                    <a:pt x="88" y="173"/>
                  </a:lnTo>
                  <a:lnTo>
                    <a:pt x="63" y="166"/>
                  </a:lnTo>
                  <a:lnTo>
                    <a:pt x="44" y="156"/>
                  </a:lnTo>
                  <a:lnTo>
                    <a:pt x="30" y="145"/>
                  </a:lnTo>
                  <a:lnTo>
                    <a:pt x="19" y="130"/>
                  </a:lnTo>
                  <a:lnTo>
                    <a:pt x="11" y="112"/>
                  </a:lnTo>
                  <a:lnTo>
                    <a:pt x="10" y="92"/>
                  </a:lnTo>
                  <a:lnTo>
                    <a:pt x="13" y="66"/>
                  </a:lnTo>
                  <a:lnTo>
                    <a:pt x="22" y="44"/>
                  </a:lnTo>
                  <a:lnTo>
                    <a:pt x="38" y="25"/>
                  </a:lnTo>
                  <a:lnTo>
                    <a:pt x="60" y="11"/>
                  </a:lnTo>
                  <a:lnTo>
                    <a:pt x="85" y="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3430588" y="5353050"/>
              <a:ext cx="60325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3579813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1" name="Freeform 36"/>
            <p:cNvSpPr>
              <a:spLocks noEditPoints="1"/>
            </p:cNvSpPr>
            <p:nvPr/>
          </p:nvSpPr>
          <p:spPr bwMode="auto">
            <a:xfrm>
              <a:off x="3889376" y="5243513"/>
              <a:ext cx="422275" cy="623888"/>
            </a:xfrm>
            <a:custGeom>
              <a:avLst/>
              <a:gdLst>
                <a:gd name="T0" fmla="*/ 133 w 266"/>
                <a:gd name="T1" fmla="*/ 104 h 393"/>
                <a:gd name="T2" fmla="*/ 81 w 266"/>
                <a:gd name="T3" fmla="*/ 261 h 393"/>
                <a:gd name="T4" fmla="*/ 181 w 266"/>
                <a:gd name="T5" fmla="*/ 261 h 393"/>
                <a:gd name="T6" fmla="*/ 133 w 266"/>
                <a:gd name="T7" fmla="*/ 104 h 393"/>
                <a:gd name="T8" fmla="*/ 108 w 266"/>
                <a:gd name="T9" fmla="*/ 69 h 393"/>
                <a:gd name="T10" fmla="*/ 160 w 266"/>
                <a:gd name="T11" fmla="*/ 69 h 393"/>
                <a:gd name="T12" fmla="*/ 266 w 266"/>
                <a:gd name="T13" fmla="*/ 393 h 393"/>
                <a:gd name="T14" fmla="*/ 222 w 266"/>
                <a:gd name="T15" fmla="*/ 393 h 393"/>
                <a:gd name="T16" fmla="*/ 192 w 266"/>
                <a:gd name="T17" fmla="*/ 294 h 393"/>
                <a:gd name="T18" fmla="*/ 71 w 266"/>
                <a:gd name="T19" fmla="*/ 294 h 393"/>
                <a:gd name="T20" fmla="*/ 39 w 266"/>
                <a:gd name="T21" fmla="*/ 393 h 393"/>
                <a:gd name="T22" fmla="*/ 0 w 266"/>
                <a:gd name="T23" fmla="*/ 393 h 393"/>
                <a:gd name="T24" fmla="*/ 108 w 266"/>
                <a:gd name="T25" fmla="*/ 69 h 393"/>
                <a:gd name="T26" fmla="*/ 183 w 266"/>
                <a:gd name="T27" fmla="*/ 0 h 393"/>
                <a:gd name="T28" fmla="*/ 189 w 266"/>
                <a:gd name="T29" fmla="*/ 2 h 393"/>
                <a:gd name="T30" fmla="*/ 195 w 266"/>
                <a:gd name="T31" fmla="*/ 4 h 393"/>
                <a:gd name="T32" fmla="*/ 200 w 266"/>
                <a:gd name="T33" fmla="*/ 8 h 393"/>
                <a:gd name="T34" fmla="*/ 203 w 266"/>
                <a:gd name="T35" fmla="*/ 13 h 393"/>
                <a:gd name="T36" fmla="*/ 206 w 266"/>
                <a:gd name="T37" fmla="*/ 18 h 393"/>
                <a:gd name="T38" fmla="*/ 208 w 266"/>
                <a:gd name="T39" fmla="*/ 24 h 393"/>
                <a:gd name="T40" fmla="*/ 205 w 266"/>
                <a:gd name="T41" fmla="*/ 36 h 393"/>
                <a:gd name="T42" fmla="*/ 195 w 266"/>
                <a:gd name="T43" fmla="*/ 46 h 393"/>
                <a:gd name="T44" fmla="*/ 183 w 266"/>
                <a:gd name="T45" fmla="*/ 49 h 393"/>
                <a:gd name="T46" fmla="*/ 170 w 266"/>
                <a:gd name="T47" fmla="*/ 46 h 393"/>
                <a:gd name="T48" fmla="*/ 163 w 266"/>
                <a:gd name="T49" fmla="*/ 36 h 393"/>
                <a:gd name="T50" fmla="*/ 158 w 266"/>
                <a:gd name="T51" fmla="*/ 24 h 393"/>
                <a:gd name="T52" fmla="*/ 160 w 266"/>
                <a:gd name="T53" fmla="*/ 18 h 393"/>
                <a:gd name="T54" fmla="*/ 163 w 266"/>
                <a:gd name="T55" fmla="*/ 13 h 393"/>
                <a:gd name="T56" fmla="*/ 166 w 266"/>
                <a:gd name="T57" fmla="*/ 8 h 393"/>
                <a:gd name="T58" fmla="*/ 170 w 266"/>
                <a:gd name="T59" fmla="*/ 4 h 393"/>
                <a:gd name="T60" fmla="*/ 177 w 266"/>
                <a:gd name="T61" fmla="*/ 2 h 393"/>
                <a:gd name="T62" fmla="*/ 183 w 266"/>
                <a:gd name="T63" fmla="*/ 0 h 393"/>
                <a:gd name="T64" fmla="*/ 85 w 266"/>
                <a:gd name="T65" fmla="*/ 0 h 393"/>
                <a:gd name="T66" fmla="*/ 92 w 266"/>
                <a:gd name="T67" fmla="*/ 2 h 393"/>
                <a:gd name="T68" fmla="*/ 97 w 266"/>
                <a:gd name="T69" fmla="*/ 4 h 393"/>
                <a:gd name="T70" fmla="*/ 102 w 266"/>
                <a:gd name="T71" fmla="*/ 8 h 393"/>
                <a:gd name="T72" fmla="*/ 106 w 266"/>
                <a:gd name="T73" fmla="*/ 13 h 393"/>
                <a:gd name="T74" fmla="*/ 108 w 266"/>
                <a:gd name="T75" fmla="*/ 18 h 393"/>
                <a:gd name="T76" fmla="*/ 110 w 266"/>
                <a:gd name="T77" fmla="*/ 24 h 393"/>
                <a:gd name="T78" fmla="*/ 106 w 266"/>
                <a:gd name="T79" fmla="*/ 36 h 393"/>
                <a:gd name="T80" fmla="*/ 99 w 266"/>
                <a:gd name="T81" fmla="*/ 46 h 393"/>
                <a:gd name="T82" fmla="*/ 86 w 266"/>
                <a:gd name="T83" fmla="*/ 49 h 393"/>
                <a:gd name="T84" fmla="*/ 74 w 266"/>
                <a:gd name="T85" fmla="*/ 46 h 393"/>
                <a:gd name="T86" fmla="*/ 64 w 266"/>
                <a:gd name="T87" fmla="*/ 36 h 393"/>
                <a:gd name="T88" fmla="*/ 61 w 266"/>
                <a:gd name="T89" fmla="*/ 24 h 393"/>
                <a:gd name="T90" fmla="*/ 61 w 266"/>
                <a:gd name="T91" fmla="*/ 18 h 393"/>
                <a:gd name="T92" fmla="*/ 64 w 266"/>
                <a:gd name="T93" fmla="*/ 13 h 393"/>
                <a:gd name="T94" fmla="*/ 67 w 266"/>
                <a:gd name="T95" fmla="*/ 8 h 393"/>
                <a:gd name="T96" fmla="*/ 74 w 266"/>
                <a:gd name="T97" fmla="*/ 4 h 393"/>
                <a:gd name="T98" fmla="*/ 78 w 266"/>
                <a:gd name="T99" fmla="*/ 2 h 393"/>
                <a:gd name="T100" fmla="*/ 85 w 266"/>
                <a:gd name="T10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93">
                  <a:moveTo>
                    <a:pt x="133" y="104"/>
                  </a:moveTo>
                  <a:lnTo>
                    <a:pt x="81" y="261"/>
                  </a:lnTo>
                  <a:lnTo>
                    <a:pt x="181" y="261"/>
                  </a:lnTo>
                  <a:lnTo>
                    <a:pt x="133" y="104"/>
                  </a:lnTo>
                  <a:close/>
                  <a:moveTo>
                    <a:pt x="108" y="69"/>
                  </a:moveTo>
                  <a:lnTo>
                    <a:pt x="160" y="69"/>
                  </a:lnTo>
                  <a:lnTo>
                    <a:pt x="266" y="393"/>
                  </a:lnTo>
                  <a:lnTo>
                    <a:pt x="222" y="393"/>
                  </a:lnTo>
                  <a:lnTo>
                    <a:pt x="192" y="294"/>
                  </a:lnTo>
                  <a:lnTo>
                    <a:pt x="71" y="294"/>
                  </a:lnTo>
                  <a:lnTo>
                    <a:pt x="39" y="393"/>
                  </a:lnTo>
                  <a:lnTo>
                    <a:pt x="0" y="393"/>
                  </a:lnTo>
                  <a:lnTo>
                    <a:pt x="108" y="69"/>
                  </a:lnTo>
                  <a:close/>
                  <a:moveTo>
                    <a:pt x="183" y="0"/>
                  </a:moveTo>
                  <a:lnTo>
                    <a:pt x="189" y="2"/>
                  </a:lnTo>
                  <a:lnTo>
                    <a:pt x="195" y="4"/>
                  </a:lnTo>
                  <a:lnTo>
                    <a:pt x="200" y="8"/>
                  </a:lnTo>
                  <a:lnTo>
                    <a:pt x="203" y="13"/>
                  </a:lnTo>
                  <a:lnTo>
                    <a:pt x="206" y="18"/>
                  </a:lnTo>
                  <a:lnTo>
                    <a:pt x="208" y="24"/>
                  </a:lnTo>
                  <a:lnTo>
                    <a:pt x="205" y="36"/>
                  </a:lnTo>
                  <a:lnTo>
                    <a:pt x="195" y="46"/>
                  </a:lnTo>
                  <a:lnTo>
                    <a:pt x="183" y="49"/>
                  </a:lnTo>
                  <a:lnTo>
                    <a:pt x="170" y="46"/>
                  </a:lnTo>
                  <a:lnTo>
                    <a:pt x="163" y="36"/>
                  </a:lnTo>
                  <a:lnTo>
                    <a:pt x="158" y="24"/>
                  </a:lnTo>
                  <a:lnTo>
                    <a:pt x="160" y="18"/>
                  </a:lnTo>
                  <a:lnTo>
                    <a:pt x="163" y="13"/>
                  </a:lnTo>
                  <a:lnTo>
                    <a:pt x="166" y="8"/>
                  </a:lnTo>
                  <a:lnTo>
                    <a:pt x="170" y="4"/>
                  </a:lnTo>
                  <a:lnTo>
                    <a:pt x="177" y="2"/>
                  </a:lnTo>
                  <a:lnTo>
                    <a:pt x="183" y="0"/>
                  </a:lnTo>
                  <a:close/>
                  <a:moveTo>
                    <a:pt x="85" y="0"/>
                  </a:moveTo>
                  <a:lnTo>
                    <a:pt x="92" y="2"/>
                  </a:lnTo>
                  <a:lnTo>
                    <a:pt x="97" y="4"/>
                  </a:lnTo>
                  <a:lnTo>
                    <a:pt x="102" y="8"/>
                  </a:lnTo>
                  <a:lnTo>
                    <a:pt x="106" y="13"/>
                  </a:lnTo>
                  <a:lnTo>
                    <a:pt x="108" y="18"/>
                  </a:lnTo>
                  <a:lnTo>
                    <a:pt x="110" y="24"/>
                  </a:lnTo>
                  <a:lnTo>
                    <a:pt x="106" y="36"/>
                  </a:lnTo>
                  <a:lnTo>
                    <a:pt x="99" y="46"/>
                  </a:lnTo>
                  <a:lnTo>
                    <a:pt x="86" y="49"/>
                  </a:lnTo>
                  <a:lnTo>
                    <a:pt x="74" y="46"/>
                  </a:lnTo>
                  <a:lnTo>
                    <a:pt x="64" y="36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4" y="13"/>
                  </a:lnTo>
                  <a:lnTo>
                    <a:pt x="67" y="8"/>
                  </a:lnTo>
                  <a:lnTo>
                    <a:pt x="74" y="4"/>
                  </a:lnTo>
                  <a:lnTo>
                    <a:pt x="7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4289426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3" name="Freeform 38"/>
            <p:cNvSpPr>
              <a:spLocks noEditPoints="1"/>
            </p:cNvSpPr>
            <p:nvPr/>
          </p:nvSpPr>
          <p:spPr bwMode="auto">
            <a:xfrm>
              <a:off x="4921251" y="5353050"/>
              <a:ext cx="322263" cy="514350"/>
            </a:xfrm>
            <a:custGeom>
              <a:avLst/>
              <a:gdLst>
                <a:gd name="T0" fmla="*/ 39 w 203"/>
                <a:gd name="T1" fmla="*/ 33 h 324"/>
                <a:gd name="T2" fmla="*/ 39 w 203"/>
                <a:gd name="T3" fmla="*/ 164 h 324"/>
                <a:gd name="T4" fmla="*/ 92 w 203"/>
                <a:gd name="T5" fmla="*/ 164 h 324"/>
                <a:gd name="T6" fmla="*/ 111 w 203"/>
                <a:gd name="T7" fmla="*/ 163 h 324"/>
                <a:gd name="T8" fmla="*/ 123 w 203"/>
                <a:gd name="T9" fmla="*/ 160 h 324"/>
                <a:gd name="T10" fmla="*/ 134 w 203"/>
                <a:gd name="T11" fmla="*/ 155 h 324"/>
                <a:gd name="T12" fmla="*/ 144 w 203"/>
                <a:gd name="T13" fmla="*/ 146 h 324"/>
                <a:gd name="T14" fmla="*/ 153 w 203"/>
                <a:gd name="T15" fmla="*/ 133 h 324"/>
                <a:gd name="T16" fmla="*/ 158 w 203"/>
                <a:gd name="T17" fmla="*/ 117 h 324"/>
                <a:gd name="T18" fmla="*/ 159 w 203"/>
                <a:gd name="T19" fmla="*/ 100 h 324"/>
                <a:gd name="T20" fmla="*/ 158 w 203"/>
                <a:gd name="T21" fmla="*/ 78 h 324"/>
                <a:gd name="T22" fmla="*/ 151 w 203"/>
                <a:gd name="T23" fmla="*/ 63 h 324"/>
                <a:gd name="T24" fmla="*/ 140 w 203"/>
                <a:gd name="T25" fmla="*/ 49 h 324"/>
                <a:gd name="T26" fmla="*/ 126 w 203"/>
                <a:gd name="T27" fmla="*/ 39 h 324"/>
                <a:gd name="T28" fmla="*/ 106 w 203"/>
                <a:gd name="T29" fmla="*/ 35 h 324"/>
                <a:gd name="T30" fmla="*/ 80 w 203"/>
                <a:gd name="T31" fmla="*/ 33 h 324"/>
                <a:gd name="T32" fmla="*/ 39 w 203"/>
                <a:gd name="T33" fmla="*/ 33 h 324"/>
                <a:gd name="T34" fmla="*/ 0 w 203"/>
                <a:gd name="T35" fmla="*/ 0 h 324"/>
                <a:gd name="T36" fmla="*/ 91 w 203"/>
                <a:gd name="T37" fmla="*/ 0 h 324"/>
                <a:gd name="T38" fmla="*/ 114 w 203"/>
                <a:gd name="T39" fmla="*/ 2 h 324"/>
                <a:gd name="T40" fmla="*/ 133 w 203"/>
                <a:gd name="T41" fmla="*/ 3 h 324"/>
                <a:gd name="T42" fmla="*/ 147 w 203"/>
                <a:gd name="T43" fmla="*/ 8 h 324"/>
                <a:gd name="T44" fmla="*/ 161 w 203"/>
                <a:gd name="T45" fmla="*/ 16 h 324"/>
                <a:gd name="T46" fmla="*/ 180 w 203"/>
                <a:gd name="T47" fmla="*/ 30 h 324"/>
                <a:gd name="T48" fmla="*/ 192 w 203"/>
                <a:gd name="T49" fmla="*/ 49 h 324"/>
                <a:gd name="T50" fmla="*/ 200 w 203"/>
                <a:gd name="T51" fmla="*/ 69 h 324"/>
                <a:gd name="T52" fmla="*/ 203 w 203"/>
                <a:gd name="T53" fmla="*/ 92 h 324"/>
                <a:gd name="T54" fmla="*/ 200 w 203"/>
                <a:gd name="T55" fmla="*/ 124 h 324"/>
                <a:gd name="T56" fmla="*/ 190 w 203"/>
                <a:gd name="T57" fmla="*/ 149 h 324"/>
                <a:gd name="T58" fmla="*/ 173 w 203"/>
                <a:gd name="T59" fmla="*/ 171 h 324"/>
                <a:gd name="T60" fmla="*/ 150 w 203"/>
                <a:gd name="T61" fmla="*/ 185 h 324"/>
                <a:gd name="T62" fmla="*/ 125 w 203"/>
                <a:gd name="T63" fmla="*/ 192 h 324"/>
                <a:gd name="T64" fmla="*/ 95 w 203"/>
                <a:gd name="T65" fmla="*/ 196 h 324"/>
                <a:gd name="T66" fmla="*/ 39 w 203"/>
                <a:gd name="T67" fmla="*/ 196 h 324"/>
                <a:gd name="T68" fmla="*/ 39 w 203"/>
                <a:gd name="T69" fmla="*/ 324 h 324"/>
                <a:gd name="T70" fmla="*/ 0 w 203"/>
                <a:gd name="T71" fmla="*/ 324 h 324"/>
                <a:gd name="T72" fmla="*/ 0 w 203"/>
                <a:gd name="T7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24">
                  <a:moveTo>
                    <a:pt x="39" y="33"/>
                  </a:moveTo>
                  <a:lnTo>
                    <a:pt x="39" y="164"/>
                  </a:lnTo>
                  <a:lnTo>
                    <a:pt x="92" y="164"/>
                  </a:lnTo>
                  <a:lnTo>
                    <a:pt x="111" y="163"/>
                  </a:lnTo>
                  <a:lnTo>
                    <a:pt x="123" y="160"/>
                  </a:lnTo>
                  <a:lnTo>
                    <a:pt x="134" y="155"/>
                  </a:lnTo>
                  <a:lnTo>
                    <a:pt x="144" y="146"/>
                  </a:lnTo>
                  <a:lnTo>
                    <a:pt x="153" y="133"/>
                  </a:lnTo>
                  <a:lnTo>
                    <a:pt x="158" y="117"/>
                  </a:lnTo>
                  <a:lnTo>
                    <a:pt x="159" y="100"/>
                  </a:lnTo>
                  <a:lnTo>
                    <a:pt x="158" y="78"/>
                  </a:lnTo>
                  <a:lnTo>
                    <a:pt x="151" y="63"/>
                  </a:lnTo>
                  <a:lnTo>
                    <a:pt x="140" y="49"/>
                  </a:lnTo>
                  <a:lnTo>
                    <a:pt x="126" y="39"/>
                  </a:lnTo>
                  <a:lnTo>
                    <a:pt x="106" y="35"/>
                  </a:lnTo>
                  <a:lnTo>
                    <a:pt x="80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114" y="2"/>
                  </a:lnTo>
                  <a:lnTo>
                    <a:pt x="133" y="3"/>
                  </a:lnTo>
                  <a:lnTo>
                    <a:pt x="147" y="8"/>
                  </a:lnTo>
                  <a:lnTo>
                    <a:pt x="161" y="16"/>
                  </a:lnTo>
                  <a:lnTo>
                    <a:pt x="180" y="30"/>
                  </a:lnTo>
                  <a:lnTo>
                    <a:pt x="192" y="49"/>
                  </a:lnTo>
                  <a:lnTo>
                    <a:pt x="200" y="69"/>
                  </a:lnTo>
                  <a:lnTo>
                    <a:pt x="203" y="92"/>
                  </a:lnTo>
                  <a:lnTo>
                    <a:pt x="200" y="124"/>
                  </a:lnTo>
                  <a:lnTo>
                    <a:pt x="190" y="149"/>
                  </a:lnTo>
                  <a:lnTo>
                    <a:pt x="173" y="171"/>
                  </a:lnTo>
                  <a:lnTo>
                    <a:pt x="150" y="185"/>
                  </a:lnTo>
                  <a:lnTo>
                    <a:pt x="125" y="192"/>
                  </a:lnTo>
                  <a:lnTo>
                    <a:pt x="95" y="196"/>
                  </a:lnTo>
                  <a:lnTo>
                    <a:pt x="39" y="196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4" name="Freeform 39"/>
            <p:cNvSpPr>
              <a:spLocks noEditPoints="1"/>
            </p:cNvSpPr>
            <p:nvPr/>
          </p:nvSpPr>
          <p:spPr bwMode="auto">
            <a:xfrm>
              <a:off x="5238751" y="5353050"/>
              <a:ext cx="420688" cy="514350"/>
            </a:xfrm>
            <a:custGeom>
              <a:avLst/>
              <a:gdLst>
                <a:gd name="T0" fmla="*/ 131 w 265"/>
                <a:gd name="T1" fmla="*/ 35 h 324"/>
                <a:gd name="T2" fmla="*/ 81 w 265"/>
                <a:gd name="T3" fmla="*/ 192 h 324"/>
                <a:gd name="T4" fmla="*/ 181 w 265"/>
                <a:gd name="T5" fmla="*/ 192 h 324"/>
                <a:gd name="T6" fmla="*/ 131 w 265"/>
                <a:gd name="T7" fmla="*/ 35 h 324"/>
                <a:gd name="T8" fmla="*/ 108 w 265"/>
                <a:gd name="T9" fmla="*/ 0 h 324"/>
                <a:gd name="T10" fmla="*/ 159 w 265"/>
                <a:gd name="T11" fmla="*/ 0 h 324"/>
                <a:gd name="T12" fmla="*/ 265 w 265"/>
                <a:gd name="T13" fmla="*/ 324 h 324"/>
                <a:gd name="T14" fmla="*/ 222 w 265"/>
                <a:gd name="T15" fmla="*/ 324 h 324"/>
                <a:gd name="T16" fmla="*/ 192 w 265"/>
                <a:gd name="T17" fmla="*/ 225 h 324"/>
                <a:gd name="T18" fmla="*/ 70 w 265"/>
                <a:gd name="T19" fmla="*/ 225 h 324"/>
                <a:gd name="T20" fmla="*/ 39 w 265"/>
                <a:gd name="T21" fmla="*/ 324 h 324"/>
                <a:gd name="T22" fmla="*/ 0 w 265"/>
                <a:gd name="T23" fmla="*/ 324 h 324"/>
                <a:gd name="T24" fmla="*/ 108 w 265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324">
                  <a:moveTo>
                    <a:pt x="131" y="35"/>
                  </a:moveTo>
                  <a:lnTo>
                    <a:pt x="81" y="192"/>
                  </a:lnTo>
                  <a:lnTo>
                    <a:pt x="181" y="192"/>
                  </a:lnTo>
                  <a:lnTo>
                    <a:pt x="131" y="35"/>
                  </a:lnTo>
                  <a:close/>
                  <a:moveTo>
                    <a:pt x="108" y="0"/>
                  </a:moveTo>
                  <a:lnTo>
                    <a:pt x="159" y="0"/>
                  </a:lnTo>
                  <a:lnTo>
                    <a:pt x="265" y="324"/>
                  </a:lnTo>
                  <a:lnTo>
                    <a:pt x="222" y="324"/>
                  </a:lnTo>
                  <a:lnTo>
                    <a:pt x="192" y="225"/>
                  </a:lnTo>
                  <a:lnTo>
                    <a:pt x="70" y="225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5" name="Freeform 40"/>
            <p:cNvSpPr>
              <a:spLocks noEditPoints="1"/>
            </p:cNvSpPr>
            <p:nvPr/>
          </p:nvSpPr>
          <p:spPr bwMode="auto">
            <a:xfrm>
              <a:off x="5738813" y="5353050"/>
              <a:ext cx="355600" cy="514350"/>
            </a:xfrm>
            <a:custGeom>
              <a:avLst/>
              <a:gdLst>
                <a:gd name="T0" fmla="*/ 39 w 224"/>
                <a:gd name="T1" fmla="*/ 31 h 324"/>
                <a:gd name="T2" fmla="*/ 39 w 224"/>
                <a:gd name="T3" fmla="*/ 292 h 324"/>
                <a:gd name="T4" fmla="*/ 78 w 224"/>
                <a:gd name="T5" fmla="*/ 292 h 324"/>
                <a:gd name="T6" fmla="*/ 97 w 224"/>
                <a:gd name="T7" fmla="*/ 291 h 324"/>
                <a:gd name="T8" fmla="*/ 116 w 224"/>
                <a:gd name="T9" fmla="*/ 289 h 324"/>
                <a:gd name="T10" fmla="*/ 133 w 224"/>
                <a:gd name="T11" fmla="*/ 283 h 324"/>
                <a:gd name="T12" fmla="*/ 147 w 224"/>
                <a:gd name="T13" fmla="*/ 274 h 324"/>
                <a:gd name="T14" fmla="*/ 160 w 224"/>
                <a:gd name="T15" fmla="*/ 258 h 324"/>
                <a:gd name="T16" fmla="*/ 172 w 224"/>
                <a:gd name="T17" fmla="*/ 232 h 324"/>
                <a:gd name="T18" fmla="*/ 180 w 224"/>
                <a:gd name="T19" fmla="*/ 200 h 324"/>
                <a:gd name="T20" fmla="*/ 182 w 224"/>
                <a:gd name="T21" fmla="*/ 167 h 324"/>
                <a:gd name="T22" fmla="*/ 180 w 224"/>
                <a:gd name="T23" fmla="*/ 135 h 324"/>
                <a:gd name="T24" fmla="*/ 175 w 224"/>
                <a:gd name="T25" fmla="*/ 106 h 324"/>
                <a:gd name="T26" fmla="*/ 167 w 224"/>
                <a:gd name="T27" fmla="*/ 83 h 324"/>
                <a:gd name="T28" fmla="*/ 153 w 224"/>
                <a:gd name="T29" fmla="*/ 61 h 324"/>
                <a:gd name="T30" fmla="*/ 138 w 224"/>
                <a:gd name="T31" fmla="*/ 47 h 324"/>
                <a:gd name="T32" fmla="*/ 121 w 224"/>
                <a:gd name="T33" fmla="*/ 38 h 324"/>
                <a:gd name="T34" fmla="*/ 100 w 224"/>
                <a:gd name="T35" fmla="*/ 33 h 324"/>
                <a:gd name="T36" fmla="*/ 78 w 224"/>
                <a:gd name="T37" fmla="*/ 31 h 324"/>
                <a:gd name="T38" fmla="*/ 39 w 224"/>
                <a:gd name="T39" fmla="*/ 31 h 324"/>
                <a:gd name="T40" fmla="*/ 0 w 224"/>
                <a:gd name="T41" fmla="*/ 0 h 324"/>
                <a:gd name="T42" fmla="*/ 64 w 224"/>
                <a:gd name="T43" fmla="*/ 0 h 324"/>
                <a:gd name="T44" fmla="*/ 97 w 224"/>
                <a:gd name="T45" fmla="*/ 2 h 324"/>
                <a:gd name="T46" fmla="*/ 124 w 224"/>
                <a:gd name="T47" fmla="*/ 5 h 324"/>
                <a:gd name="T48" fmla="*/ 146 w 224"/>
                <a:gd name="T49" fmla="*/ 11 h 324"/>
                <a:gd name="T50" fmla="*/ 169 w 224"/>
                <a:gd name="T51" fmla="*/ 25 h 324"/>
                <a:gd name="T52" fmla="*/ 189 w 224"/>
                <a:gd name="T53" fmla="*/ 44 h 324"/>
                <a:gd name="T54" fmla="*/ 203 w 224"/>
                <a:gd name="T55" fmla="*/ 67 h 324"/>
                <a:gd name="T56" fmla="*/ 214 w 224"/>
                <a:gd name="T57" fmla="*/ 94 h 324"/>
                <a:gd name="T58" fmla="*/ 222 w 224"/>
                <a:gd name="T59" fmla="*/ 127 h 324"/>
                <a:gd name="T60" fmla="*/ 224 w 224"/>
                <a:gd name="T61" fmla="*/ 163 h 324"/>
                <a:gd name="T62" fmla="*/ 221 w 224"/>
                <a:gd name="T63" fmla="*/ 202 h 324"/>
                <a:gd name="T64" fmla="*/ 213 w 224"/>
                <a:gd name="T65" fmla="*/ 236 h 324"/>
                <a:gd name="T66" fmla="*/ 202 w 224"/>
                <a:gd name="T67" fmla="*/ 263 h 324"/>
                <a:gd name="T68" fmla="*/ 186 w 224"/>
                <a:gd name="T69" fmla="*/ 283 h 324"/>
                <a:gd name="T70" fmla="*/ 166 w 224"/>
                <a:gd name="T71" fmla="*/ 303 h 324"/>
                <a:gd name="T72" fmla="*/ 142 w 224"/>
                <a:gd name="T73" fmla="*/ 316 h 324"/>
                <a:gd name="T74" fmla="*/ 116 w 224"/>
                <a:gd name="T75" fmla="*/ 322 h 324"/>
                <a:gd name="T76" fmla="*/ 85 w 224"/>
                <a:gd name="T77" fmla="*/ 324 h 324"/>
                <a:gd name="T78" fmla="*/ 0 w 224"/>
                <a:gd name="T79" fmla="*/ 324 h 324"/>
                <a:gd name="T80" fmla="*/ 0 w 224"/>
                <a:gd name="T8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324">
                  <a:moveTo>
                    <a:pt x="39" y="31"/>
                  </a:moveTo>
                  <a:lnTo>
                    <a:pt x="39" y="292"/>
                  </a:lnTo>
                  <a:lnTo>
                    <a:pt x="78" y="292"/>
                  </a:lnTo>
                  <a:lnTo>
                    <a:pt x="97" y="291"/>
                  </a:lnTo>
                  <a:lnTo>
                    <a:pt x="116" y="289"/>
                  </a:lnTo>
                  <a:lnTo>
                    <a:pt x="133" y="283"/>
                  </a:lnTo>
                  <a:lnTo>
                    <a:pt x="147" y="274"/>
                  </a:lnTo>
                  <a:lnTo>
                    <a:pt x="160" y="258"/>
                  </a:lnTo>
                  <a:lnTo>
                    <a:pt x="172" y="232"/>
                  </a:lnTo>
                  <a:lnTo>
                    <a:pt x="180" y="200"/>
                  </a:lnTo>
                  <a:lnTo>
                    <a:pt x="182" y="167"/>
                  </a:lnTo>
                  <a:lnTo>
                    <a:pt x="180" y="135"/>
                  </a:lnTo>
                  <a:lnTo>
                    <a:pt x="175" y="106"/>
                  </a:lnTo>
                  <a:lnTo>
                    <a:pt x="167" y="83"/>
                  </a:lnTo>
                  <a:lnTo>
                    <a:pt x="153" y="61"/>
                  </a:lnTo>
                  <a:lnTo>
                    <a:pt x="138" y="47"/>
                  </a:lnTo>
                  <a:lnTo>
                    <a:pt x="121" y="38"/>
                  </a:lnTo>
                  <a:lnTo>
                    <a:pt x="100" y="33"/>
                  </a:lnTo>
                  <a:lnTo>
                    <a:pt x="78" y="31"/>
                  </a:lnTo>
                  <a:lnTo>
                    <a:pt x="39" y="31"/>
                  </a:lnTo>
                  <a:close/>
                  <a:moveTo>
                    <a:pt x="0" y="0"/>
                  </a:moveTo>
                  <a:lnTo>
                    <a:pt x="64" y="0"/>
                  </a:lnTo>
                  <a:lnTo>
                    <a:pt x="97" y="2"/>
                  </a:lnTo>
                  <a:lnTo>
                    <a:pt x="124" y="5"/>
                  </a:lnTo>
                  <a:lnTo>
                    <a:pt x="146" y="11"/>
                  </a:lnTo>
                  <a:lnTo>
                    <a:pt x="169" y="25"/>
                  </a:lnTo>
                  <a:lnTo>
                    <a:pt x="189" y="44"/>
                  </a:lnTo>
                  <a:lnTo>
                    <a:pt x="203" y="67"/>
                  </a:lnTo>
                  <a:lnTo>
                    <a:pt x="214" y="94"/>
                  </a:lnTo>
                  <a:lnTo>
                    <a:pt x="222" y="127"/>
                  </a:lnTo>
                  <a:lnTo>
                    <a:pt x="224" y="163"/>
                  </a:lnTo>
                  <a:lnTo>
                    <a:pt x="221" y="202"/>
                  </a:lnTo>
                  <a:lnTo>
                    <a:pt x="213" y="236"/>
                  </a:lnTo>
                  <a:lnTo>
                    <a:pt x="202" y="263"/>
                  </a:lnTo>
                  <a:lnTo>
                    <a:pt x="186" y="283"/>
                  </a:lnTo>
                  <a:lnTo>
                    <a:pt x="166" y="303"/>
                  </a:lnTo>
                  <a:lnTo>
                    <a:pt x="142" y="316"/>
                  </a:lnTo>
                  <a:lnTo>
                    <a:pt x="116" y="322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6213476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8 w 182"/>
                <a:gd name="T3" fmla="*/ 0 h 324"/>
                <a:gd name="T4" fmla="*/ 171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8" y="0"/>
                  </a:lnTo>
                  <a:lnTo>
                    <a:pt x="171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7" name="Freeform 42"/>
            <p:cNvSpPr>
              <a:spLocks noEditPoints="1"/>
            </p:cNvSpPr>
            <p:nvPr/>
          </p:nvSpPr>
          <p:spPr bwMode="auto">
            <a:xfrm>
              <a:off x="6602413" y="5353050"/>
              <a:ext cx="327025" cy="514350"/>
            </a:xfrm>
            <a:custGeom>
              <a:avLst/>
              <a:gdLst>
                <a:gd name="T0" fmla="*/ 40 w 206"/>
                <a:gd name="T1" fmla="*/ 33 h 324"/>
                <a:gd name="T2" fmla="*/ 40 w 206"/>
                <a:gd name="T3" fmla="*/ 153 h 324"/>
                <a:gd name="T4" fmla="*/ 75 w 206"/>
                <a:gd name="T5" fmla="*/ 153 h 324"/>
                <a:gd name="T6" fmla="*/ 100 w 206"/>
                <a:gd name="T7" fmla="*/ 152 h 324"/>
                <a:gd name="T8" fmla="*/ 119 w 206"/>
                <a:gd name="T9" fmla="*/ 147 h 324"/>
                <a:gd name="T10" fmla="*/ 133 w 206"/>
                <a:gd name="T11" fmla="*/ 138 h 324"/>
                <a:gd name="T12" fmla="*/ 142 w 206"/>
                <a:gd name="T13" fmla="*/ 125 h 324"/>
                <a:gd name="T14" fmla="*/ 147 w 206"/>
                <a:gd name="T15" fmla="*/ 108 h 324"/>
                <a:gd name="T16" fmla="*/ 150 w 206"/>
                <a:gd name="T17" fmla="*/ 89 h 324"/>
                <a:gd name="T18" fmla="*/ 145 w 206"/>
                <a:gd name="T19" fmla="*/ 67 h 324"/>
                <a:gd name="T20" fmla="*/ 134 w 206"/>
                <a:gd name="T21" fmla="*/ 50 h 324"/>
                <a:gd name="T22" fmla="*/ 117 w 206"/>
                <a:gd name="T23" fmla="*/ 39 h 324"/>
                <a:gd name="T24" fmla="*/ 100 w 206"/>
                <a:gd name="T25" fmla="*/ 35 h 324"/>
                <a:gd name="T26" fmla="*/ 76 w 206"/>
                <a:gd name="T27" fmla="*/ 33 h 324"/>
                <a:gd name="T28" fmla="*/ 40 w 206"/>
                <a:gd name="T29" fmla="*/ 33 h 324"/>
                <a:gd name="T30" fmla="*/ 0 w 206"/>
                <a:gd name="T31" fmla="*/ 0 h 324"/>
                <a:gd name="T32" fmla="*/ 76 w 206"/>
                <a:gd name="T33" fmla="*/ 0 h 324"/>
                <a:gd name="T34" fmla="*/ 106 w 206"/>
                <a:gd name="T35" fmla="*/ 2 h 324"/>
                <a:gd name="T36" fmla="*/ 128 w 206"/>
                <a:gd name="T37" fmla="*/ 6 h 324"/>
                <a:gd name="T38" fmla="*/ 145 w 206"/>
                <a:gd name="T39" fmla="*/ 13 h 324"/>
                <a:gd name="T40" fmla="*/ 158 w 206"/>
                <a:gd name="T41" fmla="*/ 20 h 324"/>
                <a:gd name="T42" fmla="*/ 169 w 206"/>
                <a:gd name="T43" fmla="*/ 31 h 324"/>
                <a:gd name="T44" fmla="*/ 179 w 206"/>
                <a:gd name="T45" fmla="*/ 47 h 324"/>
                <a:gd name="T46" fmla="*/ 187 w 206"/>
                <a:gd name="T47" fmla="*/ 66 h 324"/>
                <a:gd name="T48" fmla="*/ 190 w 206"/>
                <a:gd name="T49" fmla="*/ 89 h 324"/>
                <a:gd name="T50" fmla="*/ 187 w 206"/>
                <a:gd name="T51" fmla="*/ 114 h 324"/>
                <a:gd name="T52" fmla="*/ 179 w 206"/>
                <a:gd name="T53" fmla="*/ 136 h 324"/>
                <a:gd name="T54" fmla="*/ 165 w 206"/>
                <a:gd name="T55" fmla="*/ 153 h 324"/>
                <a:gd name="T56" fmla="*/ 150 w 206"/>
                <a:gd name="T57" fmla="*/ 167 h 324"/>
                <a:gd name="T58" fmla="*/ 128 w 206"/>
                <a:gd name="T59" fmla="*/ 175 h 324"/>
                <a:gd name="T60" fmla="*/ 104 w 206"/>
                <a:gd name="T61" fmla="*/ 178 h 324"/>
                <a:gd name="T62" fmla="*/ 100 w 206"/>
                <a:gd name="T63" fmla="*/ 178 h 324"/>
                <a:gd name="T64" fmla="*/ 112 w 206"/>
                <a:gd name="T65" fmla="*/ 191 h 324"/>
                <a:gd name="T66" fmla="*/ 123 w 206"/>
                <a:gd name="T67" fmla="*/ 203 h 324"/>
                <a:gd name="T68" fmla="*/ 131 w 206"/>
                <a:gd name="T69" fmla="*/ 214 h 324"/>
                <a:gd name="T70" fmla="*/ 137 w 206"/>
                <a:gd name="T71" fmla="*/ 224 h 324"/>
                <a:gd name="T72" fmla="*/ 147 w 206"/>
                <a:gd name="T73" fmla="*/ 236 h 324"/>
                <a:gd name="T74" fmla="*/ 158 w 206"/>
                <a:gd name="T75" fmla="*/ 250 h 324"/>
                <a:gd name="T76" fmla="*/ 169 w 206"/>
                <a:gd name="T77" fmla="*/ 267 h 324"/>
                <a:gd name="T78" fmla="*/ 179 w 206"/>
                <a:gd name="T79" fmla="*/ 285 h 324"/>
                <a:gd name="T80" fmla="*/ 190 w 206"/>
                <a:gd name="T81" fmla="*/ 300 h 324"/>
                <a:gd name="T82" fmla="*/ 198 w 206"/>
                <a:gd name="T83" fmla="*/ 313 h 324"/>
                <a:gd name="T84" fmla="*/ 204 w 206"/>
                <a:gd name="T85" fmla="*/ 321 h 324"/>
                <a:gd name="T86" fmla="*/ 206 w 206"/>
                <a:gd name="T87" fmla="*/ 324 h 324"/>
                <a:gd name="T88" fmla="*/ 158 w 206"/>
                <a:gd name="T89" fmla="*/ 324 h 324"/>
                <a:gd name="T90" fmla="*/ 150 w 206"/>
                <a:gd name="T91" fmla="*/ 308 h 324"/>
                <a:gd name="T92" fmla="*/ 137 w 206"/>
                <a:gd name="T93" fmla="*/ 286 h 324"/>
                <a:gd name="T94" fmla="*/ 120 w 206"/>
                <a:gd name="T95" fmla="*/ 261 h 324"/>
                <a:gd name="T96" fmla="*/ 100 w 206"/>
                <a:gd name="T97" fmla="*/ 232 h 324"/>
                <a:gd name="T98" fmla="*/ 75 w 206"/>
                <a:gd name="T99" fmla="*/ 199 h 324"/>
                <a:gd name="T100" fmla="*/ 64 w 206"/>
                <a:gd name="T101" fmla="*/ 186 h 324"/>
                <a:gd name="T102" fmla="*/ 53 w 206"/>
                <a:gd name="T103" fmla="*/ 180 h 324"/>
                <a:gd name="T104" fmla="*/ 39 w 206"/>
                <a:gd name="T105" fmla="*/ 178 h 324"/>
                <a:gd name="T106" fmla="*/ 39 w 206"/>
                <a:gd name="T107" fmla="*/ 324 h 324"/>
                <a:gd name="T108" fmla="*/ 0 w 206"/>
                <a:gd name="T109" fmla="*/ 324 h 324"/>
                <a:gd name="T110" fmla="*/ 0 w 206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" h="324">
                  <a:moveTo>
                    <a:pt x="40" y="33"/>
                  </a:moveTo>
                  <a:lnTo>
                    <a:pt x="40" y="153"/>
                  </a:lnTo>
                  <a:lnTo>
                    <a:pt x="75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50" y="89"/>
                  </a:lnTo>
                  <a:lnTo>
                    <a:pt x="145" y="67"/>
                  </a:lnTo>
                  <a:lnTo>
                    <a:pt x="134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6" y="33"/>
                  </a:lnTo>
                  <a:lnTo>
                    <a:pt x="40" y="33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106" y="2"/>
                  </a:lnTo>
                  <a:lnTo>
                    <a:pt x="128" y="6"/>
                  </a:lnTo>
                  <a:lnTo>
                    <a:pt x="145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79" y="47"/>
                  </a:lnTo>
                  <a:lnTo>
                    <a:pt x="187" y="66"/>
                  </a:lnTo>
                  <a:lnTo>
                    <a:pt x="190" y="89"/>
                  </a:lnTo>
                  <a:lnTo>
                    <a:pt x="187" y="114"/>
                  </a:lnTo>
                  <a:lnTo>
                    <a:pt x="179" y="136"/>
                  </a:lnTo>
                  <a:lnTo>
                    <a:pt x="165" y="153"/>
                  </a:lnTo>
                  <a:lnTo>
                    <a:pt x="150" y="167"/>
                  </a:lnTo>
                  <a:lnTo>
                    <a:pt x="128" y="175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79" y="285"/>
                  </a:lnTo>
                  <a:lnTo>
                    <a:pt x="190" y="300"/>
                  </a:lnTo>
                  <a:lnTo>
                    <a:pt x="198" y="313"/>
                  </a:lnTo>
                  <a:lnTo>
                    <a:pt x="204" y="321"/>
                  </a:lnTo>
                  <a:lnTo>
                    <a:pt x="206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7" y="286"/>
                  </a:lnTo>
                  <a:lnTo>
                    <a:pt x="120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8" name="Freeform 43"/>
            <p:cNvSpPr>
              <a:spLocks noEditPoints="1"/>
            </p:cNvSpPr>
            <p:nvPr/>
          </p:nvSpPr>
          <p:spPr bwMode="auto">
            <a:xfrm>
              <a:off x="7018338" y="5353050"/>
              <a:ext cx="338138" cy="514350"/>
            </a:xfrm>
            <a:custGeom>
              <a:avLst/>
              <a:gdLst>
                <a:gd name="T0" fmla="*/ 38 w 213"/>
                <a:gd name="T1" fmla="*/ 292 h 324"/>
                <a:gd name="T2" fmla="*/ 133 w 213"/>
                <a:gd name="T3" fmla="*/ 291 h 324"/>
                <a:gd name="T4" fmla="*/ 163 w 213"/>
                <a:gd name="T5" fmla="*/ 271 h 324"/>
                <a:gd name="T6" fmla="*/ 172 w 213"/>
                <a:gd name="T7" fmla="*/ 232 h 324"/>
                <a:gd name="T8" fmla="*/ 161 w 213"/>
                <a:gd name="T9" fmla="*/ 196 h 324"/>
                <a:gd name="T10" fmla="*/ 133 w 213"/>
                <a:gd name="T11" fmla="*/ 175 h 324"/>
                <a:gd name="T12" fmla="*/ 96 w 213"/>
                <a:gd name="T13" fmla="*/ 172 h 324"/>
                <a:gd name="T14" fmla="*/ 38 w 213"/>
                <a:gd name="T15" fmla="*/ 33 h 324"/>
                <a:gd name="T16" fmla="*/ 94 w 213"/>
                <a:gd name="T17" fmla="*/ 139 h 324"/>
                <a:gd name="T18" fmla="*/ 133 w 213"/>
                <a:gd name="T19" fmla="*/ 135 h 324"/>
                <a:gd name="T20" fmla="*/ 152 w 213"/>
                <a:gd name="T21" fmla="*/ 111 h 324"/>
                <a:gd name="T22" fmla="*/ 156 w 213"/>
                <a:gd name="T23" fmla="*/ 86 h 324"/>
                <a:gd name="T24" fmla="*/ 145 w 213"/>
                <a:gd name="T25" fmla="*/ 53 h 324"/>
                <a:gd name="T26" fmla="*/ 119 w 213"/>
                <a:gd name="T27" fmla="*/ 36 h 324"/>
                <a:gd name="T28" fmla="*/ 85 w 213"/>
                <a:gd name="T29" fmla="*/ 33 h 324"/>
                <a:gd name="T30" fmla="*/ 0 w 213"/>
                <a:gd name="T31" fmla="*/ 0 h 324"/>
                <a:gd name="T32" fmla="*/ 81 w 213"/>
                <a:gd name="T33" fmla="*/ 0 h 324"/>
                <a:gd name="T34" fmla="*/ 122 w 213"/>
                <a:gd name="T35" fmla="*/ 2 h 324"/>
                <a:gd name="T36" fmla="*/ 144 w 213"/>
                <a:gd name="T37" fmla="*/ 8 h 324"/>
                <a:gd name="T38" fmla="*/ 185 w 213"/>
                <a:gd name="T39" fmla="*/ 36 h 324"/>
                <a:gd name="T40" fmla="*/ 199 w 213"/>
                <a:gd name="T41" fmla="*/ 81 h 324"/>
                <a:gd name="T42" fmla="*/ 185 w 213"/>
                <a:gd name="T43" fmla="*/ 125 h 324"/>
                <a:gd name="T44" fmla="*/ 141 w 213"/>
                <a:gd name="T45" fmla="*/ 152 h 324"/>
                <a:gd name="T46" fmla="*/ 172 w 213"/>
                <a:gd name="T47" fmla="*/ 163 h 324"/>
                <a:gd name="T48" fmla="*/ 197 w 213"/>
                <a:gd name="T49" fmla="*/ 183 h 324"/>
                <a:gd name="T50" fmla="*/ 211 w 213"/>
                <a:gd name="T51" fmla="*/ 217 h 324"/>
                <a:gd name="T52" fmla="*/ 210 w 213"/>
                <a:gd name="T53" fmla="*/ 261 h 324"/>
                <a:gd name="T54" fmla="*/ 183 w 213"/>
                <a:gd name="T55" fmla="*/ 302 h 324"/>
                <a:gd name="T56" fmla="*/ 152 w 213"/>
                <a:gd name="T57" fmla="*/ 319 h 324"/>
                <a:gd name="T58" fmla="*/ 128 w 213"/>
                <a:gd name="T59" fmla="*/ 322 h 324"/>
                <a:gd name="T60" fmla="*/ 85 w 213"/>
                <a:gd name="T61" fmla="*/ 324 h 324"/>
                <a:gd name="T62" fmla="*/ 0 w 213"/>
                <a:gd name="T6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324">
                  <a:moveTo>
                    <a:pt x="38" y="172"/>
                  </a:moveTo>
                  <a:lnTo>
                    <a:pt x="38" y="292"/>
                  </a:lnTo>
                  <a:lnTo>
                    <a:pt x="106" y="292"/>
                  </a:lnTo>
                  <a:lnTo>
                    <a:pt x="133" y="291"/>
                  </a:lnTo>
                  <a:lnTo>
                    <a:pt x="150" y="283"/>
                  </a:lnTo>
                  <a:lnTo>
                    <a:pt x="163" y="271"/>
                  </a:lnTo>
                  <a:lnTo>
                    <a:pt x="170" y="253"/>
                  </a:lnTo>
                  <a:lnTo>
                    <a:pt x="172" y="232"/>
                  </a:lnTo>
                  <a:lnTo>
                    <a:pt x="169" y="213"/>
                  </a:lnTo>
                  <a:lnTo>
                    <a:pt x="161" y="196"/>
                  </a:lnTo>
                  <a:lnTo>
                    <a:pt x="149" y="181"/>
                  </a:lnTo>
                  <a:lnTo>
                    <a:pt x="133" y="175"/>
                  </a:lnTo>
                  <a:lnTo>
                    <a:pt x="117" y="172"/>
                  </a:lnTo>
                  <a:lnTo>
                    <a:pt x="96" y="172"/>
                  </a:lnTo>
                  <a:lnTo>
                    <a:pt x="38" y="172"/>
                  </a:lnTo>
                  <a:close/>
                  <a:moveTo>
                    <a:pt x="38" y="33"/>
                  </a:moveTo>
                  <a:lnTo>
                    <a:pt x="38" y="139"/>
                  </a:lnTo>
                  <a:lnTo>
                    <a:pt x="94" y="139"/>
                  </a:lnTo>
                  <a:lnTo>
                    <a:pt x="117" y="138"/>
                  </a:lnTo>
                  <a:lnTo>
                    <a:pt x="133" y="135"/>
                  </a:lnTo>
                  <a:lnTo>
                    <a:pt x="142" y="125"/>
                  </a:lnTo>
                  <a:lnTo>
                    <a:pt x="152" y="111"/>
                  </a:lnTo>
                  <a:lnTo>
                    <a:pt x="155" y="100"/>
                  </a:lnTo>
                  <a:lnTo>
                    <a:pt x="156" y="86"/>
                  </a:lnTo>
                  <a:lnTo>
                    <a:pt x="153" y="69"/>
                  </a:lnTo>
                  <a:lnTo>
                    <a:pt x="145" y="53"/>
                  </a:lnTo>
                  <a:lnTo>
                    <a:pt x="135" y="42"/>
                  </a:lnTo>
                  <a:lnTo>
                    <a:pt x="119" y="36"/>
                  </a:lnTo>
                  <a:lnTo>
                    <a:pt x="105" y="33"/>
                  </a:lnTo>
                  <a:lnTo>
                    <a:pt x="85" y="33"/>
                  </a:lnTo>
                  <a:lnTo>
                    <a:pt x="38" y="33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81" y="0"/>
                  </a:lnTo>
                  <a:lnTo>
                    <a:pt x="105" y="2"/>
                  </a:lnTo>
                  <a:lnTo>
                    <a:pt x="122" y="2"/>
                  </a:lnTo>
                  <a:lnTo>
                    <a:pt x="135" y="5"/>
                  </a:lnTo>
                  <a:lnTo>
                    <a:pt x="144" y="8"/>
                  </a:lnTo>
                  <a:lnTo>
                    <a:pt x="166" y="19"/>
                  </a:lnTo>
                  <a:lnTo>
                    <a:pt x="185" y="36"/>
                  </a:lnTo>
                  <a:lnTo>
                    <a:pt x="195" y="58"/>
                  </a:lnTo>
                  <a:lnTo>
                    <a:pt x="199" y="81"/>
                  </a:lnTo>
                  <a:lnTo>
                    <a:pt x="195" y="105"/>
                  </a:lnTo>
                  <a:lnTo>
                    <a:pt x="185" y="125"/>
                  </a:lnTo>
                  <a:lnTo>
                    <a:pt x="166" y="141"/>
                  </a:lnTo>
                  <a:lnTo>
                    <a:pt x="141" y="152"/>
                  </a:lnTo>
                  <a:lnTo>
                    <a:pt x="158" y="156"/>
                  </a:lnTo>
                  <a:lnTo>
                    <a:pt x="172" y="163"/>
                  </a:lnTo>
                  <a:lnTo>
                    <a:pt x="183" y="169"/>
                  </a:lnTo>
                  <a:lnTo>
                    <a:pt x="197" y="183"/>
                  </a:lnTo>
                  <a:lnTo>
                    <a:pt x="206" y="200"/>
                  </a:lnTo>
                  <a:lnTo>
                    <a:pt x="211" y="217"/>
                  </a:lnTo>
                  <a:lnTo>
                    <a:pt x="213" y="236"/>
                  </a:lnTo>
                  <a:lnTo>
                    <a:pt x="210" y="261"/>
                  </a:lnTo>
                  <a:lnTo>
                    <a:pt x="200" y="285"/>
                  </a:lnTo>
                  <a:lnTo>
                    <a:pt x="183" y="302"/>
                  </a:lnTo>
                  <a:lnTo>
                    <a:pt x="163" y="314"/>
                  </a:lnTo>
                  <a:lnTo>
                    <a:pt x="152" y="319"/>
                  </a:lnTo>
                  <a:lnTo>
                    <a:pt x="141" y="321"/>
                  </a:lnTo>
                  <a:lnTo>
                    <a:pt x="128" y="322"/>
                  </a:lnTo>
                  <a:lnTo>
                    <a:pt x="110" y="324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9" name="Freeform 44"/>
            <p:cNvSpPr>
              <a:spLocks noEditPoints="1"/>
            </p:cNvSpPr>
            <p:nvPr/>
          </p:nvSpPr>
          <p:spPr bwMode="auto">
            <a:xfrm>
              <a:off x="7453313" y="5343525"/>
              <a:ext cx="412750" cy="533400"/>
            </a:xfrm>
            <a:custGeom>
              <a:avLst/>
              <a:gdLst>
                <a:gd name="T0" fmla="*/ 107 w 260"/>
                <a:gd name="T1" fmla="*/ 34 h 336"/>
                <a:gd name="T2" fmla="*/ 71 w 260"/>
                <a:gd name="T3" fmla="*/ 55 h 336"/>
                <a:gd name="T4" fmla="*/ 51 w 260"/>
                <a:gd name="T5" fmla="*/ 94 h 336"/>
                <a:gd name="T6" fmla="*/ 43 w 260"/>
                <a:gd name="T7" fmla="*/ 159 h 336"/>
                <a:gd name="T8" fmla="*/ 50 w 260"/>
                <a:gd name="T9" fmla="*/ 225 h 336"/>
                <a:gd name="T10" fmla="*/ 64 w 260"/>
                <a:gd name="T11" fmla="*/ 272 h 336"/>
                <a:gd name="T12" fmla="*/ 93 w 260"/>
                <a:gd name="T13" fmla="*/ 297 h 336"/>
                <a:gd name="T14" fmla="*/ 132 w 260"/>
                <a:gd name="T15" fmla="*/ 306 h 336"/>
                <a:gd name="T16" fmla="*/ 178 w 260"/>
                <a:gd name="T17" fmla="*/ 294 h 336"/>
                <a:gd name="T18" fmla="*/ 203 w 260"/>
                <a:gd name="T19" fmla="*/ 266 h 336"/>
                <a:gd name="T20" fmla="*/ 214 w 260"/>
                <a:gd name="T21" fmla="*/ 231 h 336"/>
                <a:gd name="T22" fmla="*/ 217 w 260"/>
                <a:gd name="T23" fmla="*/ 180 h 336"/>
                <a:gd name="T24" fmla="*/ 214 w 260"/>
                <a:gd name="T25" fmla="*/ 119 h 336"/>
                <a:gd name="T26" fmla="*/ 201 w 260"/>
                <a:gd name="T27" fmla="*/ 77 h 336"/>
                <a:gd name="T28" fmla="*/ 182 w 260"/>
                <a:gd name="T29" fmla="*/ 50 h 336"/>
                <a:gd name="T30" fmla="*/ 149 w 260"/>
                <a:gd name="T31" fmla="*/ 34 h 336"/>
                <a:gd name="T32" fmla="*/ 129 w 260"/>
                <a:gd name="T33" fmla="*/ 0 h 336"/>
                <a:gd name="T34" fmla="*/ 178 w 260"/>
                <a:gd name="T35" fmla="*/ 9 h 336"/>
                <a:gd name="T36" fmla="*/ 210 w 260"/>
                <a:gd name="T37" fmla="*/ 30 h 336"/>
                <a:gd name="T38" fmla="*/ 231 w 260"/>
                <a:gd name="T39" fmla="*/ 53 h 336"/>
                <a:gd name="T40" fmla="*/ 253 w 260"/>
                <a:gd name="T41" fmla="*/ 105 h 336"/>
                <a:gd name="T42" fmla="*/ 260 w 260"/>
                <a:gd name="T43" fmla="*/ 173 h 336"/>
                <a:gd name="T44" fmla="*/ 253 w 260"/>
                <a:gd name="T45" fmla="*/ 238 h 336"/>
                <a:gd name="T46" fmla="*/ 231 w 260"/>
                <a:gd name="T47" fmla="*/ 286 h 336"/>
                <a:gd name="T48" fmla="*/ 189 w 260"/>
                <a:gd name="T49" fmla="*/ 323 h 336"/>
                <a:gd name="T50" fmla="*/ 131 w 260"/>
                <a:gd name="T51" fmla="*/ 336 h 336"/>
                <a:gd name="T52" fmla="*/ 78 w 260"/>
                <a:gd name="T53" fmla="*/ 325 h 336"/>
                <a:gd name="T54" fmla="*/ 39 w 260"/>
                <a:gd name="T55" fmla="*/ 295 h 336"/>
                <a:gd name="T56" fmla="*/ 10 w 260"/>
                <a:gd name="T57" fmla="*/ 241 h 336"/>
                <a:gd name="T58" fmla="*/ 0 w 260"/>
                <a:gd name="T59" fmla="*/ 167 h 336"/>
                <a:gd name="T60" fmla="*/ 12 w 260"/>
                <a:gd name="T61" fmla="*/ 89 h 336"/>
                <a:gd name="T62" fmla="*/ 45 w 260"/>
                <a:gd name="T63" fmla="*/ 34 h 336"/>
                <a:gd name="T64" fmla="*/ 96 w 260"/>
                <a:gd name="T65" fmla="*/ 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336">
                  <a:moveTo>
                    <a:pt x="129" y="31"/>
                  </a:moveTo>
                  <a:lnTo>
                    <a:pt x="107" y="34"/>
                  </a:lnTo>
                  <a:lnTo>
                    <a:pt x="87" y="42"/>
                  </a:lnTo>
                  <a:lnTo>
                    <a:pt x="71" y="55"/>
                  </a:lnTo>
                  <a:lnTo>
                    <a:pt x="60" y="70"/>
                  </a:lnTo>
                  <a:lnTo>
                    <a:pt x="51" y="94"/>
                  </a:lnTo>
                  <a:lnTo>
                    <a:pt x="45" y="123"/>
                  </a:lnTo>
                  <a:lnTo>
                    <a:pt x="43" y="159"/>
                  </a:lnTo>
                  <a:lnTo>
                    <a:pt x="45" y="194"/>
                  </a:lnTo>
                  <a:lnTo>
                    <a:pt x="50" y="225"/>
                  </a:lnTo>
                  <a:lnTo>
                    <a:pt x="56" y="252"/>
                  </a:lnTo>
                  <a:lnTo>
                    <a:pt x="64" y="272"/>
                  </a:lnTo>
                  <a:lnTo>
                    <a:pt x="76" y="286"/>
                  </a:lnTo>
                  <a:lnTo>
                    <a:pt x="93" y="297"/>
                  </a:lnTo>
                  <a:lnTo>
                    <a:pt x="112" y="305"/>
                  </a:lnTo>
                  <a:lnTo>
                    <a:pt x="132" y="306"/>
                  </a:lnTo>
                  <a:lnTo>
                    <a:pt x="157" y="303"/>
                  </a:lnTo>
                  <a:lnTo>
                    <a:pt x="178" y="294"/>
                  </a:lnTo>
                  <a:lnTo>
                    <a:pt x="193" y="278"/>
                  </a:lnTo>
                  <a:lnTo>
                    <a:pt x="203" y="266"/>
                  </a:lnTo>
                  <a:lnTo>
                    <a:pt x="209" y="250"/>
                  </a:lnTo>
                  <a:lnTo>
                    <a:pt x="214" y="231"/>
                  </a:lnTo>
                  <a:lnTo>
                    <a:pt x="217" y="208"/>
                  </a:lnTo>
                  <a:lnTo>
                    <a:pt x="217" y="180"/>
                  </a:lnTo>
                  <a:lnTo>
                    <a:pt x="217" y="147"/>
                  </a:lnTo>
                  <a:lnTo>
                    <a:pt x="214" y="119"/>
                  </a:lnTo>
                  <a:lnTo>
                    <a:pt x="209" y="95"/>
                  </a:lnTo>
                  <a:lnTo>
                    <a:pt x="201" y="77"/>
                  </a:lnTo>
                  <a:lnTo>
                    <a:pt x="193" y="62"/>
                  </a:lnTo>
                  <a:lnTo>
                    <a:pt x="182" y="50"/>
                  </a:lnTo>
                  <a:lnTo>
                    <a:pt x="167" y="41"/>
                  </a:lnTo>
                  <a:lnTo>
                    <a:pt x="149" y="34"/>
                  </a:lnTo>
                  <a:lnTo>
                    <a:pt x="129" y="31"/>
                  </a:lnTo>
                  <a:close/>
                  <a:moveTo>
                    <a:pt x="129" y="0"/>
                  </a:moveTo>
                  <a:lnTo>
                    <a:pt x="156" y="3"/>
                  </a:lnTo>
                  <a:lnTo>
                    <a:pt x="178" y="9"/>
                  </a:lnTo>
                  <a:lnTo>
                    <a:pt x="195" y="19"/>
                  </a:lnTo>
                  <a:lnTo>
                    <a:pt x="210" y="30"/>
                  </a:lnTo>
                  <a:lnTo>
                    <a:pt x="221" y="42"/>
                  </a:lnTo>
                  <a:lnTo>
                    <a:pt x="231" y="53"/>
                  </a:lnTo>
                  <a:lnTo>
                    <a:pt x="245" y="78"/>
                  </a:lnTo>
                  <a:lnTo>
                    <a:pt x="253" y="105"/>
                  </a:lnTo>
                  <a:lnTo>
                    <a:pt x="259" y="137"/>
                  </a:lnTo>
                  <a:lnTo>
                    <a:pt x="260" y="173"/>
                  </a:lnTo>
                  <a:lnTo>
                    <a:pt x="259" y="208"/>
                  </a:lnTo>
                  <a:lnTo>
                    <a:pt x="253" y="238"/>
                  </a:lnTo>
                  <a:lnTo>
                    <a:pt x="245" y="264"/>
                  </a:lnTo>
                  <a:lnTo>
                    <a:pt x="231" y="286"/>
                  </a:lnTo>
                  <a:lnTo>
                    <a:pt x="214" y="305"/>
                  </a:lnTo>
                  <a:lnTo>
                    <a:pt x="189" y="323"/>
                  </a:lnTo>
                  <a:lnTo>
                    <a:pt x="162" y="333"/>
                  </a:lnTo>
                  <a:lnTo>
                    <a:pt x="131" y="336"/>
                  </a:lnTo>
                  <a:lnTo>
                    <a:pt x="103" y="333"/>
                  </a:lnTo>
                  <a:lnTo>
                    <a:pt x="78" y="325"/>
                  </a:lnTo>
                  <a:lnTo>
                    <a:pt x="57" y="313"/>
                  </a:lnTo>
                  <a:lnTo>
                    <a:pt x="39" y="295"/>
                  </a:lnTo>
                  <a:lnTo>
                    <a:pt x="21" y="270"/>
                  </a:lnTo>
                  <a:lnTo>
                    <a:pt x="10" y="241"/>
                  </a:lnTo>
                  <a:lnTo>
                    <a:pt x="3" y="206"/>
                  </a:lnTo>
                  <a:lnTo>
                    <a:pt x="0" y="167"/>
                  </a:lnTo>
                  <a:lnTo>
                    <a:pt x="3" y="125"/>
                  </a:lnTo>
                  <a:lnTo>
                    <a:pt x="12" y="89"/>
                  </a:lnTo>
                  <a:lnTo>
                    <a:pt x="26" y="58"/>
                  </a:lnTo>
                  <a:lnTo>
                    <a:pt x="45" y="34"/>
                  </a:lnTo>
                  <a:lnTo>
                    <a:pt x="68" y="16"/>
                  </a:lnTo>
                  <a:lnTo>
                    <a:pt x="96" y="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90" name="Freeform 45"/>
            <p:cNvSpPr>
              <a:spLocks noEditPoints="1"/>
            </p:cNvSpPr>
            <p:nvPr/>
          </p:nvSpPr>
          <p:spPr bwMode="auto">
            <a:xfrm>
              <a:off x="7985126" y="5353050"/>
              <a:ext cx="328613" cy="514350"/>
            </a:xfrm>
            <a:custGeom>
              <a:avLst/>
              <a:gdLst>
                <a:gd name="T0" fmla="*/ 39 w 207"/>
                <a:gd name="T1" fmla="*/ 33 h 324"/>
                <a:gd name="T2" fmla="*/ 39 w 207"/>
                <a:gd name="T3" fmla="*/ 153 h 324"/>
                <a:gd name="T4" fmla="*/ 74 w 207"/>
                <a:gd name="T5" fmla="*/ 153 h 324"/>
                <a:gd name="T6" fmla="*/ 100 w 207"/>
                <a:gd name="T7" fmla="*/ 152 h 324"/>
                <a:gd name="T8" fmla="*/ 119 w 207"/>
                <a:gd name="T9" fmla="*/ 147 h 324"/>
                <a:gd name="T10" fmla="*/ 133 w 207"/>
                <a:gd name="T11" fmla="*/ 138 h 324"/>
                <a:gd name="T12" fmla="*/ 142 w 207"/>
                <a:gd name="T13" fmla="*/ 125 h 324"/>
                <a:gd name="T14" fmla="*/ 147 w 207"/>
                <a:gd name="T15" fmla="*/ 108 h 324"/>
                <a:gd name="T16" fmla="*/ 149 w 207"/>
                <a:gd name="T17" fmla="*/ 89 h 324"/>
                <a:gd name="T18" fmla="*/ 146 w 207"/>
                <a:gd name="T19" fmla="*/ 67 h 324"/>
                <a:gd name="T20" fmla="*/ 135 w 207"/>
                <a:gd name="T21" fmla="*/ 50 h 324"/>
                <a:gd name="T22" fmla="*/ 117 w 207"/>
                <a:gd name="T23" fmla="*/ 39 h 324"/>
                <a:gd name="T24" fmla="*/ 100 w 207"/>
                <a:gd name="T25" fmla="*/ 35 h 324"/>
                <a:gd name="T26" fmla="*/ 77 w 207"/>
                <a:gd name="T27" fmla="*/ 33 h 324"/>
                <a:gd name="T28" fmla="*/ 39 w 207"/>
                <a:gd name="T29" fmla="*/ 33 h 324"/>
                <a:gd name="T30" fmla="*/ 0 w 207"/>
                <a:gd name="T31" fmla="*/ 0 h 324"/>
                <a:gd name="T32" fmla="*/ 77 w 207"/>
                <a:gd name="T33" fmla="*/ 0 h 324"/>
                <a:gd name="T34" fmla="*/ 105 w 207"/>
                <a:gd name="T35" fmla="*/ 2 h 324"/>
                <a:gd name="T36" fmla="*/ 128 w 207"/>
                <a:gd name="T37" fmla="*/ 6 h 324"/>
                <a:gd name="T38" fmla="*/ 146 w 207"/>
                <a:gd name="T39" fmla="*/ 13 h 324"/>
                <a:gd name="T40" fmla="*/ 158 w 207"/>
                <a:gd name="T41" fmla="*/ 20 h 324"/>
                <a:gd name="T42" fmla="*/ 169 w 207"/>
                <a:gd name="T43" fmla="*/ 31 h 324"/>
                <a:gd name="T44" fmla="*/ 180 w 207"/>
                <a:gd name="T45" fmla="*/ 47 h 324"/>
                <a:gd name="T46" fmla="*/ 188 w 207"/>
                <a:gd name="T47" fmla="*/ 66 h 324"/>
                <a:gd name="T48" fmla="*/ 189 w 207"/>
                <a:gd name="T49" fmla="*/ 89 h 324"/>
                <a:gd name="T50" fmla="*/ 188 w 207"/>
                <a:gd name="T51" fmla="*/ 114 h 324"/>
                <a:gd name="T52" fmla="*/ 180 w 207"/>
                <a:gd name="T53" fmla="*/ 136 h 324"/>
                <a:gd name="T54" fmla="*/ 166 w 207"/>
                <a:gd name="T55" fmla="*/ 153 h 324"/>
                <a:gd name="T56" fmla="*/ 149 w 207"/>
                <a:gd name="T57" fmla="*/ 167 h 324"/>
                <a:gd name="T58" fmla="*/ 128 w 207"/>
                <a:gd name="T59" fmla="*/ 175 h 324"/>
                <a:gd name="T60" fmla="*/ 103 w 207"/>
                <a:gd name="T61" fmla="*/ 178 h 324"/>
                <a:gd name="T62" fmla="*/ 99 w 207"/>
                <a:gd name="T63" fmla="*/ 178 h 324"/>
                <a:gd name="T64" fmla="*/ 113 w 207"/>
                <a:gd name="T65" fmla="*/ 191 h 324"/>
                <a:gd name="T66" fmla="*/ 124 w 207"/>
                <a:gd name="T67" fmla="*/ 203 h 324"/>
                <a:gd name="T68" fmla="*/ 132 w 207"/>
                <a:gd name="T69" fmla="*/ 214 h 324"/>
                <a:gd name="T70" fmla="*/ 138 w 207"/>
                <a:gd name="T71" fmla="*/ 224 h 324"/>
                <a:gd name="T72" fmla="*/ 147 w 207"/>
                <a:gd name="T73" fmla="*/ 236 h 324"/>
                <a:gd name="T74" fmla="*/ 158 w 207"/>
                <a:gd name="T75" fmla="*/ 250 h 324"/>
                <a:gd name="T76" fmla="*/ 169 w 207"/>
                <a:gd name="T77" fmla="*/ 267 h 324"/>
                <a:gd name="T78" fmla="*/ 180 w 207"/>
                <a:gd name="T79" fmla="*/ 285 h 324"/>
                <a:gd name="T80" fmla="*/ 191 w 207"/>
                <a:gd name="T81" fmla="*/ 300 h 324"/>
                <a:gd name="T82" fmla="*/ 199 w 207"/>
                <a:gd name="T83" fmla="*/ 313 h 324"/>
                <a:gd name="T84" fmla="*/ 205 w 207"/>
                <a:gd name="T85" fmla="*/ 321 h 324"/>
                <a:gd name="T86" fmla="*/ 207 w 207"/>
                <a:gd name="T87" fmla="*/ 324 h 324"/>
                <a:gd name="T88" fmla="*/ 158 w 207"/>
                <a:gd name="T89" fmla="*/ 324 h 324"/>
                <a:gd name="T90" fmla="*/ 150 w 207"/>
                <a:gd name="T91" fmla="*/ 308 h 324"/>
                <a:gd name="T92" fmla="*/ 138 w 207"/>
                <a:gd name="T93" fmla="*/ 286 h 324"/>
                <a:gd name="T94" fmla="*/ 121 w 207"/>
                <a:gd name="T95" fmla="*/ 261 h 324"/>
                <a:gd name="T96" fmla="*/ 100 w 207"/>
                <a:gd name="T97" fmla="*/ 232 h 324"/>
                <a:gd name="T98" fmla="*/ 75 w 207"/>
                <a:gd name="T99" fmla="*/ 199 h 324"/>
                <a:gd name="T100" fmla="*/ 64 w 207"/>
                <a:gd name="T101" fmla="*/ 186 h 324"/>
                <a:gd name="T102" fmla="*/ 53 w 207"/>
                <a:gd name="T103" fmla="*/ 180 h 324"/>
                <a:gd name="T104" fmla="*/ 39 w 207"/>
                <a:gd name="T105" fmla="*/ 178 h 324"/>
                <a:gd name="T106" fmla="*/ 39 w 207"/>
                <a:gd name="T107" fmla="*/ 324 h 324"/>
                <a:gd name="T108" fmla="*/ 0 w 207"/>
                <a:gd name="T109" fmla="*/ 324 h 324"/>
                <a:gd name="T110" fmla="*/ 0 w 207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324">
                  <a:moveTo>
                    <a:pt x="39" y="33"/>
                  </a:moveTo>
                  <a:lnTo>
                    <a:pt x="39" y="153"/>
                  </a:lnTo>
                  <a:lnTo>
                    <a:pt x="74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49" y="89"/>
                  </a:lnTo>
                  <a:lnTo>
                    <a:pt x="146" y="67"/>
                  </a:lnTo>
                  <a:lnTo>
                    <a:pt x="135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7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7" y="0"/>
                  </a:lnTo>
                  <a:lnTo>
                    <a:pt x="105" y="2"/>
                  </a:lnTo>
                  <a:lnTo>
                    <a:pt x="128" y="6"/>
                  </a:lnTo>
                  <a:lnTo>
                    <a:pt x="146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80" y="47"/>
                  </a:lnTo>
                  <a:lnTo>
                    <a:pt x="188" y="66"/>
                  </a:lnTo>
                  <a:lnTo>
                    <a:pt x="189" y="89"/>
                  </a:lnTo>
                  <a:lnTo>
                    <a:pt x="188" y="114"/>
                  </a:lnTo>
                  <a:lnTo>
                    <a:pt x="180" y="136"/>
                  </a:lnTo>
                  <a:lnTo>
                    <a:pt x="166" y="153"/>
                  </a:lnTo>
                  <a:lnTo>
                    <a:pt x="149" y="167"/>
                  </a:lnTo>
                  <a:lnTo>
                    <a:pt x="128" y="175"/>
                  </a:lnTo>
                  <a:lnTo>
                    <a:pt x="103" y="178"/>
                  </a:lnTo>
                  <a:lnTo>
                    <a:pt x="99" y="178"/>
                  </a:lnTo>
                  <a:lnTo>
                    <a:pt x="113" y="191"/>
                  </a:lnTo>
                  <a:lnTo>
                    <a:pt x="124" y="203"/>
                  </a:lnTo>
                  <a:lnTo>
                    <a:pt x="132" y="214"/>
                  </a:lnTo>
                  <a:lnTo>
                    <a:pt x="138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80" y="285"/>
                  </a:lnTo>
                  <a:lnTo>
                    <a:pt x="191" y="300"/>
                  </a:lnTo>
                  <a:lnTo>
                    <a:pt x="199" y="313"/>
                  </a:lnTo>
                  <a:lnTo>
                    <a:pt x="205" y="321"/>
                  </a:lnTo>
                  <a:lnTo>
                    <a:pt x="207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8" y="286"/>
                  </a:lnTo>
                  <a:lnTo>
                    <a:pt x="121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91" name="Freeform 46"/>
            <p:cNvSpPr>
              <a:spLocks/>
            </p:cNvSpPr>
            <p:nvPr/>
          </p:nvSpPr>
          <p:spPr bwMode="auto">
            <a:xfrm>
              <a:off x="8402638" y="5353050"/>
              <a:ext cx="341313" cy="514350"/>
            </a:xfrm>
            <a:custGeom>
              <a:avLst/>
              <a:gdLst>
                <a:gd name="T0" fmla="*/ 0 w 215"/>
                <a:gd name="T1" fmla="*/ 0 h 324"/>
                <a:gd name="T2" fmla="*/ 45 w 215"/>
                <a:gd name="T3" fmla="*/ 0 h 324"/>
                <a:gd name="T4" fmla="*/ 153 w 215"/>
                <a:gd name="T5" fmla="*/ 207 h 324"/>
                <a:gd name="T6" fmla="*/ 162 w 215"/>
                <a:gd name="T7" fmla="*/ 225 h 324"/>
                <a:gd name="T8" fmla="*/ 170 w 215"/>
                <a:gd name="T9" fmla="*/ 244 h 324"/>
                <a:gd name="T10" fmla="*/ 176 w 215"/>
                <a:gd name="T11" fmla="*/ 258 h 324"/>
                <a:gd name="T12" fmla="*/ 181 w 215"/>
                <a:gd name="T13" fmla="*/ 271 h 324"/>
                <a:gd name="T14" fmla="*/ 182 w 215"/>
                <a:gd name="T15" fmla="*/ 275 h 324"/>
                <a:gd name="T16" fmla="*/ 182 w 215"/>
                <a:gd name="T17" fmla="*/ 271 h 324"/>
                <a:gd name="T18" fmla="*/ 182 w 215"/>
                <a:gd name="T19" fmla="*/ 260 h 324"/>
                <a:gd name="T20" fmla="*/ 181 w 215"/>
                <a:gd name="T21" fmla="*/ 242 h 324"/>
                <a:gd name="T22" fmla="*/ 179 w 215"/>
                <a:gd name="T23" fmla="*/ 222 h 324"/>
                <a:gd name="T24" fmla="*/ 179 w 215"/>
                <a:gd name="T25" fmla="*/ 200 h 324"/>
                <a:gd name="T26" fmla="*/ 179 w 215"/>
                <a:gd name="T27" fmla="*/ 177 h 324"/>
                <a:gd name="T28" fmla="*/ 178 w 215"/>
                <a:gd name="T29" fmla="*/ 0 h 324"/>
                <a:gd name="T30" fmla="*/ 215 w 215"/>
                <a:gd name="T31" fmla="*/ 0 h 324"/>
                <a:gd name="T32" fmla="*/ 215 w 215"/>
                <a:gd name="T33" fmla="*/ 324 h 324"/>
                <a:gd name="T34" fmla="*/ 175 w 215"/>
                <a:gd name="T35" fmla="*/ 324 h 324"/>
                <a:gd name="T36" fmla="*/ 72 w 215"/>
                <a:gd name="T37" fmla="*/ 125 h 324"/>
                <a:gd name="T38" fmla="*/ 61 w 215"/>
                <a:gd name="T39" fmla="*/ 106 h 324"/>
                <a:gd name="T40" fmla="*/ 53 w 215"/>
                <a:gd name="T41" fmla="*/ 88 h 324"/>
                <a:gd name="T42" fmla="*/ 45 w 215"/>
                <a:gd name="T43" fmla="*/ 72 h 324"/>
                <a:gd name="T44" fmla="*/ 39 w 215"/>
                <a:gd name="T45" fmla="*/ 60 h 324"/>
                <a:gd name="T46" fmla="*/ 36 w 215"/>
                <a:gd name="T47" fmla="*/ 52 h 324"/>
                <a:gd name="T48" fmla="*/ 34 w 215"/>
                <a:gd name="T49" fmla="*/ 49 h 324"/>
                <a:gd name="T50" fmla="*/ 34 w 215"/>
                <a:gd name="T51" fmla="*/ 53 h 324"/>
                <a:gd name="T52" fmla="*/ 36 w 215"/>
                <a:gd name="T53" fmla="*/ 67 h 324"/>
                <a:gd name="T54" fmla="*/ 37 w 215"/>
                <a:gd name="T55" fmla="*/ 88 h 324"/>
                <a:gd name="T56" fmla="*/ 37 w 215"/>
                <a:gd name="T57" fmla="*/ 111 h 324"/>
                <a:gd name="T58" fmla="*/ 39 w 215"/>
                <a:gd name="T59" fmla="*/ 136 h 324"/>
                <a:gd name="T60" fmla="*/ 40 w 215"/>
                <a:gd name="T61" fmla="*/ 324 h 324"/>
                <a:gd name="T62" fmla="*/ 0 w 215"/>
                <a:gd name="T63" fmla="*/ 324 h 324"/>
                <a:gd name="T64" fmla="*/ 0 w 215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5" h="324">
                  <a:moveTo>
                    <a:pt x="0" y="0"/>
                  </a:moveTo>
                  <a:lnTo>
                    <a:pt x="45" y="0"/>
                  </a:lnTo>
                  <a:lnTo>
                    <a:pt x="153" y="207"/>
                  </a:lnTo>
                  <a:lnTo>
                    <a:pt x="162" y="225"/>
                  </a:lnTo>
                  <a:lnTo>
                    <a:pt x="170" y="244"/>
                  </a:lnTo>
                  <a:lnTo>
                    <a:pt x="176" y="258"/>
                  </a:lnTo>
                  <a:lnTo>
                    <a:pt x="181" y="271"/>
                  </a:lnTo>
                  <a:lnTo>
                    <a:pt x="182" y="275"/>
                  </a:lnTo>
                  <a:lnTo>
                    <a:pt x="182" y="271"/>
                  </a:lnTo>
                  <a:lnTo>
                    <a:pt x="182" y="260"/>
                  </a:lnTo>
                  <a:lnTo>
                    <a:pt x="181" y="242"/>
                  </a:lnTo>
                  <a:lnTo>
                    <a:pt x="179" y="222"/>
                  </a:lnTo>
                  <a:lnTo>
                    <a:pt x="179" y="200"/>
                  </a:lnTo>
                  <a:lnTo>
                    <a:pt x="179" y="177"/>
                  </a:lnTo>
                  <a:lnTo>
                    <a:pt x="178" y="0"/>
                  </a:lnTo>
                  <a:lnTo>
                    <a:pt x="215" y="0"/>
                  </a:lnTo>
                  <a:lnTo>
                    <a:pt x="215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3" y="88"/>
                  </a:lnTo>
                  <a:lnTo>
                    <a:pt x="45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4" y="49"/>
                  </a:lnTo>
                  <a:lnTo>
                    <a:pt x="34" y="53"/>
                  </a:lnTo>
                  <a:lnTo>
                    <a:pt x="36" y="67"/>
                  </a:lnTo>
                  <a:lnTo>
                    <a:pt x="37" y="88"/>
                  </a:lnTo>
                  <a:lnTo>
                    <a:pt x="37" y="111"/>
                  </a:lnTo>
                  <a:lnTo>
                    <a:pt x="39" y="136"/>
                  </a:lnTo>
                  <a:lnTo>
                    <a:pt x="40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8" r:id="rId2"/>
    <p:sldLayoutId id="2147483697" r:id="rId3"/>
    <p:sldLayoutId id="2147483696" r:id="rId4"/>
    <p:sldLayoutId id="2147483695" r:id="rId5"/>
    <p:sldLayoutId id="2147483694" r:id="rId6"/>
    <p:sldLayoutId id="2147483693" r:id="rId7"/>
    <p:sldLayoutId id="2147483700" r:id="rId8"/>
    <p:sldLayoutId id="2147483692" r:id="rId9"/>
    <p:sldLayoutId id="2147483691" r:id="rId10"/>
    <p:sldLayoutId id="2147483690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5pPr>
      <a:lvl6pPr marL="457148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6pPr>
      <a:lvl7pPr marL="914296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7pPr>
      <a:lvl8pPr marL="1371445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8pPr>
      <a:lvl9pPr marL="1828592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9pPr>
    </p:titleStyle>
    <p:bodyStyle>
      <a:lvl1pPr marL="360000" indent="-360000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17200" indent="-350838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175" indent="-358775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75" indent="-358775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88800" indent="-360000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lang="de-DE" sz="1800" b="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0" indent="-422388" algn="l" defTabSz="91429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tricentis.com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asis-tcs/sarif-spec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d/tangan-berdoa-kristen-agama-doa-304398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Software Engineering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271992" y="4725144"/>
            <a:ext cx="4679950" cy="2016646"/>
          </a:xfrm>
        </p:spPr>
        <p:txBody>
          <a:bodyPr/>
          <a:lstStyle/>
          <a:p>
            <a:r>
              <a:rPr lang="de-DE" dirty="0"/>
              <a:t>G. S. Varma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GB" b="0" dirty="0"/>
              <a:t>Thesis Proposal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43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Multiple Tools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SARIF</a:t>
            </a:r>
            <a:r>
              <a:rPr lang="de-DE" dirty="0"/>
              <a:t> scope - different analysis tools results can be integarted</a:t>
            </a:r>
          </a:p>
          <a:p>
            <a:endParaRPr lang="de-DE" dirty="0"/>
          </a:p>
          <a:p>
            <a:r>
              <a:rPr lang="de-DE" dirty="0">
                <a:solidFill>
                  <a:srgbClr val="FF0000"/>
                </a:solidFill>
              </a:rPr>
              <a:t>Need</a:t>
            </a:r>
            <a:r>
              <a:rPr lang="de-DE" dirty="0"/>
              <a:t> for addressing </a:t>
            </a:r>
            <a:r>
              <a:rPr lang="de-DE" dirty="0">
                <a:solidFill>
                  <a:srgbClr val="FF0000"/>
                </a:solidFill>
              </a:rPr>
              <a:t>Usability</a:t>
            </a:r>
            <a:r>
              <a:rPr lang="de-DE" dirty="0"/>
              <a:t> issue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860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“You can't connect the dots looking forward; </a:t>
            </a:r>
            <a:br>
              <a:rPr lang="en-GB" b="1" dirty="0"/>
            </a:br>
            <a:r>
              <a:rPr lang="en-GB" b="1" dirty="0"/>
              <a:t>			</a:t>
            </a:r>
          </a:p>
          <a:p>
            <a:pPr marL="0" indent="0">
              <a:buNone/>
            </a:pPr>
            <a:r>
              <a:rPr lang="en-GB" b="1" dirty="0"/>
              <a:t>             you can only connect them looking backwards.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                        </a:t>
            </a:r>
          </a:p>
          <a:p>
            <a:pPr marL="0" indent="0">
              <a:buNone/>
            </a:pPr>
            <a:r>
              <a:rPr lang="en-GB" b="1" dirty="0"/>
              <a:t>			So you have to trust that the dots will somehow connect in your future.” </a:t>
            </a:r>
          </a:p>
          <a:p>
            <a:pPr marL="0" indent="0" algn="r">
              <a:buNone/>
            </a:pPr>
            <a:r>
              <a:rPr lang="en-GB" dirty="0"/>
              <a:t>― Steve Jobs </a:t>
            </a: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9" name="Picture 8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58C14F54-E469-4BED-BF36-CDF09ED346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06" y="1457319"/>
            <a:ext cx="2503010" cy="269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1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Thesis Topic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b="1" dirty="0"/>
          </a:p>
          <a:p>
            <a:pPr marL="0" indent="0" algn="ctr">
              <a:buNone/>
            </a:pPr>
            <a:endParaRPr lang="en-GB" b="1" dirty="0"/>
          </a:p>
          <a:p>
            <a:pPr marL="0" indent="0" algn="ctr">
              <a:buNone/>
            </a:pPr>
            <a:endParaRPr lang="en-GB" b="1" dirty="0"/>
          </a:p>
          <a:p>
            <a:pPr marL="0" indent="0" algn="ctr">
              <a:buNone/>
            </a:pPr>
            <a:endParaRPr lang="en-GB" b="1" dirty="0"/>
          </a:p>
          <a:p>
            <a:pPr marL="0" indent="0" algn="ctr">
              <a:buNone/>
            </a:pPr>
            <a:r>
              <a:rPr lang="en-GB" sz="2400" b="1" dirty="0"/>
              <a:t>Integration of Multiple Static Analysis Tools </a:t>
            </a:r>
          </a:p>
          <a:p>
            <a:pPr marL="0" indent="0" algn="ctr">
              <a:buNone/>
            </a:pPr>
            <a:r>
              <a:rPr lang="en-GB" sz="2400" b="1" dirty="0"/>
              <a:t>in a Single Interface</a:t>
            </a:r>
            <a:endParaRPr lang="de-DE" sz="2400" b="1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6746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Thesis Work 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Problem Statement</a:t>
            </a:r>
          </a:p>
          <a:p>
            <a:endParaRPr lang="de-DE" dirty="0"/>
          </a:p>
          <a:p>
            <a:r>
              <a:rPr lang="de-DE" dirty="0"/>
              <a:t>Research Questions</a:t>
            </a:r>
          </a:p>
          <a:p>
            <a:endParaRPr lang="de-DE" dirty="0"/>
          </a:p>
          <a:p>
            <a:r>
              <a:rPr lang="de-DE" dirty="0"/>
              <a:t>What Current Tools do?</a:t>
            </a:r>
          </a:p>
          <a:p>
            <a:endParaRPr lang="de-DE" dirty="0"/>
          </a:p>
          <a:p>
            <a:r>
              <a:rPr lang="de-DE" dirty="0"/>
              <a:t>Our Approaches</a:t>
            </a:r>
          </a:p>
          <a:p>
            <a:endParaRPr lang="de-DE" dirty="0"/>
          </a:p>
          <a:p>
            <a:r>
              <a:rPr lang="de-DE" dirty="0"/>
              <a:t>Evaluation</a:t>
            </a:r>
          </a:p>
          <a:p>
            <a:endParaRPr lang="de-DE" dirty="0"/>
          </a:p>
          <a:p>
            <a:r>
              <a:rPr lang="de-DE" dirty="0"/>
              <a:t>Time Plan</a:t>
            </a: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3154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Problem Statement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sz="2400" dirty="0"/>
              <a:t>How to integrate the results of multiple static analysis tools </a:t>
            </a:r>
            <a:br>
              <a:rPr lang="en-GB" sz="2400" dirty="0"/>
            </a:br>
            <a:endParaRPr lang="en-GB" sz="2400" dirty="0"/>
          </a:p>
          <a:p>
            <a:pPr marL="0" indent="0">
              <a:buNone/>
            </a:pPr>
            <a:r>
              <a:rPr lang="en-GB" sz="2400" dirty="0"/>
              <a:t>													in a unified user interface?</a:t>
            </a: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440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Research Questions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How to display results of the same codebase from different analysis tools? 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What feedback works to know that the bug fixing is on-going? 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How to carry traceability of bug fixing? 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6339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Thesis Work 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Problem Statement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Research Questions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/>
              <a:t>What Current Tools do?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Our Approaches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Evaluation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Time Plan</a:t>
            </a:r>
          </a:p>
          <a:p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3934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What Current Tools do? - RQ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FindBugs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AE0FA6B-E7C1-4463-8895-44459305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7" y="1469769"/>
            <a:ext cx="6067333" cy="49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50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What Current Tools do? - RQ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FindBugs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0FA6B-E7C1-4463-8895-44459305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141" y="1469769"/>
            <a:ext cx="5896344" cy="49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95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What Current Tools do? - RQ 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TeamScale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F7F07-D436-49DB-921B-7C41A1647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2132856"/>
            <a:ext cx="7945643" cy="40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866D7D-AD1E-4867-8D87-D3C3B16C2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36" y="876507"/>
            <a:ext cx="9075528" cy="510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0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Thesis Work 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Problem Statement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Research Questions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What Current Tools do?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/>
              <a:t>Our Approaches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Evaluation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Time Plan</a:t>
            </a:r>
          </a:p>
          <a:p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752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273050" y="1124744"/>
            <a:ext cx="9361488" cy="5113337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Research different techniques that tackle the respective research question in other domains of software engineering.</a:t>
            </a:r>
          </a:p>
          <a:p>
            <a:r>
              <a:rPr lang="en-GB" dirty="0"/>
              <a:t>Adapt those techniques and design own techniques for the domain of static analysis.</a:t>
            </a:r>
          </a:p>
          <a:p>
            <a:r>
              <a:rPr lang="en-GB" dirty="0"/>
              <a:t>Design prototypes with a wireframe tool of those techniques to improve the usability of integrating analysis tools. </a:t>
            </a:r>
          </a:p>
          <a:p>
            <a:r>
              <a:rPr lang="en-GB" dirty="0"/>
              <a:t>Design user studies that evaluate the efficiency of those techniques, with professional code developers. </a:t>
            </a:r>
          </a:p>
          <a:p>
            <a:r>
              <a:rPr lang="en-GB" dirty="0"/>
              <a:t>Run the user studies and report on their results. </a:t>
            </a:r>
          </a:p>
          <a:p>
            <a:r>
              <a:rPr lang="en-GB" dirty="0"/>
              <a:t>Loop 2 to 5 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4448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Research Methodology - Deductive inference</a:t>
            </a:r>
          </a:p>
          <a:p>
            <a:endParaRPr lang="de-DE" dirty="0"/>
          </a:p>
          <a:p>
            <a:r>
              <a:rPr lang="de-DE" dirty="0"/>
              <a:t>Software Engineering disciplines:</a:t>
            </a:r>
            <a:br>
              <a:rPr lang="de-DE" dirty="0"/>
            </a:br>
            <a:endParaRPr lang="de-DE" dirty="0"/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Complex datasets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Compiler reporting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Continuous integration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Refactoring tools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Issue tracker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Stack Overflow 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Gamification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Usability Engineering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4F61B5D-C513-4F63-BAEF-CF8102453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2055916"/>
            <a:ext cx="31813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72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Complex datasets:</a:t>
            </a:r>
          </a:p>
          <a:p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Dix et. al. - more complex grouping and linking of datasets in the context of a user interface of Spreadsheets application.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 marL="466362" lvl="1" indent="0">
              <a:buNone/>
            </a:pPr>
            <a:r>
              <a:rPr lang="en-GB" dirty="0"/>
              <a:t>	Design lesson : extensibility of columns</a:t>
            </a:r>
          </a:p>
          <a:p>
            <a:pPr marL="466362" lvl="1" indent="0">
              <a:buNone/>
            </a:pP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Gaur et. al.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- linear search problem in indexing as it takes more time for large volumes of data. So, different parameters are introduced to decrease computation time.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 marL="466362" lvl="1" indent="0">
              <a:buNone/>
            </a:pPr>
            <a:r>
              <a:rPr lang="en-GB" dirty="0"/>
              <a:t>	Example: Searching for toy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F7E2933-73C9-4A75-BA01-CAE65C93E8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49" y="2541771"/>
            <a:ext cx="1169574" cy="1383987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1959E97-4EFD-4B55-B820-FF23B73316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96" y="5073962"/>
            <a:ext cx="1169574" cy="138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82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Compiler reporting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en-GB" dirty="0"/>
              <a:t>Horning et. al 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error logging with statistics 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stating what kind of bugs are not found along with bugs found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7A020AF-72D7-4F42-A419-633515EC45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2541771"/>
            <a:ext cx="1169574" cy="138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26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Refactoring tools</a:t>
            </a:r>
          </a:p>
          <a:p>
            <a:endParaRPr lang="de-DE" dirty="0"/>
          </a:p>
          <a:p>
            <a:pPr marL="0" indent="0">
              <a:buNone/>
            </a:pPr>
            <a:r>
              <a:rPr lang="en-GB" dirty="0" err="1"/>
              <a:t>Dustinca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-     barrier of discoverability </a:t>
            </a:r>
          </a:p>
          <a:p>
            <a:pPr>
              <a:buFontTx/>
              <a:buChar char="-"/>
            </a:pPr>
            <a:r>
              <a:rPr lang="en-GB" dirty="0"/>
              <a:t>introduced a smart tag for code can be refactored. </a:t>
            </a:r>
            <a:br>
              <a:rPr lang="en-GB" dirty="0"/>
            </a:br>
            <a:endParaRPr lang="en-GB" dirty="0"/>
          </a:p>
          <a:p>
            <a:pPr>
              <a:buFontTx/>
              <a:buChar char="-"/>
            </a:pPr>
            <a:r>
              <a:rPr lang="en-GB" dirty="0"/>
              <a:t>'on-board' phase _ </a:t>
            </a:r>
            <a:r>
              <a:rPr lang="en-GB" b="1" dirty="0"/>
              <a:t>Gamification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Hayashi et. al. - task level commits in order to maintain edit history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3AAAABB-019E-44AD-A346-D7359BA8F9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20" y="2852936"/>
            <a:ext cx="1169574" cy="1383987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533C5BF-7C96-4D39-9B00-A12D29212E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222" y="4897594"/>
            <a:ext cx="1169574" cy="138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32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Issue tracker</a:t>
            </a:r>
          </a:p>
          <a:p>
            <a:endParaRPr lang="de-DE" dirty="0"/>
          </a:p>
          <a:p>
            <a:pPr marL="0" indent="0">
              <a:buNone/>
            </a:pPr>
            <a:r>
              <a:rPr lang="en-GB" dirty="0" err="1"/>
              <a:t>Baysal</a:t>
            </a:r>
            <a:r>
              <a:rPr lang="en-GB" dirty="0"/>
              <a:t> et. al. :</a:t>
            </a:r>
          </a:p>
          <a:p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Information overload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Expressiveness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 marL="0" indent="0">
              <a:buNone/>
            </a:pPr>
            <a:r>
              <a:rPr lang="en-GB" dirty="0"/>
              <a:t>Ideal to describe the priory as per team decision instead of personal choice. 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D91CC95-7BCB-4DC1-98E4-1240A07479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264" y="4406446"/>
            <a:ext cx="1169574" cy="138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38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Stack Overflow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dirty="0"/>
              <a:t> -  Wang et. al. : 10934198 questions on a 'User Interface' topic</a:t>
            </a:r>
          </a:p>
          <a:p>
            <a:pPr marL="0" indent="0">
              <a:buNone/>
            </a:pPr>
            <a:r>
              <a:rPr lang="en-GB" dirty="0"/>
              <a:t> -  </a:t>
            </a:r>
            <a:r>
              <a:rPr lang="en-GB" dirty="0" err="1"/>
              <a:t>Treude</a:t>
            </a:r>
            <a:r>
              <a:rPr lang="en-GB" dirty="0"/>
              <a:t> et. al. : 72.30 % questions have between 2 and 4 tags</a:t>
            </a:r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83DF5C-495D-4DA2-8B20-D7806E518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625" y="3011699"/>
            <a:ext cx="7264750" cy="337005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AB77186-1F87-49FF-9B3B-90D7397566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8" y="1656190"/>
            <a:ext cx="1169574" cy="138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48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UX Design Cycle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269BFC5-F04C-47E7-A8B1-51CDB257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647" y="1533405"/>
            <a:ext cx="5011976" cy="426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60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Example: RQ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Prototype 1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19A6B9-A463-4E36-AD73-EAB84249E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55" y="1994816"/>
            <a:ext cx="82391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0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“ </a:t>
            </a:r>
            <a:r>
              <a:rPr lang="en-GB" dirty="0">
                <a:solidFill>
                  <a:srgbClr val="FF0000"/>
                </a:solidFill>
              </a:rPr>
              <a:t>$1.1 Trillion </a:t>
            </a:r>
            <a:r>
              <a:rPr lang="en-GB" dirty="0"/>
              <a:t>in Assets Affected by Software Bugs in </a:t>
            </a:r>
            <a:r>
              <a:rPr lang="en-GB" b="1" dirty="0"/>
              <a:t>2016</a:t>
            </a:r>
            <a:r>
              <a:rPr lang="en-GB" dirty="0"/>
              <a:t> “</a:t>
            </a:r>
          </a:p>
          <a:p>
            <a:pPr algn="r">
              <a:buFontTx/>
              <a:buChar char="-"/>
            </a:pPr>
            <a:r>
              <a:rPr lang="en-GB" dirty="0"/>
              <a:t>Software Fail Watch Annual Report, </a:t>
            </a:r>
          </a:p>
          <a:p>
            <a:pPr marL="0" indent="0" algn="r">
              <a:buNone/>
            </a:pPr>
            <a:r>
              <a:rPr lang="en-GB" dirty="0" err="1">
                <a:hlinkClick r:id="rId2"/>
              </a:rPr>
              <a:t>Tricentis</a:t>
            </a:r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8909E-E62C-42C0-9CD8-24A00F8F8E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418" y="3822714"/>
            <a:ext cx="3069163" cy="232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11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Example: RQ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Prototype 2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19A6B9-A463-4E36-AD73-EAB84249E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29" y="1994816"/>
            <a:ext cx="8218376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6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Example: RQ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Prototype 1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19A6B9-A463-4E36-AD73-EAB84249E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23" y="1994816"/>
            <a:ext cx="8083587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54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Example: RQ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Prototype 2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19A6B9-A463-4E36-AD73-EAB84249E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29" y="1995839"/>
            <a:ext cx="8218376" cy="393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524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Example: RQ 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Prototype 1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19A6B9-A463-4E36-AD73-EAB84249E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29" y="1996047"/>
            <a:ext cx="8218376" cy="393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03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Example: RQ 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Prototype 2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19A6B9-A463-4E36-AD73-EAB84249E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74" y="1994816"/>
            <a:ext cx="8192286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11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Thesis Work 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Problem Statement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Research Questions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What Current Tools do?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Our Approaches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/>
              <a:t>Evaluation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Time Plan</a:t>
            </a:r>
          </a:p>
          <a:p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6147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Experimental Design</a:t>
            </a:r>
          </a:p>
          <a:p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Number of Test Users: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br>
              <a:rPr lang="de-DE" dirty="0"/>
            </a:br>
            <a:r>
              <a:rPr lang="de-DE" dirty="0"/>
              <a:t>		Dr. Nielsen recommends - </a:t>
            </a:r>
            <a:r>
              <a:rPr lang="de-DE" b="1" dirty="0"/>
              <a:t>5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Order of evaluation: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 marL="0" indent="0">
              <a:buNone/>
            </a:pPr>
            <a:r>
              <a:rPr lang="de-DE" dirty="0"/>
              <a:t>		Users tend to learn – order of presenting prototyes is altered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8B653CF-A088-4553-A288-0862278DC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1916832"/>
            <a:ext cx="3607375" cy="215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34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 – Usability Inspection Methods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Cognitive Walkthrough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For each step to a predefined task, the following aspects are analysed.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Will the user try and achieve the right outcome?	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Will the user notice that the correct action is available to them?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Will the user associate the correct action with the outcome they expect to achieve?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If the correct action is performed; will the user see that progress is being made towards their intended outcome?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0414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 – Usability Inspection Methods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Heuristic Evaluation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3379AA9-F461-46A4-9656-14AC5AEA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84" y="1582300"/>
            <a:ext cx="7481867" cy="468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79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 – Usability Inspection Methods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Heuristic Evaluation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Each problem w.r.t. a heuristic is rated accordingly; 0 – 4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GB" b="1" dirty="0"/>
              <a:t>0</a:t>
            </a:r>
            <a:r>
              <a:rPr lang="en-GB" dirty="0"/>
              <a:t> - do not agree this is a usability problem </a:t>
            </a:r>
          </a:p>
          <a:p>
            <a:pPr marL="0" indent="0">
              <a:buNone/>
            </a:pPr>
            <a:r>
              <a:rPr lang="en-GB" b="1" dirty="0"/>
              <a:t>1</a:t>
            </a:r>
            <a:r>
              <a:rPr lang="en-GB" dirty="0"/>
              <a:t> - cosmetic problem</a:t>
            </a:r>
          </a:p>
          <a:p>
            <a:pPr marL="0" indent="0">
              <a:buNone/>
            </a:pPr>
            <a:r>
              <a:rPr lang="en-GB" b="1" dirty="0"/>
              <a:t>2</a:t>
            </a:r>
            <a:r>
              <a:rPr lang="en-GB" dirty="0"/>
              <a:t> - minor usability problem</a:t>
            </a:r>
          </a:p>
          <a:p>
            <a:pPr marL="0" indent="0">
              <a:buNone/>
            </a:pPr>
            <a:r>
              <a:rPr lang="en-GB" b="1" dirty="0"/>
              <a:t>3</a:t>
            </a:r>
            <a:r>
              <a:rPr lang="en-GB" dirty="0"/>
              <a:t> - major usability problem ( important to fix ) </a:t>
            </a:r>
          </a:p>
          <a:p>
            <a:pPr marL="0" indent="0">
              <a:buNone/>
            </a:pPr>
            <a:r>
              <a:rPr lang="en-GB" b="1" dirty="0"/>
              <a:t>4</a:t>
            </a:r>
            <a:r>
              <a:rPr lang="en-GB" dirty="0"/>
              <a:t> - usability catastrophe ( imperative to fix 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795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Static Code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It helps in prevention of bugs.</a:t>
            </a:r>
          </a:p>
          <a:p>
            <a:r>
              <a:rPr lang="de-DE" dirty="0"/>
              <a:t>It examines code without execution.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Detects Vulnerabilities :</a:t>
            </a:r>
          </a:p>
          <a:p>
            <a:pPr marL="0" indent="0">
              <a:buNone/>
            </a:pPr>
            <a:r>
              <a:rPr lang="de-DE" dirty="0"/>
              <a:t>  	</a:t>
            </a:r>
          </a:p>
          <a:p>
            <a:pPr marL="0" indent="0">
              <a:buNone/>
            </a:pPr>
            <a:r>
              <a:rPr lang="de-DE" dirty="0"/>
              <a:t>	- Injections</a:t>
            </a:r>
          </a:p>
          <a:p>
            <a:pPr marL="0" indent="0">
              <a:buNone/>
            </a:pPr>
            <a:r>
              <a:rPr lang="de-DE" dirty="0"/>
              <a:t>	- </a:t>
            </a:r>
            <a:r>
              <a:rPr lang="en-GB" dirty="0"/>
              <a:t>Cross Site Scripting (XSS) </a:t>
            </a:r>
          </a:p>
          <a:p>
            <a:pPr marL="0" indent="0">
              <a:buNone/>
            </a:pPr>
            <a:r>
              <a:rPr lang="en-GB" dirty="0"/>
              <a:t>	- Buffer Overflow, and Dead Code etc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A368FA-EDE2-4467-A76A-B20DE021A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148" y="1412776"/>
            <a:ext cx="3515216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74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Thesis Work 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Problem Statement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Research Questions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What Current Tools do?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Our Approaches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Evaluation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/>
              <a:t>Time Plan</a:t>
            </a:r>
          </a:p>
          <a:p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69166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Time 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Official Time Frame : 5 Months [ May – September ]</a:t>
            </a:r>
          </a:p>
          <a:p>
            <a:endParaRPr lang="de-DE" dirty="0"/>
          </a:p>
          <a:p>
            <a:r>
              <a:rPr lang="de-DE" dirty="0"/>
              <a:t>4 Milestones, Each Month with weekly tasks</a:t>
            </a:r>
          </a:p>
          <a:p>
            <a:pPr marL="0" indent="0">
              <a:buNone/>
            </a:pPr>
            <a:endParaRPr lang="de-DE" dirty="0"/>
          </a:p>
          <a:p>
            <a:pPr marL="342900" indent="-342900">
              <a:buAutoNum type="arabicPeriod"/>
            </a:pPr>
            <a:r>
              <a:rPr lang="de-DE" dirty="0"/>
              <a:t>UX Design Cycle Iteration 1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de-DE" dirty="0"/>
              <a:t>UX Design Cycle Iteration 2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de-DE" dirty="0"/>
              <a:t>UX Design Cycle Iteration 3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de-DE" dirty="0"/>
              <a:t>Thesis Documentation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endParaRPr lang="de-DE" dirty="0"/>
          </a:p>
          <a:p>
            <a:pPr marL="342900" indent="-342900">
              <a:buFont typeface="Wingdings" panose="05000000000000000000" pitchFamily="2" charset="2"/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47558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Milestone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52D38-5D5F-4A6F-9B90-BD5BBE75E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739106"/>
            <a:ext cx="71247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346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Milestone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52D38-5D5F-4A6F-9B90-BD5BBE75E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776859"/>
            <a:ext cx="7124700" cy="409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74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Milestone 3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52D38-5D5F-4A6F-9B90-BD5BBE75E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00683"/>
            <a:ext cx="7124700" cy="404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056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Milestone 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52D38-5D5F-4A6F-9B90-BD5BBE75E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233130"/>
            <a:ext cx="7124700" cy="318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28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900" dirty="0"/>
              <a:t>[1] </a:t>
            </a:r>
            <a:r>
              <a:rPr lang="en-GB" sz="900" i="1" dirty="0"/>
              <a:t>A Survey of Static Program Analysis Techniques</a:t>
            </a:r>
            <a:r>
              <a:rPr lang="en-GB" sz="900" dirty="0"/>
              <a:t>. url: https://www.ics.uci.edu/ ~lopes/teaching/inf212W12/readings/Woegerer-progr-analysis.pdf </a:t>
            </a:r>
          </a:p>
          <a:p>
            <a:pPr marL="0" indent="0">
              <a:buNone/>
            </a:pPr>
            <a:r>
              <a:rPr lang="en-GB" sz="900" dirty="0"/>
              <a:t>[2] </a:t>
            </a:r>
            <a:r>
              <a:rPr lang="en-GB" sz="900" i="1" dirty="0"/>
              <a:t>Balsamiq. Rapid, effective and fun wireframing software. | Balsamiq</a:t>
            </a:r>
            <a:r>
              <a:rPr lang="en-GB" sz="900" dirty="0"/>
              <a:t>. url: https : / /balsamiq.com/.</a:t>
            </a:r>
          </a:p>
          <a:p>
            <a:pPr marL="0" indent="0">
              <a:buNone/>
            </a:pPr>
            <a:r>
              <a:rPr lang="en-GB" sz="900" dirty="0"/>
              <a:t>[3] Olga </a:t>
            </a:r>
            <a:r>
              <a:rPr lang="en-GB" sz="900" dirty="0" err="1"/>
              <a:t>Baysal</a:t>
            </a:r>
            <a:r>
              <a:rPr lang="en-GB" sz="900" dirty="0"/>
              <a:t>, Reid Holmes, and Michael W. Godfrey. “No issue left behind: reducing information overload in issue tracking”. In: </a:t>
            </a:r>
            <a:r>
              <a:rPr lang="en-GB" sz="900" i="1" dirty="0"/>
              <a:t>Proceedings of the 22nd ACM SIGSOFT International</a:t>
            </a:r>
          </a:p>
          <a:p>
            <a:pPr marL="0" indent="0">
              <a:buNone/>
            </a:pPr>
            <a:r>
              <a:rPr lang="en-GB" sz="900" i="1" dirty="0"/>
              <a:t>Symposium on Foundations of Software Engineering - FSE 2014</a:t>
            </a:r>
            <a:r>
              <a:rPr lang="en-GB" sz="900" dirty="0"/>
              <a:t>. Ed. by </a:t>
            </a:r>
            <a:r>
              <a:rPr lang="en-GB" sz="900" dirty="0" err="1"/>
              <a:t>Shing</a:t>
            </a:r>
            <a:r>
              <a:rPr lang="en-GB" sz="900" dirty="0"/>
              <a:t>-Chi Cheung, Alessandro </a:t>
            </a:r>
            <a:r>
              <a:rPr lang="en-GB" sz="900" dirty="0" err="1"/>
              <a:t>Orso</a:t>
            </a:r>
            <a:r>
              <a:rPr lang="en-GB" sz="900" dirty="0"/>
              <a:t>, and Margaret-Anne Storey. New York, New York, USA: ACM</a:t>
            </a:r>
          </a:p>
          <a:p>
            <a:pPr marL="0" indent="0">
              <a:buNone/>
            </a:pPr>
            <a:r>
              <a:rPr lang="en-GB" sz="900" dirty="0"/>
              <a:t>Press, 2014, pp. 666–677. </a:t>
            </a:r>
            <a:r>
              <a:rPr lang="en-GB" sz="900" dirty="0" err="1"/>
              <a:t>isbn</a:t>
            </a:r>
            <a:r>
              <a:rPr lang="en-GB" sz="900" dirty="0"/>
              <a:t>: 9781450330565. </a:t>
            </a:r>
            <a:r>
              <a:rPr lang="en-GB" sz="900" dirty="0" err="1"/>
              <a:t>doi</a:t>
            </a:r>
            <a:r>
              <a:rPr lang="en-GB" sz="900" dirty="0"/>
              <a:t>: 10.1145/2635868.2635887.</a:t>
            </a:r>
          </a:p>
          <a:p>
            <a:pPr marL="0" indent="0">
              <a:buNone/>
            </a:pPr>
            <a:r>
              <a:rPr lang="en-GB" sz="900" dirty="0"/>
              <a:t>[4] Al </a:t>
            </a:r>
            <a:r>
              <a:rPr lang="en-GB" sz="900" dirty="0" err="1"/>
              <a:t>Bessey</a:t>
            </a:r>
            <a:r>
              <a:rPr lang="en-GB" sz="900" dirty="0"/>
              <a:t> et al. “A few billion lines of code later: using static analysis to find bugs in the real world”. In: </a:t>
            </a:r>
            <a:r>
              <a:rPr lang="en-GB" sz="900" i="1" dirty="0"/>
              <a:t>Communications of the ACM </a:t>
            </a:r>
            <a:r>
              <a:rPr lang="en-GB" sz="900" dirty="0"/>
              <a:t>53.2 (2010), pp. 66–75.</a:t>
            </a:r>
          </a:p>
          <a:p>
            <a:pPr marL="0" indent="0">
              <a:buNone/>
            </a:pPr>
            <a:r>
              <a:rPr lang="en-GB" sz="900" dirty="0"/>
              <a:t>[5] Marilyn Hughes Blackmon et al. “Cognitive walkthrough for the web”. In: </a:t>
            </a:r>
            <a:r>
              <a:rPr lang="en-GB" sz="900" i="1" dirty="0"/>
              <a:t>Proceedings of the SIGCHI conference on human factors in computing systems</a:t>
            </a:r>
            <a:r>
              <a:rPr lang="en-GB" sz="900" dirty="0"/>
              <a:t>. ACM. 2002, pp. 463–470.</a:t>
            </a:r>
          </a:p>
          <a:p>
            <a:pPr marL="0" indent="0">
              <a:buNone/>
            </a:pPr>
            <a:r>
              <a:rPr lang="en-GB" sz="900" dirty="0"/>
              <a:t>[6] Lorraine Borman. </a:t>
            </a:r>
            <a:r>
              <a:rPr lang="en-GB" sz="900" i="1" dirty="0"/>
              <a:t>Proceedings of the SIGCHI Conference on Human Factors in Computing Systems</a:t>
            </a:r>
            <a:r>
              <a:rPr lang="en-GB" sz="900" dirty="0"/>
              <a:t>. New York, NY: ACM, 1985. </a:t>
            </a:r>
            <a:r>
              <a:rPr lang="en-GB" sz="900" dirty="0" err="1"/>
              <a:t>isbn</a:t>
            </a:r>
            <a:r>
              <a:rPr lang="en-GB" sz="900" dirty="0"/>
              <a:t>: 0897911490. url: http://dl.acm.org/</a:t>
            </a:r>
          </a:p>
          <a:p>
            <a:pPr marL="0" indent="0">
              <a:buNone/>
            </a:pPr>
            <a:r>
              <a:rPr lang="en-GB" sz="900" dirty="0" err="1"/>
              <a:t>citation.cfm?id</a:t>
            </a:r>
            <a:r>
              <a:rPr lang="en-GB" sz="900" dirty="0"/>
              <a:t>=317456.</a:t>
            </a:r>
          </a:p>
          <a:p>
            <a:pPr marL="0" indent="0">
              <a:buNone/>
            </a:pPr>
            <a:r>
              <a:rPr lang="en-GB" sz="900" dirty="0"/>
              <a:t>[7] </a:t>
            </a:r>
            <a:r>
              <a:rPr lang="en-GB" sz="900" i="1" dirty="0" err="1"/>
              <a:t>Checkmarx</a:t>
            </a:r>
            <a:r>
              <a:rPr lang="en-GB" sz="900" i="1" dirty="0"/>
              <a:t> – Application Security Testing and Static Code Analysis</a:t>
            </a:r>
            <a:r>
              <a:rPr lang="en-GB" sz="900" dirty="0"/>
              <a:t>. url: https://www. checkmarx.com/.</a:t>
            </a:r>
          </a:p>
          <a:p>
            <a:pPr marL="0" indent="0">
              <a:buNone/>
            </a:pPr>
            <a:r>
              <a:rPr lang="en-GB" sz="900" dirty="0"/>
              <a:t>[8] Maria Christakis and Christian Bird. “What developers want and need from program analysis: an empirical study”. In: </a:t>
            </a:r>
            <a:r>
              <a:rPr lang="en-GB" sz="900" i="1" dirty="0"/>
              <a:t>Automated Software Engineering (ASE), 2016 31st</a:t>
            </a:r>
          </a:p>
          <a:p>
            <a:pPr marL="0" indent="0">
              <a:buNone/>
            </a:pPr>
            <a:r>
              <a:rPr lang="en-GB" sz="900" i="1" dirty="0"/>
              <a:t>IEEE/ACM International Conference</a:t>
            </a:r>
            <a:r>
              <a:rPr lang="en-GB" sz="900" dirty="0"/>
              <a:t>. IEEE. 2016, pp. 332–343.</a:t>
            </a:r>
          </a:p>
          <a:p>
            <a:pPr marL="0" indent="0">
              <a:buNone/>
            </a:pPr>
            <a:r>
              <a:rPr lang="en-GB" sz="900" dirty="0"/>
              <a:t>[9] John David </a:t>
            </a:r>
            <a:r>
              <a:rPr lang="en-GB" sz="900" dirty="0" err="1"/>
              <a:t>Colleran</a:t>
            </a:r>
            <a:r>
              <a:rPr lang="en-GB" sz="900" dirty="0"/>
              <a:t>, Gerardo Bermudez, and Vadim </a:t>
            </a:r>
            <a:r>
              <a:rPr lang="en-GB" sz="900" dirty="0" err="1"/>
              <a:t>Gorokhovky</a:t>
            </a:r>
            <a:r>
              <a:rPr lang="en-GB" sz="900" dirty="0"/>
              <a:t>. </a:t>
            </a:r>
            <a:r>
              <a:rPr lang="en-GB" sz="900" i="1" dirty="0"/>
              <a:t>Responsive user interface to manage a non-responsive application</a:t>
            </a:r>
            <a:r>
              <a:rPr lang="en-GB" sz="900" dirty="0"/>
              <a:t>. US Patent 6,850,257. Feb. 2005.</a:t>
            </a:r>
          </a:p>
          <a:p>
            <a:pPr marL="0" indent="0">
              <a:buNone/>
            </a:pPr>
            <a:r>
              <a:rPr lang="en-GB" sz="900" dirty="0"/>
              <a:t>[10] </a:t>
            </a:r>
            <a:r>
              <a:rPr lang="en-GB" sz="900" dirty="0" err="1"/>
              <a:t>Aurelien</a:t>
            </a:r>
            <a:r>
              <a:rPr lang="en-GB" sz="900" dirty="0"/>
              <a:t> </a:t>
            </a:r>
            <a:r>
              <a:rPr lang="en-GB" sz="900" dirty="0" err="1"/>
              <a:t>Delaitre</a:t>
            </a:r>
            <a:r>
              <a:rPr lang="en-GB" sz="900" dirty="0"/>
              <a:t> et al. “Evaluating Bug Finders–Test and Measurement of Static Code </a:t>
            </a:r>
            <a:r>
              <a:rPr lang="en-GB" sz="900" dirty="0" err="1"/>
              <a:t>Analyzers</a:t>
            </a:r>
            <a:r>
              <a:rPr lang="en-GB" sz="900" dirty="0"/>
              <a:t>”. In: </a:t>
            </a:r>
            <a:r>
              <a:rPr lang="en-GB" sz="900" i="1" dirty="0"/>
              <a:t>2015 IEEE/ACM 1st International Workshop on Complex Faults and Failures</a:t>
            </a:r>
          </a:p>
          <a:p>
            <a:pPr marL="0" indent="0">
              <a:buNone/>
            </a:pPr>
            <a:r>
              <a:rPr lang="en-GB" sz="900" i="1" dirty="0"/>
              <a:t>in Large Software Systems (COUFLESS)</a:t>
            </a:r>
            <a:r>
              <a:rPr lang="en-GB" sz="900" dirty="0"/>
              <a:t>. IEEE. 2015, pp. 14–20.</a:t>
            </a:r>
          </a:p>
          <a:p>
            <a:pPr marL="0" indent="0">
              <a:buNone/>
            </a:pPr>
            <a:r>
              <a:rPr lang="en-GB" sz="900" dirty="0"/>
              <a:t>[11] </a:t>
            </a:r>
            <a:r>
              <a:rPr lang="en-GB" sz="900" i="1" dirty="0"/>
              <a:t>Designing code analyses for Large Software Systems (DECA)</a:t>
            </a:r>
            <a:r>
              <a:rPr lang="en-GB" sz="900" dirty="0"/>
              <a:t>. url: https://www.hni.</a:t>
            </a:r>
            <a:r>
              <a:rPr lang="pt-BR" sz="900" dirty="0"/>
              <a:t>uni-paderborn.de/swt/lehre/deca/.</a:t>
            </a:r>
          </a:p>
          <a:p>
            <a:pPr marL="0" indent="0">
              <a:buNone/>
            </a:pPr>
            <a:r>
              <a:rPr lang="en-GB" sz="900" dirty="0"/>
              <a:t>[12] Alan Dix et al. “Spreadsheets as User Interfaces”. In: </a:t>
            </a:r>
            <a:r>
              <a:rPr lang="en-GB" sz="900" i="1" dirty="0"/>
              <a:t>Proceedings of the International Working Conference on Advanced Visual Interfaces - AVI ’16</a:t>
            </a:r>
            <a:r>
              <a:rPr lang="en-GB" sz="900" dirty="0"/>
              <a:t>. Ed. by Maria Francesca</a:t>
            </a:r>
          </a:p>
          <a:p>
            <a:pPr marL="0" indent="0">
              <a:buNone/>
            </a:pPr>
            <a:r>
              <a:rPr lang="en-GB" sz="900" dirty="0" err="1"/>
              <a:t>Costabile</a:t>
            </a:r>
            <a:r>
              <a:rPr lang="en-GB" sz="900" dirty="0"/>
              <a:t> et al. New York, New York, USA: ACM Press, 2016, pp. 192–195. </a:t>
            </a:r>
            <a:r>
              <a:rPr lang="en-GB" sz="900" dirty="0" err="1"/>
              <a:t>isbn</a:t>
            </a:r>
            <a:r>
              <a:rPr lang="en-GB" sz="900" dirty="0"/>
              <a:t>: 9781450341318. </a:t>
            </a:r>
            <a:r>
              <a:rPr lang="en-GB" sz="900" dirty="0" err="1"/>
              <a:t>doi</a:t>
            </a:r>
            <a:r>
              <a:rPr lang="en-GB" sz="900" dirty="0"/>
              <a:t>: 10.1145/2909132.2909271.</a:t>
            </a:r>
          </a:p>
          <a:p>
            <a:pPr marL="0" indent="0">
              <a:buNone/>
            </a:pPr>
            <a:r>
              <a:rPr lang="en-GB" sz="900" dirty="0"/>
              <a:t>[13] </a:t>
            </a:r>
            <a:r>
              <a:rPr lang="en-GB" sz="900" dirty="0" err="1"/>
              <a:t>dustinca</a:t>
            </a:r>
            <a:r>
              <a:rPr lang="en-GB" sz="900" dirty="0"/>
              <a:t>. </a:t>
            </a:r>
            <a:r>
              <a:rPr lang="en-GB" sz="900" i="1" dirty="0"/>
              <a:t>Proceedings of the 2nd Workshop on Refactoring Tools</a:t>
            </a:r>
            <a:r>
              <a:rPr lang="en-GB" sz="900" dirty="0"/>
              <a:t>. New York, NY: ACM, </a:t>
            </a:r>
            <a:r>
              <a:rPr lang="sv-SE" sz="900" dirty="0"/>
              <a:t>2008. isbn: 9781605583396. url: http://dl.acm.org/citation.cfm?id=1636642.</a:t>
            </a:r>
            <a:endParaRPr lang="de-DE" sz="9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6636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900" dirty="0"/>
              <a:t>[14] </a:t>
            </a:r>
            <a:r>
              <a:rPr lang="en-GB" sz="900" i="1" dirty="0" err="1"/>
              <a:t>FindBugsTM</a:t>
            </a:r>
            <a:r>
              <a:rPr lang="en-GB" sz="900" i="1" dirty="0"/>
              <a:t> - Find Bugs in Java Programs</a:t>
            </a:r>
            <a:r>
              <a:rPr lang="en-GB" sz="900" dirty="0"/>
              <a:t>. url: http://findbugs.sourceforge.net/.</a:t>
            </a:r>
          </a:p>
          <a:p>
            <a:pPr marL="0" indent="0">
              <a:buNone/>
            </a:pPr>
            <a:r>
              <a:rPr lang="en-GB" sz="900" dirty="0"/>
              <a:t>[15] </a:t>
            </a:r>
            <a:r>
              <a:rPr lang="en-GB" sz="900" i="1" dirty="0" err="1"/>
              <a:t>FindBugsTM</a:t>
            </a:r>
            <a:r>
              <a:rPr lang="en-GB" sz="900" i="1" dirty="0"/>
              <a:t> - GUI Scan Results</a:t>
            </a:r>
            <a:r>
              <a:rPr lang="en-GB" sz="900" dirty="0"/>
              <a:t>. url: http://findbugs.sourceforge.net/manual/gui.html.</a:t>
            </a:r>
          </a:p>
          <a:p>
            <a:pPr marL="0" indent="0">
              <a:buNone/>
            </a:pPr>
            <a:r>
              <a:rPr lang="en-GB" sz="900" dirty="0"/>
              <a:t>[16] Lori Flynn et al. “Prioritizing alerts from multiple static analysis tools, using classification models”. In: </a:t>
            </a:r>
            <a:r>
              <a:rPr lang="en-GB" sz="900" i="1" dirty="0"/>
              <a:t>Proceedings of the 1st international workshop on software qualities and their</a:t>
            </a:r>
          </a:p>
          <a:p>
            <a:pPr marL="0" indent="0">
              <a:buNone/>
            </a:pPr>
            <a:r>
              <a:rPr lang="en-GB" sz="900" i="1" dirty="0"/>
              <a:t>dependencies</a:t>
            </a:r>
            <a:r>
              <a:rPr lang="en-GB" sz="900" dirty="0"/>
              <a:t>. ACM. 2018, pp. 13–20.</a:t>
            </a:r>
          </a:p>
          <a:p>
            <a:pPr marL="0" indent="0">
              <a:buNone/>
            </a:pPr>
            <a:r>
              <a:rPr lang="fr-FR" sz="900" dirty="0"/>
              <a:t>[17] </a:t>
            </a:r>
            <a:r>
              <a:rPr lang="fr-FR" sz="900" i="1" dirty="0"/>
              <a:t>Gamification | Coursera</a:t>
            </a:r>
            <a:r>
              <a:rPr lang="fr-FR" sz="900" dirty="0"/>
              <a:t>. url: https://www.coursera.org/learn/gamification.</a:t>
            </a:r>
          </a:p>
          <a:p>
            <a:pPr marL="0" indent="0">
              <a:buNone/>
            </a:pPr>
            <a:r>
              <a:rPr lang="en-GB" sz="900" dirty="0"/>
              <a:t>[18] Garima Gaur, </a:t>
            </a:r>
            <a:r>
              <a:rPr lang="en-GB" sz="900" dirty="0" err="1"/>
              <a:t>Sumit</a:t>
            </a:r>
            <a:r>
              <a:rPr lang="en-GB" sz="900" dirty="0"/>
              <a:t> </a:t>
            </a:r>
            <a:r>
              <a:rPr lang="en-GB" sz="900" dirty="0" err="1"/>
              <a:t>Kalra</a:t>
            </a:r>
            <a:r>
              <a:rPr lang="en-GB" sz="900" dirty="0"/>
              <a:t>, and Arnab Bhattacharya. “Patterns for Indexing Large Datasets”. In: </a:t>
            </a:r>
            <a:r>
              <a:rPr lang="en-GB" sz="900" i="1" dirty="0"/>
              <a:t>Proceedings of the 23rd European Conference on Pattern Languages of Programs - EuroPLoP18</a:t>
            </a:r>
            <a:r>
              <a:rPr lang="en-GB" sz="900" dirty="0"/>
              <a:t>. Ed. by Unknown. New York, New York, USA: ACM Press, 2018, pp. 1–6. </a:t>
            </a:r>
            <a:r>
              <a:rPr lang="en-GB" sz="900" dirty="0" err="1"/>
              <a:t>isbn</a:t>
            </a:r>
            <a:r>
              <a:rPr lang="en-GB" sz="900" dirty="0"/>
              <a:t>: 9781450363877. </a:t>
            </a:r>
            <a:r>
              <a:rPr lang="en-GB" sz="900" dirty="0" err="1"/>
              <a:t>doi</a:t>
            </a:r>
            <a:r>
              <a:rPr lang="en-GB" sz="900" dirty="0"/>
              <a:t>: 10.1145/3282308.3282314.</a:t>
            </a:r>
          </a:p>
          <a:p>
            <a:pPr marL="0" indent="0">
              <a:buNone/>
            </a:pPr>
            <a:r>
              <a:rPr lang="en-GB" sz="900" dirty="0"/>
              <a:t>[19] </a:t>
            </a:r>
            <a:r>
              <a:rPr lang="en-GB" sz="900" dirty="0" err="1"/>
              <a:t>Shinpei</a:t>
            </a:r>
            <a:r>
              <a:rPr lang="en-GB" sz="900" dirty="0"/>
              <a:t> Hayashi et al. “</a:t>
            </a:r>
            <a:r>
              <a:rPr lang="en-GB" sz="900" dirty="0" err="1"/>
              <a:t>Historef</a:t>
            </a:r>
            <a:r>
              <a:rPr lang="en-GB" sz="900" dirty="0"/>
              <a:t>: A tool for edit history refactoring”. In: </a:t>
            </a:r>
            <a:r>
              <a:rPr lang="en-GB" sz="900" i="1" dirty="0"/>
              <a:t>2015 IEEE 22</a:t>
            </a:r>
            <a:r>
              <a:rPr lang="en-GB" sz="900" i="1" baseline="30000" dirty="0"/>
              <a:t>nd</a:t>
            </a:r>
            <a:r>
              <a:rPr lang="en-GB" sz="900" i="1" dirty="0"/>
              <a:t> International Conference on Software Analysis, Evolution, and Reengineering (SANER)</a:t>
            </a:r>
            <a:r>
              <a:rPr lang="en-GB" sz="900" dirty="0"/>
              <a:t>.</a:t>
            </a:r>
          </a:p>
          <a:p>
            <a:pPr marL="0" indent="0">
              <a:buNone/>
            </a:pPr>
            <a:r>
              <a:rPr lang="en-GB" sz="900" dirty="0"/>
              <a:t>IEEE, 2/03/2015 - 06/03/2015, pp. 469–473. </a:t>
            </a:r>
            <a:r>
              <a:rPr lang="en-GB" sz="900" dirty="0" err="1"/>
              <a:t>isbn</a:t>
            </a:r>
            <a:r>
              <a:rPr lang="en-GB" sz="900" dirty="0"/>
              <a:t>: 978-1-4799-8469-5. </a:t>
            </a:r>
            <a:r>
              <a:rPr lang="en-GB" sz="900" dirty="0" err="1"/>
              <a:t>doi</a:t>
            </a:r>
            <a:r>
              <a:rPr lang="en-GB" sz="900" dirty="0"/>
              <a:t>: 10 . 1109 / SANER.2015.7081858.</a:t>
            </a:r>
          </a:p>
          <a:p>
            <a:pPr marL="0" indent="0">
              <a:buNone/>
            </a:pPr>
            <a:r>
              <a:rPr lang="en-GB" sz="900" dirty="0"/>
              <a:t>[20] Lars Heinemann, Benjamin Hummel, and Daniela </a:t>
            </a:r>
            <a:r>
              <a:rPr lang="en-GB" sz="900" dirty="0" err="1"/>
              <a:t>Steidl</a:t>
            </a:r>
            <a:r>
              <a:rPr lang="en-GB" sz="900" dirty="0"/>
              <a:t>. “</a:t>
            </a:r>
            <a:r>
              <a:rPr lang="en-GB" sz="900" dirty="0" err="1"/>
              <a:t>Teamscale</a:t>
            </a:r>
            <a:r>
              <a:rPr lang="en-GB" sz="900" dirty="0"/>
              <a:t>: Software quality control in real-time”. In: </a:t>
            </a:r>
            <a:r>
              <a:rPr lang="en-GB" sz="900" i="1" dirty="0"/>
              <a:t>Companion Proceedings of the 36th International Conference on</a:t>
            </a:r>
          </a:p>
          <a:p>
            <a:pPr marL="0" indent="0">
              <a:buNone/>
            </a:pPr>
            <a:r>
              <a:rPr lang="en-GB" sz="900" i="1" dirty="0"/>
              <a:t>Software Engineering</a:t>
            </a:r>
            <a:r>
              <a:rPr lang="en-GB" sz="900" dirty="0"/>
              <a:t>. ACM. 2014, pp. 592–595.</a:t>
            </a:r>
          </a:p>
          <a:p>
            <a:pPr marL="0" indent="0">
              <a:buNone/>
            </a:pPr>
            <a:r>
              <a:rPr lang="en-GB" sz="900" dirty="0"/>
              <a:t>[21] James J Horning. “What the compiler should tell the user”. In: </a:t>
            </a:r>
            <a:r>
              <a:rPr lang="en-GB" sz="900" i="1" dirty="0"/>
              <a:t>Compiler Construction</a:t>
            </a:r>
            <a:r>
              <a:rPr lang="en-GB" sz="900" dirty="0"/>
              <a:t>. Springer. 1974, pp. 525–548.</a:t>
            </a:r>
          </a:p>
          <a:p>
            <a:pPr marL="0" indent="0">
              <a:buNone/>
            </a:pPr>
            <a:r>
              <a:rPr lang="en-GB" sz="900" dirty="0"/>
              <a:t>[22] </a:t>
            </a:r>
            <a:r>
              <a:rPr lang="en-GB" sz="900" i="1" dirty="0"/>
              <a:t>How to Change Your Career from Graphic Design to UX Design</a:t>
            </a:r>
            <a:r>
              <a:rPr lang="en-GB" sz="900" dirty="0"/>
              <a:t>. url: https://www.interaction-design.org/literature/article/how-to-change-your-career-fromgraphic-</a:t>
            </a:r>
          </a:p>
          <a:p>
            <a:pPr marL="0" indent="0">
              <a:buNone/>
            </a:pPr>
            <a:r>
              <a:rPr lang="en-GB" sz="900" dirty="0"/>
              <a:t>design-to-</a:t>
            </a:r>
            <a:r>
              <a:rPr lang="en-GB" sz="900" dirty="0" err="1"/>
              <a:t>ux</a:t>
            </a:r>
            <a:r>
              <a:rPr lang="en-GB" sz="900" dirty="0"/>
              <a:t>-design.</a:t>
            </a:r>
          </a:p>
          <a:p>
            <a:pPr marL="0" indent="0">
              <a:buNone/>
            </a:pPr>
            <a:r>
              <a:rPr lang="en-GB" sz="900" dirty="0"/>
              <a:t>[23] Brittany Johnson et al. “Why don’t software developers use static analysis tools to find bugs?” In: </a:t>
            </a:r>
            <a:r>
              <a:rPr lang="en-GB" sz="900" i="1" dirty="0"/>
              <a:t>Proceedings of the 2013 International Conference on Software Engineering</a:t>
            </a:r>
            <a:r>
              <a:rPr lang="en-GB" sz="900" dirty="0"/>
              <a:t>.</a:t>
            </a:r>
          </a:p>
          <a:p>
            <a:pPr marL="0" indent="0">
              <a:buNone/>
            </a:pPr>
            <a:r>
              <a:rPr lang="en-GB" sz="900" dirty="0"/>
              <a:t>IEEE Press. 2013, pp. 672–681.</a:t>
            </a:r>
          </a:p>
          <a:p>
            <a:pPr marL="0" indent="0">
              <a:buNone/>
            </a:pPr>
            <a:r>
              <a:rPr lang="en-GB" sz="900" dirty="0"/>
              <a:t>[24] Erica Mealy et al. “Improving Usability of Software Refactoring Tools”. In: </a:t>
            </a:r>
            <a:r>
              <a:rPr lang="en-GB" sz="900" i="1" dirty="0"/>
              <a:t>2007 Australian Software Engineering Conference (ASWEC’07)</a:t>
            </a:r>
            <a:r>
              <a:rPr lang="en-GB" sz="900" dirty="0"/>
              <a:t>. IEEE, 10/04/2007 - 13/04/2007, pp. 307–</a:t>
            </a:r>
          </a:p>
          <a:p>
            <a:pPr marL="0" indent="0">
              <a:buNone/>
            </a:pPr>
            <a:r>
              <a:rPr lang="en-GB" sz="900" dirty="0"/>
              <a:t>318. </a:t>
            </a:r>
            <a:r>
              <a:rPr lang="en-GB" sz="900" dirty="0" err="1"/>
              <a:t>isbn</a:t>
            </a:r>
            <a:r>
              <a:rPr lang="en-GB" sz="900" dirty="0"/>
              <a:t>: 0-7695-2778-7. </a:t>
            </a:r>
            <a:r>
              <a:rPr lang="en-GB" sz="900" dirty="0" err="1"/>
              <a:t>doi</a:t>
            </a:r>
            <a:r>
              <a:rPr lang="en-GB" sz="900" dirty="0"/>
              <a:t>: 10.1109/ASWEC.2007.24.</a:t>
            </a:r>
          </a:p>
          <a:p>
            <a:pPr marL="0" indent="0">
              <a:buNone/>
            </a:pPr>
            <a:r>
              <a:rPr lang="en-GB" sz="900" dirty="0"/>
              <a:t>[25] Na Meng et al. “An approach to merge results of multiple static analysis tools (short paper)”. In: </a:t>
            </a:r>
            <a:r>
              <a:rPr lang="en-GB" sz="900" i="1" dirty="0"/>
              <a:t>2008 The eighth international conference on quality software</a:t>
            </a:r>
            <a:r>
              <a:rPr lang="en-GB" sz="900" dirty="0"/>
              <a:t>. IEEE. 2008,</a:t>
            </a:r>
          </a:p>
          <a:p>
            <a:pPr marL="0" indent="0">
              <a:buNone/>
            </a:pPr>
            <a:r>
              <a:rPr lang="en-GB" sz="900" dirty="0"/>
              <a:t>pp. 169–174.</a:t>
            </a:r>
            <a:endParaRPr lang="de-DE" sz="9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55497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900" dirty="0"/>
              <a:t>[26] Lisa Nguyen Quang Do and Eric </a:t>
            </a:r>
            <a:r>
              <a:rPr lang="en-GB" sz="900" dirty="0" err="1"/>
              <a:t>Bodden</a:t>
            </a:r>
            <a:r>
              <a:rPr lang="en-GB" sz="900" dirty="0"/>
              <a:t>. “Gamifying Static Analysis”. In: </a:t>
            </a:r>
            <a:r>
              <a:rPr lang="en-GB" sz="900" i="1" dirty="0"/>
              <a:t>Proceedings of the 2018 26th ACM Joint Meeting on European Software Engineering Conference and Symposium on the Foundations of Software Engineering</a:t>
            </a:r>
            <a:r>
              <a:rPr lang="en-GB" sz="900" dirty="0"/>
              <a:t>. ESEC/FSE 2018. Lake Buena Vista, FL, USA: ACM, 2018, pp. 714–718. </a:t>
            </a:r>
            <a:r>
              <a:rPr lang="en-GB" sz="900" dirty="0" err="1"/>
              <a:t>isbn</a:t>
            </a:r>
            <a:r>
              <a:rPr lang="en-GB" sz="900" dirty="0"/>
              <a:t>: 978-1-4503-5573-5. </a:t>
            </a:r>
            <a:r>
              <a:rPr lang="en-GB" sz="900" dirty="0" err="1"/>
              <a:t>doi</a:t>
            </a:r>
            <a:r>
              <a:rPr lang="en-GB" sz="900" dirty="0"/>
              <a:t>: 10.1145/3236024.</a:t>
            </a:r>
          </a:p>
          <a:p>
            <a:pPr marL="0" indent="0">
              <a:buNone/>
            </a:pPr>
            <a:r>
              <a:rPr lang="en-GB" sz="900" dirty="0"/>
              <a:t>3264830.</a:t>
            </a:r>
          </a:p>
          <a:p>
            <a:pPr marL="0" indent="0">
              <a:buNone/>
            </a:pPr>
            <a:r>
              <a:rPr lang="en-GB" sz="900" dirty="0"/>
              <a:t>[27] Jakob Nielsen. “Usability inspection methods”. In: </a:t>
            </a:r>
            <a:r>
              <a:rPr lang="en-GB" sz="900" i="1" dirty="0"/>
              <a:t>Conference companion on Human factors in computing systems</a:t>
            </a:r>
            <a:r>
              <a:rPr lang="en-GB" sz="900" dirty="0"/>
              <a:t>. ACM. 1994, pp. 413–414.</a:t>
            </a:r>
          </a:p>
          <a:p>
            <a:pPr marL="0" indent="0">
              <a:buNone/>
            </a:pPr>
            <a:r>
              <a:rPr lang="en-GB" sz="900" dirty="0"/>
              <a:t>[28] </a:t>
            </a:r>
            <a:r>
              <a:rPr lang="en-GB" sz="900" i="1" dirty="0"/>
              <a:t>OASIS</a:t>
            </a:r>
            <a:r>
              <a:rPr lang="en-GB" sz="900" dirty="0"/>
              <a:t>. url: https://www.oasis-open.org/.</a:t>
            </a:r>
          </a:p>
          <a:p>
            <a:pPr marL="0" indent="0">
              <a:buNone/>
            </a:pPr>
            <a:r>
              <a:rPr lang="en-GB" sz="900" dirty="0"/>
              <a:t>[29] </a:t>
            </a:r>
            <a:r>
              <a:rPr lang="en-GB" sz="900" i="1" dirty="0"/>
              <a:t>OASIS SARIF TC</a:t>
            </a:r>
            <a:r>
              <a:rPr lang="en-GB" sz="900" dirty="0"/>
              <a:t>. url: https://www.oasis-open.org/committees/tc_home.php?wg_abbrev=sarif.</a:t>
            </a:r>
          </a:p>
          <a:p>
            <a:pPr marL="0" indent="0">
              <a:buNone/>
            </a:pPr>
            <a:r>
              <a:rPr lang="en-GB" sz="900" dirty="0"/>
              <a:t>[30] </a:t>
            </a:r>
            <a:r>
              <a:rPr lang="en-GB" sz="900" i="1" dirty="0"/>
              <a:t>OASIS SARIF TC: Repository for development of the draft standard</a:t>
            </a:r>
            <a:r>
              <a:rPr lang="en-GB" sz="900" dirty="0"/>
              <a:t>. url: </a:t>
            </a:r>
            <a:r>
              <a:rPr lang="en-GB" sz="900" dirty="0">
                <a:hlinkClick r:id="rId2"/>
              </a:rPr>
              <a:t>https://github.com/oasis-tcs/sarif-spec</a:t>
            </a:r>
            <a:r>
              <a:rPr lang="en-GB" sz="900" dirty="0"/>
              <a:t>.</a:t>
            </a:r>
          </a:p>
          <a:p>
            <a:pPr marL="0" indent="0">
              <a:buNone/>
            </a:pPr>
            <a:r>
              <a:rPr lang="en-GB" sz="900" dirty="0"/>
              <a:t>[31] </a:t>
            </a:r>
            <a:r>
              <a:rPr lang="en-GB" sz="900" i="1" dirty="0"/>
              <a:t>Observe, Test, Iterate, and Learn (Don Norman) (Video)</a:t>
            </a:r>
            <a:r>
              <a:rPr lang="en-GB" sz="900" dirty="0"/>
              <a:t>. url: https://www.nngroup.com/videos/observe-test-iterate-and-learn-don-norman/.</a:t>
            </a:r>
          </a:p>
          <a:p>
            <a:pPr marL="0" indent="0">
              <a:buNone/>
            </a:pPr>
            <a:r>
              <a:rPr lang="en-GB" sz="900" dirty="0"/>
              <a:t>[32] Daniel </a:t>
            </a:r>
            <a:r>
              <a:rPr lang="en-GB" sz="900" dirty="0" err="1"/>
              <a:t>Plakosh</a:t>
            </a:r>
            <a:r>
              <a:rPr lang="en-GB" sz="900" dirty="0"/>
              <a:t> et al. </a:t>
            </a:r>
            <a:r>
              <a:rPr lang="en-GB" sz="900" i="1" dirty="0"/>
              <a:t>Improving the Automated Detection and Analysis of Secure Coding Violations</a:t>
            </a:r>
            <a:r>
              <a:rPr lang="en-GB" sz="900" dirty="0"/>
              <a:t>. Tech. rep. CARNEGIE-MELLON UNIV PITTSBURGH PA SOFTWARE</a:t>
            </a:r>
          </a:p>
          <a:p>
            <a:pPr marL="0" indent="0">
              <a:buNone/>
            </a:pPr>
            <a:r>
              <a:rPr lang="en-GB" sz="900" dirty="0"/>
              <a:t>ENGINEERING INST, 2014.</a:t>
            </a:r>
          </a:p>
          <a:p>
            <a:pPr marL="0" indent="0">
              <a:buNone/>
            </a:pPr>
            <a:r>
              <a:rPr lang="en-GB" sz="900" dirty="0"/>
              <a:t>[33] </a:t>
            </a:r>
            <a:r>
              <a:rPr lang="en-GB" sz="900" i="1" dirty="0"/>
              <a:t>Response Time Limits: Article by Jakob Nielsen</a:t>
            </a:r>
            <a:r>
              <a:rPr lang="en-GB" sz="900" dirty="0"/>
              <a:t>. url: https : / / www . </a:t>
            </a:r>
            <a:r>
              <a:rPr lang="en-GB" sz="900" dirty="0" err="1"/>
              <a:t>nngroup</a:t>
            </a:r>
            <a:r>
              <a:rPr lang="en-GB" sz="900" dirty="0"/>
              <a:t> . com /articles/response-times-3-important-limits/ (visited on ).</a:t>
            </a:r>
          </a:p>
          <a:p>
            <a:pPr marL="0" indent="0">
              <a:buNone/>
            </a:pPr>
            <a:r>
              <a:rPr lang="en-GB" sz="900" dirty="0"/>
              <a:t>[34] </a:t>
            </a:r>
            <a:r>
              <a:rPr lang="en-GB" sz="900" i="1" dirty="0"/>
              <a:t>Sample Of Covered Software Vulnerabilities (OWASP Top 10 and more)</a:t>
            </a:r>
            <a:r>
              <a:rPr lang="en-GB" sz="900" dirty="0"/>
              <a:t>. url: https://www.checkmarx.com/technology/vulnerability-coverage/.</a:t>
            </a:r>
          </a:p>
          <a:p>
            <a:pPr marL="0" indent="0">
              <a:buNone/>
            </a:pPr>
            <a:r>
              <a:rPr lang="en-GB" sz="900" dirty="0"/>
              <a:t>[35] </a:t>
            </a:r>
            <a:r>
              <a:rPr lang="en-GB" sz="900" i="1" dirty="0"/>
              <a:t>SARIF Example</a:t>
            </a:r>
            <a:r>
              <a:rPr lang="en-GB" sz="900" dirty="0"/>
              <a:t>. url: https://blogs.grammatech.com/static-analysis-resultsa-format-and-a-protocol-sarif-sasp.</a:t>
            </a:r>
          </a:p>
          <a:p>
            <a:pPr marL="0" indent="0">
              <a:buNone/>
            </a:pPr>
            <a:r>
              <a:rPr lang="en-GB" sz="900" dirty="0"/>
              <a:t>[36] </a:t>
            </a:r>
            <a:r>
              <a:rPr lang="en-GB" sz="900" i="1" dirty="0"/>
              <a:t>Software Fail Watch</a:t>
            </a:r>
            <a:r>
              <a:rPr lang="en-GB" sz="900" dirty="0"/>
              <a:t>. url: https://www.tricentis.com/news/software-fail-watchsays-1-1-trillion-in-assets-affected-by-software-bugs-in-2016/.</a:t>
            </a:r>
          </a:p>
          <a:p>
            <a:pPr marL="0" indent="0">
              <a:buNone/>
            </a:pPr>
            <a:r>
              <a:rPr lang="en-GB" sz="900" dirty="0"/>
              <a:t>[37] </a:t>
            </a:r>
            <a:r>
              <a:rPr lang="en-GB" sz="900" i="1" dirty="0"/>
              <a:t>SWAMP SCARF to SARIF</a:t>
            </a:r>
            <a:r>
              <a:rPr lang="en-GB" sz="900" dirty="0"/>
              <a:t>. url: https://github.com/mirswamp/swamp-scarf-sarif.</a:t>
            </a:r>
          </a:p>
          <a:p>
            <a:pPr marL="0" indent="0">
              <a:buNone/>
            </a:pPr>
            <a:r>
              <a:rPr lang="en-GB" sz="900" dirty="0"/>
              <a:t>[38] </a:t>
            </a:r>
            <a:r>
              <a:rPr lang="en-GB" sz="900" i="1" dirty="0" err="1"/>
              <a:t>Teamscale</a:t>
            </a:r>
            <a:r>
              <a:rPr lang="en-GB" sz="900" dirty="0"/>
              <a:t>. url: https://www.cqse.eu/en/products/teamscale/features/.</a:t>
            </a:r>
          </a:p>
          <a:p>
            <a:pPr marL="0" indent="0">
              <a:buNone/>
            </a:pPr>
            <a:r>
              <a:rPr lang="en-GB" sz="900" dirty="0"/>
              <a:t>[39] </a:t>
            </a:r>
            <a:r>
              <a:rPr lang="en-GB" sz="900" i="1" dirty="0"/>
              <a:t>The Definition of User Experience (UX)</a:t>
            </a:r>
            <a:r>
              <a:rPr lang="en-GB" sz="900" dirty="0"/>
              <a:t>. url: https://www.nngroup.com/articles/definition-user-experience/.</a:t>
            </a:r>
          </a:p>
          <a:p>
            <a:pPr marL="0" indent="0">
              <a:buNone/>
            </a:pPr>
            <a:r>
              <a:rPr lang="en-GB" sz="900" dirty="0"/>
              <a:t>[40] Christoph </a:t>
            </a:r>
            <a:r>
              <a:rPr lang="en-GB" sz="900" dirty="0" err="1"/>
              <a:t>Treude</a:t>
            </a:r>
            <a:r>
              <a:rPr lang="en-GB" sz="900" dirty="0"/>
              <a:t>, </a:t>
            </a:r>
            <a:r>
              <a:rPr lang="en-GB" sz="900" dirty="0" err="1"/>
              <a:t>Ohad</a:t>
            </a:r>
            <a:r>
              <a:rPr lang="en-GB" sz="900" dirty="0"/>
              <a:t> </a:t>
            </a:r>
            <a:r>
              <a:rPr lang="en-GB" sz="900" dirty="0" err="1"/>
              <a:t>Barzilay</a:t>
            </a:r>
            <a:r>
              <a:rPr lang="en-GB" sz="900" dirty="0"/>
              <a:t>, and Margaret-Anne Storey. “How do programmers ask and answer questions on the web?” In: </a:t>
            </a:r>
            <a:r>
              <a:rPr lang="en-GB" sz="900" i="1" dirty="0"/>
              <a:t>Proceeding of the 33rd international conference</a:t>
            </a:r>
          </a:p>
          <a:p>
            <a:pPr marL="0" indent="0">
              <a:buNone/>
            </a:pPr>
            <a:r>
              <a:rPr lang="en-GB" sz="900" i="1" dirty="0"/>
              <a:t>on Software engineering - ICSE ’11</a:t>
            </a:r>
            <a:r>
              <a:rPr lang="en-GB" sz="900" dirty="0"/>
              <a:t>. Ed. by Richard N. Taylor, Harald Gall, and </a:t>
            </a:r>
            <a:r>
              <a:rPr lang="en-GB" sz="900" dirty="0" err="1"/>
              <a:t>Nenad</a:t>
            </a:r>
            <a:r>
              <a:rPr lang="en-GB" sz="900" dirty="0"/>
              <a:t> </a:t>
            </a:r>
            <a:r>
              <a:rPr lang="en-GB" sz="900" dirty="0" err="1"/>
              <a:t>Medvidovic</a:t>
            </a:r>
            <a:r>
              <a:rPr lang="en-GB" sz="900" dirty="0"/>
              <a:t>. New York, New York, USA: ACM Press, 2011, p. 804. </a:t>
            </a:r>
            <a:r>
              <a:rPr lang="en-GB" sz="900" dirty="0" err="1"/>
              <a:t>isbn</a:t>
            </a:r>
            <a:r>
              <a:rPr lang="en-GB" sz="900" dirty="0"/>
              <a:t>: 9781450304450.</a:t>
            </a:r>
          </a:p>
          <a:p>
            <a:pPr marL="0" indent="0">
              <a:buNone/>
            </a:pPr>
            <a:r>
              <a:rPr lang="en-GB" sz="900" dirty="0" err="1"/>
              <a:t>doi</a:t>
            </a:r>
            <a:r>
              <a:rPr lang="en-GB" sz="900" dirty="0"/>
              <a:t>: 10.1145/1985793.1985907.</a:t>
            </a:r>
            <a:endParaRPr lang="de-DE" sz="9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17445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49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900" dirty="0"/>
              <a:t>[41] </a:t>
            </a:r>
            <a:r>
              <a:rPr lang="en-GB" sz="900" i="1" dirty="0"/>
              <a:t>Usability 101: Introduction to Usability</a:t>
            </a:r>
            <a:r>
              <a:rPr lang="en-GB" sz="900" dirty="0"/>
              <a:t>. url: https://www.nngroup.com/articles/usability-101-introduction-to-usability/.</a:t>
            </a:r>
          </a:p>
          <a:p>
            <a:pPr marL="0" indent="0">
              <a:buNone/>
            </a:pPr>
            <a:r>
              <a:rPr lang="en-GB" sz="900" dirty="0"/>
              <a:t>[42] </a:t>
            </a:r>
            <a:r>
              <a:rPr lang="en-GB" sz="900" i="1" dirty="0"/>
              <a:t>Usability Engineering : Book by Jakob Nielsen</a:t>
            </a:r>
            <a:r>
              <a:rPr lang="en-GB" sz="900" dirty="0"/>
              <a:t>. url: https://www.nngroup.com/books/usability-engineering/.</a:t>
            </a:r>
          </a:p>
          <a:p>
            <a:pPr marL="0" indent="0">
              <a:buNone/>
            </a:pPr>
            <a:r>
              <a:rPr lang="en-GB" sz="900" dirty="0"/>
              <a:t>[43] Shaowei Wang, David Lo, and </a:t>
            </a:r>
            <a:r>
              <a:rPr lang="en-GB" sz="900" dirty="0" err="1"/>
              <a:t>Lingxiao</a:t>
            </a:r>
            <a:r>
              <a:rPr lang="en-GB" sz="900" dirty="0"/>
              <a:t> Jiang. “An empirical study on developer interactions in </a:t>
            </a:r>
            <a:r>
              <a:rPr lang="en-GB" sz="900" dirty="0" err="1"/>
              <a:t>StackOverflow</a:t>
            </a:r>
            <a:r>
              <a:rPr lang="en-GB" sz="900" dirty="0"/>
              <a:t>”. In: </a:t>
            </a:r>
            <a:r>
              <a:rPr lang="en-GB" sz="900" i="1" dirty="0"/>
              <a:t>Proceedings of the 28th Annual ACM Symposium on Applied</a:t>
            </a:r>
          </a:p>
          <a:p>
            <a:pPr marL="0" indent="0">
              <a:buNone/>
            </a:pPr>
            <a:r>
              <a:rPr lang="en-GB" sz="900" i="1" dirty="0"/>
              <a:t>Computing</a:t>
            </a:r>
            <a:r>
              <a:rPr lang="en-GB" sz="900" dirty="0"/>
              <a:t>. ACM. 2013, pp. 1019–1024.</a:t>
            </a:r>
          </a:p>
          <a:p>
            <a:pPr marL="0" indent="0">
              <a:buNone/>
            </a:pPr>
            <a:r>
              <a:rPr lang="en-GB" sz="900" dirty="0"/>
              <a:t>[44] </a:t>
            </a:r>
            <a:r>
              <a:rPr lang="en-GB" sz="900" i="1" dirty="0"/>
              <a:t>Why You Only Need to Test with 5 Users</a:t>
            </a:r>
            <a:r>
              <a:rPr lang="en-GB" sz="900" dirty="0"/>
              <a:t>. url: https://www.nngroup.com/articles/why-you-only-need-to-test-with-5-users/.</a:t>
            </a:r>
          </a:p>
          <a:p>
            <a:pPr marL="0" indent="0">
              <a:buNone/>
            </a:pPr>
            <a:endParaRPr lang="de-DE" sz="900" dirty="0"/>
          </a:p>
          <a:p>
            <a:pPr marL="0" indent="0">
              <a:buNone/>
            </a:pPr>
            <a:endParaRPr lang="de-DE" sz="9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043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Static Code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There are </a:t>
            </a:r>
            <a:r>
              <a:rPr lang="en-GB" dirty="0"/>
              <a:t>different techniques followed for analysing source code.</a:t>
            </a:r>
          </a:p>
          <a:p>
            <a:endParaRPr lang="en-GB" dirty="0"/>
          </a:p>
          <a:p>
            <a:r>
              <a:rPr lang="en-GB" dirty="0"/>
              <a:t>Example: Data Flow Analysis</a:t>
            </a:r>
          </a:p>
          <a:p>
            <a:endParaRPr lang="en-GB" dirty="0"/>
          </a:p>
          <a:p>
            <a:r>
              <a:rPr lang="en-GB" dirty="0"/>
              <a:t>Source code                  Basic blocks</a:t>
            </a:r>
          </a:p>
          <a:p>
            <a:endParaRPr lang="de-DE" dirty="0"/>
          </a:p>
          <a:p>
            <a:pPr marL="0" indent="0">
              <a:buNone/>
            </a:pPr>
            <a:r>
              <a:rPr lang="en-GB" sz="1050" dirty="0"/>
              <a:t>				$a = 0;</a:t>
            </a:r>
          </a:p>
          <a:p>
            <a:pPr marL="0" indent="0">
              <a:buNone/>
            </a:pPr>
            <a:r>
              <a:rPr lang="en-GB" sz="1050" dirty="0"/>
              <a:t>				$b = 1;</a:t>
            </a:r>
          </a:p>
          <a:p>
            <a:pPr marL="0" indent="0">
              <a:buNone/>
            </a:pPr>
            <a:r>
              <a:rPr lang="en-GB" sz="1050" dirty="0"/>
              <a:t>				If ($a == $b)</a:t>
            </a:r>
          </a:p>
          <a:p>
            <a:pPr marL="0" indent="0">
              <a:buNone/>
            </a:pPr>
            <a:r>
              <a:rPr lang="en-GB" sz="1050" dirty="0"/>
              <a:t>				{ # start of block</a:t>
            </a:r>
          </a:p>
          <a:p>
            <a:pPr marL="0" indent="0">
              <a:buNone/>
            </a:pPr>
            <a:r>
              <a:rPr lang="en-GB" sz="1050" dirty="0"/>
              <a:t>				echo "a and b are the same";</a:t>
            </a:r>
          </a:p>
          <a:p>
            <a:pPr marL="0" indent="0">
              <a:buNone/>
            </a:pPr>
            <a:r>
              <a:rPr lang="en-GB" sz="1050" dirty="0"/>
              <a:t>				} # end of block</a:t>
            </a:r>
          </a:p>
          <a:p>
            <a:pPr marL="0" indent="0">
              <a:buNone/>
            </a:pPr>
            <a:r>
              <a:rPr lang="en-GB" sz="1050" dirty="0"/>
              <a:t>				else { # start of block</a:t>
            </a:r>
          </a:p>
          <a:p>
            <a:pPr marL="0" indent="0">
              <a:buNone/>
            </a:pPr>
            <a:r>
              <a:rPr lang="en-GB" sz="1050" dirty="0"/>
              <a:t>				echo "a and b are different";</a:t>
            </a:r>
          </a:p>
          <a:p>
            <a:pPr marL="0" indent="0">
              <a:buNone/>
            </a:pPr>
            <a:r>
              <a:rPr lang="en-GB" sz="1050" dirty="0"/>
              <a:t>				} # end of block</a:t>
            </a:r>
            <a:endParaRPr lang="de-DE" sz="105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02E4AB7-40E9-42A6-A7F8-E02A6B20207A}"/>
              </a:ext>
            </a:extLst>
          </p:cNvPr>
          <p:cNvSpPr/>
          <p:nvPr/>
        </p:nvSpPr>
        <p:spPr bwMode="auto">
          <a:xfrm>
            <a:off x="2235762" y="2959939"/>
            <a:ext cx="576064" cy="230400"/>
          </a:xfrm>
          <a:prstGeom prst="rightArrow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LID4096" sz="1600" b="1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62295A4-F467-489A-94E7-05391E6E8090}"/>
              </a:ext>
            </a:extLst>
          </p:cNvPr>
          <p:cNvSpPr/>
          <p:nvPr/>
        </p:nvSpPr>
        <p:spPr bwMode="auto">
          <a:xfrm>
            <a:off x="4664686" y="4941168"/>
            <a:ext cx="576064" cy="230400"/>
          </a:xfrm>
          <a:prstGeom prst="rightArrow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LID4096" sz="16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9A44F2-459D-4D6B-913A-E4951FF72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6" y="3281000"/>
            <a:ext cx="3218128" cy="301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703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9170B2-C630-4125-89CC-B254CC6146C5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9184" y="2852737"/>
            <a:ext cx="786958" cy="1152525"/>
          </a:xfrm>
        </p:spPr>
      </p:pic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G. S. Varma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919046" y="1487488"/>
            <a:ext cx="9362546" cy="1437456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Thank you for listening...</a:t>
            </a:r>
          </a:p>
        </p:txBody>
      </p:sp>
    </p:spTree>
    <p:extLst>
      <p:ext uri="{BB962C8B-B14F-4D97-AF65-F5344CB8AC3E}">
        <p14:creationId xmlns:p14="http://schemas.microsoft.com/office/powerpoint/2010/main" val="346023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Static Code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Tools :</a:t>
            </a:r>
          </a:p>
          <a:p>
            <a:pPr marL="0" indent="0">
              <a:buNone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IDE Notifications,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IDE tools,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Dedicated tools,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Linters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CLI tools.</a:t>
            </a:r>
          </a:p>
          <a:p>
            <a:pPr marL="466362" lvl="1" indent="0">
              <a:buNone/>
            </a:pP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AF4F54-24D7-425E-93C6-2A2BC09B7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540" y="2638385"/>
            <a:ext cx="4416962" cy="11866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CF916A-E70B-457F-8880-5144CB6F9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4293096"/>
            <a:ext cx="2410161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4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Research Papers: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	-     Maria et. al.</a:t>
            </a:r>
          </a:p>
          <a:p>
            <a:pPr lvl="1">
              <a:buFontTx/>
              <a:buChar char="-"/>
            </a:pPr>
            <a:r>
              <a:rPr lang="de-DE" dirty="0"/>
              <a:t>Johnson et. al.</a:t>
            </a:r>
          </a:p>
          <a:p>
            <a:pPr marL="466362" lvl="1" indent="0">
              <a:buNone/>
            </a:pPr>
            <a:endParaRPr lang="de-DE" dirty="0"/>
          </a:p>
          <a:p>
            <a:pPr marL="466362" lvl="1" indent="0">
              <a:buNone/>
            </a:pPr>
            <a:endParaRPr lang="de-DE" dirty="0"/>
          </a:p>
          <a:p>
            <a:pPr lvl="1"/>
            <a:r>
              <a:rPr lang="de-DE" u="sng" dirty="0"/>
              <a:t>Found</a:t>
            </a:r>
            <a:r>
              <a:rPr lang="de-DE" dirty="0"/>
              <a:t>: developers facing issues in using tools</a:t>
            </a:r>
          </a:p>
          <a:p>
            <a:pPr marL="466362" lvl="1" indent="0">
              <a:buNone/>
            </a:pPr>
            <a:endParaRPr lang="de-DE" dirty="0"/>
          </a:p>
          <a:p>
            <a:pPr lvl="1"/>
            <a:r>
              <a:rPr lang="de-DE" dirty="0"/>
              <a:t>Most importantly, </a:t>
            </a:r>
            <a:r>
              <a:rPr lang="de-DE" dirty="0">
                <a:solidFill>
                  <a:srgbClr val="FF0000"/>
                </a:solidFill>
              </a:rPr>
              <a:t>USABILITY</a:t>
            </a:r>
            <a:r>
              <a:rPr lang="de-DE" dirty="0"/>
              <a:t> issue.</a:t>
            </a:r>
          </a:p>
          <a:p>
            <a:pPr marL="466362" lvl="1" indent="0">
              <a:buNone/>
            </a:pPr>
            <a:endParaRPr lang="de-DE" dirty="0">
              <a:solidFill>
                <a:schemeClr val="tx2"/>
              </a:solidFill>
            </a:endParaRP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F3EE1C-0560-470B-9045-9D5ADAF9F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908720"/>
            <a:ext cx="4224871" cy="324659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86060C4-AA69-4996-8AE5-9FA2AF5ECC37}"/>
              </a:ext>
            </a:extLst>
          </p:cNvPr>
          <p:cNvSpPr/>
          <p:nvPr/>
        </p:nvSpPr>
        <p:spPr bwMode="auto">
          <a:xfrm>
            <a:off x="5313040" y="2780928"/>
            <a:ext cx="1296144" cy="288032"/>
          </a:xfrm>
          <a:prstGeom prst="ellipse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LID4096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07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SARIF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Static Analysis Results Interchange Format (SARIF)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Standard representation of bug warnings in a JSON format</a:t>
            </a:r>
          </a:p>
          <a:p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F43A8F-0737-4DAD-B3D7-DE478D36C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88" y="1405015"/>
            <a:ext cx="3631746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4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Multiple Tools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Developers seem to use multiple static analysis tools each having own coverage.</a:t>
            </a:r>
          </a:p>
          <a:p>
            <a:endParaRPr lang="de-DE" dirty="0"/>
          </a:p>
          <a:p>
            <a:r>
              <a:rPr lang="de-DE" dirty="0"/>
              <a:t>Research trends:</a:t>
            </a:r>
          </a:p>
          <a:p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multiple static analysis tools in order to prioritise the bug warning alerts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results of three different static analysis tools for a programming language, </a:t>
            </a:r>
            <a:br>
              <a:rPr lang="en-GB" dirty="0"/>
            </a:br>
            <a:r>
              <a:rPr lang="en-GB" dirty="0"/>
              <a:t>Java and merges them together in order to show warnings to the developer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r>
              <a:rPr lang="en-GB" dirty="0"/>
              <a:t>							But </a:t>
            </a:r>
            <a:r>
              <a:rPr lang="en-GB" dirty="0">
                <a:solidFill>
                  <a:srgbClr val="FF0000"/>
                </a:solidFill>
              </a:rPr>
              <a:t>USABILITY</a:t>
            </a:r>
            <a:r>
              <a:rPr lang="en-GB" dirty="0"/>
              <a:t> is not addressed…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3522925"/>
      </p:ext>
    </p:extLst>
  </p:cSld>
  <p:clrMapOvr>
    <a:masterClrMapping/>
  </p:clrMapOvr>
</p:sld>
</file>

<file path=ppt/theme/theme1.xml><?xml version="1.0" encoding="utf-8"?>
<a:theme xmlns:a="http://schemas.openxmlformats.org/drawingml/2006/main" name="HNI_PPT-Master_SWT_E">
  <a:themeElements>
    <a:clrScheme name="Heinz Nixdorf Institut">
      <a:dk1>
        <a:srgbClr val="000000"/>
      </a:dk1>
      <a:lt1>
        <a:srgbClr val="FFFFFF"/>
      </a:lt1>
      <a:dk2>
        <a:srgbClr val="003A80"/>
      </a:dk2>
      <a:lt2>
        <a:srgbClr val="D0D1D3"/>
      </a:lt2>
      <a:accent1>
        <a:srgbClr val="90C4E7"/>
      </a:accent1>
      <a:accent2>
        <a:srgbClr val="8777AF"/>
      </a:accent2>
      <a:accent3>
        <a:srgbClr val="34A29E"/>
      </a:accent3>
      <a:accent4>
        <a:srgbClr val="DB4848"/>
      </a:accent4>
      <a:accent5>
        <a:srgbClr val="FFDD00"/>
      </a:accent5>
      <a:accent6>
        <a:srgbClr val="F6AE3C"/>
      </a:accent6>
      <a:hlink>
        <a:srgbClr val="003A80"/>
      </a:hlink>
      <a:folHlink>
        <a:srgbClr val="34A29E"/>
      </a:folHlink>
    </a:clrScheme>
    <a:fontScheme name="Heinz Nixdorf Instit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12700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sz="1600" b="1" dirty="0" smtClean="0">
            <a:solidFill>
              <a:schemeClr val="bg1"/>
            </a:solidFill>
          </a:defRPr>
        </a:defPPr>
      </a:lstStyle>
    </a:spDef>
    <a:txDef>
      <a:spPr>
        <a:noFill/>
      </a:spPr>
      <a:bodyPr wrap="square" lIns="0" rIns="0" rtlCol="0">
        <a:spAutoFit/>
      </a:bodyPr>
      <a:lstStyle>
        <a:defPPr marL="360000" indent="-360000">
          <a:spcAft>
            <a:spcPts val="1000"/>
          </a:spcAft>
          <a:buClr>
            <a:schemeClr val="tx2"/>
          </a:buClr>
          <a:buSzPct val="80000"/>
          <a:buFont typeface="Wingdings" panose="05000000000000000000" pitchFamily="2" charset="2"/>
          <a:buChar char="n"/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des Template _ SAT - Responsiveness _ Status Quo" id="{45923467-17E7-49C6-A3C2-3C610C6C676A}" vid="{4A962CCF-F21B-43BF-9FDD-22F3E74970EB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Template _ SAT - Responsiveness _ Status Quo</Template>
  <TotalTime>646</TotalTime>
  <Words>2549</Words>
  <Application>Microsoft Office PowerPoint</Application>
  <PresentationFormat>A4 Paper (210x297 mm)</PresentationFormat>
  <Paragraphs>478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Wingdings</vt:lpstr>
      <vt:lpstr>HNI_PPT-Master_SWT_E</vt:lpstr>
      <vt:lpstr>PowerPoint Presentation</vt:lpstr>
      <vt:lpstr>PowerPoint Presentation</vt:lpstr>
      <vt:lpstr>PowerPoint Presentation</vt:lpstr>
      <vt:lpstr>Static Code Analysis</vt:lpstr>
      <vt:lpstr>Static Code Analysis</vt:lpstr>
      <vt:lpstr>Static Code Analysis</vt:lpstr>
      <vt:lpstr>PowerPoint Presentation</vt:lpstr>
      <vt:lpstr>SARIF</vt:lpstr>
      <vt:lpstr>Multiple Tools</vt:lpstr>
      <vt:lpstr>Multiple Tools</vt:lpstr>
      <vt:lpstr> </vt:lpstr>
      <vt:lpstr>Thesis Topic </vt:lpstr>
      <vt:lpstr>Thesis Work Plan</vt:lpstr>
      <vt:lpstr> Problem Statement</vt:lpstr>
      <vt:lpstr>Research Questions </vt:lpstr>
      <vt:lpstr>Thesis Work Plan</vt:lpstr>
      <vt:lpstr> What Current Tools do? - RQ 1</vt:lpstr>
      <vt:lpstr> What Current Tools do? - RQ 2</vt:lpstr>
      <vt:lpstr> What Current Tools do? - RQ 3</vt:lpstr>
      <vt:lpstr>Thesis Work Plan</vt:lpstr>
      <vt:lpstr>Our Approaches</vt:lpstr>
      <vt:lpstr>Our Approaches</vt:lpstr>
      <vt:lpstr>Our Approaches</vt:lpstr>
      <vt:lpstr>Our Approaches</vt:lpstr>
      <vt:lpstr>Our Approaches</vt:lpstr>
      <vt:lpstr>Our Approaches</vt:lpstr>
      <vt:lpstr>Our Approaches</vt:lpstr>
      <vt:lpstr>UX Design Cycle</vt:lpstr>
      <vt:lpstr>Example: RQ 1</vt:lpstr>
      <vt:lpstr>Example: RQ 1</vt:lpstr>
      <vt:lpstr>Example: RQ 2</vt:lpstr>
      <vt:lpstr>Example: RQ 2</vt:lpstr>
      <vt:lpstr>Example: RQ 3</vt:lpstr>
      <vt:lpstr>Example: RQ 3</vt:lpstr>
      <vt:lpstr>Thesis Work Plan</vt:lpstr>
      <vt:lpstr>Evaluation</vt:lpstr>
      <vt:lpstr>Evaluation – Usability Inspection Methods </vt:lpstr>
      <vt:lpstr>Evaluation – Usability Inspection Methods </vt:lpstr>
      <vt:lpstr>Evaluation – Usability Inspection Methods </vt:lpstr>
      <vt:lpstr>Thesis Work Plan</vt:lpstr>
      <vt:lpstr>Time Plan</vt:lpstr>
      <vt:lpstr>Milestone 1</vt:lpstr>
      <vt:lpstr>Milestone 2</vt:lpstr>
      <vt:lpstr>Milestone 3 </vt:lpstr>
      <vt:lpstr>Milestone 4</vt:lpstr>
      <vt:lpstr>References</vt:lpstr>
      <vt:lpstr>References</vt:lpstr>
      <vt:lpstr>References</vt:lpstr>
      <vt:lpstr>References</vt:lpstr>
      <vt:lpstr>PowerPoint Presentation</vt:lpstr>
    </vt:vector>
  </TitlesOfParts>
  <Company>Heinz Nixdorf 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Varma</dc:creator>
  <cp:lastModifiedBy>Varma</cp:lastModifiedBy>
  <cp:revision>48</cp:revision>
  <dcterms:created xsi:type="dcterms:W3CDTF">2019-02-10T23:03:14Z</dcterms:created>
  <dcterms:modified xsi:type="dcterms:W3CDTF">2019-04-15T19:29:23Z</dcterms:modified>
</cp:coreProperties>
</file>