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5"/>
  </p:notesMasterIdLst>
  <p:handoutMasterIdLst>
    <p:handoutMasterId r:id="rId76"/>
  </p:handoutMasterIdLst>
  <p:sldIdLst>
    <p:sldId id="259" r:id="rId2"/>
    <p:sldId id="392" r:id="rId3"/>
    <p:sldId id="284" r:id="rId4"/>
    <p:sldId id="276" r:id="rId5"/>
    <p:sldId id="291" r:id="rId6"/>
    <p:sldId id="288" r:id="rId7"/>
    <p:sldId id="292" r:id="rId8"/>
    <p:sldId id="386" r:id="rId9"/>
    <p:sldId id="387" r:id="rId10"/>
    <p:sldId id="325" r:id="rId11"/>
    <p:sldId id="374" r:id="rId12"/>
    <p:sldId id="363" r:id="rId13"/>
    <p:sldId id="381" r:id="rId14"/>
    <p:sldId id="382" r:id="rId15"/>
    <p:sldId id="383" r:id="rId16"/>
    <p:sldId id="389" r:id="rId17"/>
    <p:sldId id="388" r:id="rId18"/>
    <p:sldId id="326" r:id="rId19"/>
    <p:sldId id="375" r:id="rId20"/>
    <p:sldId id="372" r:id="rId21"/>
    <p:sldId id="378" r:id="rId22"/>
    <p:sldId id="379" r:id="rId23"/>
    <p:sldId id="380" r:id="rId24"/>
    <p:sldId id="390" r:id="rId25"/>
    <p:sldId id="347" r:id="rId26"/>
    <p:sldId id="327" r:id="rId27"/>
    <p:sldId id="376" r:id="rId28"/>
    <p:sldId id="391" r:id="rId29"/>
    <p:sldId id="384" r:id="rId30"/>
    <p:sldId id="385" r:id="rId31"/>
    <p:sldId id="373" r:id="rId32"/>
    <p:sldId id="319" r:id="rId33"/>
    <p:sldId id="367" r:id="rId34"/>
    <p:sldId id="366" r:id="rId35"/>
    <p:sldId id="368" r:id="rId36"/>
    <p:sldId id="274" r:id="rId37"/>
    <p:sldId id="273" r:id="rId38"/>
    <p:sldId id="320" r:id="rId39"/>
    <p:sldId id="369" r:id="rId40"/>
    <p:sldId id="328" r:id="rId41"/>
    <p:sldId id="330" r:id="rId42"/>
    <p:sldId id="329" r:id="rId43"/>
    <p:sldId id="332" r:id="rId44"/>
    <p:sldId id="331" r:id="rId45"/>
    <p:sldId id="333" r:id="rId46"/>
    <p:sldId id="334" r:id="rId47"/>
    <p:sldId id="335" r:id="rId48"/>
    <p:sldId id="377" r:id="rId49"/>
    <p:sldId id="371" r:id="rId50"/>
    <p:sldId id="336" r:id="rId51"/>
    <p:sldId id="338" r:id="rId52"/>
    <p:sldId id="339" r:id="rId53"/>
    <p:sldId id="340" r:id="rId54"/>
    <p:sldId id="341" r:id="rId55"/>
    <p:sldId id="342" r:id="rId56"/>
    <p:sldId id="343" r:id="rId57"/>
    <p:sldId id="344" r:id="rId58"/>
    <p:sldId id="345" r:id="rId59"/>
    <p:sldId id="370" r:id="rId60"/>
    <p:sldId id="346" r:id="rId61"/>
    <p:sldId id="348" r:id="rId62"/>
    <p:sldId id="349" r:id="rId63"/>
    <p:sldId id="350" r:id="rId64"/>
    <p:sldId id="351" r:id="rId65"/>
    <p:sldId id="352" r:id="rId66"/>
    <p:sldId id="360" r:id="rId67"/>
    <p:sldId id="353" r:id="rId68"/>
    <p:sldId id="355" r:id="rId69"/>
    <p:sldId id="354" r:id="rId70"/>
    <p:sldId id="356" r:id="rId71"/>
    <p:sldId id="357" r:id="rId72"/>
    <p:sldId id="358" r:id="rId73"/>
    <p:sldId id="359" r:id="rId74"/>
  </p:sldIdLst>
  <p:sldSz cx="9906000" cy="6858000" type="A4"/>
  <p:notesSz cx="6669088"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148" algn="l" rtl="0" fontAlgn="base">
      <a:spcBef>
        <a:spcPct val="0"/>
      </a:spcBef>
      <a:spcAft>
        <a:spcPct val="0"/>
      </a:spcAft>
      <a:defRPr kern="1200">
        <a:solidFill>
          <a:schemeClr val="tx1"/>
        </a:solidFill>
        <a:latin typeface="Arial" charset="0"/>
        <a:ea typeface="+mn-ea"/>
        <a:cs typeface="+mn-cs"/>
      </a:defRPr>
    </a:lvl2pPr>
    <a:lvl3pPr marL="914296" algn="l" rtl="0" fontAlgn="base">
      <a:spcBef>
        <a:spcPct val="0"/>
      </a:spcBef>
      <a:spcAft>
        <a:spcPct val="0"/>
      </a:spcAft>
      <a:defRPr kern="1200">
        <a:solidFill>
          <a:schemeClr val="tx1"/>
        </a:solidFill>
        <a:latin typeface="Arial" charset="0"/>
        <a:ea typeface="+mn-ea"/>
        <a:cs typeface="+mn-cs"/>
      </a:defRPr>
    </a:lvl3pPr>
    <a:lvl4pPr marL="1371445" algn="l" rtl="0" fontAlgn="base">
      <a:spcBef>
        <a:spcPct val="0"/>
      </a:spcBef>
      <a:spcAft>
        <a:spcPct val="0"/>
      </a:spcAft>
      <a:defRPr kern="1200">
        <a:solidFill>
          <a:schemeClr val="tx1"/>
        </a:solidFill>
        <a:latin typeface="Arial" charset="0"/>
        <a:ea typeface="+mn-ea"/>
        <a:cs typeface="+mn-cs"/>
      </a:defRPr>
    </a:lvl4pPr>
    <a:lvl5pPr marL="1828592" algn="l" rtl="0" fontAlgn="base">
      <a:spcBef>
        <a:spcPct val="0"/>
      </a:spcBef>
      <a:spcAft>
        <a:spcPct val="0"/>
      </a:spcAft>
      <a:defRPr kern="1200">
        <a:solidFill>
          <a:schemeClr val="tx1"/>
        </a:solidFill>
        <a:latin typeface="Arial" charset="0"/>
        <a:ea typeface="+mn-ea"/>
        <a:cs typeface="+mn-cs"/>
      </a:defRPr>
    </a:lvl5pPr>
    <a:lvl6pPr marL="2285740" algn="l" defTabSz="914296" rtl="0" eaLnBrk="1" latinLnBrk="0" hangingPunct="1">
      <a:defRPr kern="1200">
        <a:solidFill>
          <a:schemeClr val="tx1"/>
        </a:solidFill>
        <a:latin typeface="Arial" charset="0"/>
        <a:ea typeface="+mn-ea"/>
        <a:cs typeface="+mn-cs"/>
      </a:defRPr>
    </a:lvl6pPr>
    <a:lvl7pPr marL="2742888" algn="l" defTabSz="914296" rtl="0" eaLnBrk="1" latinLnBrk="0" hangingPunct="1">
      <a:defRPr kern="1200">
        <a:solidFill>
          <a:schemeClr val="tx1"/>
        </a:solidFill>
        <a:latin typeface="Arial" charset="0"/>
        <a:ea typeface="+mn-ea"/>
        <a:cs typeface="+mn-cs"/>
      </a:defRPr>
    </a:lvl7pPr>
    <a:lvl8pPr marL="3200036" algn="l" defTabSz="914296" rtl="0" eaLnBrk="1" latinLnBrk="0" hangingPunct="1">
      <a:defRPr kern="1200">
        <a:solidFill>
          <a:schemeClr val="tx1"/>
        </a:solidFill>
        <a:latin typeface="Arial" charset="0"/>
        <a:ea typeface="+mn-ea"/>
        <a:cs typeface="+mn-cs"/>
      </a:defRPr>
    </a:lvl8pPr>
    <a:lvl9pPr marL="3657184" algn="l" defTabSz="9142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orient="horz" pos="119">
          <p15:clr>
            <a:srgbClr val="A4A3A4"/>
          </p15:clr>
        </p15:guide>
        <p15:guide id="4" pos="172">
          <p15:clr>
            <a:srgbClr val="A4A3A4"/>
          </p15:clr>
        </p15:guide>
        <p15:guide id="5" pos="6069">
          <p15:clr>
            <a:srgbClr val="A4A3A4"/>
          </p15:clr>
        </p15:guide>
        <p15:guide id="6" pos="1986">
          <p15:clr>
            <a:srgbClr val="A4A3A4"/>
          </p15:clr>
        </p15:guide>
        <p15:guide id="7" pos="2213">
          <p15:clr>
            <a:srgbClr val="A4A3A4"/>
          </p15:clr>
        </p15:guide>
        <p15:guide id="8" pos="2893">
          <p15:clr>
            <a:srgbClr val="A4A3A4"/>
          </p15:clr>
        </p15:guide>
        <p15:guide id="9" pos="3347">
          <p15:clr>
            <a:srgbClr val="A4A3A4"/>
          </p15:clr>
        </p15:guide>
        <p15:guide id="10" pos="3846">
          <p15:clr>
            <a:srgbClr val="A4A3A4"/>
          </p15:clr>
        </p15:guide>
        <p15:guide id="11" pos="4118">
          <p15:clr>
            <a:srgbClr val="A4A3A4"/>
          </p15:clr>
        </p15:guide>
        <p15:guide id="12" pos="354">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80"/>
    <a:srgbClr val="F3CE81"/>
    <a:srgbClr val="EEF9F4"/>
    <a:srgbClr val="16316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howGuides="1">
      <p:cViewPr varScale="1">
        <p:scale>
          <a:sx n="77" d="100"/>
          <a:sy n="77" d="100"/>
        </p:scale>
        <p:origin x="1044" y="90"/>
      </p:cViewPr>
      <p:guideLst>
        <p:guide orient="horz" pos="799"/>
        <p:guide orient="horz" pos="4020"/>
        <p:guide orient="horz" pos="119"/>
        <p:guide pos="172"/>
        <p:guide pos="6069"/>
        <p:guide pos="1986"/>
        <p:guide pos="2213"/>
        <p:guide pos="2893"/>
        <p:guide pos="3347"/>
        <p:guide pos="3846"/>
        <p:guide pos="4118"/>
        <p:guide pos="3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4" d="100"/>
          <a:sy n="94" d="100"/>
        </p:scale>
        <p:origin x="-3708" y="-10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6C1158B8-CE64-4D08-9C97-3C15FF16520A}" type="datetimeFigureOut">
              <a:rPr lang="de-DE"/>
              <a:pPr>
                <a:defRPr/>
              </a:pPr>
              <a:t>17.10.2019</a:t>
            </a:fld>
            <a:endParaRPr lang="de-DE"/>
          </a:p>
        </p:txBody>
      </p:sp>
      <p:sp>
        <p:nvSpPr>
          <p:cNvPr id="4" name="Fußzeilenplatzhalter 3"/>
          <p:cNvSpPr>
            <a:spLocks noGrp="1"/>
          </p:cNvSpPr>
          <p:nvPr>
            <p:ph type="ftr" sz="quarter" idx="2"/>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CC81B521-92AB-40FE-97CA-49D9FAB91B10}" type="slidenum">
              <a:rPr lang="de-DE"/>
              <a:pPr>
                <a:defRPr/>
              </a:pPr>
              <a:t>‹#›</a:t>
            </a:fld>
            <a:endParaRPr lang="de-DE"/>
          </a:p>
        </p:txBody>
      </p:sp>
    </p:spTree>
    <p:extLst>
      <p:ext uri="{BB962C8B-B14F-4D97-AF65-F5344CB8AC3E}">
        <p14:creationId xmlns:p14="http://schemas.microsoft.com/office/powerpoint/2010/main" val="27272343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E56AFCA3-482A-41D8-BC65-2818E6253C55}" type="datetimeFigureOut">
              <a:rPr lang="de-DE"/>
              <a:pPr>
                <a:defRPr/>
              </a:pPr>
              <a:t>17.10.2019</a:t>
            </a:fld>
            <a:endParaRPr lang="de-DE"/>
          </a:p>
        </p:txBody>
      </p:sp>
      <p:sp>
        <p:nvSpPr>
          <p:cNvPr id="4" name="Folienbildplatzhalter 3"/>
          <p:cNvSpPr>
            <a:spLocks noGrp="1" noRot="1" noChangeAspect="1"/>
          </p:cNvSpPr>
          <p:nvPr>
            <p:ph type="sldImg" idx="2"/>
          </p:nvPr>
        </p:nvSpPr>
        <p:spPr>
          <a:xfrm>
            <a:off x="646113" y="744538"/>
            <a:ext cx="5376862" cy="3722687"/>
          </a:xfrm>
          <a:prstGeom prst="rect">
            <a:avLst/>
          </a:prstGeom>
          <a:noFill/>
          <a:ln w="12700">
            <a:solidFill>
              <a:prstClr val="black"/>
            </a:solidFill>
          </a:ln>
        </p:spPr>
        <p:txBody>
          <a:bodyPr vert="horz" lIns="91430" tIns="45716" rIns="91430" bIns="45716" rtlCol="0" anchor="ctr"/>
          <a:lstStyle/>
          <a:p>
            <a:pPr lvl="0"/>
            <a:endParaRPr lang="de-DE" noProof="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30" tIns="45716" rIns="91430" bIns="45716"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228CE89F-81FE-4496-9E60-360F7316EBD6}" type="slidenum">
              <a:rPr lang="de-DE"/>
              <a:pPr>
                <a:defRPr/>
              </a:pPr>
              <a:t>‹#›</a:t>
            </a:fld>
            <a:endParaRPr lang="de-DE"/>
          </a:p>
        </p:txBody>
      </p:sp>
    </p:spTree>
    <p:extLst>
      <p:ext uri="{BB962C8B-B14F-4D97-AF65-F5344CB8AC3E}">
        <p14:creationId xmlns:p14="http://schemas.microsoft.com/office/powerpoint/2010/main" val="18098208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48" algn="l" rtl="0" eaLnBrk="0" fontAlgn="base" hangingPunct="0">
      <a:spcBef>
        <a:spcPct val="30000"/>
      </a:spcBef>
      <a:spcAft>
        <a:spcPct val="0"/>
      </a:spcAft>
      <a:defRPr sz="1200" kern="1200">
        <a:solidFill>
          <a:schemeClr val="tx1"/>
        </a:solidFill>
        <a:latin typeface="+mn-lt"/>
        <a:ea typeface="+mn-ea"/>
        <a:cs typeface="+mn-cs"/>
      </a:defRPr>
    </a:lvl2pPr>
    <a:lvl3pPr marL="914296" algn="l" rtl="0" eaLnBrk="0" fontAlgn="base" hangingPunct="0">
      <a:spcBef>
        <a:spcPct val="30000"/>
      </a:spcBef>
      <a:spcAft>
        <a:spcPct val="0"/>
      </a:spcAft>
      <a:defRPr sz="1200" kern="1200">
        <a:solidFill>
          <a:schemeClr val="tx1"/>
        </a:solidFill>
        <a:latin typeface="+mn-lt"/>
        <a:ea typeface="+mn-ea"/>
        <a:cs typeface="+mn-cs"/>
      </a:defRPr>
    </a:lvl3pPr>
    <a:lvl4pPr marL="1371445" algn="l" rtl="0" eaLnBrk="0" fontAlgn="base" hangingPunct="0">
      <a:spcBef>
        <a:spcPct val="30000"/>
      </a:spcBef>
      <a:spcAft>
        <a:spcPct val="0"/>
      </a:spcAft>
      <a:defRPr sz="1200" kern="1200">
        <a:solidFill>
          <a:schemeClr val="tx1"/>
        </a:solidFill>
        <a:latin typeface="+mn-lt"/>
        <a:ea typeface="+mn-ea"/>
        <a:cs typeface="+mn-cs"/>
      </a:defRPr>
    </a:lvl4pPr>
    <a:lvl5pPr marL="1828592" algn="l" rtl="0" eaLnBrk="0" fontAlgn="base" hangingPunct="0">
      <a:spcBef>
        <a:spcPct val="30000"/>
      </a:spcBef>
      <a:spcAft>
        <a:spcPct val="0"/>
      </a:spcAft>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323669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4149080"/>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9" name="Inhaltsplatzhalter 2"/>
          <p:cNvSpPr>
            <a:spLocks noGrp="1"/>
          </p:cNvSpPr>
          <p:nvPr userDrawn="1">
            <p:ph sz="quarter" idx="12"/>
          </p:nvPr>
        </p:nvSpPr>
        <p:spPr>
          <a:xfrm>
            <a:off x="271463" y="2924944"/>
            <a:ext cx="9360959" cy="1152128"/>
          </a:xfrm>
        </p:spPr>
        <p:txBody>
          <a:bodyPr anchor="ctr"/>
          <a:lstStyle>
            <a:lvl1pPr marL="0" indent="0">
              <a:buFontTx/>
              <a:buNone/>
              <a:defRPr sz="2800" b="1">
                <a:solidFill>
                  <a:schemeClr val="tx2"/>
                </a:solidFill>
              </a:defRPr>
            </a:lvl1pPr>
            <a:lvl2pPr marL="360000" indent="0">
              <a:buFontTx/>
              <a:buNone/>
              <a:defRPr sz="2800" b="1">
                <a:solidFill>
                  <a:schemeClr val="tx2"/>
                </a:solidFill>
              </a:defRPr>
            </a:lvl2pPr>
            <a:lvl3pPr marL="720000" indent="0">
              <a:buFontTx/>
              <a:buNone/>
              <a:defRPr sz="2800" b="1">
                <a:solidFill>
                  <a:schemeClr val="tx2"/>
                </a:solidFill>
              </a:defRPr>
            </a:lvl3pPr>
            <a:lvl4pPr marL="1078275" indent="0">
              <a:buFontTx/>
              <a:buNone/>
              <a:defRPr sz="2800" b="1">
                <a:solidFill>
                  <a:schemeClr val="tx2"/>
                </a:solidFill>
              </a:defRPr>
            </a:lvl4pPr>
            <a:lvl5pPr marL="1440000" indent="0">
              <a:buFontTx/>
              <a:buNone/>
              <a:defRPr sz="2800" b="1">
                <a:solidFill>
                  <a:schemeClr val="tx2"/>
                </a:solidFill>
              </a:defRPr>
            </a:lvl5pPr>
          </a:lstStyle>
          <a:p>
            <a:pPr lvl="0"/>
            <a:r>
              <a:rPr lang="en-US"/>
              <a:t>Edit Master text styles</a:t>
            </a:r>
          </a:p>
        </p:txBody>
      </p:sp>
      <p:sp>
        <p:nvSpPr>
          <p:cNvPr id="13" name="Inhaltsplatzhalter 12"/>
          <p:cNvSpPr>
            <a:spLocks noGrp="1"/>
          </p:cNvSpPr>
          <p:nvPr userDrawn="1">
            <p:ph sz="quarter" idx="13"/>
          </p:nvPr>
        </p:nvSpPr>
        <p:spPr>
          <a:xfrm>
            <a:off x="273050" y="4365104"/>
            <a:ext cx="9342438" cy="2016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Rechteck 1"/>
          <p:cNvSpPr/>
          <p:nvPr userDrawn="1"/>
        </p:nvSpPr>
        <p:spPr bwMode="auto">
          <a:xfrm>
            <a:off x="0" y="6381750"/>
            <a:ext cx="9906000" cy="476250"/>
          </a:xfrm>
          <a:prstGeom prst="rect">
            <a:avLst/>
          </a:prstGeom>
          <a:solidFill>
            <a:schemeClr val="bg1"/>
          </a:solidFill>
          <a:ln w="12700">
            <a:noFill/>
            <a:miter lim="800000"/>
            <a:headEnd/>
            <a:tailEnd/>
          </a:ln>
          <a:effectLst/>
        </p:spPr>
        <p:txBody>
          <a:bodyPr wrap="none" rtlCol="0" anchor="ctr"/>
          <a:lstStyle/>
          <a:p>
            <a:pPr algn="ctr"/>
            <a:endParaRPr lang="de-DE" sz="1600" b="1" dirty="0">
              <a:solidFill>
                <a:schemeClr val="bg1"/>
              </a:solidFill>
            </a:endParaRPr>
          </a:p>
        </p:txBody>
      </p:sp>
      <p:sp>
        <p:nvSpPr>
          <p:cNvPr id="96" name="Textplatzhalter 95"/>
          <p:cNvSpPr>
            <a:spLocks noGrp="1"/>
          </p:cNvSpPr>
          <p:nvPr userDrawn="1">
            <p:ph type="body" sz="quarter" idx="14"/>
          </p:nvPr>
        </p:nvSpPr>
        <p:spPr>
          <a:xfrm>
            <a:off x="271463" y="1487488"/>
            <a:ext cx="9362546" cy="1437456"/>
          </a:xfrm>
        </p:spPr>
        <p:txBody>
          <a:bodyPr anchor="ctr"/>
          <a:lstStyle>
            <a:lvl1pPr marL="0" indent="0">
              <a:buNone/>
              <a:defRPr sz="3600" b="1"/>
            </a:lvl1pPr>
            <a:lvl2pPr marL="466362" indent="0">
              <a:buNone/>
              <a:defRPr sz="3600" b="1"/>
            </a:lvl2pPr>
            <a:lvl3pPr marL="914400" indent="0">
              <a:buNone/>
              <a:defRPr sz="3600" b="1"/>
            </a:lvl3pPr>
            <a:lvl4pPr marL="1371600" indent="0">
              <a:buNone/>
              <a:defRPr sz="3600" b="1"/>
            </a:lvl4pPr>
            <a:lvl5pPr marL="1828800" indent="0">
              <a:buNone/>
              <a:defRPr sz="3600" b="1"/>
            </a:lvl5pPr>
          </a:lstStyle>
          <a:p>
            <a:pPr lvl="0"/>
            <a:r>
              <a:rPr lang="en-US"/>
              <a:t>Edit Master text styles</a:t>
            </a:r>
          </a:p>
        </p:txBody>
      </p:sp>
      <p:grpSp>
        <p:nvGrpSpPr>
          <p:cNvPr id="95" name="Gruppieren 94"/>
          <p:cNvGrpSpPr/>
          <p:nvPr userDrawn="1"/>
        </p:nvGrpSpPr>
        <p:grpSpPr>
          <a:xfrm>
            <a:off x="6112800" y="360000"/>
            <a:ext cx="3513600" cy="550800"/>
            <a:chOff x="592138" y="4584700"/>
            <a:chExt cx="8172451" cy="1292225"/>
          </a:xfrm>
        </p:grpSpPr>
        <p:sp>
          <p:nvSpPr>
            <p:cNvPr id="97"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8"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9"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0"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1"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2"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3"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4"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5"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6"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7"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8"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9"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0"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1"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2"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3"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4"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5"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6"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7"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8"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19"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0"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1"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2"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3"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4"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5"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6"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7"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8"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9"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0"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1"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2"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3"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4"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5"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6"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7"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extLst>
      <p:ext uri="{BB962C8B-B14F-4D97-AF65-F5344CB8AC3E}">
        <p14:creationId xmlns:p14="http://schemas.microsoft.com/office/powerpoint/2010/main" val="6259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Rechteck 4"/>
          <p:cNvSpPr/>
          <p:nvPr userDrawn="1"/>
        </p:nvSpPr>
        <p:spPr bwMode="auto">
          <a:xfrm>
            <a:off x="263843" y="1268414"/>
            <a:ext cx="9370695" cy="510948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1600" b="1" dirty="0">
                <a:solidFill>
                  <a:schemeClr val="bg1"/>
                </a:solidFill>
              </a:rPr>
              <a:t>LAYOUTRAHMEN</a:t>
            </a:r>
          </a:p>
          <a:p>
            <a:pPr algn="ctr"/>
            <a:endParaRPr lang="de-DE" sz="1600" b="1" dirty="0">
              <a:solidFill>
                <a:schemeClr val="bg1"/>
              </a:solidFill>
            </a:endParaRPr>
          </a:p>
          <a:p>
            <a:pPr algn="ctr"/>
            <a:r>
              <a:rPr lang="de-DE" sz="1600" b="1" dirty="0">
                <a:solidFill>
                  <a:schemeClr val="bg1"/>
                </a:solidFill>
              </a:rPr>
              <a:t>Breite 25,97 cm</a:t>
            </a:r>
            <a:r>
              <a:rPr lang="de-DE" sz="1600" b="1" baseline="0" dirty="0">
                <a:solidFill>
                  <a:schemeClr val="bg1"/>
                </a:solidFill>
              </a:rPr>
              <a:t> / Höhe 13,4 cm</a:t>
            </a:r>
          </a:p>
          <a:p>
            <a:pPr algn="ctr"/>
            <a:endParaRPr lang="de-DE" sz="1600" b="1" baseline="0" dirty="0">
              <a:solidFill>
                <a:schemeClr val="bg1"/>
              </a:solidFill>
            </a:endParaRPr>
          </a:p>
          <a:p>
            <a:pPr algn="ctr"/>
            <a:r>
              <a:rPr lang="de-DE" sz="1600" b="1" baseline="0" dirty="0">
                <a:solidFill>
                  <a:schemeClr val="bg1"/>
                </a:solidFill>
              </a:rPr>
              <a:t>	= Position der Führungslinien</a:t>
            </a: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dirty="0">
              <a:solidFill>
                <a:schemeClr val="bg1"/>
              </a:solidFill>
            </a:endParaRPr>
          </a:p>
        </p:txBody>
      </p:sp>
      <p:sp>
        <p:nvSpPr>
          <p:cNvPr id="6" name="Rechteck 5"/>
          <p:cNvSpPr/>
          <p:nvPr userDrawn="1"/>
        </p:nvSpPr>
        <p:spPr bwMode="auto">
          <a:xfrm>
            <a:off x="288330"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13</a:t>
            </a:r>
          </a:p>
        </p:txBody>
      </p:sp>
      <p:sp>
        <p:nvSpPr>
          <p:cNvPr id="7" name="Rechteck 6"/>
          <p:cNvSpPr/>
          <p:nvPr userDrawn="1"/>
        </p:nvSpPr>
        <p:spPr bwMode="auto">
          <a:xfrm>
            <a:off x="4305251"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8" name="Rechteck 7"/>
          <p:cNvSpPr/>
          <p:nvPr userDrawn="1"/>
        </p:nvSpPr>
        <p:spPr bwMode="auto">
          <a:xfrm>
            <a:off x="2144663"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5</a:t>
            </a:r>
          </a:p>
        </p:txBody>
      </p:sp>
      <p:sp>
        <p:nvSpPr>
          <p:cNvPr id="9" name="Rechteck 8"/>
          <p:cNvSpPr/>
          <p:nvPr userDrawn="1"/>
        </p:nvSpPr>
        <p:spPr bwMode="auto">
          <a:xfrm>
            <a:off x="2505026"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a:t>
            </a:r>
          </a:p>
        </p:txBody>
      </p:sp>
      <p:sp>
        <p:nvSpPr>
          <p:cNvPr id="10" name="Rechteck 9"/>
          <p:cNvSpPr/>
          <p:nvPr userDrawn="1"/>
        </p:nvSpPr>
        <p:spPr bwMode="auto">
          <a:xfrm>
            <a:off x="2864768" y="340214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xxx</a:t>
            </a:r>
          </a:p>
        </p:txBody>
      </p:sp>
      <p:sp>
        <p:nvSpPr>
          <p:cNvPr id="11" name="Rechteck 10"/>
          <p:cNvSpPr/>
          <p:nvPr userDrawn="1"/>
        </p:nvSpPr>
        <p:spPr bwMode="auto">
          <a:xfrm>
            <a:off x="8265368" y="126333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6</a:t>
            </a:r>
          </a:p>
        </p:txBody>
      </p:sp>
      <p:sp>
        <p:nvSpPr>
          <p:cNvPr id="12" name="Rechteck 11"/>
          <p:cNvSpPr/>
          <p:nvPr userDrawn="1"/>
        </p:nvSpPr>
        <p:spPr bwMode="auto">
          <a:xfrm>
            <a:off x="8255024" y="609499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8,2</a:t>
            </a:r>
          </a:p>
        </p:txBody>
      </p:sp>
      <p:sp>
        <p:nvSpPr>
          <p:cNvPr id="13" name="Rechteck 12"/>
          <p:cNvSpPr/>
          <p:nvPr userDrawn="1"/>
        </p:nvSpPr>
        <p:spPr bwMode="auto">
          <a:xfrm>
            <a:off x="8285132" y="18891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9</a:t>
            </a:r>
          </a:p>
        </p:txBody>
      </p:sp>
      <p:sp>
        <p:nvSpPr>
          <p:cNvPr id="14" name="Rechteck 13"/>
          <p:cNvSpPr/>
          <p:nvPr userDrawn="1"/>
        </p:nvSpPr>
        <p:spPr bwMode="auto">
          <a:xfrm>
            <a:off x="3584526" y="450657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15" name="Rechteck 14"/>
          <p:cNvSpPr/>
          <p:nvPr userDrawn="1"/>
        </p:nvSpPr>
        <p:spPr bwMode="auto">
          <a:xfrm>
            <a:off x="5097016" y="5517232"/>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3,2</a:t>
            </a:r>
          </a:p>
        </p:txBody>
      </p:sp>
      <p:sp>
        <p:nvSpPr>
          <p:cNvPr id="16" name="Rechteck 15"/>
          <p:cNvSpPr/>
          <p:nvPr userDrawn="1"/>
        </p:nvSpPr>
        <p:spPr bwMode="auto">
          <a:xfrm>
            <a:off x="6548710" y="588525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4,4</a:t>
            </a:r>
          </a:p>
        </p:txBody>
      </p:sp>
      <p:cxnSp>
        <p:nvCxnSpPr>
          <p:cNvPr id="17" name="Gerade Verbindung 16"/>
          <p:cNvCxnSpPr/>
          <p:nvPr userDrawn="1"/>
        </p:nvCxnSpPr>
        <p:spPr>
          <a:xfrm>
            <a:off x="0" y="181293"/>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1257738"/>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6377900"/>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263843"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3145155"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3505220"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4585018"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9634538"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5305743"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6097905"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a:xfrm>
            <a:off x="6531610"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rbbeispie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Farbbeispiele</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hasCustomPrompt="1"/>
          </p:nvPr>
        </p:nvSpPr>
        <p:spPr>
          <a:xfrm>
            <a:off x="273050" y="1268412"/>
            <a:ext cx="9361488" cy="5113337"/>
          </a:xfrm>
        </p:spPr>
        <p:txBody>
          <a:bodyPr/>
          <a:lstStyle/>
          <a:p>
            <a:pPr lvl="0"/>
            <a:r>
              <a:rPr lang="de-DE" dirty="0"/>
              <a:t>Die im PPT-Master auswählbaren Designfarben sind die Farben des Heinz Nixdorf Instituts – dies ist in der Master-Datei mit gespeichert.</a:t>
            </a:r>
          </a:p>
          <a:p>
            <a:pPr lvl="0"/>
            <a:r>
              <a:rPr lang="de-DE" dirty="0"/>
              <a:t>Schöne Farbkombinationen sind:</a:t>
            </a:r>
          </a:p>
        </p:txBody>
      </p:sp>
      <p:sp>
        <p:nvSpPr>
          <p:cNvPr id="7" name="Rechteck 6"/>
          <p:cNvSpPr/>
          <p:nvPr userDrawn="1"/>
        </p:nvSpPr>
        <p:spPr bwMode="auto">
          <a:xfrm>
            <a:off x="273050"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8" name="Rechteck 7"/>
          <p:cNvSpPr/>
          <p:nvPr userDrawn="1"/>
        </p:nvSpPr>
        <p:spPr bwMode="auto">
          <a:xfrm>
            <a:off x="1424608"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9" name="Rechteck 8"/>
          <p:cNvSpPr/>
          <p:nvPr userDrawn="1"/>
        </p:nvSpPr>
        <p:spPr bwMode="auto">
          <a:xfrm>
            <a:off x="6133276"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0" name="Rechteck 9"/>
          <p:cNvSpPr/>
          <p:nvPr userDrawn="1"/>
        </p:nvSpPr>
        <p:spPr bwMode="auto">
          <a:xfrm>
            <a:off x="7300372"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1" name="Rechteck 10"/>
          <p:cNvSpPr/>
          <p:nvPr userDrawn="1"/>
        </p:nvSpPr>
        <p:spPr bwMode="auto">
          <a:xfrm>
            <a:off x="273050" y="330857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2" name="Rechteck 11"/>
          <p:cNvSpPr/>
          <p:nvPr userDrawn="1"/>
        </p:nvSpPr>
        <p:spPr bwMode="auto">
          <a:xfrm>
            <a:off x="1424608" y="330857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3" name="Rechteck 12"/>
          <p:cNvSpPr/>
          <p:nvPr userDrawn="1"/>
        </p:nvSpPr>
        <p:spPr bwMode="auto">
          <a:xfrm>
            <a:off x="6133276" y="331049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4" name="Rechteck 13"/>
          <p:cNvSpPr/>
          <p:nvPr userDrawn="1"/>
        </p:nvSpPr>
        <p:spPr bwMode="auto">
          <a:xfrm>
            <a:off x="7300372" y="331049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5" name="Rechteck 14"/>
          <p:cNvSpPr/>
          <p:nvPr userDrawn="1"/>
        </p:nvSpPr>
        <p:spPr bwMode="auto">
          <a:xfrm>
            <a:off x="6133276" y="5081500"/>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6" name="Rechteck 15"/>
          <p:cNvSpPr/>
          <p:nvPr userDrawn="1"/>
        </p:nvSpPr>
        <p:spPr bwMode="auto">
          <a:xfrm>
            <a:off x="7300372" y="5081500"/>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7" name="Rechteck 16"/>
          <p:cNvSpPr/>
          <p:nvPr userDrawn="1"/>
        </p:nvSpPr>
        <p:spPr bwMode="auto">
          <a:xfrm>
            <a:off x="273050" y="389891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8" name="Rechteck 17"/>
          <p:cNvSpPr/>
          <p:nvPr userDrawn="1"/>
        </p:nvSpPr>
        <p:spPr bwMode="auto">
          <a:xfrm>
            <a:off x="1424608" y="3898912"/>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9" name="Rechteck 18"/>
          <p:cNvSpPr/>
          <p:nvPr userDrawn="1"/>
        </p:nvSpPr>
        <p:spPr bwMode="auto">
          <a:xfrm>
            <a:off x="6133276" y="3900832"/>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0" name="Rechteck 19"/>
          <p:cNvSpPr/>
          <p:nvPr userDrawn="1"/>
        </p:nvSpPr>
        <p:spPr bwMode="auto">
          <a:xfrm>
            <a:off x="7300372" y="390083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1" name="Rechteck 20"/>
          <p:cNvSpPr/>
          <p:nvPr userDrawn="1"/>
        </p:nvSpPr>
        <p:spPr bwMode="auto">
          <a:xfrm>
            <a:off x="6133276" y="4491166"/>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2" name="Rechteck 21"/>
          <p:cNvSpPr/>
          <p:nvPr userDrawn="1"/>
        </p:nvSpPr>
        <p:spPr bwMode="auto">
          <a:xfrm>
            <a:off x="7300372" y="4491166"/>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3" name="Rechteck 22"/>
          <p:cNvSpPr/>
          <p:nvPr userDrawn="1"/>
        </p:nvSpPr>
        <p:spPr bwMode="auto">
          <a:xfrm>
            <a:off x="3152775"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4" name="Rechteck 23"/>
          <p:cNvSpPr/>
          <p:nvPr userDrawn="1"/>
        </p:nvSpPr>
        <p:spPr bwMode="auto">
          <a:xfrm>
            <a:off x="4319871"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5" name="Rechteck 24"/>
          <p:cNvSpPr/>
          <p:nvPr userDrawn="1"/>
        </p:nvSpPr>
        <p:spPr bwMode="auto">
          <a:xfrm>
            <a:off x="3152775" y="3299254"/>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6" name="Rechteck 25"/>
          <p:cNvSpPr/>
          <p:nvPr userDrawn="1"/>
        </p:nvSpPr>
        <p:spPr bwMode="auto">
          <a:xfrm>
            <a:off x="4319871" y="3299254"/>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7" name="Rechteck 26"/>
          <p:cNvSpPr/>
          <p:nvPr userDrawn="1"/>
        </p:nvSpPr>
        <p:spPr bwMode="auto">
          <a:xfrm>
            <a:off x="3152775" y="3889588"/>
            <a:ext cx="863526" cy="504056"/>
          </a:xfrm>
          <a:prstGeom prst="rect">
            <a:avLst/>
          </a:prstGeom>
          <a:solidFill>
            <a:schemeClr val="accent4"/>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8" name="Rechteck 27"/>
          <p:cNvSpPr/>
          <p:nvPr userDrawn="1"/>
        </p:nvSpPr>
        <p:spPr bwMode="auto">
          <a:xfrm>
            <a:off x="4319871" y="3889588"/>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9" name="Rechteck 28"/>
          <p:cNvSpPr/>
          <p:nvPr userDrawn="1"/>
        </p:nvSpPr>
        <p:spPr bwMode="auto">
          <a:xfrm>
            <a:off x="3152775" y="447992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30" name="Rechteck 29"/>
          <p:cNvSpPr/>
          <p:nvPr userDrawn="1"/>
        </p:nvSpPr>
        <p:spPr bwMode="auto">
          <a:xfrm>
            <a:off x="4319871" y="4479922"/>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Tree>
    <p:extLst>
      <p:ext uri="{BB962C8B-B14F-4D97-AF65-F5344CB8AC3E}">
        <p14:creationId xmlns:p14="http://schemas.microsoft.com/office/powerpoint/2010/main" val="351663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3116965"/>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8" name="Textplatzhalter 9"/>
          <p:cNvSpPr>
            <a:spLocks noGrp="1"/>
          </p:cNvSpPr>
          <p:nvPr>
            <p:ph type="body" sz="quarter" idx="14"/>
          </p:nvPr>
        </p:nvSpPr>
        <p:spPr bwMode="gray">
          <a:xfrm>
            <a:off x="1231444" y="3500944"/>
            <a:ext cx="5904656" cy="432112"/>
          </a:xfrm>
          <a:noFill/>
          <a:ln w="19050">
            <a:solidFill>
              <a:schemeClr val="tx2"/>
            </a:solidFill>
            <a:miter lim="800000"/>
          </a:ln>
          <a:effectLst>
            <a:outerShdw blurRad="63500" algn="ctr" rotWithShape="0">
              <a:prstClr val="black">
                <a:alpha val="40000"/>
              </a:prstClr>
            </a:outerShdw>
          </a:effectLst>
        </p:spPr>
        <p:txBody>
          <a:bodyPr lIns="90000" tIns="46800" rIns="90000" bIns="46800"/>
          <a:lstStyle>
            <a:lvl1pPr marL="0" indent="0">
              <a:lnSpc>
                <a:spcPct val="100000"/>
              </a:lnSpc>
              <a:spcBef>
                <a:spcPts val="0"/>
              </a:spcBef>
              <a:spcAft>
                <a:spcPts val="0"/>
              </a:spcAft>
              <a:buFontTx/>
              <a:buNone/>
              <a:defRPr sz="100">
                <a:solidFill>
                  <a:schemeClr val="bg1"/>
                </a:solidFill>
              </a:defRPr>
            </a:lvl1pPr>
            <a:lvl2pPr marL="0" indent="0">
              <a:lnSpc>
                <a:spcPct val="100000"/>
              </a:lnSpc>
              <a:spcBef>
                <a:spcPts val="0"/>
              </a:spcBef>
              <a:spcAft>
                <a:spcPts val="0"/>
              </a:spcAft>
              <a:buFontTx/>
              <a:buNone/>
              <a:defRPr sz="100">
                <a:solidFill>
                  <a:schemeClr val="bg1"/>
                </a:solidFill>
              </a:defRPr>
            </a:lvl2pPr>
            <a:lvl3pPr marL="0" indent="0">
              <a:lnSpc>
                <a:spcPct val="100000"/>
              </a:lnSpc>
              <a:spcBef>
                <a:spcPts val="0"/>
              </a:spcBef>
              <a:spcAft>
                <a:spcPts val="0"/>
              </a:spcAft>
              <a:buFontTx/>
              <a:buNone/>
              <a:defRPr sz="100">
                <a:solidFill>
                  <a:schemeClr val="bg1"/>
                </a:solidFill>
              </a:defRPr>
            </a:lvl3pPr>
            <a:lvl4pPr marL="0" indent="0">
              <a:lnSpc>
                <a:spcPct val="100000"/>
              </a:lnSpc>
              <a:spcBef>
                <a:spcPts val="0"/>
              </a:spcBef>
              <a:spcAft>
                <a:spcPts val="0"/>
              </a:spcAft>
              <a:buFontTx/>
              <a:buNone/>
              <a:defRPr sz="100">
                <a:solidFill>
                  <a:schemeClr val="bg1"/>
                </a:solidFill>
              </a:defRPr>
            </a:lvl4pPr>
            <a:lvl5pPr marL="0" indent="0">
              <a:lnSpc>
                <a:spcPct val="100000"/>
              </a:lnSpc>
              <a:spcBef>
                <a:spcPts val="0"/>
              </a:spcBef>
              <a:spcAft>
                <a:spcPts val="0"/>
              </a:spcAft>
              <a:buFontTx/>
              <a:buNone/>
              <a:defRPr sz="100">
                <a:solidFill>
                  <a:schemeClr val="bg1"/>
                </a:solidFill>
              </a:defRPr>
            </a:lvl5pPr>
            <a:lvl6pPr marL="0" indent="0">
              <a:lnSpc>
                <a:spcPct val="100000"/>
              </a:lnSpc>
              <a:spcBef>
                <a:spcPts val="0"/>
              </a:spcBef>
              <a:spcAft>
                <a:spcPts val="0"/>
              </a:spcAft>
              <a:buFontTx/>
              <a:buNone/>
              <a:defRPr sz="100">
                <a:solidFill>
                  <a:schemeClr val="bg1"/>
                </a:solidFill>
              </a:defRPr>
            </a:lvl6pPr>
            <a:lvl7pPr marL="0" indent="0">
              <a:lnSpc>
                <a:spcPct val="100000"/>
              </a:lnSpc>
              <a:spcBef>
                <a:spcPts val="0"/>
              </a:spcBef>
              <a:spcAft>
                <a:spcPts val="0"/>
              </a:spcAft>
              <a:buFontTx/>
              <a:buNone/>
              <a:defRPr sz="100">
                <a:solidFill>
                  <a:schemeClr val="bg1"/>
                </a:solidFill>
              </a:defRPr>
            </a:lvl7pPr>
            <a:lvl8pPr marL="0" indent="0">
              <a:lnSpc>
                <a:spcPct val="100000"/>
              </a:lnSpc>
              <a:spcBef>
                <a:spcPts val="0"/>
              </a:spcBef>
              <a:spcAft>
                <a:spcPts val="0"/>
              </a:spcAft>
              <a:buFontTx/>
              <a:buNone/>
              <a:defRPr sz="100">
                <a:solidFill>
                  <a:schemeClr val="bg1"/>
                </a:solidFill>
              </a:defRPr>
            </a:lvl8pPr>
            <a:lvl9pPr marL="0" indent="0">
              <a:lnSpc>
                <a:spcPct val="100000"/>
              </a:lnSpc>
              <a:spcBef>
                <a:spcPts val="0"/>
              </a:spcBef>
              <a:spcAft>
                <a:spcPts val="0"/>
              </a:spcAft>
              <a:buFontTx/>
              <a:buNone/>
              <a:defRPr sz="100">
                <a:solidFill>
                  <a:schemeClr val="bg1"/>
                </a:solidFill>
              </a:defRPr>
            </a:lvl9pPr>
          </a:lstStyle>
          <a:p>
            <a:pPr lvl="0"/>
            <a:r>
              <a:rPr lang="en-US"/>
              <a:t>Edit Master text styles</a:t>
            </a:r>
          </a:p>
        </p:txBody>
      </p:sp>
      <p:sp>
        <p:nvSpPr>
          <p:cNvPr id="9" name="Textplatzhalter 4"/>
          <p:cNvSpPr>
            <a:spLocks noGrp="1"/>
          </p:cNvSpPr>
          <p:nvPr>
            <p:ph type="body" sz="quarter" idx="15"/>
          </p:nvPr>
        </p:nvSpPr>
        <p:spPr>
          <a:xfrm>
            <a:off x="1352600" y="3532822"/>
            <a:ext cx="5760640" cy="2848928"/>
          </a:xfrm>
        </p:spPr>
        <p:txBody>
          <a:bodyPr/>
          <a:lstStyle>
            <a:lvl1pPr marL="360000" indent="-360000">
              <a:buFont typeface="+mj-lt"/>
              <a:buAutoNum type="arabicPeriod"/>
              <a:defRPr b="1"/>
            </a:lvl1pPr>
            <a:lvl2pPr marL="720000" indent="-360000">
              <a:buFont typeface="+mj-lt"/>
              <a:buAutoNum type="arabicPeriod"/>
              <a:defRPr b="1"/>
            </a:lvl2pPr>
            <a:lvl3pPr marL="1080000" indent="-360000">
              <a:buFont typeface="+mj-lt"/>
              <a:buAutoNum type="arabicPeriod"/>
              <a:defRPr b="1"/>
            </a:lvl3pPr>
            <a:lvl4pPr marL="1438275" indent="-360000">
              <a:buFont typeface="+mj-lt"/>
              <a:buAutoNum type="arabicPeriod"/>
              <a:defRPr b="1"/>
            </a:lvl4pPr>
            <a:lvl5pPr marL="1800000" indent="-360000">
              <a:buFont typeface="+mj-lt"/>
              <a:buAutoNum type="arabicPeriod"/>
              <a:defRPr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58"/>
          <p:cNvSpPr>
            <a:spLocks noGrp="1"/>
          </p:cNvSpPr>
          <p:nvPr>
            <p:ph type="title"/>
          </p:nvPr>
        </p:nvSpPr>
        <p:spPr>
          <a:xfrm>
            <a:off x="267155" y="1484784"/>
            <a:ext cx="9348333" cy="1440160"/>
          </a:xfrm>
        </p:spPr>
        <p:txBody>
          <a:bodyPr lIns="0" rIns="0"/>
          <a:lstStyle>
            <a:lvl1pPr>
              <a:defRPr sz="3600"/>
            </a:lvl1pPr>
          </a:lstStyle>
          <a:p>
            <a:r>
              <a:rPr lang="en-US"/>
              <a:t>Click to edit Master title style</a:t>
            </a:r>
            <a:endParaRPr lang="de-DE" dirty="0"/>
          </a:p>
        </p:txBody>
      </p:sp>
      <p:cxnSp>
        <p:nvCxnSpPr>
          <p:cNvPr id="13" name="Gerade Verbindung 12"/>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04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273050" y="1268412"/>
            <a:ext cx="9361488"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8310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4905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5313363" y="1259677"/>
            <a:ext cx="4315495" cy="51220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Textplatzhalter 7"/>
          <p:cNvSpPr>
            <a:spLocks noGrp="1"/>
          </p:cNvSpPr>
          <p:nvPr>
            <p:ph type="body" sz="quarter" idx="13"/>
          </p:nvPr>
        </p:nvSpPr>
        <p:spPr>
          <a:xfrm>
            <a:off x="273051" y="1272232"/>
            <a:ext cx="4319588" cy="5109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52421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Bildplatzhalter 5"/>
          <p:cNvSpPr>
            <a:spLocks noGrp="1"/>
          </p:cNvSpPr>
          <p:nvPr>
            <p:ph type="pic" sz="quarter" idx="12"/>
          </p:nvPr>
        </p:nvSpPr>
        <p:spPr>
          <a:xfrm>
            <a:off x="264686" y="1268413"/>
            <a:ext cx="2888089" cy="5113337"/>
          </a:xfrm>
        </p:spPr>
        <p:txBody>
          <a:bodyPr/>
          <a:lstStyle/>
          <a:p>
            <a:r>
              <a:rPr lang="en-US" dirty="0"/>
              <a:t>Click icon to add picture</a:t>
            </a:r>
            <a:endParaRPr lang="de-DE"/>
          </a:p>
        </p:txBody>
      </p:sp>
      <p:sp>
        <p:nvSpPr>
          <p:cNvPr id="9" name="Textplatzhalter 8"/>
          <p:cNvSpPr>
            <a:spLocks noGrp="1"/>
          </p:cNvSpPr>
          <p:nvPr>
            <p:ph type="body" sz="quarter" idx="13"/>
          </p:nvPr>
        </p:nvSpPr>
        <p:spPr>
          <a:xfrm>
            <a:off x="3513138" y="1268413"/>
            <a:ext cx="6121400"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724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rechts">
    <p:spTree>
      <p:nvGrpSpPr>
        <p:cNvPr id="1" name=""/>
        <p:cNvGrpSpPr/>
        <p:nvPr/>
      </p:nvGrpSpPr>
      <p:grpSpPr>
        <a:xfrm>
          <a:off x="0" y="0"/>
          <a:ext cx="0" cy="0"/>
          <a:chOff x="0" y="0"/>
          <a:chExt cx="0" cy="0"/>
        </a:xfrm>
      </p:grpSpPr>
      <p:sp>
        <p:nvSpPr>
          <p:cNvPr id="2" name="Titel 1"/>
          <p:cNvSpPr>
            <a:spLocks noGrp="1"/>
          </p:cNvSpPr>
          <p:nvPr>
            <p:ph type="title"/>
          </p:nvPr>
        </p:nvSpPr>
        <p:spPr>
          <a:xfrm>
            <a:off x="6537325" y="188642"/>
            <a:ext cx="3097212" cy="6193108"/>
          </a:xfrm>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8" name="Inhaltsplatzhalter 7"/>
          <p:cNvSpPr>
            <a:spLocks noGrp="1"/>
          </p:cNvSpPr>
          <p:nvPr>
            <p:ph sz="quarter" idx="12"/>
          </p:nvPr>
        </p:nvSpPr>
        <p:spPr>
          <a:xfrm>
            <a:off x="273051" y="188912"/>
            <a:ext cx="5832474" cy="6192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5933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Quelle / na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Textplatzhalter 5"/>
          <p:cNvSpPr>
            <a:spLocks noGrp="1"/>
          </p:cNvSpPr>
          <p:nvPr>
            <p:ph type="body" sz="quarter" idx="12" hasCustomPrompt="1"/>
          </p:nvPr>
        </p:nvSpPr>
        <p:spPr>
          <a:xfrm>
            <a:off x="273050" y="6185162"/>
            <a:ext cx="8424366" cy="216000"/>
          </a:xfrm>
        </p:spPr>
        <p:txBody>
          <a:bodyPr vert="horz" lIns="0" tIns="45720" rIns="91440" bIns="45720" rtlCol="0" anchor="ctr">
            <a:noAutofit/>
          </a:bodyPr>
          <a:lstStyle>
            <a:lvl1pPr marL="360000" indent="-360000">
              <a:buNone/>
              <a:defRPr lang="de-DE" sz="1400" baseline="0" dirty="0">
                <a:solidFill>
                  <a:schemeClr val="tx1"/>
                </a:solidFill>
                <a:latin typeface="Arial" charset="0"/>
              </a:defRPr>
            </a:lvl1pPr>
          </a:lstStyle>
          <a:p>
            <a:pPr marL="0" lvl="0" indent="0">
              <a:spcBef>
                <a:spcPct val="0"/>
              </a:spcBef>
              <a:spcAft>
                <a:spcPct val="0"/>
              </a:spcAft>
            </a:pPr>
            <a:r>
              <a:rPr lang="de-DE" dirty="0"/>
              <a:t>Quelle: R. </a:t>
            </a:r>
            <a:r>
              <a:rPr lang="de-DE" dirty="0" err="1"/>
              <a:t>Isermann</a:t>
            </a:r>
            <a:r>
              <a:rPr lang="de-DE" dirty="0"/>
              <a:t>; Adaptive Control Systems, </a:t>
            </a:r>
            <a:r>
              <a:rPr lang="de-DE" dirty="0" err="1"/>
              <a:t>Prentice</a:t>
            </a:r>
            <a:r>
              <a:rPr lang="de-DE" dirty="0"/>
              <a:t> Hall, 1992</a:t>
            </a:r>
            <a:endParaRPr lang="de-DE" sz="1000" dirty="0">
              <a:solidFill>
                <a:srgbClr val="003A80"/>
              </a:solidFill>
              <a:latin typeface="Arial" charset="0"/>
            </a:endParaRPr>
          </a:p>
        </p:txBody>
      </p:sp>
      <p:sp>
        <p:nvSpPr>
          <p:cNvPr id="6" name="Textplatzhalter 5"/>
          <p:cNvSpPr>
            <a:spLocks noGrp="1"/>
          </p:cNvSpPr>
          <p:nvPr>
            <p:ph type="body" sz="quarter" idx="13" hasCustomPrompt="1"/>
          </p:nvPr>
        </p:nvSpPr>
        <p:spPr>
          <a:xfrm>
            <a:off x="273050" y="5877272"/>
            <a:ext cx="7704286" cy="216000"/>
          </a:xfrm>
        </p:spPr>
        <p:txBody>
          <a:bodyPr vert="horz" lIns="0" tIns="45720" rIns="91440" bIns="45720" rtlCol="0" anchor="ctr"/>
          <a:lstStyle>
            <a:lvl1pPr marL="0" indent="0">
              <a:buNone/>
              <a:defRPr lang="de-DE" sz="1400" cap="none" baseline="0" dirty="0">
                <a:latin typeface="Arial" charset="0"/>
              </a:defRPr>
            </a:lvl1pPr>
          </a:lstStyle>
          <a:p>
            <a:pPr lvl="0">
              <a:spcBef>
                <a:spcPct val="0"/>
              </a:spcBef>
              <a:spcAft>
                <a:spcPct val="0"/>
              </a:spcAft>
            </a:pPr>
            <a:r>
              <a:rPr lang="de-DE" dirty="0"/>
              <a:t>nach </a:t>
            </a:r>
            <a:r>
              <a:rPr lang="de-DE" dirty="0" err="1"/>
              <a:t>Zohm</a:t>
            </a:r>
            <a:r>
              <a:rPr lang="de-DE" dirty="0"/>
              <a:t> 2003:</a:t>
            </a:r>
          </a:p>
        </p:txBody>
      </p:sp>
    </p:spTree>
    <p:extLst>
      <p:ext uri="{BB962C8B-B14F-4D97-AF65-F5344CB8AC3E}">
        <p14:creationId xmlns:p14="http://schemas.microsoft.com/office/powerpoint/2010/main" val="46739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33816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elplatzhalter 9"/>
          <p:cNvSpPr>
            <a:spLocks noGrp="1"/>
          </p:cNvSpPr>
          <p:nvPr>
            <p:ph type="title"/>
          </p:nvPr>
        </p:nvSpPr>
        <p:spPr>
          <a:xfrm>
            <a:off x="270900" y="188642"/>
            <a:ext cx="9363637" cy="1079772"/>
          </a:xfrm>
          <a:prstGeom prst="rect">
            <a:avLst/>
          </a:prstGeom>
        </p:spPr>
        <p:txBody>
          <a:bodyPr vert="horz" lIns="0" tIns="0" rIns="0" bIns="0" rtlCol="0" anchor="ctr">
            <a:noAutofit/>
          </a:bodyPr>
          <a:lstStyle/>
          <a:p>
            <a:r>
              <a:rPr lang="de-DE" dirty="0"/>
              <a:t>Titelmasterformat durch Klicken bearbeiten</a:t>
            </a:r>
          </a:p>
        </p:txBody>
      </p:sp>
      <p:cxnSp>
        <p:nvCxnSpPr>
          <p:cNvPr id="105" name="Gerade Verbindung 104"/>
          <p:cNvCxnSpPr/>
          <p:nvPr/>
        </p:nvCxnSpPr>
        <p:spPr>
          <a:xfrm>
            <a:off x="272228" y="6516397"/>
            <a:ext cx="7633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idx="1"/>
          </p:nvPr>
        </p:nvSpPr>
        <p:spPr>
          <a:xfrm>
            <a:off x="270899" y="1268413"/>
            <a:ext cx="9360000" cy="5040311"/>
          </a:xfrm>
          <a:prstGeom prst="rect">
            <a:avLst/>
          </a:prstGeom>
        </p:spPr>
        <p:txBody>
          <a:bodyPr vert="horz" lIns="0" tIns="45720" rIns="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1" name="Fußzeilenplatzhalter 1028"/>
          <p:cNvSpPr>
            <a:spLocks noGrp="1"/>
          </p:cNvSpPr>
          <p:nvPr>
            <p:ph type="ftr" sz="quarter" idx="3"/>
          </p:nvPr>
        </p:nvSpPr>
        <p:spPr>
          <a:xfrm>
            <a:off x="560512" y="6583104"/>
            <a:ext cx="5011976" cy="230400"/>
          </a:xfrm>
          <a:prstGeom prst="rect">
            <a:avLst/>
          </a:prstGeom>
        </p:spPr>
        <p:txBody>
          <a:bodyPr vert="horz" wrap="none" lIns="0" tIns="0" rIns="0" bIns="0" rtlCol="0" anchor="ctr" anchorCtr="0">
            <a:noAutofit/>
          </a:bodyPr>
          <a:lstStyle>
            <a:lvl1pPr algn="l">
              <a:defRPr sz="1100" b="1">
                <a:solidFill>
                  <a:schemeClr val="tx2"/>
                </a:solidFill>
              </a:defRPr>
            </a:lvl1pPr>
          </a:lstStyle>
          <a:p>
            <a:r>
              <a:rPr lang="de-DE"/>
              <a:t>Software Engineering</a:t>
            </a:r>
            <a:endParaRPr lang="de-DE" dirty="0"/>
          </a:p>
        </p:txBody>
      </p:sp>
      <p:sp>
        <p:nvSpPr>
          <p:cNvPr id="3" name="Foliennummernplatzhalter 2"/>
          <p:cNvSpPr>
            <a:spLocks noGrp="1"/>
          </p:cNvSpPr>
          <p:nvPr>
            <p:ph type="sldNum" sz="quarter" idx="4"/>
          </p:nvPr>
        </p:nvSpPr>
        <p:spPr>
          <a:xfrm>
            <a:off x="272228" y="6583104"/>
            <a:ext cx="360292" cy="230400"/>
          </a:xfrm>
          <a:prstGeom prst="rect">
            <a:avLst/>
          </a:prstGeom>
        </p:spPr>
        <p:txBody>
          <a:bodyPr vert="horz" lIns="0" tIns="45720" rIns="0" bIns="45720" rtlCol="0" anchor="ctr"/>
          <a:lstStyle>
            <a:lvl1pPr algn="l">
              <a:defRPr sz="1100" b="1">
                <a:solidFill>
                  <a:schemeClr val="bg1">
                    <a:lumMod val="50000"/>
                  </a:schemeClr>
                </a:solidFill>
              </a:defRPr>
            </a:lvl1pPr>
          </a:lstStyle>
          <a:p>
            <a:fld id="{815DB69B-0A2B-4D0B-A3BD-360AAA24381D}" type="slidenum">
              <a:rPr lang="de-DE" smtClean="0"/>
              <a:pPr/>
              <a:t>‹#›</a:t>
            </a:fld>
            <a:endParaRPr lang="de-DE" dirty="0"/>
          </a:p>
        </p:txBody>
      </p:sp>
      <p:grpSp>
        <p:nvGrpSpPr>
          <p:cNvPr id="49" name="Gruppieren 48"/>
          <p:cNvGrpSpPr/>
          <p:nvPr userDrawn="1"/>
        </p:nvGrpSpPr>
        <p:grpSpPr>
          <a:xfrm>
            <a:off x="7992000" y="6501600"/>
            <a:ext cx="1641600" cy="255600"/>
            <a:chOff x="592138" y="4584700"/>
            <a:chExt cx="8172451" cy="1292225"/>
          </a:xfrm>
        </p:grpSpPr>
        <p:sp>
          <p:nvSpPr>
            <p:cNvPr id="50"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2"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3"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4"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5"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6"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7"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8"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9"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0"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1"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2"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3"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4"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5"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6"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7"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8"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9"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0"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1"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2"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3"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4"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5"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6"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7"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8"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9"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0"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1"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2"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3"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4"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5"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6"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7"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8"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9"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0"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1"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96" r:id="rId4"/>
    <p:sldLayoutId id="2147483695" r:id="rId5"/>
    <p:sldLayoutId id="2147483694" r:id="rId6"/>
    <p:sldLayoutId id="2147483693" r:id="rId7"/>
    <p:sldLayoutId id="2147483700" r:id="rId8"/>
    <p:sldLayoutId id="2147483692" r:id="rId9"/>
    <p:sldLayoutId id="2147483691" r:id="rId10"/>
    <p:sldLayoutId id="2147483690" r:id="rId11"/>
  </p:sldLayoutIdLst>
  <p:hf hdr="0" dt="0"/>
  <p:txStyles>
    <p:title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p:titleStyle>
    <p:body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www.sonarqube.org/" TargetMode="Externa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hyperlink" Target="https://www.sonarlint.org/" TargetMode="External"/><Relationship Id="rId5" Type="http://schemas.openxmlformats.org/officeDocument/2006/relationships/hyperlink" Target="https://eslint.org/"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alsamiq.com/" TargetMode="External"/><Relationship Id="rId2" Type="http://schemas.openxmlformats.org/officeDocument/2006/relationships/hyperlink" Target="https://www.nngroup.com/articles/why-you-only-need-to-test-with-5-users"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145/2970276.297034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3"/>
          </p:nvPr>
        </p:nvSpPr>
        <p:spPr>
          <a:xfrm>
            <a:off x="271992" y="4725144"/>
            <a:ext cx="4679950" cy="2016646"/>
          </a:xfrm>
        </p:spPr>
        <p:txBody>
          <a:bodyPr/>
          <a:lstStyle/>
          <a:p>
            <a:pPr>
              <a:buFont typeface="Wingdings" panose="05000000000000000000" pitchFamily="2" charset="2"/>
              <a:buChar char="§"/>
            </a:pPr>
            <a:r>
              <a:rPr lang="de-DE" dirty="0"/>
              <a:t>G. S. Varma</a:t>
            </a:r>
          </a:p>
        </p:txBody>
      </p:sp>
      <p:sp>
        <p:nvSpPr>
          <p:cNvPr id="4" name="Textplatzhalter 3"/>
          <p:cNvSpPr>
            <a:spLocks noGrp="1"/>
          </p:cNvSpPr>
          <p:nvPr>
            <p:ph type="body" sz="quarter" idx="14"/>
          </p:nvPr>
        </p:nvSpPr>
        <p:spPr>
          <a:xfrm>
            <a:off x="271992" y="1971085"/>
            <a:ext cx="9362546" cy="1437456"/>
          </a:xfrm>
        </p:spPr>
        <p:txBody>
          <a:bodyPr/>
          <a:lstStyle/>
          <a:p>
            <a:pPr algn="ctr">
              <a:lnSpc>
                <a:spcPct val="150000"/>
              </a:lnSpc>
            </a:pPr>
            <a:r>
              <a:rPr lang="en-GB" dirty="0"/>
              <a:t>Integration of Multiple Static Analysis Tools in a Single Interface</a:t>
            </a:r>
            <a:endParaRPr lang="de-DE" dirty="0"/>
          </a:p>
        </p:txBody>
      </p:sp>
      <p:sp>
        <p:nvSpPr>
          <p:cNvPr id="7" name="Inhaltsplatzhalter 2">
            <a:extLst>
              <a:ext uri="{FF2B5EF4-FFF2-40B4-BE49-F238E27FC236}">
                <a16:creationId xmlns:a16="http://schemas.microsoft.com/office/drawing/2014/main" id="{61C1876A-294E-4485-B625-2F6EB61D8D87}"/>
              </a:ext>
            </a:extLst>
          </p:cNvPr>
          <p:cNvSpPr txBox="1">
            <a:spLocks/>
          </p:cNvSpPr>
          <p:nvPr/>
        </p:nvSpPr>
        <p:spPr>
          <a:xfrm>
            <a:off x="6753200" y="4725144"/>
            <a:ext cx="4679950" cy="2016646"/>
          </a:xfrm>
          <a:prstGeom prst="rect">
            <a:avLst/>
          </a:prstGeom>
        </p:spPr>
        <p:txBody>
          <a:bodyPr vert="horz" lIns="0" tIns="45720" rIns="0" bIns="45720" rtlCol="0">
            <a:noAutofit/>
          </a:bodyPr>
          <a:lst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Supervisors:</a:t>
            </a:r>
          </a:p>
          <a:p>
            <a:pPr>
              <a:buFont typeface="Wingdings" panose="05000000000000000000" pitchFamily="2" charset="2"/>
              <a:buChar char="§"/>
            </a:pPr>
            <a:r>
              <a:rPr lang="en-GB" dirty="0"/>
              <a:t>Prof. </a:t>
            </a:r>
            <a:r>
              <a:rPr lang="en-GB" dirty="0" err="1"/>
              <a:t>Dr.</a:t>
            </a:r>
            <a:r>
              <a:rPr lang="en-GB" dirty="0"/>
              <a:t> Eric </a:t>
            </a:r>
            <a:r>
              <a:rPr lang="en-GB" dirty="0" err="1"/>
              <a:t>Bodden</a:t>
            </a:r>
            <a:endParaRPr lang="en-GB" dirty="0"/>
          </a:p>
          <a:p>
            <a:pPr>
              <a:buFont typeface="Wingdings" panose="05000000000000000000" pitchFamily="2" charset="2"/>
              <a:buChar char="§"/>
            </a:pPr>
            <a:r>
              <a:rPr lang="en-GB" dirty="0" err="1"/>
              <a:t>Dr.</a:t>
            </a:r>
            <a:r>
              <a:rPr lang="en-GB" dirty="0"/>
              <a:t>-Ing. Ben Hermann</a:t>
            </a:r>
            <a:endParaRPr lang="de-DE" dirty="0"/>
          </a:p>
        </p:txBody>
      </p:sp>
    </p:spTree>
    <p:extLst>
      <p:ext uri="{BB962C8B-B14F-4D97-AF65-F5344CB8AC3E}">
        <p14:creationId xmlns:p14="http://schemas.microsoft.com/office/powerpoint/2010/main" val="21104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10</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chemeClr val="tx2"/>
                </a:solidFill>
                <a:latin typeface="+mj-lt"/>
                <a:ea typeface="+mj-ea"/>
                <a:cs typeface="+mj-cs"/>
              </a:rPr>
              <a:t>UX Design Cycle 1</a:t>
            </a:r>
          </a:p>
        </p:txBody>
      </p:sp>
    </p:spTree>
    <p:extLst>
      <p:ext uri="{BB962C8B-B14F-4D97-AF65-F5344CB8AC3E}">
        <p14:creationId xmlns:p14="http://schemas.microsoft.com/office/powerpoint/2010/main" val="4217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11</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9</a:t>
            </a:r>
          </a:p>
          <a:p>
            <a:pPr>
              <a:lnSpc>
                <a:spcPct val="200000"/>
              </a:lnSpc>
            </a:pPr>
            <a:r>
              <a:rPr lang="en-GB" dirty="0"/>
              <a:t>Each session: ~ 90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1</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195860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12</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867052998"/>
              </p:ext>
            </p:extLst>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44793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25284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14</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2693" y="2044749"/>
            <a:ext cx="8020050" cy="3724275"/>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err="1"/>
              <a:t>Seperate</a:t>
            </a:r>
            <a:r>
              <a:rPr lang="en-GB" dirty="0"/>
              <a:t> List</a:t>
            </a:r>
          </a:p>
        </p:txBody>
      </p:sp>
    </p:spTree>
    <p:extLst>
      <p:ext uri="{BB962C8B-B14F-4D97-AF65-F5344CB8AC3E}">
        <p14:creationId xmlns:p14="http://schemas.microsoft.com/office/powerpoint/2010/main" val="21563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15</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100 %</a:t>
                      </a:r>
                    </a:p>
                  </a:txBody>
                  <a:tcPr/>
                </a:tc>
                <a:tc>
                  <a:txBody>
                    <a:bodyPr/>
                    <a:lstStyle/>
                    <a:p>
                      <a:pPr algn="ctr"/>
                      <a:r>
                        <a:rPr lang="en-GB" dirty="0"/>
                        <a:t>100 %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a:t>
                      </a:r>
                    </a:p>
                  </a:txBody>
                  <a:tcPr/>
                </a:tc>
                <a:tc>
                  <a:txBody>
                    <a:bodyPr/>
                    <a:lstStyle/>
                    <a:p>
                      <a:pPr algn="ctr"/>
                      <a:r>
                        <a:rPr lang="en-GB" dirty="0"/>
                        <a:t>7.6</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2</a:t>
                      </a:r>
                    </a:p>
                  </a:txBody>
                  <a:tcPr/>
                </a:tc>
                <a:tc>
                  <a:txBody>
                    <a:bodyPr/>
                    <a:lstStyle/>
                    <a:p>
                      <a:pPr algn="ctr"/>
                      <a:r>
                        <a:rPr lang="en-GB" dirty="0"/>
                        <a:t>3</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1232"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96780"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Separate List – more effective when using more tools</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425254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16</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D9295A87-B63E-46BF-B282-FAC60BDA82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208" y="2708920"/>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84972189-37D3-4C33-B26B-D718C46B4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539" y="3022947"/>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FF050F7-42A5-4275-8487-D7FF3BD266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4873" y="3891474"/>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D8E4291B-3467-4C81-9856-5479193F6F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208" y="4231791"/>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4D43B87-80F1-4B5E-ADCB-99C7CAEA6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9051" y="4545192"/>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A4D04042-618C-4D7C-82B4-1AD839367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8032" y="5403440"/>
            <a:ext cx="339331" cy="339331"/>
          </a:xfrm>
          <a:prstGeom prst="rect">
            <a:avLst/>
          </a:prstGeom>
        </p:spPr>
      </p:pic>
    </p:spTree>
    <p:extLst>
      <p:ext uri="{BB962C8B-B14F-4D97-AF65-F5344CB8AC3E}">
        <p14:creationId xmlns:p14="http://schemas.microsoft.com/office/powerpoint/2010/main" val="113307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pPr defTabSz="422388">
              <a:buClr>
                <a:srgbClr val="003A80"/>
              </a:buClr>
              <a:buSzPct val="80000"/>
            </a:pPr>
            <a:r>
              <a:rPr lang="en-GB" dirty="0">
                <a:solidFill>
                  <a:schemeClr val="tx2"/>
                </a:solidFill>
              </a:rPr>
              <a:t>UX 1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17</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View</a:t>
            </a:r>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2">
              <a:buFont typeface="Wingdings" panose="05000000000000000000" pitchFamily="2" charset="2"/>
              <a:buChar char="§"/>
            </a:pPr>
            <a:r>
              <a:rPr lang="en-GB" dirty="0"/>
              <a:t>Increase code base</a:t>
            </a:r>
          </a:p>
          <a:p>
            <a:pPr lvl="2">
              <a:buFont typeface="Wingdings" panose="05000000000000000000" pitchFamily="2" charset="2"/>
              <a:buChar char="§"/>
            </a:pPr>
            <a:r>
              <a:rPr lang="en-GB" dirty="0"/>
              <a:t>Volume of bugs ( + scroll )</a:t>
            </a:r>
          </a:p>
          <a:p>
            <a:pPr lvl="2">
              <a:buFont typeface="Wingdings" panose="05000000000000000000" pitchFamily="2" charset="2"/>
              <a:buChar char="§"/>
            </a:pPr>
            <a:r>
              <a:rPr lang="en-GB" dirty="0"/>
              <a:t>Integrate more tools </a:t>
            </a:r>
          </a:p>
          <a:p>
            <a:pPr lvl="2">
              <a:buFont typeface="Wingdings" panose="05000000000000000000" pitchFamily="2" charset="2"/>
              <a:buChar char="§"/>
            </a:pPr>
            <a:r>
              <a:rPr lang="en-GB" dirty="0"/>
              <a:t>Code view perspective</a:t>
            </a:r>
          </a:p>
          <a:p>
            <a:pPr lvl="2">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773" y="1290909"/>
            <a:ext cx="1057275" cy="1057275"/>
          </a:xfrm>
          <a:prstGeom prst="rect">
            <a:avLst/>
          </a:prstGeom>
        </p:spPr>
      </p:pic>
    </p:spTree>
    <p:extLst>
      <p:ext uri="{BB962C8B-B14F-4D97-AF65-F5344CB8AC3E}">
        <p14:creationId xmlns:p14="http://schemas.microsoft.com/office/powerpoint/2010/main" val="322651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18</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chemeClr val="tx2"/>
                </a:solidFill>
                <a:latin typeface="+mj-lt"/>
                <a:ea typeface="+mj-ea"/>
                <a:cs typeface="+mj-cs"/>
              </a:rPr>
              <a:t>UX Design Cycle 2</a:t>
            </a:r>
          </a:p>
        </p:txBody>
      </p:sp>
    </p:spTree>
    <p:extLst>
      <p:ext uri="{BB962C8B-B14F-4D97-AF65-F5344CB8AC3E}">
        <p14:creationId xmlns:p14="http://schemas.microsoft.com/office/powerpoint/2010/main" val="146259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19</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7</a:t>
            </a:r>
          </a:p>
          <a:p>
            <a:pPr>
              <a:lnSpc>
                <a:spcPct val="200000"/>
              </a:lnSpc>
            </a:pPr>
            <a:r>
              <a:rPr lang="en-GB" dirty="0"/>
              <a:t>Sub research questions: 9</a:t>
            </a:r>
          </a:p>
          <a:p>
            <a:pPr>
              <a:lnSpc>
                <a:spcPct val="200000"/>
              </a:lnSpc>
            </a:pPr>
            <a:r>
              <a:rPr lang="en-GB" dirty="0"/>
              <a:t>Each session: ~ 105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2</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pic>
        <p:nvPicPr>
          <p:cNvPr id="7" name="Picture 6" descr="A close up of a logo&#10;&#10;Description automatically generated">
            <a:extLst>
              <a:ext uri="{FF2B5EF4-FFF2-40B4-BE49-F238E27FC236}">
                <a16:creationId xmlns:a16="http://schemas.microsoft.com/office/drawing/2014/main" id="{929FD7B3-AACB-4BB4-A318-C81EB75F0B0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a:off x="3656856" y="3429000"/>
            <a:ext cx="723333" cy="2879822"/>
          </a:xfrm>
          <a:prstGeom prst="rect">
            <a:avLst/>
          </a:prstGeom>
        </p:spPr>
      </p:pic>
      <p:pic>
        <p:nvPicPr>
          <p:cNvPr id="9" name="Picture 8" descr="A close up of a logo&#10;&#10;Description automatically generated">
            <a:extLst>
              <a:ext uri="{FF2B5EF4-FFF2-40B4-BE49-F238E27FC236}">
                <a16:creationId xmlns:a16="http://schemas.microsoft.com/office/drawing/2014/main" id="{F248FEB9-6DEF-4568-A00A-3739BE2B65D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flipH="1">
            <a:off x="9001097" y="3429000"/>
            <a:ext cx="723333" cy="2879822"/>
          </a:xfrm>
          <a:prstGeom prst="rect">
            <a:avLst/>
          </a:prstGeom>
        </p:spPr>
      </p:pic>
    </p:spTree>
    <p:extLst>
      <p:ext uri="{BB962C8B-B14F-4D97-AF65-F5344CB8AC3E}">
        <p14:creationId xmlns:p14="http://schemas.microsoft.com/office/powerpoint/2010/main" val="20914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913DE93-BE09-4100-B058-092FEABF01BA}"/>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ED80EF5B-1E6D-4B33-9FB2-0ADC6AC6DE4F}"/>
              </a:ext>
            </a:extLst>
          </p:cNvPr>
          <p:cNvSpPr>
            <a:spLocks noGrp="1"/>
          </p:cNvSpPr>
          <p:nvPr>
            <p:ph type="sldNum" sz="quarter" idx="11"/>
          </p:nvPr>
        </p:nvSpPr>
        <p:spPr/>
        <p:txBody>
          <a:bodyPr/>
          <a:lstStyle/>
          <a:p>
            <a:fld id="{815DB69B-0A2B-4D0B-A3BD-360AAA24381D}" type="slidenum">
              <a:rPr lang="de-DE" smtClean="0"/>
              <a:pPr/>
              <a:t>2</a:t>
            </a:fld>
            <a:endParaRPr lang="de-DE" dirty="0"/>
          </a:p>
        </p:txBody>
      </p:sp>
      <p:pic>
        <p:nvPicPr>
          <p:cNvPr id="6" name="Picture 5" descr="A picture containing stereo&#10;&#10;Description automatically generated">
            <a:extLst>
              <a:ext uri="{FF2B5EF4-FFF2-40B4-BE49-F238E27FC236}">
                <a16:creationId xmlns:a16="http://schemas.microsoft.com/office/drawing/2014/main" id="{BAACB349-FED4-40CF-A263-D94A5F6FB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944" y="733845"/>
            <a:ext cx="6084112" cy="5390310"/>
          </a:xfrm>
          <a:prstGeom prst="rect">
            <a:avLst/>
          </a:prstGeom>
        </p:spPr>
      </p:pic>
    </p:spTree>
    <p:extLst>
      <p:ext uri="{BB962C8B-B14F-4D97-AF65-F5344CB8AC3E}">
        <p14:creationId xmlns:p14="http://schemas.microsoft.com/office/powerpoint/2010/main" val="165951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20</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3462205276"/>
              </p:ext>
            </p:extLst>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94679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21</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6267" y="1398793"/>
            <a:ext cx="8292902" cy="442649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188510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22</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8544" y="1419653"/>
            <a:ext cx="8253824" cy="4405636"/>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Separate List</a:t>
            </a:r>
          </a:p>
        </p:txBody>
      </p:sp>
    </p:spTree>
    <p:extLst>
      <p:ext uri="{BB962C8B-B14F-4D97-AF65-F5344CB8AC3E}">
        <p14:creationId xmlns:p14="http://schemas.microsoft.com/office/powerpoint/2010/main" val="176737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23</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extLst>
              <p:ext uri="{D42A27DB-BD31-4B8C-83A1-F6EECF244321}">
                <p14:modId xmlns:p14="http://schemas.microsoft.com/office/powerpoint/2010/main" val="1234253183"/>
              </p:ext>
            </p:extLst>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71.43 %</a:t>
                      </a:r>
                    </a:p>
                  </a:txBody>
                  <a:tcPr/>
                </a:tc>
                <a:tc>
                  <a:txBody>
                    <a:bodyPr/>
                    <a:lstStyle/>
                    <a:p>
                      <a:pPr algn="ctr"/>
                      <a:r>
                        <a:rPr lang="en-GB" dirty="0"/>
                        <a:t>42.85 %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8.14</a:t>
                      </a:r>
                    </a:p>
                  </a:txBody>
                  <a:tcPr/>
                </a:tc>
                <a:tc>
                  <a:txBody>
                    <a:bodyPr/>
                    <a:lstStyle/>
                    <a:p>
                      <a:pPr algn="ctr"/>
                      <a:r>
                        <a:rPr lang="en-GB" dirty="0"/>
                        <a:t>5.43</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5</a:t>
                      </a:r>
                    </a:p>
                  </a:txBody>
                  <a:tcPr/>
                </a:tc>
                <a:tc>
                  <a:txBody>
                    <a:bodyPr/>
                    <a:lstStyle/>
                    <a:p>
                      <a:pPr algn="ctr"/>
                      <a:r>
                        <a:rPr lang="en-GB" dirty="0"/>
                        <a:t>0</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984"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8395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Single List – effortless to perceive, more user friendly</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253545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24</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0154F4D0-1529-4DF6-8544-13895B0235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822" y="2564904"/>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4191C26A-ED3A-4E79-A13A-E612314351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384" y="2564904"/>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E27D9258-650A-4443-9CF5-11A2CFD75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3259" y="3660038"/>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A3AA7B3D-A742-4772-B05C-F7FE1FE6CF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3156" y="3917793"/>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938C2C7-2F40-4578-9C4F-6BC791D0B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3387" y="4230347"/>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0CE4D35-F41B-44DC-BCE7-5157CDF6C0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9876" y="3660038"/>
            <a:ext cx="339331" cy="33933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AC505D21-DA02-4AB8-98EB-14C563BA64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3490" y="5270682"/>
            <a:ext cx="339331" cy="339331"/>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5BED443E-D364-414C-A851-7A3207F0D8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562" y="5047175"/>
            <a:ext cx="339331" cy="339331"/>
          </a:xfrm>
          <a:prstGeom prst="rect">
            <a:avLst/>
          </a:prstGeom>
        </p:spPr>
      </p:pic>
    </p:spTree>
    <p:extLst>
      <p:ext uri="{BB962C8B-B14F-4D97-AF65-F5344CB8AC3E}">
        <p14:creationId xmlns:p14="http://schemas.microsoft.com/office/powerpoint/2010/main" val="1284253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a:xfrm>
            <a:off x="270900" y="188642"/>
            <a:ext cx="9363637" cy="1079772"/>
          </a:xfrm>
        </p:spPr>
        <p:txBody>
          <a:bodyPr/>
          <a:lstStyle/>
          <a:p>
            <a:r>
              <a:rPr lang="en-GB" dirty="0">
                <a:solidFill>
                  <a:srgbClr val="003A80"/>
                </a:solidFill>
              </a:rPr>
              <a:t>UX 2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25</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r>
              <a:rPr lang="en-GB" dirty="0"/>
              <a:t>Code View</a:t>
            </a:r>
          </a:p>
          <a:p>
            <a:r>
              <a:rPr lang="en-GB" dirty="0"/>
              <a:t>UX 1 Scalability </a:t>
            </a:r>
          </a:p>
          <a:p>
            <a:endParaRPr lang="en-GB" dirty="0"/>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lvl="3">
              <a:buFont typeface="Wingdings" panose="05000000000000000000" pitchFamily="2" charset="2"/>
              <a:buChar char="§"/>
            </a:pPr>
            <a:r>
              <a:rPr lang="en-GB" dirty="0"/>
              <a:t>UX 2 Scalability</a:t>
            </a:r>
          </a:p>
          <a:p>
            <a:pPr lvl="3">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718" y="1700808"/>
            <a:ext cx="1057275" cy="1057275"/>
          </a:xfrm>
          <a:prstGeom prst="rect">
            <a:avLst/>
          </a:prstGeom>
        </p:spPr>
      </p:pic>
    </p:spTree>
    <p:extLst>
      <p:ext uri="{BB962C8B-B14F-4D97-AF65-F5344CB8AC3E}">
        <p14:creationId xmlns:p14="http://schemas.microsoft.com/office/powerpoint/2010/main" val="284758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26</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spcBef>
                <a:spcPct val="0"/>
              </a:spcBef>
              <a:spcAft>
                <a:spcPct val="0"/>
              </a:spcAft>
              <a:buNone/>
            </a:pPr>
            <a:r>
              <a:rPr lang="en-GB" sz="2400" b="1" dirty="0">
                <a:solidFill>
                  <a:srgbClr val="003A80"/>
                </a:solidFill>
                <a:latin typeface="+mj-lt"/>
                <a:ea typeface="+mj-ea"/>
                <a:cs typeface="+mj-cs"/>
              </a:rPr>
              <a:t>UX Design Cycle 3</a:t>
            </a:r>
          </a:p>
        </p:txBody>
      </p:sp>
    </p:spTree>
    <p:extLst>
      <p:ext uri="{BB962C8B-B14F-4D97-AF65-F5344CB8AC3E}">
        <p14:creationId xmlns:p14="http://schemas.microsoft.com/office/powerpoint/2010/main" val="29392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27</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13</a:t>
            </a:r>
          </a:p>
          <a:p>
            <a:pPr>
              <a:lnSpc>
                <a:spcPct val="200000"/>
              </a:lnSpc>
            </a:pPr>
            <a:r>
              <a:rPr lang="en-GB" dirty="0"/>
              <a:t>Each session: ~ 120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3</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3513834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28</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805391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29</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378028" cy="3226524"/>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Evaluation Setup: 3 native UI tools for a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47"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808"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
        <p:nvSpPr>
          <p:cNvPr id="9" name="TextBox 8">
            <a:extLst>
              <a:ext uri="{FF2B5EF4-FFF2-40B4-BE49-F238E27FC236}">
                <a16:creationId xmlns:a16="http://schemas.microsoft.com/office/drawing/2014/main" id="{E24F9C66-9EEF-4DD2-B557-9F73C55D8DF1}"/>
              </a:ext>
            </a:extLst>
          </p:cNvPr>
          <p:cNvSpPr txBox="1"/>
          <p:nvPr/>
        </p:nvSpPr>
        <p:spPr>
          <a:xfrm>
            <a:off x="277580" y="5528753"/>
            <a:ext cx="9648969" cy="1169551"/>
          </a:xfrm>
          <a:prstGeom prst="rect">
            <a:avLst/>
          </a:prstGeom>
          <a:noFill/>
        </p:spPr>
        <p:txBody>
          <a:bodyPr wrap="square" lIns="0" rIns="0" rtlCol="0">
            <a:spAutoFit/>
          </a:bodyPr>
          <a:lstStyle/>
          <a:p>
            <a:pPr>
              <a:spcAft>
                <a:spcPts val="600"/>
              </a:spcAft>
              <a:buClr>
                <a:schemeClr val="tx2"/>
              </a:buClr>
              <a:buSzPct val="80000"/>
            </a:pP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ESLint</a:t>
            </a:r>
            <a:r>
              <a:rPr lang="en-GB" sz="1000" dirty="0"/>
              <a:t> – The pluggable linting utility for JavaScript and JSX</a:t>
            </a:r>
            <a:r>
              <a:rPr lang="en-GB" sz="1000" b="1" dirty="0"/>
              <a:t>. </a:t>
            </a:r>
            <a:r>
              <a:rPr lang="en-GB" sz="1000" dirty="0"/>
              <a:t>url: </a:t>
            </a:r>
            <a:r>
              <a:rPr lang="en-GB" sz="1000" dirty="0">
                <a:hlinkClick r:id="rId5"/>
              </a:rPr>
              <a:t>https://eslint.org/</a:t>
            </a: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Sonarlint</a:t>
            </a:r>
            <a:r>
              <a:rPr lang="en-GB" sz="1000" dirty="0"/>
              <a:t> - Fix issues before they exist. url: </a:t>
            </a:r>
            <a:r>
              <a:rPr lang="en-GB" sz="1000" dirty="0">
                <a:hlinkClick r:id="rId6"/>
              </a:rPr>
              <a:t>https://www.sonarlint.org/</a:t>
            </a:r>
            <a:r>
              <a:rPr lang="en-GB" sz="1000" dirty="0"/>
              <a:t> </a:t>
            </a:r>
          </a:p>
          <a:p>
            <a:pPr marL="180000" indent="-360000">
              <a:spcAft>
                <a:spcPts val="600"/>
              </a:spcAft>
              <a:buClr>
                <a:schemeClr val="tx2"/>
              </a:buClr>
              <a:buSzPct val="80000"/>
              <a:buFont typeface="Wingdings" panose="05000000000000000000" pitchFamily="2" charset="2"/>
              <a:buChar char="v"/>
            </a:pPr>
            <a:r>
              <a:rPr lang="en-GB" sz="1000" dirty="0" err="1"/>
              <a:t>Sonarqube</a:t>
            </a:r>
            <a:r>
              <a:rPr lang="en-GB" sz="1000" dirty="0"/>
              <a:t> - Code Quality and Security . url: </a:t>
            </a:r>
            <a:r>
              <a:rPr lang="en-GB" sz="1000" dirty="0">
                <a:hlinkClick r:id="rId7"/>
              </a:rPr>
              <a:t>https://www.sonarqube.org/</a:t>
            </a:r>
            <a:r>
              <a:rPr lang="en-GB" sz="1000" dirty="0"/>
              <a:t> </a:t>
            </a:r>
          </a:p>
          <a:p>
            <a:pPr marL="360000" indent="-360000">
              <a:spcAft>
                <a:spcPts val="1000"/>
              </a:spcAft>
              <a:buClr>
                <a:schemeClr val="tx2"/>
              </a:buClr>
              <a:buSzPct val="80000"/>
              <a:buFont typeface="Wingdings" panose="05000000000000000000" pitchFamily="2" charset="2"/>
              <a:buChar char="v"/>
            </a:pPr>
            <a:endParaRPr lang="en-GB" sz="1000" dirty="0"/>
          </a:p>
        </p:txBody>
      </p:sp>
      <p:sp>
        <p:nvSpPr>
          <p:cNvPr id="10" name="Title 1">
            <a:extLst>
              <a:ext uri="{FF2B5EF4-FFF2-40B4-BE49-F238E27FC236}">
                <a16:creationId xmlns:a16="http://schemas.microsoft.com/office/drawing/2014/main" id="{218089E0-A3CE-4901-8085-84C394A1FC74}"/>
              </a:ext>
            </a:extLst>
          </p:cNvPr>
          <p:cNvSpPr txBox="1">
            <a:spLocks/>
          </p:cNvSpPr>
          <p:nvPr/>
        </p:nvSpPr>
        <p:spPr>
          <a:xfrm>
            <a:off x="250734" y="404664"/>
            <a:ext cx="9363637" cy="1079772"/>
          </a:xfrm>
          <a:prstGeom prst="rect">
            <a:avLst/>
          </a:prstGeom>
        </p:spPr>
        <p:txBody>
          <a:bodyPr vert="horz" lIns="0" tIns="0" rIns="0" bIns="0" rtlCol="0" anchor="ctr">
            <a:noAutofit/>
          </a:bodyPr>
          <a:lst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Tree>
    <p:extLst>
      <p:ext uri="{BB962C8B-B14F-4D97-AF65-F5344CB8AC3E}">
        <p14:creationId xmlns:p14="http://schemas.microsoft.com/office/powerpoint/2010/main" val="178827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 Problem Statement</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a:t>
            </a:fld>
            <a:endParaRPr lang="de-DE" dirty="0"/>
          </a:p>
        </p:txBody>
      </p:sp>
      <p:sp>
        <p:nvSpPr>
          <p:cNvPr id="5" name="Textplatzhalter 4"/>
          <p:cNvSpPr>
            <a:spLocks noGrp="1"/>
          </p:cNvSpPr>
          <p:nvPr>
            <p:ph type="body" sz="quarter" idx="12"/>
          </p:nvPr>
        </p:nvSpPr>
        <p:spPr/>
        <p:txBody>
          <a:bodyPr/>
          <a:lstStyle/>
          <a:p>
            <a:endParaRPr lang="en-GB" dirty="0"/>
          </a:p>
          <a:p>
            <a:endParaRPr lang="en-GB" dirty="0"/>
          </a:p>
          <a:p>
            <a:endParaRPr lang="en-GB" dirty="0"/>
          </a:p>
          <a:p>
            <a:r>
              <a:rPr lang="en-GB" sz="2400" dirty="0"/>
              <a:t>How to integrate the results of multiple static analysis tools </a:t>
            </a:r>
            <a:br>
              <a:rPr lang="en-GB" sz="2400" dirty="0"/>
            </a:br>
            <a:endParaRPr lang="en-GB" sz="2400" dirty="0"/>
          </a:p>
          <a:p>
            <a:pPr marL="0" indent="0">
              <a:buNone/>
            </a:pPr>
            <a:r>
              <a:rPr lang="en-GB" sz="2400" dirty="0"/>
              <a:t>													in a unified user interface?</a:t>
            </a:r>
          </a:p>
          <a:p>
            <a:endParaRPr lang="de-DE" dirty="0"/>
          </a:p>
          <a:p>
            <a:endParaRPr lang="de-DE" dirty="0"/>
          </a:p>
          <a:p>
            <a:pPr lvl="1">
              <a:buFont typeface="Wingdings" panose="05000000000000000000" pitchFamily="2" charset="2"/>
              <a:buChar char="v"/>
            </a:pPr>
            <a:r>
              <a:rPr lang="de-DE" dirty="0"/>
              <a:t>3 Research Questions</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0440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30</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751656" y="1567160"/>
            <a:ext cx="8258671" cy="4698722"/>
          </a:xfrm>
          <a:prstGeom prst="rect">
            <a:avLst/>
          </a:prstGeom>
          <a:noFill/>
        </p:spPr>
        <p:txBody>
          <a:bodyPr wrap="none" lIns="0" rIns="0" rtlCol="0">
            <a:spAutoFit/>
          </a:bodyPr>
          <a:lstStyle/>
          <a:p>
            <a:pPr>
              <a:spcAft>
                <a:spcPts val="1000"/>
              </a:spcAft>
              <a:buClr>
                <a:schemeClr val="tx2"/>
              </a:buClr>
              <a:buSzPct val="80000"/>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a:spcAft>
                <a:spcPts val="1000"/>
              </a:spcAft>
              <a:buClr>
                <a:schemeClr val="tx2"/>
              </a:buClr>
              <a:buSzPct val="80000"/>
            </a:pPr>
            <a:endParaRPr lang="en-GB" dirty="0"/>
          </a:p>
          <a:p>
            <a:pPr>
              <a:spcAft>
                <a:spcPts val="1000"/>
              </a:spcAft>
              <a:buClr>
                <a:schemeClr val="tx2"/>
              </a:buClr>
              <a:buSzPct val="80000"/>
            </a:pPr>
            <a:endParaRPr lang="en-GB" dirty="0"/>
          </a:p>
          <a:p>
            <a:pPr>
              <a:spcAft>
                <a:spcPts val="1000"/>
              </a:spcAft>
              <a:buClr>
                <a:schemeClr val="tx2"/>
              </a:buClr>
              <a:buSzPct val="80000"/>
            </a:pPr>
            <a:br>
              <a:rPr lang="en-GB" dirty="0"/>
            </a:br>
            <a:r>
              <a:rPr lang="en-GB" dirty="0"/>
              <a:t>Almost all users agreed the ideas being novel and hardly present with native UIs.</a:t>
            </a:r>
          </a:p>
        </p:txBody>
      </p:sp>
      <p:graphicFrame>
        <p:nvGraphicFramePr>
          <p:cNvPr id="6" name="Table 6">
            <a:extLst>
              <a:ext uri="{FF2B5EF4-FFF2-40B4-BE49-F238E27FC236}">
                <a16:creationId xmlns:a16="http://schemas.microsoft.com/office/drawing/2014/main" id="{4D8A8780-E938-4AED-8078-D6DCCF77230C}"/>
              </a:ext>
            </a:extLst>
          </p:cNvPr>
          <p:cNvGraphicFramePr>
            <a:graphicFrameLocks noGrp="1"/>
          </p:cNvGraphicFramePr>
          <p:nvPr>
            <p:extLst>
              <p:ext uri="{D42A27DB-BD31-4B8C-83A1-F6EECF244321}">
                <p14:modId xmlns:p14="http://schemas.microsoft.com/office/powerpoint/2010/main" val="2357749545"/>
              </p:ext>
            </p:extLst>
          </p:nvPr>
        </p:nvGraphicFramePr>
        <p:xfrm>
          <a:off x="632521" y="1988840"/>
          <a:ext cx="8496942" cy="3302000"/>
        </p:xfrm>
        <a:graphic>
          <a:graphicData uri="http://schemas.openxmlformats.org/drawingml/2006/table">
            <a:tbl>
              <a:tblPr firstRow="1" bandRow="1">
                <a:tableStyleId>{5940675A-B579-460E-94D1-54222C63F5DA}</a:tableStyleId>
              </a:tblPr>
              <a:tblGrid>
                <a:gridCol w="2832314">
                  <a:extLst>
                    <a:ext uri="{9D8B030D-6E8A-4147-A177-3AD203B41FA5}">
                      <a16:colId xmlns:a16="http://schemas.microsoft.com/office/drawing/2014/main" val="2939093173"/>
                    </a:ext>
                  </a:extLst>
                </a:gridCol>
                <a:gridCol w="2832314">
                  <a:extLst>
                    <a:ext uri="{9D8B030D-6E8A-4147-A177-3AD203B41FA5}">
                      <a16:colId xmlns:a16="http://schemas.microsoft.com/office/drawing/2014/main" val="2209606050"/>
                    </a:ext>
                  </a:extLst>
                </a:gridCol>
                <a:gridCol w="2832314">
                  <a:extLst>
                    <a:ext uri="{9D8B030D-6E8A-4147-A177-3AD203B41FA5}">
                      <a16:colId xmlns:a16="http://schemas.microsoft.com/office/drawing/2014/main" val="3031433046"/>
                    </a:ext>
                  </a:extLst>
                </a:gridCol>
              </a:tblGrid>
              <a:tr h="370840">
                <a:tc>
                  <a:txBody>
                    <a:bodyPr/>
                    <a:lstStyle/>
                    <a:p>
                      <a:pPr algn="ctr"/>
                      <a:r>
                        <a:rPr lang="en-GB" dirty="0"/>
                        <a:t>Result</a:t>
                      </a:r>
                    </a:p>
                  </a:txBody>
                  <a:tcPr/>
                </a:tc>
                <a:tc>
                  <a:txBody>
                    <a:bodyPr/>
                    <a:lstStyle/>
                    <a:p>
                      <a:pPr algn="ctr"/>
                      <a:r>
                        <a:rPr lang="en-GB" dirty="0"/>
                        <a:t>MSAT-UI</a:t>
                      </a:r>
                    </a:p>
                  </a:txBody>
                  <a:tcPr/>
                </a:tc>
                <a:tc>
                  <a:txBody>
                    <a:bodyPr/>
                    <a:lstStyle/>
                    <a:p>
                      <a:pPr algn="ctr"/>
                      <a:r>
                        <a:rPr lang="en-GB" dirty="0"/>
                        <a:t>Native UI</a:t>
                      </a:r>
                    </a:p>
                  </a:txBody>
                  <a:tcPr/>
                </a:tc>
                <a:extLst>
                  <a:ext uri="{0D108BD9-81ED-4DB2-BD59-A6C34878D82A}">
                    <a16:rowId xmlns:a16="http://schemas.microsoft.com/office/drawing/2014/main" val="4101662971"/>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Animated Icons</a:t>
                      </a:r>
                    </a:p>
                    <a:p>
                      <a:pPr algn="ctr"/>
                      <a:endParaRPr lang="en-GB" dirty="0"/>
                    </a:p>
                  </a:txBody>
                  <a:tcPr/>
                </a:tc>
                <a:tc>
                  <a:txBody>
                    <a:bodyPr/>
                    <a:lstStyle/>
                    <a:p>
                      <a:pPr algn="ctr"/>
                      <a:r>
                        <a:rPr lang="en-GB" dirty="0"/>
                        <a:t>8.4</a:t>
                      </a:r>
                    </a:p>
                  </a:txBody>
                  <a:tcPr/>
                </a:tc>
                <a:tc>
                  <a:txBody>
                    <a:bodyPr/>
                    <a:lstStyle/>
                    <a:p>
                      <a:pPr algn="ctr"/>
                      <a:r>
                        <a:rPr lang="en-GB" dirty="0"/>
                        <a:t>0</a:t>
                      </a:r>
                    </a:p>
                  </a:txBody>
                  <a:tcPr/>
                </a:tc>
                <a:extLst>
                  <a:ext uri="{0D108BD9-81ED-4DB2-BD59-A6C34878D82A}">
                    <a16:rowId xmlns:a16="http://schemas.microsoft.com/office/drawing/2014/main" val="3618162243"/>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Progress Bar</a:t>
                      </a:r>
                    </a:p>
                    <a:p>
                      <a:pPr algn="ctr"/>
                      <a:endParaRPr lang="en-GB" dirty="0"/>
                    </a:p>
                  </a:txBody>
                  <a:tcPr/>
                </a:tc>
                <a:tc>
                  <a:txBody>
                    <a:bodyPr/>
                    <a:lstStyle/>
                    <a:p>
                      <a:pPr algn="ctr"/>
                      <a:r>
                        <a:rPr lang="en-GB" dirty="0"/>
                        <a:t>7.6</a:t>
                      </a:r>
                    </a:p>
                  </a:txBody>
                  <a:tcPr/>
                </a:tc>
                <a:tc>
                  <a:txBody>
                    <a:bodyPr/>
                    <a:lstStyle/>
                    <a:p>
                      <a:pPr algn="ctr"/>
                      <a:r>
                        <a:rPr lang="en-GB" dirty="0"/>
                        <a:t>0.8</a:t>
                      </a:r>
                    </a:p>
                  </a:txBody>
                  <a:tcPr/>
                </a:tc>
                <a:extLst>
                  <a:ext uri="{0D108BD9-81ED-4DB2-BD59-A6C34878D82A}">
                    <a16:rowId xmlns:a16="http://schemas.microsoft.com/office/drawing/2014/main" val="2172680505"/>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Pending Status Popup</a:t>
                      </a:r>
                    </a:p>
                    <a:p>
                      <a:pPr algn="ctr"/>
                      <a:endParaRPr lang="en-GB" dirty="0"/>
                    </a:p>
                  </a:txBody>
                  <a:tcPr/>
                </a:tc>
                <a:tc>
                  <a:txBody>
                    <a:bodyPr/>
                    <a:lstStyle/>
                    <a:p>
                      <a:pPr algn="ctr"/>
                      <a:r>
                        <a:rPr lang="en-GB" dirty="0"/>
                        <a:t>7.8</a:t>
                      </a:r>
                    </a:p>
                  </a:txBody>
                  <a:tcPr/>
                </a:tc>
                <a:tc>
                  <a:txBody>
                    <a:bodyPr/>
                    <a:lstStyle/>
                    <a:p>
                      <a:pPr algn="ctr"/>
                      <a:r>
                        <a:rPr lang="en-GB" dirty="0"/>
                        <a:t>0</a:t>
                      </a:r>
                    </a:p>
                  </a:txBody>
                  <a:tcPr/>
                </a:tc>
                <a:extLst>
                  <a:ext uri="{0D108BD9-81ED-4DB2-BD59-A6C34878D82A}">
                    <a16:rowId xmlns:a16="http://schemas.microsoft.com/office/drawing/2014/main" val="3125294370"/>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Alerts</a:t>
                      </a:r>
                    </a:p>
                    <a:p>
                      <a:pPr algn="ctr"/>
                      <a:endParaRPr lang="en-GB" dirty="0"/>
                    </a:p>
                  </a:txBody>
                  <a:tcPr/>
                </a:tc>
                <a:tc>
                  <a:txBody>
                    <a:bodyPr/>
                    <a:lstStyle/>
                    <a:p>
                      <a:pPr algn="ctr"/>
                      <a:r>
                        <a:rPr lang="en-GB" dirty="0"/>
                        <a:t>9.2</a:t>
                      </a:r>
                    </a:p>
                  </a:txBody>
                  <a:tcPr/>
                </a:tc>
                <a:tc>
                  <a:txBody>
                    <a:bodyPr/>
                    <a:lstStyle/>
                    <a:p>
                      <a:pPr algn="ctr"/>
                      <a:r>
                        <a:rPr lang="en-GB" dirty="0"/>
                        <a:t>0</a:t>
                      </a:r>
                    </a:p>
                  </a:txBody>
                  <a:tcPr/>
                </a:tc>
                <a:extLst>
                  <a:ext uri="{0D108BD9-81ED-4DB2-BD59-A6C34878D82A}">
                    <a16:rowId xmlns:a16="http://schemas.microsoft.com/office/drawing/2014/main" val="1382099254"/>
                  </a:ext>
                </a:extLst>
              </a:tr>
              <a:tr h="370840">
                <a:tc>
                  <a:txBody>
                    <a:bodyPr/>
                    <a:lstStyle/>
                    <a:p>
                      <a:pPr algn="ctr"/>
                      <a:r>
                        <a:rPr lang="en-GB" dirty="0"/>
                        <a:t>Status</a:t>
                      </a:r>
                    </a:p>
                  </a:txBody>
                  <a:tcPr/>
                </a:tc>
                <a:tc>
                  <a:txBody>
                    <a:bodyPr/>
                    <a:lstStyle/>
                    <a:p>
                      <a:pPr algn="ctr"/>
                      <a:r>
                        <a:rPr lang="en-GB" dirty="0"/>
                        <a:t>8.8</a:t>
                      </a:r>
                    </a:p>
                  </a:txBody>
                  <a:tcPr/>
                </a:tc>
                <a:tc>
                  <a:txBody>
                    <a:bodyPr/>
                    <a:lstStyle/>
                    <a:p>
                      <a:pPr algn="ctr"/>
                      <a:r>
                        <a:rPr lang="en-GB" dirty="0"/>
                        <a:t>4</a:t>
                      </a:r>
                    </a:p>
                  </a:txBody>
                  <a:tcPr/>
                </a:tc>
                <a:extLst>
                  <a:ext uri="{0D108BD9-81ED-4DB2-BD59-A6C34878D82A}">
                    <a16:rowId xmlns:a16="http://schemas.microsoft.com/office/drawing/2014/main" val="2822490298"/>
                  </a:ext>
                </a:extLst>
              </a:tr>
            </a:tbl>
          </a:graphicData>
        </a:graphic>
      </p:graphicFrame>
    </p:spTree>
    <p:extLst>
      <p:ext uri="{BB962C8B-B14F-4D97-AF65-F5344CB8AC3E}">
        <p14:creationId xmlns:p14="http://schemas.microsoft.com/office/powerpoint/2010/main" val="1211639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3 - Findings</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31</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2544374686"/>
              </p:ext>
            </p:extLst>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pic>
        <p:nvPicPr>
          <p:cNvPr id="6" name="Picture 5" descr="A picture containing drawing&#10;&#10;Description automatically generated">
            <a:extLst>
              <a:ext uri="{FF2B5EF4-FFF2-40B4-BE49-F238E27FC236}">
                <a16:creationId xmlns:a16="http://schemas.microsoft.com/office/drawing/2014/main" id="{9C11FABA-AB06-4C8E-87DE-36F6864AA2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6" y="3429000"/>
            <a:ext cx="339331" cy="3393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4A86BA6-E86D-4AA6-8462-1327A55D5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5" y="2884845"/>
            <a:ext cx="339331" cy="3393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12C90E16-7382-43A3-AF14-16F90B57D3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4" y="2331462"/>
            <a:ext cx="339331" cy="33933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2DA5AB76-6D79-4424-92BE-35E97A428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3" y="1777813"/>
            <a:ext cx="339331" cy="33933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7E3F599B-920E-4D5F-85B9-C74721B2F1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412" y="4095404"/>
            <a:ext cx="339331" cy="3393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B572FFAF-D865-4768-B4A0-15AE22531B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8368" y="4362328"/>
            <a:ext cx="339331" cy="33933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918FA5A-0112-4A7B-8DBF-D2748F669E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7111" y="4701659"/>
            <a:ext cx="339331" cy="339331"/>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658E4AFF-7677-488A-BAD0-BDECE1DCA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9344" y="5707606"/>
            <a:ext cx="339331" cy="339331"/>
          </a:xfrm>
          <a:prstGeom prst="rect">
            <a:avLst/>
          </a:prstGeom>
        </p:spPr>
      </p:pic>
    </p:spTree>
    <p:extLst>
      <p:ext uri="{BB962C8B-B14F-4D97-AF65-F5344CB8AC3E}">
        <p14:creationId xmlns:p14="http://schemas.microsoft.com/office/powerpoint/2010/main" val="208694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Limitations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32</a:t>
            </a:fld>
            <a:endParaRPr lang="de-DE" dirty="0"/>
          </a:p>
        </p:txBody>
      </p:sp>
      <p:sp>
        <p:nvSpPr>
          <p:cNvPr id="5" name="Textplatzhalter 4"/>
          <p:cNvSpPr>
            <a:spLocks noGrp="1"/>
          </p:cNvSpPr>
          <p:nvPr>
            <p:ph type="body" sz="quarter" idx="12"/>
          </p:nvPr>
        </p:nvSpPr>
        <p:spPr>
          <a:xfrm>
            <a:off x="287481" y="1700167"/>
            <a:ext cx="9361488" cy="5113337"/>
          </a:xfrm>
        </p:spPr>
        <p:txBody>
          <a:bodyPr/>
          <a:lstStyle/>
          <a:p>
            <a:r>
              <a:rPr lang="en-GB" dirty="0"/>
              <a:t>Number of participants:     &gt;</a:t>
            </a:r>
            <a:br>
              <a:rPr lang="en-GB" dirty="0"/>
            </a:br>
            <a:endParaRPr lang="en-GB" dirty="0"/>
          </a:p>
          <a:p>
            <a:pPr>
              <a:buFont typeface="Wingdings" panose="05000000000000000000" pitchFamily="2" charset="2"/>
              <a:buChar char="§"/>
            </a:pPr>
            <a:r>
              <a:rPr lang="en-GB" dirty="0"/>
              <a:t>UX 1 – 5</a:t>
            </a:r>
          </a:p>
          <a:p>
            <a:pPr>
              <a:buFont typeface="Wingdings" panose="05000000000000000000" pitchFamily="2" charset="2"/>
              <a:buChar char="§"/>
            </a:pPr>
            <a:r>
              <a:rPr lang="en-GB" dirty="0"/>
              <a:t>UX 2 – 7</a:t>
            </a:r>
          </a:p>
          <a:p>
            <a:pPr>
              <a:buFont typeface="Wingdings" panose="05000000000000000000" pitchFamily="2" charset="2"/>
              <a:buChar char="§"/>
            </a:pPr>
            <a:r>
              <a:rPr lang="en-GB" dirty="0"/>
              <a:t>UX 3 – 5</a:t>
            </a:r>
          </a:p>
          <a:p>
            <a:endParaRPr lang="en-GB" dirty="0"/>
          </a:p>
          <a:p>
            <a:r>
              <a:rPr lang="en-GB" dirty="0"/>
              <a:t>Closed Study</a:t>
            </a:r>
            <a:br>
              <a:rPr lang="en-GB" dirty="0"/>
            </a:br>
            <a:endParaRPr lang="en-GB" dirty="0"/>
          </a:p>
          <a:p>
            <a:r>
              <a:rPr lang="en-GB" dirty="0"/>
              <a:t>Order of evaluation – priming, recency bias:  Latin Square partition</a:t>
            </a:r>
            <a:br>
              <a:rPr lang="en-GB" dirty="0"/>
            </a:br>
            <a:endParaRPr lang="en-GB" dirty="0"/>
          </a:p>
          <a:p>
            <a:r>
              <a:rPr lang="en-GB" dirty="0"/>
              <a:t>Design Tool: click jump, animation</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7441A442-122D-4274-A87D-0CE1E5E665DB}"/>
              </a:ext>
            </a:extLst>
          </p:cNvPr>
          <p:cNvSpPr txBox="1"/>
          <p:nvPr/>
        </p:nvSpPr>
        <p:spPr>
          <a:xfrm>
            <a:off x="272583" y="5661907"/>
            <a:ext cx="9648969" cy="1374735"/>
          </a:xfrm>
          <a:prstGeom prst="rect">
            <a:avLst/>
          </a:prstGeom>
          <a:noFill/>
        </p:spPr>
        <p:txBody>
          <a:bodyPr wrap="square" lIns="0" rIns="0" rtlCol="0">
            <a:spAutoFit/>
          </a:bodyPr>
          <a:lstStyle/>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Why You Only Need to Test with 5 Users. url: </a:t>
            </a:r>
            <a:r>
              <a:rPr lang="en-GB" sz="1000" dirty="0">
                <a:hlinkClick r:id="rId2"/>
              </a:rPr>
              <a:t>https://www.nngroup.com/articles/why-you-only-need-to-test-with-5-users</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Balsamiq – Rapid, effective and fun wireframing software</a:t>
            </a:r>
            <a:r>
              <a:rPr lang="en-GB" sz="1000" b="1" dirty="0"/>
              <a:t>. </a:t>
            </a:r>
            <a:r>
              <a:rPr lang="en-GB" sz="1000" dirty="0"/>
              <a:t>url: </a:t>
            </a:r>
            <a:r>
              <a:rPr lang="en-GB" sz="1000" dirty="0">
                <a:hlinkClick r:id="rId3"/>
              </a:rPr>
              <a:t>https://balsamiq.com/</a:t>
            </a:r>
            <a:endParaRPr lang="en-GB" sz="1000" dirty="0"/>
          </a:p>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endParaRPr lang="en-GB" sz="1000" dirty="0"/>
          </a:p>
        </p:txBody>
      </p:sp>
      <p:pic>
        <p:nvPicPr>
          <p:cNvPr id="8" name="Picture 7" descr="A picture containing drawing&#10;&#10;Description automatically generated">
            <a:extLst>
              <a:ext uri="{FF2B5EF4-FFF2-40B4-BE49-F238E27FC236}">
                <a16:creationId xmlns:a16="http://schemas.microsoft.com/office/drawing/2014/main" id="{8BCE1812-C5CC-47DD-9612-30BFB2076B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844" y="1700167"/>
            <a:ext cx="360040" cy="3600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B5418062-A80F-41EA-A801-1CF1C2202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7271" y="4617144"/>
            <a:ext cx="1651248" cy="1651248"/>
          </a:xfrm>
          <a:prstGeom prst="rect">
            <a:avLst/>
          </a:prstGeom>
        </p:spPr>
      </p:pic>
    </p:spTree>
    <p:extLst>
      <p:ext uri="{BB962C8B-B14F-4D97-AF65-F5344CB8AC3E}">
        <p14:creationId xmlns:p14="http://schemas.microsoft.com/office/powerpoint/2010/main" val="42887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Future Work</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33</a:t>
            </a:fld>
            <a:endParaRPr lang="de-DE" dirty="0"/>
          </a:p>
        </p:txBody>
      </p:sp>
      <p:sp>
        <p:nvSpPr>
          <p:cNvPr id="5" name="Textplatzhalter 4"/>
          <p:cNvSpPr>
            <a:spLocks noGrp="1"/>
          </p:cNvSpPr>
          <p:nvPr>
            <p:ph type="body" sz="quarter" idx="12"/>
          </p:nvPr>
        </p:nvSpPr>
        <p:spPr>
          <a:xfrm>
            <a:off x="272284" y="1916832"/>
            <a:ext cx="9361488" cy="5113337"/>
          </a:xfrm>
        </p:spPr>
        <p:txBody>
          <a:bodyPr/>
          <a:lstStyle/>
          <a:p>
            <a:r>
              <a:rPr lang="en-GB" dirty="0"/>
              <a:t>Q. Would having </a:t>
            </a:r>
            <a:r>
              <a:rPr lang="en-GB" dirty="0">
                <a:solidFill>
                  <a:srgbClr val="FF0000"/>
                </a:solidFill>
              </a:rPr>
              <a:t>tabs</a:t>
            </a:r>
            <a:r>
              <a:rPr lang="en-GB" dirty="0"/>
              <a:t> help scale the tools visibility with bugs results?</a:t>
            </a:r>
            <a:br>
              <a:rPr lang="en-GB" dirty="0"/>
            </a:br>
            <a:endParaRPr lang="en-GB" dirty="0"/>
          </a:p>
          <a:p>
            <a:r>
              <a:rPr lang="en-GB" dirty="0"/>
              <a:t>Q. Do </a:t>
            </a:r>
            <a:r>
              <a:rPr lang="en-GB" dirty="0">
                <a:solidFill>
                  <a:srgbClr val="FF0000"/>
                </a:solidFill>
              </a:rPr>
              <a:t>graphs</a:t>
            </a:r>
            <a:r>
              <a:rPr lang="en-GB" dirty="0"/>
              <a:t> help in understanding the bugs reported?</a:t>
            </a:r>
          </a:p>
          <a:p>
            <a:endParaRPr lang="en-GB" dirty="0"/>
          </a:p>
          <a:p>
            <a:pPr marL="0" indent="0">
              <a:buNone/>
            </a:pPr>
            <a:endParaRPr lang="en-GB" dirty="0"/>
          </a:p>
          <a:p>
            <a:r>
              <a:rPr lang="en-GB" dirty="0"/>
              <a:t>RQ 4: How is </a:t>
            </a:r>
            <a:r>
              <a:rPr lang="en-GB" dirty="0">
                <a:solidFill>
                  <a:srgbClr val="FF0000"/>
                </a:solidFill>
              </a:rPr>
              <a:t>teamwork</a:t>
            </a:r>
            <a:r>
              <a:rPr lang="en-GB" dirty="0"/>
              <a:t> facilitated in bug fixing in context of multiple tools?																								</a:t>
            </a:r>
          </a:p>
          <a:p>
            <a:pPr marL="0" indent="0">
              <a:buNone/>
            </a:pPr>
            <a:r>
              <a:rPr lang="en-GB" dirty="0"/>
              <a:t>										</a:t>
            </a:r>
          </a:p>
          <a:p>
            <a:pPr marL="0" indent="0">
              <a:lnSpc>
                <a:spcPct val="150000"/>
              </a:lnSpc>
              <a:buNone/>
            </a:pPr>
            <a:r>
              <a:rPr lang="en-GB" dirty="0"/>
              <a:t>														</a:t>
            </a:r>
            <a:r>
              <a:rPr lang="en-GB" dirty="0">
                <a:solidFill>
                  <a:srgbClr val="00B050"/>
                </a:solidFill>
              </a:rPr>
              <a:t>	… many more!</a:t>
            </a:r>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63313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Summary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34</a:t>
            </a:fld>
            <a:endParaRPr lang="de-DE" dirty="0"/>
          </a:p>
        </p:txBody>
      </p:sp>
      <p:sp>
        <p:nvSpPr>
          <p:cNvPr id="5" name="Textplatzhalter 4"/>
          <p:cNvSpPr>
            <a:spLocks noGrp="1"/>
          </p:cNvSpPr>
          <p:nvPr>
            <p:ph type="body" sz="quarter" idx="12"/>
          </p:nvPr>
        </p:nvSpPr>
        <p:spPr/>
        <p:txBody>
          <a:bodyPr/>
          <a:lstStyle/>
          <a:p>
            <a:r>
              <a:rPr lang="de-DE" dirty="0"/>
              <a:t>Importance of Static Analysis tools</a:t>
            </a:r>
          </a:p>
          <a:p>
            <a:r>
              <a:rPr lang="de-DE" dirty="0"/>
              <a:t>Usage of Multiple Static Analysis tools</a:t>
            </a:r>
          </a:p>
          <a:p>
            <a:pPr marL="0" indent="0">
              <a:buNone/>
            </a:pPr>
            <a:endParaRPr lang="de-DE" dirty="0"/>
          </a:p>
          <a:p>
            <a:r>
              <a:rPr lang="de-DE" dirty="0"/>
              <a:t>Need for a single user interface for multiple tools</a:t>
            </a:r>
          </a:p>
          <a:p>
            <a:endParaRPr lang="de-DE" dirty="0"/>
          </a:p>
          <a:p>
            <a:r>
              <a:rPr lang="de-DE" dirty="0"/>
              <a:t>This thesis work followed UX Design Cycle to achieve usable prototypes focussing on primary research questions such as, </a:t>
            </a:r>
            <a:r>
              <a:rPr lang="en-GB" dirty="0"/>
              <a:t> </a:t>
            </a:r>
          </a:p>
          <a:p>
            <a:pPr marL="0" indent="0">
              <a:buNone/>
            </a:pPr>
            <a:endParaRPr lang="en-GB" dirty="0"/>
          </a:p>
          <a:p>
            <a:pPr lvl="1">
              <a:buFont typeface="Wingdings" panose="05000000000000000000" pitchFamily="2" charset="2"/>
              <a:buChar char="§"/>
            </a:pPr>
            <a:r>
              <a:rPr lang="en-GB" dirty="0"/>
              <a:t>How to display results of the same codebase from different analysis tools?</a:t>
            </a:r>
          </a:p>
          <a:p>
            <a:pPr lvl="1">
              <a:lnSpc>
                <a:spcPct val="150000"/>
              </a:lnSpc>
              <a:buFont typeface="Wingdings" panose="05000000000000000000" pitchFamily="2" charset="2"/>
              <a:buChar char="§"/>
            </a:pPr>
            <a:r>
              <a:rPr lang="en-GB" dirty="0"/>
              <a:t>What feedback works to know that bug fixing is on-going?</a:t>
            </a:r>
          </a:p>
          <a:p>
            <a:pPr lvl="1">
              <a:lnSpc>
                <a:spcPct val="150000"/>
              </a:lnSpc>
              <a:buFont typeface="Wingdings" panose="05000000000000000000" pitchFamily="2" charset="2"/>
              <a:buChar char="§"/>
            </a:pPr>
            <a:r>
              <a:rPr lang="en-GB" dirty="0"/>
              <a:t>How to carry traceability of bug fixing? </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011400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46E0-D11C-4EFA-AD20-7E30A6FAEFDF}"/>
              </a:ext>
            </a:extLst>
          </p:cNvPr>
          <p:cNvSpPr>
            <a:spLocks noGrp="1"/>
          </p:cNvSpPr>
          <p:nvPr>
            <p:ph type="title"/>
          </p:nvPr>
        </p:nvSpPr>
        <p:spPr>
          <a:xfrm>
            <a:off x="3778796" y="2889114"/>
            <a:ext cx="2348408" cy="1079772"/>
          </a:xfrm>
        </p:spPr>
        <p:txBody>
          <a:bodyPr/>
          <a:lstStyle/>
          <a:p>
            <a:r>
              <a:rPr lang="en-GB" dirty="0"/>
              <a:t>Backup Slides</a:t>
            </a:r>
          </a:p>
        </p:txBody>
      </p:sp>
      <p:sp>
        <p:nvSpPr>
          <p:cNvPr id="3" name="Footer Placeholder 2">
            <a:extLst>
              <a:ext uri="{FF2B5EF4-FFF2-40B4-BE49-F238E27FC236}">
                <a16:creationId xmlns:a16="http://schemas.microsoft.com/office/drawing/2014/main" id="{C91A6E5C-3F21-43D2-96C9-B0440A6662B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A4AB73-122A-4D81-8AAD-7BA4C1C07C9A}"/>
              </a:ext>
            </a:extLst>
          </p:cNvPr>
          <p:cNvSpPr>
            <a:spLocks noGrp="1"/>
          </p:cNvSpPr>
          <p:nvPr>
            <p:ph type="sldNum" sz="quarter" idx="11"/>
          </p:nvPr>
        </p:nvSpPr>
        <p:spPr/>
        <p:txBody>
          <a:bodyPr/>
          <a:lstStyle/>
          <a:p>
            <a:fld id="{815DB69B-0A2B-4D0B-A3BD-360AAA24381D}" type="slidenum">
              <a:rPr lang="de-DE" smtClean="0"/>
              <a:pPr/>
              <a:t>35</a:t>
            </a:fld>
            <a:endParaRPr lang="de-DE" dirty="0"/>
          </a:p>
        </p:txBody>
      </p:sp>
    </p:spTree>
    <p:extLst>
      <p:ext uri="{BB962C8B-B14F-4D97-AF65-F5344CB8AC3E}">
        <p14:creationId xmlns:p14="http://schemas.microsoft.com/office/powerpoint/2010/main" val="243905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15DB69B-0A2B-4D0B-A3BD-360AAA24381D}" type="slidenum">
              <a:rPr lang="de-DE" smtClean="0"/>
              <a:pPr/>
              <a:t>36</a:t>
            </a:fld>
            <a:endParaRPr lang="de-DE" dirty="0"/>
          </a:p>
        </p:txBody>
      </p:sp>
      <p:sp>
        <p:nvSpPr>
          <p:cNvPr id="5" name="Textplatzhalter 4"/>
          <p:cNvSpPr>
            <a:spLocks noGrp="1"/>
          </p:cNvSpPr>
          <p:nvPr>
            <p:ph type="body" sz="quarter" idx="12"/>
          </p:nvPr>
        </p:nvSpPr>
        <p:spPr>
          <a:xfrm>
            <a:off x="452374" y="1354002"/>
            <a:ext cx="3626081" cy="2096235"/>
          </a:xfrm>
        </p:spPr>
        <p:txBody>
          <a:bodyPr/>
          <a:lstStyle/>
          <a:p>
            <a:endParaRPr lang="en-GB" dirty="0"/>
          </a:p>
          <a:p>
            <a:r>
              <a:rPr lang="en-GB" dirty="0"/>
              <a:t>Johnson et al.</a:t>
            </a:r>
            <a:endParaRPr lang="en-GB" sz="1600" dirty="0"/>
          </a:p>
          <a:p>
            <a:pPr marL="466362" lvl="1" indent="0">
              <a:buNone/>
            </a:pPr>
            <a:endParaRPr lang="en-GB" sz="1600" dirty="0"/>
          </a:p>
          <a:p>
            <a:pPr marL="360000" lvl="1" indent="-360000"/>
            <a:r>
              <a:rPr lang="en-GB" dirty="0"/>
              <a:t>Christakis et al.</a:t>
            </a:r>
            <a:br>
              <a:rPr lang="en-GB" dirty="0"/>
            </a:br>
            <a:endParaRPr lang="en-GB" dirty="0"/>
          </a:p>
          <a:p>
            <a:pPr marL="360000" lvl="1" indent="-360000"/>
            <a:endParaRPr lang="en-GB" dirty="0"/>
          </a:p>
          <a:p>
            <a:pPr marL="360000" lvl="1" indent="-360000"/>
            <a:endParaRPr lang="en-GB" dirty="0"/>
          </a:p>
          <a:p>
            <a:pPr marL="360000" lvl="1" indent="-360000"/>
            <a:endParaRPr lang="en-GB" dirty="0"/>
          </a:p>
          <a:p>
            <a:pPr marL="360000" lvl="1" indent="-360000"/>
            <a:r>
              <a:rPr lang="en-GB" dirty="0"/>
              <a:t>Habib et al.</a:t>
            </a:r>
            <a:br>
              <a:rPr lang="en-GB" dirty="0"/>
            </a:br>
            <a:endParaRPr lang="en-GB" dirty="0"/>
          </a:p>
          <a:p>
            <a:pPr lvl="1">
              <a:buFontTx/>
              <a:buChar char="-"/>
            </a:pPr>
            <a:endParaRPr lang="en-GB" sz="1600" dirty="0"/>
          </a:p>
          <a:p>
            <a:pPr>
              <a:buFontTx/>
              <a:buChar char="-"/>
            </a:pPr>
            <a:endParaRPr lang="de-DE" dirty="0"/>
          </a:p>
          <a:p>
            <a:pPr>
              <a:buFontTx/>
              <a:buChar char="-"/>
            </a:pP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8" name="Titel 1">
            <a:extLst>
              <a:ext uri="{FF2B5EF4-FFF2-40B4-BE49-F238E27FC236}">
                <a16:creationId xmlns:a16="http://schemas.microsoft.com/office/drawing/2014/main" id="{8F3356E1-DF59-4BA5-8E40-09958117AED1}"/>
              </a:ext>
            </a:extLst>
          </p:cNvPr>
          <p:cNvSpPr>
            <a:spLocks noGrp="1"/>
          </p:cNvSpPr>
          <p:nvPr>
            <p:ph type="title"/>
          </p:nvPr>
        </p:nvSpPr>
        <p:spPr>
          <a:xfrm>
            <a:off x="270900" y="188642"/>
            <a:ext cx="9363637" cy="1079772"/>
          </a:xfrm>
        </p:spPr>
        <p:txBody>
          <a:bodyPr/>
          <a:lstStyle/>
          <a:p>
            <a:r>
              <a:rPr lang="de-DE" dirty="0">
                <a:solidFill>
                  <a:schemeClr val="tx2"/>
                </a:solidFill>
              </a:rPr>
              <a:t>Static Code Analysis</a:t>
            </a:r>
          </a:p>
        </p:txBody>
      </p:sp>
      <p:sp>
        <p:nvSpPr>
          <p:cNvPr id="6" name="Rectangle 5">
            <a:extLst>
              <a:ext uri="{FF2B5EF4-FFF2-40B4-BE49-F238E27FC236}">
                <a16:creationId xmlns:a16="http://schemas.microsoft.com/office/drawing/2014/main" id="{DDFAA2B6-4D61-4CED-ACEF-6473307B202E}"/>
              </a:ext>
            </a:extLst>
          </p:cNvPr>
          <p:cNvSpPr/>
          <p:nvPr/>
        </p:nvSpPr>
        <p:spPr>
          <a:xfrm>
            <a:off x="6249144" y="3080905"/>
            <a:ext cx="1787669" cy="369332"/>
          </a:xfrm>
          <a:prstGeom prst="rect">
            <a:avLst/>
          </a:prstGeom>
        </p:spPr>
        <p:txBody>
          <a:bodyPr wrap="none">
            <a:spAutoFit/>
          </a:bodyPr>
          <a:lstStyle/>
          <a:p>
            <a:r>
              <a:rPr lang="de-DE" dirty="0">
                <a:solidFill>
                  <a:srgbClr val="00B050"/>
                </a:solidFill>
              </a:rPr>
              <a:t>Usability Issues</a:t>
            </a:r>
            <a:endParaRPr lang="LID4096" dirty="0">
              <a:solidFill>
                <a:srgbClr val="00B050"/>
              </a:solidFill>
            </a:endParaRPr>
          </a:p>
        </p:txBody>
      </p:sp>
      <p:sp>
        <p:nvSpPr>
          <p:cNvPr id="13" name="TextBox 12">
            <a:extLst>
              <a:ext uri="{FF2B5EF4-FFF2-40B4-BE49-F238E27FC236}">
                <a16:creationId xmlns:a16="http://schemas.microsoft.com/office/drawing/2014/main" id="{8573BD47-F90D-4FA1-8B25-00A8EA62085C}"/>
              </a:ext>
            </a:extLst>
          </p:cNvPr>
          <p:cNvSpPr txBox="1"/>
          <p:nvPr/>
        </p:nvSpPr>
        <p:spPr>
          <a:xfrm>
            <a:off x="270900" y="5269404"/>
            <a:ext cx="9324347" cy="1400383"/>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Brittany Johnson, </a:t>
            </a:r>
            <a:r>
              <a:rPr lang="en-GB" sz="1000" dirty="0" err="1"/>
              <a:t>Yoonki</a:t>
            </a:r>
            <a:r>
              <a:rPr lang="en-GB" sz="1000" dirty="0"/>
              <a:t> Song, Emerson Murphy-Hill, and Robert </a:t>
            </a:r>
            <a:r>
              <a:rPr lang="en-GB" sz="1000" dirty="0" err="1"/>
              <a:t>Bowdidge</a:t>
            </a:r>
            <a:r>
              <a:rPr lang="en-GB" sz="1000" dirty="0"/>
              <a:t>. 2013. Why don't software developers use static analysis tools to find bugs?. </a:t>
            </a:r>
            <a:br>
              <a:rPr lang="en-GB" sz="1000" dirty="0"/>
            </a:br>
            <a:r>
              <a:rPr lang="en-GB" sz="1000" dirty="0"/>
              <a:t>In </a:t>
            </a:r>
            <a:r>
              <a:rPr lang="en-GB" sz="1000" i="1" dirty="0"/>
              <a:t>Proceedings of the 2013 International Conference on Software Engineering</a:t>
            </a:r>
            <a:r>
              <a:rPr lang="en-GB" sz="1000" dirty="0"/>
              <a:t> (ICSE '13). IEEE Press, Piscataway, NJ, USA, 672-681.</a:t>
            </a:r>
          </a:p>
          <a:p>
            <a:pPr marL="360000" indent="-360000">
              <a:spcAft>
                <a:spcPts val="1000"/>
              </a:spcAft>
              <a:buClr>
                <a:schemeClr val="tx2"/>
              </a:buClr>
              <a:buSzPct val="80000"/>
              <a:buFont typeface="Wingdings" panose="05000000000000000000" pitchFamily="2" charset="2"/>
              <a:buChar char="v"/>
            </a:pPr>
            <a:r>
              <a:rPr lang="en-GB" sz="1000" dirty="0"/>
              <a:t>Maria Christakis and Christian Bird. 2016. What developers want and need from program analysis: an empirical study. In </a:t>
            </a:r>
            <a:r>
              <a:rPr lang="en-GB" sz="1000" i="1" dirty="0"/>
              <a:t>Proceedings of the 31st IEEE/ACM </a:t>
            </a:r>
            <a:br>
              <a:rPr lang="en-GB" sz="1000" i="1" dirty="0"/>
            </a:br>
            <a:r>
              <a:rPr lang="en-GB" sz="1000" i="1" dirty="0"/>
              <a:t>International Conference on Automated Software Engineering</a:t>
            </a:r>
            <a:r>
              <a:rPr lang="en-GB" sz="1000" dirty="0"/>
              <a:t> (ASE 2016). ACM, New York, NY, USA, 332-343. DOI: </a:t>
            </a:r>
            <a:r>
              <a:rPr lang="en-GB" sz="1000" dirty="0">
                <a:hlinkClick r:id="rId3"/>
              </a:rPr>
              <a:t>https://doi.org/10.1145/2970276.2970347</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Habib, A., &amp; </a:t>
            </a:r>
            <a:r>
              <a:rPr lang="en-GB" sz="1000" dirty="0" err="1"/>
              <a:t>Pradel</a:t>
            </a:r>
            <a:r>
              <a:rPr lang="en-GB" sz="1000" dirty="0"/>
              <a:t>, M. (2018, September). How many of all bugs do we find? a study of static bug detectors. In </a:t>
            </a:r>
            <a:r>
              <a:rPr lang="en-GB" sz="1000" i="1" dirty="0"/>
              <a:t>ASE</a:t>
            </a:r>
            <a:r>
              <a:rPr lang="en-GB" sz="1000" dirty="0"/>
              <a:t> (pp. 317-328).</a:t>
            </a:r>
          </a:p>
          <a:p>
            <a:pPr marL="360000" indent="-360000">
              <a:spcAft>
                <a:spcPts val="1000"/>
              </a:spcAft>
              <a:buClr>
                <a:schemeClr val="tx2"/>
              </a:buClr>
              <a:buSzPct val="80000"/>
              <a:buFont typeface="Wingdings" panose="05000000000000000000" pitchFamily="2" charset="2"/>
              <a:buChar char="v"/>
            </a:pPr>
            <a:endParaRPr lang="LID4096" sz="1000" dirty="0" err="1"/>
          </a:p>
        </p:txBody>
      </p:sp>
    </p:spTree>
    <p:extLst>
      <p:ext uri="{BB962C8B-B14F-4D97-AF65-F5344CB8AC3E}">
        <p14:creationId xmlns:p14="http://schemas.microsoft.com/office/powerpoint/2010/main" val="3638362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37</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Developers use multiple static analysis tools each having own coverage.</a:t>
            </a:r>
          </a:p>
          <a:p>
            <a:endParaRPr lang="de-DE" dirty="0"/>
          </a:p>
          <a:p>
            <a:r>
              <a:rPr lang="de-DE" dirty="0"/>
              <a:t>Research trends:</a:t>
            </a:r>
          </a:p>
          <a:p>
            <a:endParaRPr lang="de-DE" dirty="0"/>
          </a:p>
          <a:p>
            <a:pPr>
              <a:buFont typeface="Arial" panose="020B0604020202020204" pitchFamily="34" charset="0"/>
              <a:buChar char="•"/>
            </a:pPr>
            <a:r>
              <a:rPr lang="en-GB" dirty="0"/>
              <a:t>Prioritise the bug warning alerts</a:t>
            </a:r>
          </a:p>
          <a:p>
            <a:pPr marL="0" indent="0" algn="r">
              <a:buNone/>
            </a:pPr>
            <a:r>
              <a:rPr lang="en-GB" dirty="0"/>
              <a:t>( Flynn et al. )</a:t>
            </a:r>
          </a:p>
          <a:p>
            <a:pPr>
              <a:buFont typeface="Arial" panose="020B0604020202020204" pitchFamily="34" charset="0"/>
              <a:buChar char="•"/>
            </a:pPr>
            <a:r>
              <a:rPr lang="en-GB" dirty="0"/>
              <a:t>Merges 3 tools for Java to show warnings </a:t>
            </a:r>
          </a:p>
          <a:p>
            <a:pPr marL="0" indent="0" algn="r">
              <a:buNone/>
            </a:pPr>
            <a:r>
              <a:rPr lang="en-GB" dirty="0"/>
              <a:t>( Meng et al. )</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E000176-FB64-494D-85BE-2C0B58A1CB46}"/>
              </a:ext>
            </a:extLst>
          </p:cNvPr>
          <p:cNvSpPr txBox="1"/>
          <p:nvPr/>
        </p:nvSpPr>
        <p:spPr>
          <a:xfrm>
            <a:off x="270900" y="5492411"/>
            <a:ext cx="9433352" cy="99001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Lori Flynn, William Snavely, David Svoboda, Nathan </a:t>
            </a:r>
            <a:r>
              <a:rPr lang="en-GB" sz="1000" dirty="0" err="1"/>
              <a:t>VanHoudnos</a:t>
            </a:r>
            <a:r>
              <a:rPr lang="en-GB" sz="1000" dirty="0"/>
              <a:t>, Richard Qin, Jennifer Burns, David </a:t>
            </a:r>
            <a:r>
              <a:rPr lang="en-GB" sz="1000" dirty="0" err="1"/>
              <a:t>Zubrow</a:t>
            </a:r>
            <a:r>
              <a:rPr lang="en-GB" sz="1000" dirty="0"/>
              <a:t>, Robert Stoddard, and Guillermo </a:t>
            </a:r>
            <a:r>
              <a:rPr lang="en-GB" sz="1000" dirty="0" err="1"/>
              <a:t>Marce-Santurio</a:t>
            </a:r>
            <a:r>
              <a:rPr lang="en-GB" sz="1000" dirty="0"/>
              <a:t>. </a:t>
            </a:r>
            <a:br>
              <a:rPr lang="en-GB" sz="1000" dirty="0"/>
            </a:br>
            <a:r>
              <a:rPr lang="en-GB" sz="1000" dirty="0"/>
              <a:t>2018. Prioritizing alerts from multiple static analysis tools, using classification models. In </a:t>
            </a:r>
            <a:r>
              <a:rPr lang="en-GB" sz="1000" i="1" dirty="0"/>
              <a:t>Proceedings of the 1st International Workshop on Software Qualities </a:t>
            </a:r>
            <a:br>
              <a:rPr lang="en-GB" sz="1000" i="1" dirty="0"/>
            </a:br>
            <a:r>
              <a:rPr lang="en-GB" sz="1000" i="1" dirty="0"/>
              <a:t>and Their Dependencies</a:t>
            </a:r>
            <a:r>
              <a:rPr lang="en-GB" sz="1000" dirty="0"/>
              <a:t> (SQUADE '18). ACM, New York, NY, USA, 13-20. DOI: https://doi.org/10.1145/3194095.3194100 </a:t>
            </a:r>
          </a:p>
          <a:p>
            <a:pPr marL="360000" indent="-360000">
              <a:spcAft>
                <a:spcPts val="1000"/>
              </a:spcAft>
              <a:buClr>
                <a:schemeClr val="tx2"/>
              </a:buClr>
              <a:buSzPct val="80000"/>
              <a:buFont typeface="Wingdings" panose="05000000000000000000" pitchFamily="2" charset="2"/>
              <a:buChar char="v"/>
            </a:pPr>
            <a:r>
              <a:rPr lang="en-GB" sz="1000" dirty="0"/>
              <a:t>N. Meng, Q. Wang, Q. Wu and H. Mei, "An Approach to Merge Results of Multiple Static Analysis Tools (Short Paper)," </a:t>
            </a:r>
            <a:r>
              <a:rPr lang="en-GB" sz="1000" i="1" dirty="0"/>
              <a:t>2008 The Eighth International </a:t>
            </a:r>
            <a:br>
              <a:rPr lang="en-GB" sz="1000" i="1" dirty="0"/>
            </a:br>
            <a:r>
              <a:rPr lang="en-GB" sz="1000" i="1" dirty="0"/>
              <a:t>Conference on Quality Software</a:t>
            </a:r>
            <a:r>
              <a:rPr lang="en-GB" sz="1000" dirty="0"/>
              <a:t>, Oxford, 2008, pp. 169-174.doi: 10.1109/QSIC.2008.30</a:t>
            </a:r>
            <a:endParaRPr lang="LID4096" sz="1000" dirty="0" err="1"/>
          </a:p>
        </p:txBody>
      </p:sp>
    </p:spTree>
    <p:extLst>
      <p:ext uri="{BB962C8B-B14F-4D97-AF65-F5344CB8AC3E}">
        <p14:creationId xmlns:p14="http://schemas.microsoft.com/office/powerpoint/2010/main" val="4077162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38</a:t>
            </a:fld>
            <a:endParaRPr lang="de-DE" dirty="0"/>
          </a:p>
        </p:txBody>
      </p:sp>
      <p:sp>
        <p:nvSpPr>
          <p:cNvPr id="5" name="Textplatzhalter 4"/>
          <p:cNvSpPr>
            <a:spLocks noGrp="1"/>
          </p:cNvSpPr>
          <p:nvPr>
            <p:ph type="body" sz="quarter" idx="12"/>
          </p:nvPr>
        </p:nvSpPr>
        <p:spPr/>
        <p:txBody>
          <a:bodyPr/>
          <a:lstStyle/>
          <a:p>
            <a:pPr>
              <a:buFont typeface="Wingdings" panose="05000000000000000000" pitchFamily="2" charset="2"/>
              <a:buChar char="§"/>
            </a:pPr>
            <a:endParaRPr lang="en-GB" dirty="0"/>
          </a:p>
          <a:p>
            <a:pPr>
              <a:buFont typeface="Wingdings" panose="05000000000000000000" pitchFamily="2" charset="2"/>
              <a:buChar char="§"/>
            </a:pPr>
            <a:r>
              <a:rPr lang="en-GB" dirty="0"/>
              <a:t>Tricorder</a:t>
            </a:r>
          </a:p>
          <a:p>
            <a:pPr>
              <a:lnSpc>
                <a:spcPct val="150000"/>
              </a:lnSpc>
              <a:buFont typeface="Wingdings" panose="05000000000000000000" pitchFamily="2" charset="2"/>
              <a:buChar char="§"/>
            </a:pPr>
            <a:r>
              <a:rPr lang="en-GB" dirty="0"/>
              <a:t>Shipshape</a:t>
            </a:r>
          </a:p>
          <a:p>
            <a:pPr>
              <a:lnSpc>
                <a:spcPct val="150000"/>
              </a:lnSpc>
              <a:buFont typeface="Wingdings" panose="05000000000000000000" pitchFamily="2" charset="2"/>
              <a:buChar char="§"/>
            </a:pPr>
            <a:r>
              <a:rPr lang="en-GB" dirty="0" err="1"/>
              <a:t>Tricium</a:t>
            </a:r>
            <a:endParaRPr lang="en-GB" dirty="0"/>
          </a:p>
          <a:p>
            <a:pPr>
              <a:buFont typeface="Wingdings" panose="05000000000000000000" pitchFamily="2" charset="2"/>
              <a:buChar char="§"/>
            </a:pPr>
            <a:r>
              <a:rPr lang="en-GB" dirty="0"/>
              <a:t>Parfait                                                                                               ( Cifuentes et al. )</a:t>
            </a:r>
          </a:p>
          <a:p>
            <a:pPr marL="0" indent="0" algn="ctr">
              <a:buNone/>
            </a:pPr>
            <a:br>
              <a:rPr lang="en-GB"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Rectangle: Rounded Corners 5">
            <a:extLst>
              <a:ext uri="{FF2B5EF4-FFF2-40B4-BE49-F238E27FC236}">
                <a16:creationId xmlns:a16="http://schemas.microsoft.com/office/drawing/2014/main" id="{7B1A95CE-58D3-4A2F-96D9-3FCCC8DB722D}"/>
              </a:ext>
            </a:extLst>
          </p:cNvPr>
          <p:cNvSpPr/>
          <p:nvPr/>
        </p:nvSpPr>
        <p:spPr bwMode="auto">
          <a:xfrm>
            <a:off x="3079049" y="4331391"/>
            <a:ext cx="3672408" cy="432048"/>
          </a:xfrm>
          <a:prstGeom prst="roundRect">
            <a:avLst/>
          </a:prstGeom>
          <a:noFill/>
          <a:ln w="12700">
            <a:solidFill>
              <a:srgbClr val="FF0000"/>
            </a:solidFill>
            <a:miter lim="800000"/>
            <a:headEnd/>
            <a:tailEnd/>
          </a:ln>
          <a:effectLst/>
        </p:spPr>
        <p:txBody>
          <a:bodyPr wrap="none" rtlCol="0" anchor="ctr"/>
          <a:lstStyle/>
          <a:p>
            <a:pPr algn="ctr"/>
            <a:endParaRPr lang="LID4096" sz="1600" b="1" dirty="0">
              <a:solidFill>
                <a:schemeClr val="bg1"/>
              </a:solidFill>
            </a:endParaRPr>
          </a:p>
        </p:txBody>
      </p:sp>
      <p:sp>
        <p:nvSpPr>
          <p:cNvPr id="7" name="TextBox 6">
            <a:extLst>
              <a:ext uri="{FF2B5EF4-FFF2-40B4-BE49-F238E27FC236}">
                <a16:creationId xmlns:a16="http://schemas.microsoft.com/office/drawing/2014/main" id="{69EF1288-A1A1-4D2C-91B6-7C4C1C4B12A1}"/>
              </a:ext>
            </a:extLst>
          </p:cNvPr>
          <p:cNvSpPr txBox="1"/>
          <p:nvPr/>
        </p:nvSpPr>
        <p:spPr>
          <a:xfrm>
            <a:off x="301971" y="5646301"/>
            <a:ext cx="9226565" cy="836126"/>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Caitlin Sadowski, Jeffrey van Gogh, Ciera </a:t>
            </a:r>
            <a:r>
              <a:rPr lang="en-GB" sz="1000" dirty="0" err="1"/>
              <a:t>Jaspan</a:t>
            </a:r>
            <a:r>
              <a:rPr lang="en-GB" sz="1000" dirty="0"/>
              <a:t>, Emma </a:t>
            </a:r>
            <a:r>
              <a:rPr lang="en-GB" sz="1000" dirty="0" err="1"/>
              <a:t>Söderberg</a:t>
            </a:r>
            <a:r>
              <a:rPr lang="en-GB" sz="1000" dirty="0"/>
              <a:t>, and Collin Winter. 2015. Tricorder: building a program analysis ecosystem. </a:t>
            </a:r>
            <a:br>
              <a:rPr lang="en-GB" sz="1000" dirty="0"/>
            </a:br>
            <a:r>
              <a:rPr lang="en-GB" sz="1000" dirty="0"/>
              <a:t>In </a:t>
            </a:r>
            <a:r>
              <a:rPr lang="en-GB" sz="1000" i="1" dirty="0"/>
              <a:t>Proceedings of the 37th International Conference on Software Engineering - Volume 1</a:t>
            </a:r>
            <a:r>
              <a:rPr lang="en-GB" sz="1000" dirty="0"/>
              <a:t> (ICSE '15), Vol. 1. IEEE Press, Piscataway, NJ, USA, 598-608.  </a:t>
            </a:r>
          </a:p>
          <a:p>
            <a:pPr marL="360000" indent="-360000">
              <a:spcAft>
                <a:spcPts val="1000"/>
              </a:spcAft>
              <a:buClr>
                <a:schemeClr val="tx2"/>
              </a:buClr>
              <a:buSzPct val="80000"/>
              <a:buFont typeface="Wingdings" panose="05000000000000000000" pitchFamily="2" charset="2"/>
              <a:buChar char="v"/>
            </a:pPr>
            <a:r>
              <a:rPr lang="en-GB" sz="1000" dirty="0"/>
              <a:t>Cristina Cifuentes and Bernhard Scholz. 2008. Parfait: designing a scalable bug checker. In </a:t>
            </a:r>
            <a:r>
              <a:rPr lang="en-GB" sz="1000" i="1" dirty="0"/>
              <a:t>Proceedings of the 2008 workshop on Static analysis</a:t>
            </a:r>
            <a:r>
              <a:rPr lang="en-GB" sz="1000" dirty="0"/>
              <a:t> (SAW '08). </a:t>
            </a:r>
            <a:br>
              <a:rPr lang="en-GB" sz="1000" dirty="0"/>
            </a:br>
            <a:r>
              <a:rPr lang="en-GB" sz="1000" dirty="0"/>
              <a:t>ACM, New York, NY, USA, 4-11. DOI=http://dx.doi.org/10.1145/1394504.1394505 </a:t>
            </a:r>
            <a:endParaRPr lang="LID4096" sz="1000" dirty="0" err="1"/>
          </a:p>
        </p:txBody>
      </p:sp>
      <p:sp>
        <p:nvSpPr>
          <p:cNvPr id="8" name="TextBox 7">
            <a:extLst>
              <a:ext uri="{FF2B5EF4-FFF2-40B4-BE49-F238E27FC236}">
                <a16:creationId xmlns:a16="http://schemas.microsoft.com/office/drawing/2014/main" id="{2B8A2715-A3AA-4482-A224-A7DD1F53A754}"/>
              </a:ext>
            </a:extLst>
          </p:cNvPr>
          <p:cNvSpPr txBox="1"/>
          <p:nvPr/>
        </p:nvSpPr>
        <p:spPr>
          <a:xfrm>
            <a:off x="3165850" y="4394633"/>
            <a:ext cx="3573735" cy="369332"/>
          </a:xfrm>
          <a:prstGeom prst="rect">
            <a:avLst/>
          </a:prstGeom>
          <a:noFill/>
        </p:spPr>
        <p:txBody>
          <a:bodyPr wrap="none" lIns="0" rIns="0" rtlCol="0">
            <a:spAutoFit/>
          </a:bodyPr>
          <a:lstStyle/>
          <a:p>
            <a:pPr>
              <a:spcAft>
                <a:spcPts val="1000"/>
              </a:spcAft>
              <a:buClr>
                <a:schemeClr val="tx2"/>
              </a:buClr>
              <a:buSzPct val="80000"/>
            </a:pPr>
            <a:r>
              <a:rPr lang="en-GB" dirty="0"/>
              <a:t>But </a:t>
            </a:r>
            <a:r>
              <a:rPr lang="en-GB" dirty="0">
                <a:solidFill>
                  <a:srgbClr val="00B050"/>
                </a:solidFill>
              </a:rPr>
              <a:t>USABILITY</a:t>
            </a:r>
            <a:r>
              <a:rPr lang="en-GB" dirty="0"/>
              <a:t> is not addressed…</a:t>
            </a:r>
          </a:p>
        </p:txBody>
      </p:sp>
      <p:sp>
        <p:nvSpPr>
          <p:cNvPr id="9" name="TextBox 8">
            <a:extLst>
              <a:ext uri="{FF2B5EF4-FFF2-40B4-BE49-F238E27FC236}">
                <a16:creationId xmlns:a16="http://schemas.microsoft.com/office/drawing/2014/main" id="{F51C88C8-8E0C-45F8-A6CB-AE1ADA5D7824}"/>
              </a:ext>
            </a:extLst>
          </p:cNvPr>
          <p:cNvSpPr txBox="1"/>
          <p:nvPr/>
        </p:nvSpPr>
        <p:spPr>
          <a:xfrm>
            <a:off x="7329264" y="1638046"/>
            <a:ext cx="2088232" cy="774571"/>
          </a:xfrm>
          <a:prstGeom prst="rect">
            <a:avLst/>
          </a:prstGeom>
          <a:noFill/>
        </p:spPr>
        <p:txBody>
          <a:bodyPr wrap="square" lIns="0" rIns="0" rtlCol="0">
            <a:spAutoFit/>
          </a:bodyPr>
          <a:lstStyle/>
          <a:p>
            <a:pPr>
              <a:spcAft>
                <a:spcPts val="1000"/>
              </a:spcAft>
              <a:buClr>
                <a:schemeClr val="tx2"/>
              </a:buClr>
              <a:buSzPct val="80000"/>
            </a:pPr>
            <a:r>
              <a:rPr lang="en-GB" dirty="0"/>
              <a:t>( Sadowski et al. )</a:t>
            </a:r>
          </a:p>
          <a:p>
            <a:pPr marL="360000" indent="-360000">
              <a:spcAft>
                <a:spcPts val="1000"/>
              </a:spcAft>
              <a:buClr>
                <a:schemeClr val="tx2"/>
              </a:buClr>
              <a:buSzPct val="80000"/>
              <a:buFont typeface="Wingdings" panose="05000000000000000000" pitchFamily="2" charset="2"/>
              <a:buChar char="n"/>
            </a:pPr>
            <a:endParaRPr lang="en-GB" dirty="0" err="1"/>
          </a:p>
        </p:txBody>
      </p:sp>
    </p:spTree>
    <p:extLst>
      <p:ext uri="{BB962C8B-B14F-4D97-AF65-F5344CB8AC3E}">
        <p14:creationId xmlns:p14="http://schemas.microsoft.com/office/powerpoint/2010/main" val="86134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1</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39</a:t>
            </a:fld>
            <a:endParaRPr lang="de-DE" dirty="0"/>
          </a:p>
        </p:txBody>
      </p:sp>
    </p:spTree>
    <p:extLst>
      <p:ext uri="{BB962C8B-B14F-4D97-AF65-F5344CB8AC3E}">
        <p14:creationId xmlns:p14="http://schemas.microsoft.com/office/powerpoint/2010/main" val="149799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Questions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4</a:t>
            </a:fld>
            <a:endParaRPr lang="de-DE" dirty="0"/>
          </a:p>
        </p:txBody>
      </p:sp>
      <p:sp>
        <p:nvSpPr>
          <p:cNvPr id="5" name="Textplatzhalter 4"/>
          <p:cNvSpPr>
            <a:spLocks noGrp="1"/>
          </p:cNvSpPr>
          <p:nvPr>
            <p:ph type="body" sz="quarter" idx="12"/>
          </p:nvPr>
        </p:nvSpPr>
        <p:spPr/>
        <p:txBody>
          <a:bodyPr/>
          <a:lstStyle/>
          <a:p>
            <a:pPr marL="0" indent="0">
              <a:lnSpc>
                <a:spcPct val="150000"/>
              </a:lnSpc>
              <a:buNone/>
            </a:pPr>
            <a:endParaRPr lang="en-GB" dirty="0"/>
          </a:p>
          <a:p>
            <a:pPr>
              <a:lnSpc>
                <a:spcPct val="150000"/>
              </a:lnSpc>
            </a:pPr>
            <a:r>
              <a:rPr lang="en-GB" dirty="0"/>
              <a:t>RQ 1: How to display results of the same codebase from different analysis tools?</a:t>
            </a:r>
          </a:p>
          <a:p>
            <a:pPr>
              <a:lnSpc>
                <a:spcPct val="150000"/>
              </a:lnSpc>
            </a:pPr>
            <a:endParaRPr lang="en-GB" dirty="0"/>
          </a:p>
          <a:p>
            <a:pPr>
              <a:lnSpc>
                <a:spcPct val="150000"/>
              </a:lnSpc>
            </a:pPr>
            <a:r>
              <a:rPr lang="en-GB" dirty="0"/>
              <a:t>RQ 2: What feedback works to know that bug fixing is on-going?</a:t>
            </a:r>
          </a:p>
          <a:p>
            <a:pPr>
              <a:lnSpc>
                <a:spcPct val="150000"/>
              </a:lnSpc>
            </a:pPr>
            <a:endParaRPr lang="en-GB" dirty="0"/>
          </a:p>
          <a:p>
            <a:pPr>
              <a:lnSpc>
                <a:spcPct val="150000"/>
              </a:lnSpc>
            </a:pPr>
            <a:r>
              <a:rPr lang="en-GB" dirty="0"/>
              <a:t>RQ 3: How to carry traceability of bug fixing? </a:t>
            </a:r>
            <a:endParaRPr lang="de-DE"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386339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40</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Rectangle 4">
            <a:extLst>
              <a:ext uri="{FF2B5EF4-FFF2-40B4-BE49-F238E27FC236}">
                <a16:creationId xmlns:a16="http://schemas.microsoft.com/office/drawing/2014/main" id="{6D972A2B-A60C-4DDD-A377-548BD7DC45CF}"/>
              </a:ext>
            </a:extLst>
          </p:cNvPr>
          <p:cNvSpPr/>
          <p:nvPr/>
        </p:nvSpPr>
        <p:spPr>
          <a:xfrm>
            <a:off x="1928664" y="5889151"/>
            <a:ext cx="4953000" cy="646331"/>
          </a:xfrm>
          <a:prstGeom prst="rect">
            <a:avLst/>
          </a:prstGeom>
        </p:spPr>
        <p:txBody>
          <a:bodyPr>
            <a:spAutoFit/>
          </a:bodyPr>
          <a:lstStyle/>
          <a:p>
            <a:r>
              <a:rPr lang="en-GB" dirty="0">
                <a:latin typeface="LMRoman10-Regular"/>
              </a:rPr>
              <a:t>Separate list </a:t>
            </a:r>
            <a:r>
              <a:rPr lang="en-GB" dirty="0" err="1">
                <a:latin typeface="LMRoman10-Regular"/>
              </a:rPr>
              <a:t>outwins</a:t>
            </a:r>
            <a:r>
              <a:rPr lang="en-GB" dirty="0">
                <a:latin typeface="LMRoman10-Regular"/>
              </a:rPr>
              <a:t> the single list with a slight majority of 3 out 5.</a:t>
            </a:r>
            <a:endParaRPr lang="en-GB" dirty="0"/>
          </a:p>
        </p:txBody>
      </p:sp>
    </p:spTree>
    <p:extLst>
      <p:ext uri="{BB962C8B-B14F-4D97-AF65-F5344CB8AC3E}">
        <p14:creationId xmlns:p14="http://schemas.microsoft.com/office/powerpoint/2010/main" val="4058786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Will having tags help in scalability of bugs?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41</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F51ED1D-B4C6-41C7-9ED6-A150DB0E3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68" y="1988840"/>
            <a:ext cx="8020050" cy="4324350"/>
          </a:xfrm>
          <a:prstGeom prst="rect">
            <a:avLst/>
          </a:prstGeom>
        </p:spPr>
      </p:pic>
      <p:sp>
        <p:nvSpPr>
          <p:cNvPr id="5" name="Rectangle 4">
            <a:extLst>
              <a:ext uri="{FF2B5EF4-FFF2-40B4-BE49-F238E27FC236}">
                <a16:creationId xmlns:a16="http://schemas.microsoft.com/office/drawing/2014/main" id="{82F88E92-5D17-4E13-BC8C-58577A7BA45E}"/>
              </a:ext>
            </a:extLst>
          </p:cNvPr>
          <p:cNvSpPr/>
          <p:nvPr/>
        </p:nvSpPr>
        <p:spPr>
          <a:xfrm>
            <a:off x="2360712" y="5659774"/>
            <a:ext cx="4953000" cy="923330"/>
          </a:xfrm>
          <a:prstGeom prst="rect">
            <a:avLst/>
          </a:prstGeom>
        </p:spPr>
        <p:txBody>
          <a:bodyPr>
            <a:spAutoFit/>
          </a:bodyPr>
          <a:lstStyle/>
          <a:p>
            <a:r>
              <a:rPr lang="en-GB" dirty="0">
                <a:latin typeface="LMRoman10-Regular"/>
              </a:rPr>
              <a:t>Yes! However, the interface is confusing. Users preferred single list in table format</a:t>
            </a:r>
          </a:p>
          <a:p>
            <a:r>
              <a:rPr lang="en-GB" dirty="0">
                <a:latin typeface="LMRoman10-Regular"/>
              </a:rPr>
              <a:t>solution idea as it suffices this scalability concern.</a:t>
            </a:r>
            <a:endParaRPr lang="en-GB" dirty="0"/>
          </a:p>
        </p:txBody>
      </p:sp>
    </p:spTree>
    <p:extLst>
      <p:ext uri="{BB962C8B-B14F-4D97-AF65-F5344CB8AC3E}">
        <p14:creationId xmlns:p14="http://schemas.microsoft.com/office/powerpoint/2010/main" val="2509351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1] Does the given statistics screen help the user in 					understating the analysis results overview?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42</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88FB85EB-A966-4EF2-B468-B602467E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63621"/>
            <a:ext cx="8020050" cy="3724275"/>
          </a:xfrm>
          <a:prstGeom prst="rect">
            <a:avLst/>
          </a:prstGeom>
        </p:spPr>
      </p:pic>
      <p:sp>
        <p:nvSpPr>
          <p:cNvPr id="5" name="Rectangle 4">
            <a:extLst>
              <a:ext uri="{FF2B5EF4-FFF2-40B4-BE49-F238E27FC236}">
                <a16:creationId xmlns:a16="http://schemas.microsoft.com/office/drawing/2014/main" id="{77A5D247-7036-44A9-8B4A-8004A998ECF2}"/>
              </a:ext>
            </a:extLst>
          </p:cNvPr>
          <p:cNvSpPr/>
          <p:nvPr/>
        </p:nvSpPr>
        <p:spPr>
          <a:xfrm>
            <a:off x="2476218" y="5849891"/>
            <a:ext cx="4953000" cy="646331"/>
          </a:xfrm>
          <a:prstGeom prst="rect">
            <a:avLst/>
          </a:prstGeom>
        </p:spPr>
        <p:txBody>
          <a:bodyPr>
            <a:spAutoFit/>
          </a:bodyPr>
          <a:lstStyle/>
          <a:p>
            <a:r>
              <a:rPr lang="en-GB" dirty="0">
                <a:latin typeface="LMRoman10-Regular"/>
              </a:rPr>
              <a:t>Yes! It is conducive, especially when codebase is vast, and we use more analysis tools.</a:t>
            </a:r>
            <a:endParaRPr lang="en-GB" dirty="0"/>
          </a:p>
        </p:txBody>
      </p:sp>
    </p:spTree>
    <p:extLst>
      <p:ext uri="{BB962C8B-B14F-4D97-AF65-F5344CB8AC3E}">
        <p14:creationId xmlns:p14="http://schemas.microsoft.com/office/powerpoint/2010/main" val="305659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the animation (rotation) of icons for tools suﬃce the feedback required by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59E0DED-7A42-4D0A-8517-D361B2EE2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367E4874-FD41-416D-B591-D1E8C3E94786}"/>
              </a:ext>
            </a:extLst>
          </p:cNvPr>
          <p:cNvSpPr/>
          <p:nvPr/>
        </p:nvSpPr>
        <p:spPr>
          <a:xfrm>
            <a:off x="2476218" y="5659773"/>
            <a:ext cx="4953000" cy="923330"/>
          </a:xfrm>
          <a:prstGeom prst="rect">
            <a:avLst/>
          </a:prstGeom>
        </p:spPr>
        <p:txBody>
          <a:bodyPr>
            <a:spAutoFit/>
          </a:bodyPr>
          <a:lstStyle/>
          <a:p>
            <a:r>
              <a:rPr lang="en-GB" dirty="0">
                <a:latin typeface="LMRoman10-Regular"/>
              </a:rPr>
              <a:t>No! Users interested to see how far the analysis done and also to have more detailed</a:t>
            </a:r>
          </a:p>
          <a:p>
            <a:r>
              <a:rPr lang="en-GB" dirty="0">
                <a:latin typeface="LMRoman10-Regular"/>
              </a:rPr>
              <a:t>information on it.</a:t>
            </a:r>
            <a:endParaRPr lang="en-GB" dirty="0"/>
          </a:p>
        </p:txBody>
      </p:sp>
    </p:spTree>
    <p:extLst>
      <p:ext uri="{BB962C8B-B14F-4D97-AF65-F5344CB8AC3E}">
        <p14:creationId xmlns:p14="http://schemas.microsoft.com/office/powerpoint/2010/main" val="333141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stating the progress of analysis for each tool be better than animation provided as feedback to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44</a:t>
            </a:fld>
            <a:endParaRPr lang="de-DE" dirty="0"/>
          </a:p>
        </p:txBody>
      </p:sp>
      <p:pic>
        <p:nvPicPr>
          <p:cNvPr id="7" name="Picture 6" descr="A screenshot of a social media post&#10;&#10;Description automatically generated">
            <a:extLst>
              <a:ext uri="{FF2B5EF4-FFF2-40B4-BE49-F238E27FC236}">
                <a16:creationId xmlns:a16="http://schemas.microsoft.com/office/drawing/2014/main" id="{C36C22EB-FBDD-4CCA-BABC-BFC4744CA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39255"/>
            <a:ext cx="8020050" cy="4010025"/>
          </a:xfrm>
          <a:prstGeom prst="rect">
            <a:avLst/>
          </a:prstGeom>
        </p:spPr>
      </p:pic>
      <p:sp>
        <p:nvSpPr>
          <p:cNvPr id="5" name="Rectangle 4">
            <a:extLst>
              <a:ext uri="{FF2B5EF4-FFF2-40B4-BE49-F238E27FC236}">
                <a16:creationId xmlns:a16="http://schemas.microsoft.com/office/drawing/2014/main" id="{1DC6E496-F332-4754-8E46-6F23D784E7BA}"/>
              </a:ext>
            </a:extLst>
          </p:cNvPr>
          <p:cNvSpPr/>
          <p:nvPr/>
        </p:nvSpPr>
        <p:spPr>
          <a:xfrm>
            <a:off x="2720752" y="5936773"/>
            <a:ext cx="4953000" cy="646331"/>
          </a:xfrm>
          <a:prstGeom prst="rect">
            <a:avLst/>
          </a:prstGeom>
        </p:spPr>
        <p:txBody>
          <a:bodyPr>
            <a:spAutoFit/>
          </a:bodyPr>
          <a:lstStyle/>
          <a:p>
            <a:r>
              <a:rPr lang="en-GB" dirty="0">
                <a:latin typeface="LMRoman10-Regular"/>
              </a:rPr>
              <a:t>Yes! in terms of knowing the progress in completion of analysis.</a:t>
            </a:r>
            <a:endParaRPr lang="en-GB" dirty="0"/>
          </a:p>
        </p:txBody>
      </p:sp>
    </p:spTree>
    <p:extLst>
      <p:ext uri="{BB962C8B-B14F-4D97-AF65-F5344CB8AC3E}">
        <p14:creationId xmlns:p14="http://schemas.microsoft.com/office/powerpoint/2010/main" val="2296866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Does having more textual information with a popup feedback is required by the user?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45</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B0A53596-6226-4806-9D50-A81AEDEEC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77567BE0-A4C9-42DC-82A6-D3B86919BBAD}"/>
              </a:ext>
            </a:extLst>
          </p:cNvPr>
          <p:cNvSpPr/>
          <p:nvPr/>
        </p:nvSpPr>
        <p:spPr>
          <a:xfrm>
            <a:off x="2476218" y="5659773"/>
            <a:ext cx="4953000" cy="923330"/>
          </a:xfrm>
          <a:prstGeom prst="rect">
            <a:avLst/>
          </a:prstGeom>
        </p:spPr>
        <p:txBody>
          <a:bodyPr>
            <a:spAutoFit/>
          </a:bodyPr>
          <a:lstStyle/>
          <a:p>
            <a:r>
              <a:rPr lang="en-GB" dirty="0">
                <a:latin typeface="LMRoman10-Regular"/>
              </a:rPr>
              <a:t>Yes! More information as possible is more beneficial from a user perspective being a</a:t>
            </a:r>
          </a:p>
          <a:p>
            <a:r>
              <a:rPr lang="en-GB" dirty="0">
                <a:latin typeface="LMRoman10-Regular"/>
              </a:rPr>
              <a:t>developer or tester.</a:t>
            </a:r>
            <a:endParaRPr lang="en-GB" dirty="0"/>
          </a:p>
        </p:txBody>
      </p:sp>
    </p:spTree>
    <p:extLst>
      <p:ext uri="{BB962C8B-B14F-4D97-AF65-F5344CB8AC3E}">
        <p14:creationId xmlns:p14="http://schemas.microsoft.com/office/powerpoint/2010/main" val="789019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 users require multiple feedbacks, i.e., any combination of animated icons, progress bar or pending status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46</a:t>
            </a:fld>
            <a:endParaRPr lang="de-DE" dirty="0"/>
          </a:p>
        </p:txBody>
      </p:sp>
      <p:sp>
        <p:nvSpPr>
          <p:cNvPr id="5" name="Text Placeholder 4">
            <a:extLst>
              <a:ext uri="{FF2B5EF4-FFF2-40B4-BE49-F238E27FC236}">
                <a16:creationId xmlns:a16="http://schemas.microsoft.com/office/drawing/2014/main" id="{0EA5FD52-589C-4183-91D5-B5FB1136407A}"/>
              </a:ext>
            </a:extLst>
          </p:cNvPr>
          <p:cNvSpPr>
            <a:spLocks noGrp="1"/>
          </p:cNvSpPr>
          <p:nvPr>
            <p:ph type="body" sz="quarter" idx="12"/>
          </p:nvPr>
        </p:nvSpPr>
        <p:spPr>
          <a:xfrm>
            <a:off x="270900" y="2492896"/>
            <a:ext cx="9361488" cy="5113337"/>
          </a:xfrm>
        </p:spPr>
        <p:txBody>
          <a:bodyPr/>
          <a:lstStyle/>
          <a:p>
            <a:r>
              <a:rPr lang="en-GB" dirty="0"/>
              <a:t>All the 3 feedback features</a:t>
            </a:r>
            <a:br>
              <a:rPr lang="en-GB" dirty="0"/>
            </a:br>
            <a:endParaRPr lang="en-GB" dirty="0"/>
          </a:p>
          <a:p>
            <a:r>
              <a:rPr lang="en-GB" dirty="0"/>
              <a:t>Animated Icons – What bugs are being analysed?</a:t>
            </a:r>
          </a:p>
          <a:p>
            <a:r>
              <a:rPr lang="en-GB" dirty="0"/>
              <a:t>Progress Bar – How far the bugs got analysed?</a:t>
            </a:r>
          </a:p>
          <a:p>
            <a:r>
              <a:rPr lang="en-GB" dirty="0"/>
              <a:t>Pending Status – more information on analysis  </a:t>
            </a:r>
          </a:p>
        </p:txBody>
      </p:sp>
      <p:sp>
        <p:nvSpPr>
          <p:cNvPr id="6" name="Rectangle 5">
            <a:extLst>
              <a:ext uri="{FF2B5EF4-FFF2-40B4-BE49-F238E27FC236}">
                <a16:creationId xmlns:a16="http://schemas.microsoft.com/office/drawing/2014/main" id="{48DFF04F-3D26-4736-A289-F09540A624EA}"/>
              </a:ext>
            </a:extLst>
          </p:cNvPr>
          <p:cNvSpPr/>
          <p:nvPr/>
        </p:nvSpPr>
        <p:spPr>
          <a:xfrm>
            <a:off x="2475144" y="5467209"/>
            <a:ext cx="4953000" cy="646331"/>
          </a:xfrm>
          <a:prstGeom prst="rect">
            <a:avLst/>
          </a:prstGeom>
        </p:spPr>
        <p:txBody>
          <a:bodyPr>
            <a:spAutoFit/>
          </a:bodyPr>
          <a:lstStyle/>
          <a:p>
            <a:r>
              <a:rPr lang="en-GB" dirty="0">
                <a:latin typeface="LMRoman10-Regular"/>
              </a:rPr>
              <a:t>Yes! Especially progress bar with pending status popup.</a:t>
            </a:r>
            <a:endParaRPr lang="en-GB" dirty="0"/>
          </a:p>
        </p:txBody>
      </p:sp>
    </p:spTree>
    <p:extLst>
      <p:ext uri="{BB962C8B-B14F-4D97-AF65-F5344CB8AC3E}">
        <p14:creationId xmlns:p14="http://schemas.microsoft.com/office/powerpoint/2010/main" val="3338552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Whether the given UI, i.e., previous commits in the process of ﬁxing a bug-ﬁnding with numbers determining the adding or removing of other bugs be able to address the scenario from the user perspective?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47</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AEDAB596-585C-4B06-9C00-DD29D6052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2315915"/>
            <a:ext cx="8020050" cy="3724275"/>
          </a:xfrm>
          <a:prstGeom prst="rect">
            <a:avLst/>
          </a:prstGeom>
        </p:spPr>
      </p:pic>
      <p:sp>
        <p:nvSpPr>
          <p:cNvPr id="5" name="Rectangle 4">
            <a:extLst>
              <a:ext uri="{FF2B5EF4-FFF2-40B4-BE49-F238E27FC236}">
                <a16:creationId xmlns:a16="http://schemas.microsoft.com/office/drawing/2014/main" id="{A4F7E3A8-9094-483A-BB9B-405C20444FFD}"/>
              </a:ext>
            </a:extLst>
          </p:cNvPr>
          <p:cNvSpPr/>
          <p:nvPr/>
        </p:nvSpPr>
        <p:spPr>
          <a:xfrm>
            <a:off x="2238053" y="6126981"/>
            <a:ext cx="6724972" cy="369332"/>
          </a:xfrm>
          <a:prstGeom prst="rect">
            <a:avLst/>
          </a:prstGeom>
        </p:spPr>
        <p:txBody>
          <a:bodyPr wrap="square">
            <a:spAutoFit/>
          </a:bodyPr>
          <a:lstStyle/>
          <a:p>
            <a:r>
              <a:rPr lang="en-GB" dirty="0">
                <a:latin typeface="LMRoman10-Regular"/>
              </a:rPr>
              <a:t>Yes! The proposed design is helpful for the given scenario.</a:t>
            </a:r>
            <a:endParaRPr lang="en-GB" dirty="0"/>
          </a:p>
        </p:txBody>
      </p:sp>
    </p:spTree>
    <p:extLst>
      <p:ext uri="{BB962C8B-B14F-4D97-AF65-F5344CB8AC3E}">
        <p14:creationId xmlns:p14="http://schemas.microsoft.com/office/powerpoint/2010/main" val="199956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[Post] </a:t>
            </a:r>
            <a:br>
              <a:rPr lang="en-GB" dirty="0">
                <a:solidFill>
                  <a:srgbClr val="003A80"/>
                </a:solidFill>
              </a:rPr>
            </a:br>
            <a:r>
              <a:rPr lang="en-GB" dirty="0">
                <a:solidFill>
                  <a:srgbClr val="003A80"/>
                </a:solidFill>
              </a:rPr>
              <a:t>Does onboard phase is required to understand the UI better?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48</a:t>
            </a:fld>
            <a:endParaRPr lang="de-DE" dirty="0"/>
          </a:p>
        </p:txBody>
      </p:sp>
      <p:sp>
        <p:nvSpPr>
          <p:cNvPr id="6" name="Text Placeholder 4">
            <a:extLst>
              <a:ext uri="{FF2B5EF4-FFF2-40B4-BE49-F238E27FC236}">
                <a16:creationId xmlns:a16="http://schemas.microsoft.com/office/drawing/2014/main" id="{CEE9A621-3679-45A7-8C9F-B7CD0D85BC0B}"/>
              </a:ext>
            </a:extLst>
          </p:cNvPr>
          <p:cNvSpPr>
            <a:spLocks noGrp="1"/>
          </p:cNvSpPr>
          <p:nvPr>
            <p:ph type="body" sz="quarter" idx="12"/>
          </p:nvPr>
        </p:nvSpPr>
        <p:spPr>
          <a:xfrm>
            <a:off x="270900" y="2492896"/>
            <a:ext cx="9361488" cy="5113337"/>
          </a:xfrm>
        </p:spPr>
        <p:txBody>
          <a:bodyPr/>
          <a:lstStyle/>
          <a:p>
            <a:r>
              <a:rPr lang="en-GB" dirty="0"/>
              <a:t>No! enough text on screen would suffice.</a:t>
            </a:r>
          </a:p>
        </p:txBody>
      </p:sp>
    </p:spTree>
    <p:extLst>
      <p:ext uri="{BB962C8B-B14F-4D97-AF65-F5344CB8AC3E}">
        <p14:creationId xmlns:p14="http://schemas.microsoft.com/office/powerpoint/2010/main" val="3378290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2</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49</a:t>
            </a:fld>
            <a:endParaRPr lang="de-DE" dirty="0"/>
          </a:p>
        </p:txBody>
      </p:sp>
    </p:spTree>
    <p:extLst>
      <p:ext uri="{BB962C8B-B14F-4D97-AF65-F5344CB8AC3E}">
        <p14:creationId xmlns:p14="http://schemas.microsoft.com/office/powerpoint/2010/main" val="110816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Methodology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5</a:t>
            </a:fld>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pic>
        <p:nvPicPr>
          <p:cNvPr id="7" name="Picture 6" descr="A close up of a logo&#10;&#10;Description automatically generated">
            <a:extLst>
              <a:ext uri="{FF2B5EF4-FFF2-40B4-BE49-F238E27FC236}">
                <a16:creationId xmlns:a16="http://schemas.microsoft.com/office/drawing/2014/main" id="{8269BFC5-F04C-47E7-A8B1-51CDB257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64" y="1014169"/>
            <a:ext cx="5677290" cy="4829661"/>
          </a:xfrm>
          <a:prstGeom prst="rect">
            <a:avLst/>
          </a:prstGeom>
        </p:spPr>
      </p:pic>
      <p:sp>
        <p:nvSpPr>
          <p:cNvPr id="6" name="TextBox 5">
            <a:extLst>
              <a:ext uri="{FF2B5EF4-FFF2-40B4-BE49-F238E27FC236}">
                <a16:creationId xmlns:a16="http://schemas.microsoft.com/office/drawing/2014/main" id="{0516F378-FF87-4E1C-B4F2-BBCAC2091072}"/>
              </a:ext>
            </a:extLst>
          </p:cNvPr>
          <p:cNvSpPr txBox="1"/>
          <p:nvPr/>
        </p:nvSpPr>
        <p:spPr>
          <a:xfrm>
            <a:off x="304476" y="6135528"/>
            <a:ext cx="8752980" cy="400110"/>
          </a:xfrm>
          <a:prstGeom prst="rect">
            <a:avLst/>
          </a:prstGeom>
          <a:noFill/>
        </p:spPr>
        <p:txBody>
          <a:bodyPr wrap="squar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How to Change Your Career from Graphic Design to UX Design. url: https://www.interaction-design.org/literature/article/</a:t>
            </a:r>
            <a:br>
              <a:rPr lang="en-GB" sz="1000" dirty="0"/>
            </a:br>
            <a:r>
              <a:rPr lang="en-GB" sz="1000" dirty="0"/>
              <a:t>how-to-change-your-career-</a:t>
            </a:r>
            <a:r>
              <a:rPr lang="en-GB" sz="1000" dirty="0" err="1"/>
              <a:t>fromgraphic</a:t>
            </a:r>
            <a:r>
              <a:rPr lang="en-GB" sz="1000" dirty="0"/>
              <a:t>-design-to-</a:t>
            </a:r>
            <a:r>
              <a:rPr lang="en-GB" sz="1000" dirty="0" err="1"/>
              <a:t>ux</a:t>
            </a:r>
            <a:r>
              <a:rPr lang="en-GB" sz="1000" dirty="0"/>
              <a:t>-design.</a:t>
            </a:r>
            <a:endParaRPr lang="LID4096" sz="1000" dirty="0" err="1"/>
          </a:p>
        </p:txBody>
      </p:sp>
    </p:spTree>
    <p:extLst>
      <p:ext uri="{BB962C8B-B14F-4D97-AF65-F5344CB8AC3E}">
        <p14:creationId xmlns:p14="http://schemas.microsoft.com/office/powerpoint/2010/main" val="244966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does a separate list or single list help the user to identify the common bug?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50</a:t>
            </a:fld>
            <a:endParaRPr lang="de-DE" dirty="0"/>
          </a:p>
        </p:txBody>
      </p:sp>
      <p:pic>
        <p:nvPicPr>
          <p:cNvPr id="6" name="Picture 5" descr="A screenshot of a computer&#10;&#10;Description automatically generated">
            <a:extLst>
              <a:ext uri="{FF2B5EF4-FFF2-40B4-BE49-F238E27FC236}">
                <a16:creationId xmlns:a16="http://schemas.microsoft.com/office/drawing/2014/main" id="{88A07CD7-4BE9-486F-93AD-1C8D5126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08" y="1700808"/>
            <a:ext cx="8042984" cy="4293096"/>
          </a:xfrm>
          <a:prstGeom prst="rect">
            <a:avLst/>
          </a:prstGeom>
        </p:spPr>
      </p:pic>
      <p:sp>
        <p:nvSpPr>
          <p:cNvPr id="5" name="Rectangle 4">
            <a:extLst>
              <a:ext uri="{FF2B5EF4-FFF2-40B4-BE49-F238E27FC236}">
                <a16:creationId xmlns:a16="http://schemas.microsoft.com/office/drawing/2014/main" id="{8D5B94BC-AD94-415E-908C-EBA96BB5682D}"/>
              </a:ext>
            </a:extLst>
          </p:cNvPr>
          <p:cNvSpPr/>
          <p:nvPr/>
        </p:nvSpPr>
        <p:spPr>
          <a:xfrm>
            <a:off x="1030006" y="6025610"/>
            <a:ext cx="7805092" cy="369332"/>
          </a:xfrm>
          <a:prstGeom prst="rect">
            <a:avLst/>
          </a:prstGeom>
        </p:spPr>
        <p:txBody>
          <a:bodyPr wrap="square">
            <a:spAutoFit/>
          </a:bodyPr>
          <a:lstStyle/>
          <a:p>
            <a:r>
              <a:rPr lang="en-GB" dirty="0">
                <a:latin typeface="LMRoman10-Regular"/>
              </a:rPr>
              <a:t>Users preferred single list as it is more user-friendly and effortless to perceive.</a:t>
            </a:r>
            <a:endParaRPr lang="en-GB" dirty="0"/>
          </a:p>
        </p:txBody>
      </p:sp>
    </p:spTree>
    <p:extLst>
      <p:ext uri="{BB962C8B-B14F-4D97-AF65-F5344CB8AC3E}">
        <p14:creationId xmlns:p14="http://schemas.microsoft.com/office/powerpoint/2010/main" val="1303071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will tags help in scalability of bug results in comparison to separate list </a:t>
            </a:r>
            <a:br>
              <a:rPr lang="en-GB" dirty="0">
                <a:solidFill>
                  <a:srgbClr val="003A80"/>
                </a:solidFill>
              </a:rPr>
            </a:br>
            <a:r>
              <a:rPr lang="en-GB" dirty="0">
                <a:solidFill>
                  <a:srgbClr val="003A80"/>
                </a:solidFill>
              </a:rPr>
              <a:t>or single list?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51</a:t>
            </a:fld>
            <a:endParaRPr lang="de-DE" dirty="0"/>
          </a:p>
        </p:txBody>
      </p:sp>
      <p:pic>
        <p:nvPicPr>
          <p:cNvPr id="8" name="Picture 7" descr="A screenshot of a cell phone&#10;&#10;Description automatically generated">
            <a:extLst>
              <a:ext uri="{FF2B5EF4-FFF2-40B4-BE49-F238E27FC236}">
                <a16:creationId xmlns:a16="http://schemas.microsoft.com/office/drawing/2014/main" id="{480BA597-3A6C-46D1-8A5D-DB49BD4FD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6" y="1772816"/>
            <a:ext cx="6714734" cy="3584117"/>
          </a:xfrm>
          <a:prstGeom prst="rect">
            <a:avLst/>
          </a:prstGeom>
        </p:spPr>
      </p:pic>
      <p:sp>
        <p:nvSpPr>
          <p:cNvPr id="5" name="Rectangle 4">
            <a:extLst>
              <a:ext uri="{FF2B5EF4-FFF2-40B4-BE49-F238E27FC236}">
                <a16:creationId xmlns:a16="http://schemas.microsoft.com/office/drawing/2014/main" id="{7E6FBC1D-D4AD-4469-AB38-C21D15B5AC70}"/>
              </a:ext>
            </a:extLst>
          </p:cNvPr>
          <p:cNvSpPr/>
          <p:nvPr/>
        </p:nvSpPr>
        <p:spPr>
          <a:xfrm>
            <a:off x="776536" y="5541949"/>
            <a:ext cx="8909842" cy="923330"/>
          </a:xfrm>
          <a:prstGeom prst="rect">
            <a:avLst/>
          </a:prstGeom>
        </p:spPr>
        <p:txBody>
          <a:bodyPr wrap="square">
            <a:spAutoFit/>
          </a:bodyPr>
          <a:lstStyle/>
          <a:p>
            <a:r>
              <a:rPr lang="en-GB" dirty="0">
                <a:latin typeface="LMRoman10-Regular"/>
              </a:rPr>
              <a:t>No! Although the proposed design is novel and more open, couple of users explicitly</a:t>
            </a:r>
          </a:p>
          <a:p>
            <a:r>
              <a:rPr lang="en-GB" dirty="0">
                <a:latin typeface="LMRoman10-Regular"/>
              </a:rPr>
              <a:t>stated it to be confusing. Most users agreed with single list solution idea for this</a:t>
            </a:r>
          </a:p>
          <a:p>
            <a:r>
              <a:rPr lang="en-GB" dirty="0">
                <a:latin typeface="LMRoman10-Regular"/>
              </a:rPr>
              <a:t>scenario.</a:t>
            </a:r>
            <a:endParaRPr lang="en-GB" dirty="0"/>
          </a:p>
        </p:txBody>
      </p:sp>
    </p:spTree>
    <p:extLst>
      <p:ext uri="{BB962C8B-B14F-4D97-AF65-F5344CB8AC3E}">
        <p14:creationId xmlns:p14="http://schemas.microsoft.com/office/powerpoint/2010/main" val="3926981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code view perspective, will single icon suﬃce the showing of diﬀerent tools icons?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52</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0C61C779-EC12-4435-8DA7-CABC764C7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490831"/>
            <a:ext cx="7365022" cy="3888432"/>
          </a:xfrm>
          <a:prstGeom prst="rect">
            <a:avLst/>
          </a:prstGeom>
        </p:spPr>
      </p:pic>
      <p:sp>
        <p:nvSpPr>
          <p:cNvPr id="5" name="Rectangle 4">
            <a:extLst>
              <a:ext uri="{FF2B5EF4-FFF2-40B4-BE49-F238E27FC236}">
                <a16:creationId xmlns:a16="http://schemas.microsoft.com/office/drawing/2014/main" id="{A2BEDC1A-24AA-4ECD-BF8B-159F3CB6C878}"/>
              </a:ext>
            </a:extLst>
          </p:cNvPr>
          <p:cNvSpPr/>
          <p:nvPr/>
        </p:nvSpPr>
        <p:spPr>
          <a:xfrm>
            <a:off x="596080" y="5626820"/>
            <a:ext cx="8669188" cy="646331"/>
          </a:xfrm>
          <a:prstGeom prst="rect">
            <a:avLst/>
          </a:prstGeom>
        </p:spPr>
        <p:txBody>
          <a:bodyPr wrap="square">
            <a:spAutoFit/>
          </a:bodyPr>
          <a:lstStyle/>
          <a:p>
            <a:r>
              <a:rPr lang="en-GB" dirty="0">
                <a:latin typeface="LMRoman10-Regular"/>
              </a:rPr>
              <a:t>Yes! Single icon solution idea </a:t>
            </a:r>
            <a:r>
              <a:rPr lang="en-GB" dirty="0" err="1">
                <a:latin typeface="LMRoman10-Regular"/>
              </a:rPr>
              <a:t>outwins</a:t>
            </a:r>
            <a:r>
              <a:rPr lang="en-GB" dirty="0">
                <a:latin typeface="LMRoman10-Regular"/>
              </a:rPr>
              <a:t> multiple icons solution idea with a majority</a:t>
            </a:r>
          </a:p>
          <a:p>
            <a:r>
              <a:rPr lang="en-GB" dirty="0">
                <a:latin typeface="LMRoman10-Regular"/>
              </a:rPr>
              <a:t>of 5 out of 7 users.</a:t>
            </a:r>
            <a:endParaRPr lang="en-GB" dirty="0"/>
          </a:p>
        </p:txBody>
      </p:sp>
    </p:spTree>
    <p:extLst>
      <p:ext uri="{BB962C8B-B14F-4D97-AF65-F5344CB8AC3E}">
        <p14:creationId xmlns:p14="http://schemas.microsoft.com/office/powerpoint/2010/main" val="1251320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When submitting the bug for analysis, what feedback does user feel convenient among animation, progress bar or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53</a:t>
            </a:fld>
            <a:endParaRPr lang="de-DE" dirty="0"/>
          </a:p>
        </p:txBody>
      </p:sp>
      <p:pic>
        <p:nvPicPr>
          <p:cNvPr id="6" name="Picture 5" descr="A screenshot of a computer&#10;&#10;Description automatically generated">
            <a:extLst>
              <a:ext uri="{FF2B5EF4-FFF2-40B4-BE49-F238E27FC236}">
                <a16:creationId xmlns:a16="http://schemas.microsoft.com/office/drawing/2014/main" id="{0BA30A6C-4D4B-4B13-88C2-5B4596489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54" y="1772816"/>
            <a:ext cx="6715092" cy="3550172"/>
          </a:xfrm>
          <a:prstGeom prst="rect">
            <a:avLst/>
          </a:prstGeom>
        </p:spPr>
      </p:pic>
      <p:sp>
        <p:nvSpPr>
          <p:cNvPr id="5" name="Rectangle 4">
            <a:extLst>
              <a:ext uri="{FF2B5EF4-FFF2-40B4-BE49-F238E27FC236}">
                <a16:creationId xmlns:a16="http://schemas.microsoft.com/office/drawing/2014/main" id="{F3A9ABD1-2079-4268-BB93-28B22DDC001A}"/>
              </a:ext>
            </a:extLst>
          </p:cNvPr>
          <p:cNvSpPr/>
          <p:nvPr/>
        </p:nvSpPr>
        <p:spPr>
          <a:xfrm>
            <a:off x="1028564" y="5635660"/>
            <a:ext cx="7848872" cy="646331"/>
          </a:xfrm>
          <a:prstGeom prst="rect">
            <a:avLst/>
          </a:prstGeom>
        </p:spPr>
        <p:txBody>
          <a:bodyPr wrap="square">
            <a:spAutoFit/>
          </a:bodyPr>
          <a:lstStyle/>
          <a:p>
            <a:r>
              <a:rPr lang="en-GB" dirty="0">
                <a:latin typeface="LMRoman10-Regular"/>
              </a:rPr>
              <a:t>Each has its prominence. However, users felt that pending status is more useful</a:t>
            </a:r>
          </a:p>
          <a:p>
            <a:r>
              <a:rPr lang="en-GB" dirty="0">
                <a:latin typeface="LMRoman10-Regular"/>
              </a:rPr>
              <a:t>among them.</a:t>
            </a:r>
            <a:endParaRPr lang="en-GB" dirty="0"/>
          </a:p>
        </p:txBody>
      </p:sp>
    </p:spTree>
    <p:extLst>
      <p:ext uri="{BB962C8B-B14F-4D97-AF65-F5344CB8AC3E}">
        <p14:creationId xmlns:p14="http://schemas.microsoft.com/office/powerpoint/2010/main" val="53360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Does a single type of feedback suﬃce or requires combination?</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54</a:t>
            </a:fld>
            <a:endParaRPr lang="de-DE" dirty="0"/>
          </a:p>
        </p:txBody>
      </p:sp>
      <p:sp>
        <p:nvSpPr>
          <p:cNvPr id="5" name="TextBox 4">
            <a:extLst>
              <a:ext uri="{FF2B5EF4-FFF2-40B4-BE49-F238E27FC236}">
                <a16:creationId xmlns:a16="http://schemas.microsoft.com/office/drawing/2014/main" id="{AB7A0B83-1F52-4650-AE8B-59101AFA15FC}"/>
              </a:ext>
            </a:extLst>
          </p:cNvPr>
          <p:cNvSpPr txBox="1"/>
          <p:nvPr/>
        </p:nvSpPr>
        <p:spPr>
          <a:xfrm>
            <a:off x="1459325" y="2852936"/>
            <a:ext cx="6946453" cy="369332"/>
          </a:xfrm>
          <a:prstGeom prst="rect">
            <a:avLst/>
          </a:prstGeom>
          <a:noFill/>
        </p:spPr>
        <p:txBody>
          <a:bodyPr wrap="none" lIns="0" rIns="0" rtlCol="0">
            <a:spAutoFit/>
          </a:bodyPr>
          <a:lstStyle/>
          <a:p>
            <a:pPr>
              <a:spcAft>
                <a:spcPts val="1000"/>
              </a:spcAft>
              <a:buClr>
                <a:schemeClr val="tx2"/>
              </a:buClr>
              <a:buSzPct val="80000"/>
            </a:pPr>
            <a:r>
              <a:rPr lang="en-GB" dirty="0"/>
              <a:t>All 3 solution ideas as each could be depict different understandings.</a:t>
            </a:r>
          </a:p>
        </p:txBody>
      </p:sp>
      <p:sp>
        <p:nvSpPr>
          <p:cNvPr id="6" name="Rectangle 5">
            <a:extLst>
              <a:ext uri="{FF2B5EF4-FFF2-40B4-BE49-F238E27FC236}">
                <a16:creationId xmlns:a16="http://schemas.microsoft.com/office/drawing/2014/main" id="{D5EA2FE6-9C55-4890-96C7-7DE94CF4F8C8}"/>
              </a:ext>
            </a:extLst>
          </p:cNvPr>
          <p:cNvSpPr/>
          <p:nvPr/>
        </p:nvSpPr>
        <p:spPr>
          <a:xfrm>
            <a:off x="849985" y="4779644"/>
            <a:ext cx="8165132" cy="646331"/>
          </a:xfrm>
          <a:prstGeom prst="rect">
            <a:avLst/>
          </a:prstGeom>
        </p:spPr>
        <p:txBody>
          <a:bodyPr wrap="square">
            <a:spAutoFit/>
          </a:bodyPr>
          <a:lstStyle/>
          <a:p>
            <a:r>
              <a:rPr lang="en-GB" dirty="0">
                <a:latin typeface="LMRoman10-Regular"/>
              </a:rPr>
              <a:t>Users felt the requirement of the combination of all feedbacks as each serve in its</a:t>
            </a:r>
          </a:p>
          <a:p>
            <a:r>
              <a:rPr lang="en-GB" dirty="0">
                <a:latin typeface="LMRoman10-Regular"/>
              </a:rPr>
              <a:t>scope.</a:t>
            </a:r>
            <a:endParaRPr lang="en-GB" dirty="0"/>
          </a:p>
        </p:txBody>
      </p:sp>
    </p:spTree>
    <p:extLst>
      <p:ext uri="{BB962C8B-B14F-4D97-AF65-F5344CB8AC3E}">
        <p14:creationId xmlns:p14="http://schemas.microsoft.com/office/powerpoint/2010/main" val="3647008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From code view perspective, i.e., once user ﬁxed a bug and submitted for analysis and then oﬀ the analysis results screen, then is popup notiﬁcations with analysis progress information better to busy status (spinner)?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endParaRPr lang="de-DE" dirty="0"/>
          </a:p>
        </p:txBody>
      </p:sp>
      <p:pic>
        <p:nvPicPr>
          <p:cNvPr id="6" name="Picture 5" descr="A screenshot of a cell phone&#10;&#10;Description automatically generated">
            <a:extLst>
              <a:ext uri="{FF2B5EF4-FFF2-40B4-BE49-F238E27FC236}">
                <a16:creationId xmlns:a16="http://schemas.microsoft.com/office/drawing/2014/main" id="{407D663B-A40D-4521-9A31-A3EF27A0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80" y="1916832"/>
            <a:ext cx="6822833" cy="3602178"/>
          </a:xfrm>
          <a:prstGeom prst="rect">
            <a:avLst/>
          </a:prstGeom>
        </p:spPr>
      </p:pic>
      <p:sp>
        <p:nvSpPr>
          <p:cNvPr id="7" name="Rectangle: Rounded Corners 6">
            <a:extLst>
              <a:ext uri="{FF2B5EF4-FFF2-40B4-BE49-F238E27FC236}">
                <a16:creationId xmlns:a16="http://schemas.microsoft.com/office/drawing/2014/main" id="{405A085B-1E27-4ACD-8EED-D6FF0C6CFDAB}"/>
              </a:ext>
            </a:extLst>
          </p:cNvPr>
          <p:cNvSpPr/>
          <p:nvPr/>
        </p:nvSpPr>
        <p:spPr bwMode="auto">
          <a:xfrm>
            <a:off x="7837673" y="5229200"/>
            <a:ext cx="1224136" cy="429922"/>
          </a:xfrm>
          <a:prstGeom prst="roundRect">
            <a:avLst/>
          </a:prstGeom>
          <a:noFill/>
          <a:ln w="12700">
            <a:solidFill>
              <a:srgbClr val="FF0000"/>
            </a:solidFill>
            <a:miter lim="800000"/>
            <a:headEnd/>
            <a:tailEnd/>
          </a:ln>
          <a:effectLst/>
        </p:spPr>
        <p:txBody>
          <a:bodyPr wrap="none" rtlCol="0" anchor="ctr"/>
          <a:lstStyle/>
          <a:p>
            <a:pPr algn="ctr"/>
            <a:endParaRPr lang="en-GB" sz="1600" b="1" dirty="0">
              <a:solidFill>
                <a:schemeClr val="bg1"/>
              </a:solidFill>
            </a:endParaRPr>
          </a:p>
        </p:txBody>
      </p:sp>
      <p:sp>
        <p:nvSpPr>
          <p:cNvPr id="5" name="Rectangle 4">
            <a:extLst>
              <a:ext uri="{FF2B5EF4-FFF2-40B4-BE49-F238E27FC236}">
                <a16:creationId xmlns:a16="http://schemas.microsoft.com/office/drawing/2014/main" id="{5F3AA116-ECFE-4929-9ACB-132037160B1C}"/>
              </a:ext>
            </a:extLst>
          </p:cNvPr>
          <p:cNvSpPr/>
          <p:nvPr/>
        </p:nvSpPr>
        <p:spPr>
          <a:xfrm>
            <a:off x="272228" y="5609232"/>
            <a:ext cx="7321616" cy="923330"/>
          </a:xfrm>
          <a:prstGeom prst="rect">
            <a:avLst/>
          </a:prstGeom>
        </p:spPr>
        <p:txBody>
          <a:bodyPr wrap="square">
            <a:spAutoFit/>
          </a:bodyPr>
          <a:lstStyle/>
          <a:p>
            <a:r>
              <a:rPr lang="en-GB" dirty="0">
                <a:latin typeface="LMRoman10-Regular"/>
              </a:rPr>
              <a:t>Popup notifications solution idea </a:t>
            </a:r>
            <a:r>
              <a:rPr lang="en-GB" dirty="0" err="1">
                <a:latin typeface="LMRoman10-Regular"/>
              </a:rPr>
              <a:t>outwins</a:t>
            </a:r>
            <a:r>
              <a:rPr lang="en-GB" dirty="0">
                <a:latin typeface="LMRoman10-Regular"/>
              </a:rPr>
              <a:t> status spinner with majority of 4 out of 7. Although remaining said it is annoying, but if needs implemented they would prefer to have when bug fix fails.</a:t>
            </a:r>
            <a:endParaRPr lang="en-GB" dirty="0"/>
          </a:p>
        </p:txBody>
      </p:sp>
    </p:spTree>
    <p:extLst>
      <p:ext uri="{BB962C8B-B14F-4D97-AF65-F5344CB8AC3E}">
        <p14:creationId xmlns:p14="http://schemas.microsoft.com/office/powerpoint/2010/main" val="2396113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In tracing, will the user need to know the changes made to ﬁx a bug aﬀecting the analysis of other tools?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56</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F004003-208C-4F4E-86F3-020B15783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02" y="1596718"/>
            <a:ext cx="6940996" cy="3664564"/>
          </a:xfrm>
          <a:prstGeom prst="rect">
            <a:avLst/>
          </a:prstGeom>
        </p:spPr>
      </p:pic>
      <p:sp>
        <p:nvSpPr>
          <p:cNvPr id="5" name="Rectangle 4">
            <a:extLst>
              <a:ext uri="{FF2B5EF4-FFF2-40B4-BE49-F238E27FC236}">
                <a16:creationId xmlns:a16="http://schemas.microsoft.com/office/drawing/2014/main" id="{F2E217FB-A5FF-4DD6-97FD-2C904E6946FE}"/>
              </a:ext>
            </a:extLst>
          </p:cNvPr>
          <p:cNvSpPr/>
          <p:nvPr/>
        </p:nvSpPr>
        <p:spPr>
          <a:xfrm>
            <a:off x="2072680" y="5599027"/>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720963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Does adjective mapping ease the user to trace the changes made in code in terms of bugs existence?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57</a:t>
            </a:fld>
            <a:endParaRPr lang="de-DE" dirty="0"/>
          </a:p>
        </p:txBody>
      </p:sp>
      <p:pic>
        <p:nvPicPr>
          <p:cNvPr id="6" name="Picture 5" descr="A screenshot of a computer&#10;&#10;Description automatically generated">
            <a:extLst>
              <a:ext uri="{FF2B5EF4-FFF2-40B4-BE49-F238E27FC236}">
                <a16:creationId xmlns:a16="http://schemas.microsoft.com/office/drawing/2014/main" id="{C295C209-8681-4E9A-A15C-A28671A3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700808"/>
            <a:ext cx="6892364" cy="3638888"/>
          </a:xfrm>
          <a:prstGeom prst="rect">
            <a:avLst/>
          </a:prstGeom>
        </p:spPr>
      </p:pic>
      <p:sp>
        <p:nvSpPr>
          <p:cNvPr id="5" name="Rectangle 4">
            <a:extLst>
              <a:ext uri="{FF2B5EF4-FFF2-40B4-BE49-F238E27FC236}">
                <a16:creationId xmlns:a16="http://schemas.microsoft.com/office/drawing/2014/main" id="{B35914A4-D17B-46BE-8886-2A523801C336}"/>
              </a:ext>
            </a:extLst>
          </p:cNvPr>
          <p:cNvSpPr/>
          <p:nvPr/>
        </p:nvSpPr>
        <p:spPr>
          <a:xfrm>
            <a:off x="2456052" y="5638234"/>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2909639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From code view perspective, will the bug tool icons with before/after code help understand the user in easing to ﬁx it?</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58</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CE6F0861-D18C-494D-975D-C64BB384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503342"/>
            <a:ext cx="6333402" cy="3343779"/>
          </a:xfrm>
          <a:prstGeom prst="rect">
            <a:avLst/>
          </a:prstGeom>
        </p:spPr>
      </p:pic>
      <p:sp>
        <p:nvSpPr>
          <p:cNvPr id="5" name="Rectangle 4">
            <a:extLst>
              <a:ext uri="{FF2B5EF4-FFF2-40B4-BE49-F238E27FC236}">
                <a16:creationId xmlns:a16="http://schemas.microsoft.com/office/drawing/2014/main" id="{9E4CA5DB-FB9E-4431-A311-8133C6622A97}"/>
              </a:ext>
            </a:extLst>
          </p:cNvPr>
          <p:cNvSpPr/>
          <p:nvPr/>
        </p:nvSpPr>
        <p:spPr>
          <a:xfrm>
            <a:off x="2114809" y="5218900"/>
            <a:ext cx="4953000" cy="923330"/>
          </a:xfrm>
          <a:prstGeom prst="rect">
            <a:avLst/>
          </a:prstGeom>
        </p:spPr>
        <p:txBody>
          <a:bodyPr>
            <a:spAutoFit/>
          </a:bodyPr>
          <a:lstStyle/>
          <a:p>
            <a:r>
              <a:rPr lang="en-GB" dirty="0">
                <a:latin typeface="LMRoman10-Regular"/>
              </a:rPr>
              <a:t>Yes! Users felt helpful in tracing, although they did not understand the design in</a:t>
            </a:r>
          </a:p>
          <a:p>
            <a:r>
              <a:rPr lang="en-GB" dirty="0">
                <a:latin typeface="LMRoman10-Regular"/>
              </a:rPr>
              <a:t>first glance as it is novel.</a:t>
            </a:r>
            <a:endParaRPr lang="en-GB" dirty="0"/>
          </a:p>
        </p:txBody>
      </p:sp>
    </p:spTree>
    <p:extLst>
      <p:ext uri="{BB962C8B-B14F-4D97-AF65-F5344CB8AC3E}">
        <p14:creationId xmlns:p14="http://schemas.microsoft.com/office/powerpoint/2010/main" val="4077320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3</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59</a:t>
            </a:fld>
            <a:endParaRPr lang="de-DE" dirty="0"/>
          </a:p>
        </p:txBody>
      </p:sp>
    </p:spTree>
    <p:extLst>
      <p:ext uri="{BB962C8B-B14F-4D97-AF65-F5344CB8AC3E}">
        <p14:creationId xmlns:p14="http://schemas.microsoft.com/office/powerpoint/2010/main" val="37672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Our Approaches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6</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Software Engineering disciplines:</a:t>
            </a:r>
            <a:br>
              <a:rPr lang="de-DE" dirty="0"/>
            </a:br>
            <a:endParaRPr lang="de-DE" dirty="0"/>
          </a:p>
          <a:p>
            <a:pPr lvl="4">
              <a:buFont typeface="Wingdings" panose="05000000000000000000" pitchFamily="2" charset="2"/>
              <a:buChar char="§"/>
            </a:pPr>
            <a:r>
              <a:rPr lang="de-DE" dirty="0"/>
              <a:t>Complex datasets</a:t>
            </a:r>
          </a:p>
          <a:p>
            <a:pPr lvl="4">
              <a:buFont typeface="Wingdings" panose="05000000000000000000" pitchFamily="2" charset="2"/>
              <a:buChar char="§"/>
            </a:pPr>
            <a:r>
              <a:rPr lang="de-DE" dirty="0"/>
              <a:t>Compiler reporting</a:t>
            </a:r>
          </a:p>
          <a:p>
            <a:pPr lvl="4">
              <a:buFont typeface="Wingdings" panose="05000000000000000000" pitchFamily="2" charset="2"/>
              <a:buChar char="§"/>
            </a:pPr>
            <a:r>
              <a:rPr lang="de-DE" dirty="0"/>
              <a:t>Continuous integration</a:t>
            </a:r>
          </a:p>
          <a:p>
            <a:pPr lvl="4">
              <a:buFont typeface="Wingdings" panose="05000000000000000000" pitchFamily="2" charset="2"/>
              <a:buChar char="§"/>
            </a:pPr>
            <a:r>
              <a:rPr lang="de-DE" dirty="0"/>
              <a:t>Refactoring tools</a:t>
            </a:r>
          </a:p>
          <a:p>
            <a:pPr lvl="4">
              <a:buFont typeface="Wingdings" panose="05000000000000000000" pitchFamily="2" charset="2"/>
              <a:buChar char="§"/>
            </a:pPr>
            <a:r>
              <a:rPr lang="de-DE" dirty="0"/>
              <a:t>Issue tracker</a:t>
            </a:r>
          </a:p>
          <a:p>
            <a:pPr lvl="4">
              <a:buFont typeface="Wingdings" panose="05000000000000000000" pitchFamily="2" charset="2"/>
              <a:buChar char="§"/>
            </a:pPr>
            <a:r>
              <a:rPr lang="de-DE" dirty="0"/>
              <a:t>Stack Overflow </a:t>
            </a:r>
          </a:p>
          <a:p>
            <a:pPr lvl="4">
              <a:buFont typeface="Wingdings" panose="05000000000000000000" pitchFamily="2" charset="2"/>
              <a:buChar char="§"/>
            </a:pPr>
            <a:r>
              <a:rPr lang="de-DE" dirty="0"/>
              <a:t>Gamification</a:t>
            </a:r>
          </a:p>
          <a:p>
            <a:pPr lvl="4">
              <a:buFont typeface="Wingdings" panose="05000000000000000000" pitchFamily="2" charset="2"/>
              <a:buChar char="§"/>
            </a:pPr>
            <a:r>
              <a:rPr lang="de-DE" dirty="0"/>
              <a:t>Usability Engineering</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65672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bug icons or list view for bugs in same ﬁle?</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60</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5A5305E7-A1B3-4B2E-8EAC-72D8933E9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664804"/>
            <a:ext cx="6683075" cy="3528392"/>
          </a:xfrm>
          <a:prstGeom prst="rect">
            <a:avLst/>
          </a:prstGeom>
        </p:spPr>
      </p:pic>
      <p:sp>
        <p:nvSpPr>
          <p:cNvPr id="5" name="Rectangle 4">
            <a:extLst>
              <a:ext uri="{FF2B5EF4-FFF2-40B4-BE49-F238E27FC236}">
                <a16:creationId xmlns:a16="http://schemas.microsoft.com/office/drawing/2014/main" id="{CCDE584E-3843-4224-9213-4F81A9AB3E6C}"/>
              </a:ext>
            </a:extLst>
          </p:cNvPr>
          <p:cNvSpPr/>
          <p:nvPr/>
        </p:nvSpPr>
        <p:spPr>
          <a:xfrm>
            <a:off x="1208584" y="5530006"/>
            <a:ext cx="7704856" cy="923330"/>
          </a:xfrm>
          <a:prstGeom prst="rect">
            <a:avLst/>
          </a:prstGeom>
        </p:spPr>
        <p:txBody>
          <a:bodyPr wrap="square">
            <a:spAutoFit/>
          </a:bodyPr>
          <a:lstStyle/>
          <a:p>
            <a:r>
              <a:rPr lang="en-GB" dirty="0">
                <a:latin typeface="LMRoman10-Regular"/>
              </a:rPr>
              <a:t>Users preferred list view as it is more comfortable and friendly UI. In case of</a:t>
            </a:r>
          </a:p>
          <a:p>
            <a:r>
              <a:rPr lang="en-GB" dirty="0">
                <a:latin typeface="LMRoman10-Regular"/>
              </a:rPr>
              <a:t>huge codebase, bug icons solution idea would take more time in scrolling to identify bugs.</a:t>
            </a:r>
            <a:endParaRPr lang="en-GB" dirty="0"/>
          </a:p>
        </p:txBody>
      </p:sp>
    </p:spTree>
    <p:extLst>
      <p:ext uri="{BB962C8B-B14F-4D97-AF65-F5344CB8AC3E}">
        <p14:creationId xmlns:p14="http://schemas.microsoft.com/office/powerpoint/2010/main" val="1526714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to see bugs one by one or at once in the context of multiple bugs at the same time?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61</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256F0518-3D17-4307-9E5E-BBE4AEE7F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50" y="1639508"/>
            <a:ext cx="6778900" cy="3578984"/>
          </a:xfrm>
          <a:prstGeom prst="rect">
            <a:avLst/>
          </a:prstGeom>
        </p:spPr>
      </p:pic>
      <p:sp>
        <p:nvSpPr>
          <p:cNvPr id="5" name="Rectangle 4">
            <a:extLst>
              <a:ext uri="{FF2B5EF4-FFF2-40B4-BE49-F238E27FC236}">
                <a16:creationId xmlns:a16="http://schemas.microsoft.com/office/drawing/2014/main" id="{4F995702-7095-4181-B223-6C123422A43F}"/>
              </a:ext>
            </a:extLst>
          </p:cNvPr>
          <p:cNvSpPr/>
          <p:nvPr/>
        </p:nvSpPr>
        <p:spPr>
          <a:xfrm>
            <a:off x="776536" y="5521954"/>
            <a:ext cx="8352928" cy="923330"/>
          </a:xfrm>
          <a:prstGeom prst="rect">
            <a:avLst/>
          </a:prstGeom>
        </p:spPr>
        <p:txBody>
          <a:bodyPr wrap="square">
            <a:spAutoFit/>
          </a:bodyPr>
          <a:lstStyle/>
          <a:p>
            <a:r>
              <a:rPr lang="en-GB" dirty="0">
                <a:latin typeface="LMRoman10-Regular"/>
              </a:rPr>
              <a:t>Users preferred horizontal view as it helps in comparing results when using multiple</a:t>
            </a:r>
          </a:p>
          <a:p>
            <a:r>
              <a:rPr lang="en-GB" dirty="0">
                <a:latin typeface="LMRoman10-Regular"/>
              </a:rPr>
              <a:t>tools. In general, users would like to go one by one and understand the results.</a:t>
            </a:r>
          </a:p>
          <a:p>
            <a:r>
              <a:rPr lang="en-GB" dirty="0">
                <a:latin typeface="LMRoman10-Regular"/>
              </a:rPr>
              <a:t>73</a:t>
            </a:r>
            <a:endParaRPr lang="en-GB" dirty="0"/>
          </a:p>
        </p:txBody>
      </p:sp>
    </p:spTree>
    <p:extLst>
      <p:ext uri="{BB962C8B-B14F-4D97-AF65-F5344CB8AC3E}">
        <p14:creationId xmlns:p14="http://schemas.microsoft.com/office/powerpoint/2010/main" val="2336105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Does vertical view help in getting an overview of the presence of multiple bugs over horizontal views?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62</a:t>
            </a:fld>
            <a:endParaRPr lang="de-DE" dirty="0"/>
          </a:p>
        </p:txBody>
      </p:sp>
      <p:pic>
        <p:nvPicPr>
          <p:cNvPr id="5" name="Picture 4" descr="A screenshot of a cell phone&#10;&#10;Description automatically generated">
            <a:extLst>
              <a:ext uri="{FF2B5EF4-FFF2-40B4-BE49-F238E27FC236}">
                <a16:creationId xmlns:a16="http://schemas.microsoft.com/office/drawing/2014/main" id="{97B3C47C-F635-4FC3-BB52-462FA5EA9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711516"/>
            <a:ext cx="6506122" cy="3434968"/>
          </a:xfrm>
          <a:prstGeom prst="rect">
            <a:avLst/>
          </a:prstGeom>
        </p:spPr>
      </p:pic>
      <p:sp>
        <p:nvSpPr>
          <p:cNvPr id="6" name="Rectangle 5">
            <a:extLst>
              <a:ext uri="{FF2B5EF4-FFF2-40B4-BE49-F238E27FC236}">
                <a16:creationId xmlns:a16="http://schemas.microsoft.com/office/drawing/2014/main" id="{CD773D0C-67CC-4487-A535-644040A9816C}"/>
              </a:ext>
            </a:extLst>
          </p:cNvPr>
          <p:cNvSpPr/>
          <p:nvPr/>
        </p:nvSpPr>
        <p:spPr>
          <a:xfrm>
            <a:off x="992560" y="5373564"/>
            <a:ext cx="8424936" cy="923330"/>
          </a:xfrm>
          <a:prstGeom prst="rect">
            <a:avLst/>
          </a:prstGeom>
        </p:spPr>
        <p:txBody>
          <a:bodyPr wrap="square">
            <a:spAutoFit/>
          </a:bodyPr>
          <a:lstStyle/>
          <a:p>
            <a:r>
              <a:rPr lang="en-GB" dirty="0">
                <a:latin typeface="LMRoman10-Regular"/>
              </a:rPr>
              <a:t>The users mostly prefer horizontal view solution idea as they got used to such</a:t>
            </a:r>
          </a:p>
          <a:p>
            <a:r>
              <a:rPr lang="en-GB" dirty="0">
                <a:latin typeface="LMRoman10-Regular"/>
              </a:rPr>
              <a:t>proposed UI concerning scrolling. In case of vertical view solution idea, users felt it is</a:t>
            </a:r>
          </a:p>
          <a:p>
            <a:r>
              <a:rPr lang="en-GB" dirty="0">
                <a:latin typeface="LMRoman10-Regular"/>
              </a:rPr>
              <a:t>best suited for more landscape screens and touch screens.</a:t>
            </a:r>
            <a:endParaRPr lang="en-GB" dirty="0"/>
          </a:p>
        </p:txBody>
      </p:sp>
    </p:spTree>
    <p:extLst>
      <p:ext uri="{BB962C8B-B14F-4D97-AF65-F5344CB8AC3E}">
        <p14:creationId xmlns:p14="http://schemas.microsoft.com/office/powerpoint/2010/main" val="1139361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for table view over text description shown for multiple bugs at a line of code?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63</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8ABB238F-3AA1-4757-B311-4FC2EFAA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1844824"/>
            <a:ext cx="6681192" cy="3527398"/>
          </a:xfrm>
          <a:prstGeom prst="rect">
            <a:avLst/>
          </a:prstGeom>
        </p:spPr>
      </p:pic>
      <p:sp>
        <p:nvSpPr>
          <p:cNvPr id="5" name="Rectangle 4">
            <a:extLst>
              <a:ext uri="{FF2B5EF4-FFF2-40B4-BE49-F238E27FC236}">
                <a16:creationId xmlns:a16="http://schemas.microsoft.com/office/drawing/2014/main" id="{D42F6ACC-2F21-4C62-A61D-EC0871BE5C7C}"/>
              </a:ext>
            </a:extLst>
          </p:cNvPr>
          <p:cNvSpPr/>
          <p:nvPr/>
        </p:nvSpPr>
        <p:spPr>
          <a:xfrm>
            <a:off x="632520" y="5530006"/>
            <a:ext cx="8856984" cy="646331"/>
          </a:xfrm>
          <a:prstGeom prst="rect">
            <a:avLst/>
          </a:prstGeom>
        </p:spPr>
        <p:txBody>
          <a:bodyPr wrap="square">
            <a:spAutoFit/>
          </a:bodyPr>
          <a:lstStyle/>
          <a:p>
            <a:r>
              <a:rPr lang="en-GB" dirty="0">
                <a:latin typeface="LMRoman10-Regular"/>
              </a:rPr>
              <a:t>Users preferred table view over text descriptions as it helps to sort the results</a:t>
            </a:r>
          </a:p>
          <a:p>
            <a:r>
              <a:rPr lang="en-GB" dirty="0">
                <a:latin typeface="LMRoman10-Regular"/>
              </a:rPr>
              <a:t>and so support comparison.</a:t>
            </a:r>
            <a:endParaRPr lang="en-GB" dirty="0"/>
          </a:p>
        </p:txBody>
      </p:sp>
    </p:spTree>
    <p:extLst>
      <p:ext uri="{BB962C8B-B14F-4D97-AF65-F5344CB8AC3E}">
        <p14:creationId xmlns:p14="http://schemas.microsoft.com/office/powerpoint/2010/main" val="388496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1662" y="76470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 In context of same bug identiﬁed but with diﬀerent line numbers, would have ‘similar bugs’ in bug description with on click pops up similar bug description boxes at the identiﬁed line or a list at the bottom help user in locating actual line where bug exist?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64</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9ECCE16B-973D-4B92-9B6D-1E58215D1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022" y="2334505"/>
            <a:ext cx="5389749" cy="2743048"/>
          </a:xfrm>
          <a:prstGeom prst="rect">
            <a:avLst/>
          </a:prstGeom>
        </p:spPr>
      </p:pic>
      <p:sp>
        <p:nvSpPr>
          <p:cNvPr id="7" name="TextBox 6">
            <a:extLst>
              <a:ext uri="{FF2B5EF4-FFF2-40B4-BE49-F238E27FC236}">
                <a16:creationId xmlns:a16="http://schemas.microsoft.com/office/drawing/2014/main" id="{0997FE78-92CC-4C55-BB10-30CD65793483}"/>
              </a:ext>
            </a:extLst>
          </p:cNvPr>
          <p:cNvSpPr txBox="1"/>
          <p:nvPr/>
        </p:nvSpPr>
        <p:spPr>
          <a:xfrm>
            <a:off x="8121352" y="4005064"/>
            <a:ext cx="645690"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list</a:t>
            </a:r>
          </a:p>
        </p:txBody>
      </p:sp>
      <p:sp>
        <p:nvSpPr>
          <p:cNvPr id="5" name="Rectangle 4">
            <a:extLst>
              <a:ext uri="{FF2B5EF4-FFF2-40B4-BE49-F238E27FC236}">
                <a16:creationId xmlns:a16="http://schemas.microsoft.com/office/drawing/2014/main" id="{21A92CAB-5E19-49FD-8E62-A64BACE5E871}"/>
              </a:ext>
            </a:extLst>
          </p:cNvPr>
          <p:cNvSpPr/>
          <p:nvPr/>
        </p:nvSpPr>
        <p:spPr>
          <a:xfrm>
            <a:off x="776536" y="5579658"/>
            <a:ext cx="8712968" cy="646331"/>
          </a:xfrm>
          <a:prstGeom prst="rect">
            <a:avLst/>
          </a:prstGeom>
        </p:spPr>
        <p:txBody>
          <a:bodyPr wrap="square">
            <a:spAutoFit/>
          </a:bodyPr>
          <a:lstStyle/>
          <a:p>
            <a:r>
              <a:rPr lang="en-GB" dirty="0">
                <a:latin typeface="LMRoman10-Regular"/>
              </a:rPr>
              <a:t>Users preferred list solution idea as with additional popups; it would be confusing</a:t>
            </a:r>
          </a:p>
          <a:p>
            <a:r>
              <a:rPr lang="en-GB" dirty="0">
                <a:latin typeface="LMRoman10-Regular"/>
              </a:rPr>
              <a:t>and time-consuming.</a:t>
            </a:r>
            <a:endParaRPr lang="en-GB" dirty="0"/>
          </a:p>
        </p:txBody>
      </p:sp>
    </p:spTree>
    <p:extLst>
      <p:ext uri="{BB962C8B-B14F-4D97-AF65-F5344CB8AC3E}">
        <p14:creationId xmlns:p14="http://schemas.microsoft.com/office/powerpoint/2010/main" val="711738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Evaluation Set Up: 5 Feedbacks – MSAT-UI Vs Native UIs</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65</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540573" cy="282128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Three different native UI tools for a single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561"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432"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Tree>
    <p:extLst>
      <p:ext uri="{BB962C8B-B14F-4D97-AF65-F5344CB8AC3E}">
        <p14:creationId xmlns:p14="http://schemas.microsoft.com/office/powerpoint/2010/main" val="3982304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66</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560512" y="2348880"/>
            <a:ext cx="8558112" cy="2800767"/>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Animated Icons</a:t>
            </a:r>
          </a:p>
          <a:p>
            <a:pPr marL="360000" indent="-360000">
              <a:spcAft>
                <a:spcPts val="1000"/>
              </a:spcAft>
              <a:buClr>
                <a:schemeClr val="tx2"/>
              </a:buClr>
              <a:buSzPct val="80000"/>
              <a:buFont typeface="Wingdings" panose="05000000000000000000" pitchFamily="2" charset="2"/>
              <a:buChar char="n"/>
            </a:pPr>
            <a:r>
              <a:rPr lang="en-GB" dirty="0"/>
              <a:t>Progress Bar</a:t>
            </a:r>
          </a:p>
          <a:p>
            <a:pPr marL="360000" indent="-360000">
              <a:spcAft>
                <a:spcPts val="1000"/>
              </a:spcAft>
              <a:buClr>
                <a:schemeClr val="tx2"/>
              </a:buClr>
              <a:buSzPct val="80000"/>
              <a:buFont typeface="Wingdings" panose="05000000000000000000" pitchFamily="2" charset="2"/>
              <a:buChar char="n"/>
            </a:pPr>
            <a:r>
              <a:rPr lang="en-GB" dirty="0"/>
              <a:t>Pending Status Popup</a:t>
            </a:r>
          </a:p>
          <a:p>
            <a:pPr marL="360000" indent="-360000">
              <a:spcAft>
                <a:spcPts val="1000"/>
              </a:spcAft>
              <a:buClr>
                <a:schemeClr val="tx2"/>
              </a:buClr>
              <a:buSzPct val="80000"/>
              <a:buFont typeface="Wingdings" panose="05000000000000000000" pitchFamily="2" charset="2"/>
              <a:buChar char="n"/>
            </a:pPr>
            <a:r>
              <a:rPr lang="en-GB" dirty="0"/>
              <a:t>Alerts</a:t>
            </a:r>
          </a:p>
          <a:p>
            <a:pPr marL="360000" indent="-360000">
              <a:spcAft>
                <a:spcPts val="1000"/>
              </a:spcAft>
              <a:buClr>
                <a:schemeClr val="tx2"/>
              </a:buClr>
              <a:buSzPct val="80000"/>
              <a:buFont typeface="Wingdings" panose="05000000000000000000" pitchFamily="2" charset="2"/>
              <a:buChar char="n"/>
            </a:pPr>
            <a:r>
              <a:rPr lang="en-GB" dirty="0"/>
              <a:t>Status </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Almost all users agreed the ideas being novel and hardly present with native UIs.</a:t>
            </a:r>
          </a:p>
        </p:txBody>
      </p:sp>
      <p:sp>
        <p:nvSpPr>
          <p:cNvPr id="6" name="Rectangle 5">
            <a:extLst>
              <a:ext uri="{FF2B5EF4-FFF2-40B4-BE49-F238E27FC236}">
                <a16:creationId xmlns:a16="http://schemas.microsoft.com/office/drawing/2014/main" id="{7694293A-86B1-4CA8-85FF-6BD271BFDC7A}"/>
              </a:ext>
            </a:extLst>
          </p:cNvPr>
          <p:cNvSpPr/>
          <p:nvPr/>
        </p:nvSpPr>
        <p:spPr>
          <a:xfrm>
            <a:off x="632520" y="5543210"/>
            <a:ext cx="9649072" cy="646331"/>
          </a:xfrm>
          <a:prstGeom prst="rect">
            <a:avLst/>
          </a:prstGeom>
        </p:spPr>
        <p:txBody>
          <a:bodyPr wrap="square">
            <a:spAutoFit/>
          </a:bodyPr>
          <a:lstStyle/>
          <a:p>
            <a:r>
              <a:rPr lang="en-GB" dirty="0">
                <a:latin typeface="LMRoman10-Regular"/>
              </a:rPr>
              <a:t>Each proposed feedback play an essential role in providing the information to the</a:t>
            </a:r>
          </a:p>
          <a:p>
            <a:r>
              <a:rPr lang="en-GB" dirty="0">
                <a:latin typeface="LMRoman10-Regular"/>
              </a:rPr>
              <a:t>user. Some are absent in existing tools.</a:t>
            </a:r>
            <a:endParaRPr lang="en-GB" dirty="0"/>
          </a:p>
        </p:txBody>
      </p:sp>
    </p:spTree>
    <p:extLst>
      <p:ext uri="{BB962C8B-B14F-4D97-AF65-F5344CB8AC3E}">
        <p14:creationId xmlns:p14="http://schemas.microsoft.com/office/powerpoint/2010/main" val="1173169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alert notiﬁcation help in ﬁxing more bugs in contrast to its absence in current tools UI?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67</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4EBA9EA-EE1A-47E7-8B04-68F00A38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873507"/>
            <a:ext cx="5892471" cy="3110985"/>
          </a:xfrm>
          <a:prstGeom prst="rect">
            <a:avLst/>
          </a:prstGeom>
        </p:spPr>
      </p:pic>
      <p:sp>
        <p:nvSpPr>
          <p:cNvPr id="5" name="Rectangle 4">
            <a:extLst>
              <a:ext uri="{FF2B5EF4-FFF2-40B4-BE49-F238E27FC236}">
                <a16:creationId xmlns:a16="http://schemas.microsoft.com/office/drawing/2014/main" id="{4571CF7E-C9F6-44F9-B1C4-7004627B0BCD}"/>
              </a:ext>
            </a:extLst>
          </p:cNvPr>
          <p:cNvSpPr/>
          <p:nvPr/>
        </p:nvSpPr>
        <p:spPr>
          <a:xfrm>
            <a:off x="452374" y="5322133"/>
            <a:ext cx="8640960" cy="923330"/>
          </a:xfrm>
          <a:prstGeom prst="rect">
            <a:avLst/>
          </a:prstGeom>
        </p:spPr>
        <p:txBody>
          <a:bodyPr wrap="square">
            <a:spAutoFit/>
          </a:bodyPr>
          <a:lstStyle/>
          <a:p>
            <a:r>
              <a:rPr lang="en-GB" dirty="0">
                <a:latin typeface="LMRoman10-Regular"/>
              </a:rPr>
              <a:t>Users felt it as useful to have. As in case of success, it helps the developer have</a:t>
            </a:r>
          </a:p>
          <a:p>
            <a:r>
              <a:rPr lang="en-GB" dirty="0">
                <a:latin typeface="LMRoman10-Regular"/>
              </a:rPr>
              <a:t>positive fulfilment in fixing the bug and in case of failure, the developer could re-try the</a:t>
            </a:r>
          </a:p>
          <a:p>
            <a:r>
              <a:rPr lang="en-GB" dirty="0">
                <a:latin typeface="LMRoman10-Regular"/>
              </a:rPr>
              <a:t>bug fix again easily.</a:t>
            </a:r>
            <a:endParaRPr lang="en-GB" dirty="0"/>
          </a:p>
        </p:txBody>
      </p:sp>
    </p:spTree>
    <p:extLst>
      <p:ext uri="{BB962C8B-B14F-4D97-AF65-F5344CB8AC3E}">
        <p14:creationId xmlns:p14="http://schemas.microsoft.com/office/powerpoint/2010/main" val="2822432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MSAT UI with ﬁve diﬀerent mechanisms helps in ﬁxing more bugs in comparison to using multiple tools with native user interfaces?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68</a:t>
            </a:fld>
            <a:endParaRPr lang="de-DE" dirty="0"/>
          </a:p>
        </p:txBody>
      </p:sp>
      <p:sp>
        <p:nvSpPr>
          <p:cNvPr id="5" name="TextBox 4">
            <a:extLst>
              <a:ext uri="{FF2B5EF4-FFF2-40B4-BE49-F238E27FC236}">
                <a16:creationId xmlns:a16="http://schemas.microsoft.com/office/drawing/2014/main" id="{5E4F7F50-D3F8-4898-9D50-FA83D49C15C2}"/>
              </a:ext>
            </a:extLst>
          </p:cNvPr>
          <p:cNvSpPr txBox="1"/>
          <p:nvPr/>
        </p:nvSpPr>
        <p:spPr>
          <a:xfrm>
            <a:off x="653613" y="2654429"/>
            <a:ext cx="8417048" cy="1051570"/>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Alert  - when bug fix failed, helps to work on the bug again ( state of work flow )</a:t>
            </a:r>
            <a:br>
              <a:rPr lang="en-GB" dirty="0"/>
            </a:br>
            <a:endParaRPr lang="en-GB" dirty="0"/>
          </a:p>
          <a:p>
            <a:pPr marL="360000" indent="-360000">
              <a:spcAft>
                <a:spcPts val="1000"/>
              </a:spcAft>
              <a:buClr>
                <a:schemeClr val="tx2"/>
              </a:buClr>
              <a:buSzPct val="80000"/>
              <a:buFont typeface="Wingdings" panose="05000000000000000000" pitchFamily="2" charset="2"/>
              <a:buChar char="n"/>
            </a:pPr>
            <a:r>
              <a:rPr lang="en-GB" dirty="0"/>
              <a:t>Status – time for analysing </a:t>
            </a:r>
          </a:p>
        </p:txBody>
      </p:sp>
      <p:sp>
        <p:nvSpPr>
          <p:cNvPr id="6" name="Rectangle 5">
            <a:extLst>
              <a:ext uri="{FF2B5EF4-FFF2-40B4-BE49-F238E27FC236}">
                <a16:creationId xmlns:a16="http://schemas.microsoft.com/office/drawing/2014/main" id="{2302B97C-F22C-48EF-9474-D0195A467E19}"/>
              </a:ext>
            </a:extLst>
          </p:cNvPr>
          <p:cNvSpPr/>
          <p:nvPr/>
        </p:nvSpPr>
        <p:spPr>
          <a:xfrm>
            <a:off x="1928663" y="4843373"/>
            <a:ext cx="7141997" cy="369332"/>
          </a:xfrm>
          <a:prstGeom prst="rect">
            <a:avLst/>
          </a:prstGeom>
        </p:spPr>
        <p:txBody>
          <a:bodyPr wrap="square">
            <a:spAutoFit/>
          </a:bodyPr>
          <a:lstStyle/>
          <a:p>
            <a:r>
              <a:rPr lang="en-GB" dirty="0">
                <a:latin typeface="LMRoman10-Regular"/>
              </a:rPr>
              <a:t>Yes! Users will be attentive with the provided feedbacks.</a:t>
            </a:r>
            <a:endParaRPr lang="en-GB" dirty="0"/>
          </a:p>
        </p:txBody>
      </p:sp>
    </p:spTree>
    <p:extLst>
      <p:ext uri="{BB962C8B-B14F-4D97-AF65-F5344CB8AC3E}">
        <p14:creationId xmlns:p14="http://schemas.microsoft.com/office/powerpoint/2010/main" val="3336131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71181" y="836712"/>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Does MSAT UI with ﬁve diﬀerent mechanisms helps in ﬁxing the bugs in a faster way in comparison to using multiple tools with native user interfaces?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69</a:t>
            </a:fld>
            <a:endParaRPr lang="de-DE" dirty="0"/>
          </a:p>
        </p:txBody>
      </p:sp>
      <p:sp>
        <p:nvSpPr>
          <p:cNvPr id="6" name="TextBox 5">
            <a:extLst>
              <a:ext uri="{FF2B5EF4-FFF2-40B4-BE49-F238E27FC236}">
                <a16:creationId xmlns:a16="http://schemas.microsoft.com/office/drawing/2014/main" id="{970BBC4C-A02F-4F76-BF32-AA9BFD78D93C}"/>
              </a:ext>
            </a:extLst>
          </p:cNvPr>
          <p:cNvSpPr txBox="1"/>
          <p:nvPr/>
        </p:nvSpPr>
        <p:spPr>
          <a:xfrm>
            <a:off x="632520" y="3212976"/>
            <a:ext cx="7262886" cy="1585049"/>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Visualisations provided by these 5 feedback helps!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Example: Progress Bar – helps in waiting than making system hang</a:t>
            </a:r>
          </a:p>
          <a:p>
            <a:pPr marL="360000" indent="-360000">
              <a:spcAft>
                <a:spcPts val="1000"/>
              </a:spcAft>
              <a:buClr>
                <a:schemeClr val="tx2"/>
              </a:buClr>
              <a:buSzPct val="80000"/>
              <a:buFont typeface="Wingdings" panose="05000000000000000000" pitchFamily="2" charset="2"/>
              <a:buChar char="n"/>
            </a:pPr>
            <a:endParaRPr lang="en-GB" dirty="0"/>
          </a:p>
        </p:txBody>
      </p:sp>
      <p:sp>
        <p:nvSpPr>
          <p:cNvPr id="5" name="Rectangle 4">
            <a:extLst>
              <a:ext uri="{FF2B5EF4-FFF2-40B4-BE49-F238E27FC236}">
                <a16:creationId xmlns:a16="http://schemas.microsoft.com/office/drawing/2014/main" id="{A98CEEC6-17B6-479B-A80F-A36C23657444}"/>
              </a:ext>
            </a:extLst>
          </p:cNvPr>
          <p:cNvSpPr/>
          <p:nvPr/>
        </p:nvSpPr>
        <p:spPr>
          <a:xfrm>
            <a:off x="890670" y="5157192"/>
            <a:ext cx="9363636" cy="646331"/>
          </a:xfrm>
          <a:prstGeom prst="rect">
            <a:avLst/>
          </a:prstGeom>
        </p:spPr>
        <p:txBody>
          <a:bodyPr wrap="square">
            <a:spAutoFit/>
          </a:bodyPr>
          <a:lstStyle/>
          <a:p>
            <a:r>
              <a:rPr lang="en-GB" dirty="0">
                <a:latin typeface="LMRoman10-Regular"/>
              </a:rPr>
              <a:t>Yes! with the help of direct visualisations provided by the proposed feedbacks.</a:t>
            </a:r>
          </a:p>
          <a:p>
            <a:r>
              <a:rPr lang="en-GB" dirty="0">
                <a:latin typeface="LMRoman10-Regular"/>
              </a:rPr>
              <a:t>Notably, ‘alert’ is helpful to try again to fix the bug immediately in case of bug fix fail.</a:t>
            </a:r>
            <a:endParaRPr lang="en-GB" dirty="0"/>
          </a:p>
        </p:txBody>
      </p:sp>
    </p:spTree>
    <p:extLst>
      <p:ext uri="{BB962C8B-B14F-4D97-AF65-F5344CB8AC3E}">
        <p14:creationId xmlns:p14="http://schemas.microsoft.com/office/powerpoint/2010/main" val="28420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Evaluation</a:t>
            </a:r>
          </a:p>
        </p:txBody>
      </p:sp>
      <p:sp>
        <p:nvSpPr>
          <p:cNvPr id="4" name="Foliennummernplatzhalter 3"/>
          <p:cNvSpPr>
            <a:spLocks noGrp="1"/>
          </p:cNvSpPr>
          <p:nvPr>
            <p:ph type="sldNum" sz="quarter" idx="11"/>
          </p:nvPr>
        </p:nvSpPr>
        <p:spPr/>
        <p:txBody>
          <a:bodyPr/>
          <a:lstStyle/>
          <a:p>
            <a:fld id="{815DB69B-0A2B-4D0B-A3BD-360AAA24381D}" type="slidenum">
              <a:rPr lang="de-DE" smtClean="0"/>
              <a:pPr/>
              <a:t>7</a:t>
            </a:fld>
            <a:endParaRPr lang="de-DE" dirty="0"/>
          </a:p>
        </p:txBody>
      </p:sp>
      <p:sp>
        <p:nvSpPr>
          <p:cNvPr id="5" name="Textplatzhalter 4"/>
          <p:cNvSpPr>
            <a:spLocks noGrp="1"/>
          </p:cNvSpPr>
          <p:nvPr>
            <p:ph type="body" sz="quarter" idx="12"/>
          </p:nvPr>
        </p:nvSpPr>
        <p:spPr>
          <a:xfrm>
            <a:off x="270156" y="872331"/>
            <a:ext cx="9361488" cy="5113337"/>
          </a:xfrm>
        </p:spPr>
        <p:txBody>
          <a:bodyPr/>
          <a:lstStyle/>
          <a:p>
            <a:endParaRPr lang="de-DE" dirty="0"/>
          </a:p>
          <a:p>
            <a:r>
              <a:rPr lang="de-DE" dirty="0"/>
              <a:t>Experimental Design</a:t>
            </a:r>
          </a:p>
          <a:p>
            <a:endParaRPr lang="de-DE" dirty="0"/>
          </a:p>
          <a:p>
            <a:pPr lvl="1">
              <a:buFont typeface="Wingdings" panose="05000000000000000000" pitchFamily="2" charset="2"/>
              <a:buChar char="§"/>
            </a:pPr>
            <a:r>
              <a:rPr lang="de-DE" dirty="0"/>
              <a:t>Recruit Test Users</a:t>
            </a:r>
            <a:br>
              <a:rPr lang="de-DE" dirty="0"/>
            </a:br>
            <a:endParaRPr lang="de-DE" dirty="0"/>
          </a:p>
          <a:p>
            <a:pPr lvl="1">
              <a:buFont typeface="Wingdings" panose="05000000000000000000" pitchFamily="2" charset="2"/>
              <a:buChar char="§"/>
            </a:pPr>
            <a:r>
              <a:rPr lang="de-DE" dirty="0"/>
              <a:t>Order of evaluation altered</a:t>
            </a:r>
            <a:br>
              <a:rPr lang="de-DE" dirty="0"/>
            </a:br>
            <a:endParaRPr lang="de-DE" dirty="0"/>
          </a:p>
          <a:p>
            <a:pPr lvl="1">
              <a:buFont typeface="Wingdings" panose="05000000000000000000" pitchFamily="2" charset="2"/>
              <a:buChar char="§"/>
            </a:pPr>
            <a:r>
              <a:rPr lang="de-DE" dirty="0"/>
              <a:t>Perform Tasks ( Metric 1 – Task Success )</a:t>
            </a:r>
            <a:br>
              <a:rPr lang="de-DE" dirty="0"/>
            </a:br>
            <a:endParaRPr lang="de-DE" dirty="0"/>
          </a:p>
          <a:p>
            <a:pPr lvl="1">
              <a:buFont typeface="Wingdings" panose="05000000000000000000" pitchFamily="2" charset="2"/>
              <a:buChar char="§"/>
            </a:pPr>
            <a:r>
              <a:rPr lang="de-DE" dirty="0"/>
              <a:t>Likert Scale ( Metric 2 – Perceived Usability )</a:t>
            </a:r>
          </a:p>
          <a:p>
            <a:pPr lvl="1">
              <a:buFont typeface="Wingdings" panose="05000000000000000000" pitchFamily="2" charset="2"/>
              <a:buChar char="§"/>
            </a:pPr>
            <a:endParaRPr lang="de-DE" dirty="0"/>
          </a:p>
          <a:p>
            <a:pPr lvl="1">
              <a:buFont typeface="Wingdings" panose="05000000000000000000" pitchFamily="2" charset="2"/>
              <a:buChar char="§"/>
            </a:pPr>
            <a:r>
              <a:rPr lang="de-DE" dirty="0"/>
              <a:t>Usability inspection methods: Cognitive Walkthrough</a:t>
            </a:r>
            <a:br>
              <a:rPr lang="de-DE"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94ABD7A-0092-4C17-B8B6-A74861FFAA66}"/>
              </a:ext>
            </a:extLst>
          </p:cNvPr>
          <p:cNvSpPr txBox="1"/>
          <p:nvPr/>
        </p:nvSpPr>
        <p:spPr>
          <a:xfrm>
            <a:off x="270156" y="6185877"/>
            <a:ext cx="5826595" cy="24622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err="1"/>
              <a:t>Rensis</a:t>
            </a:r>
            <a:r>
              <a:rPr lang="en-GB" sz="1000" dirty="0"/>
              <a:t> Likert. “A technique for the measurement of attitudes.” In: Archives of psychology (1932). </a:t>
            </a:r>
            <a:endParaRPr lang="LID4096" sz="1000" dirty="0" err="1"/>
          </a:p>
        </p:txBody>
      </p:sp>
      <p:pic>
        <p:nvPicPr>
          <p:cNvPr id="8" name="Picture 7" descr="A picture containing game, table&#10;&#10;Description automatically generated">
            <a:extLst>
              <a:ext uri="{FF2B5EF4-FFF2-40B4-BE49-F238E27FC236}">
                <a16:creationId xmlns:a16="http://schemas.microsoft.com/office/drawing/2014/main" id="{3B3AD6A8-35AB-427B-A2AD-269DD1EF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3240" y="1268414"/>
            <a:ext cx="1772816" cy="1772816"/>
          </a:xfrm>
          <a:prstGeom prst="rect">
            <a:avLst/>
          </a:prstGeom>
        </p:spPr>
      </p:pic>
    </p:spTree>
    <p:extLst>
      <p:ext uri="{BB962C8B-B14F-4D97-AF65-F5344CB8AC3E}">
        <p14:creationId xmlns:p14="http://schemas.microsoft.com/office/powerpoint/2010/main" val="3338934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prefer having multiple windows to single window in tracing previous bug ﬁxes in a method?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70</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25629A6-6695-4DC5-9357-7CB319C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0" y="1832979"/>
            <a:ext cx="6045998" cy="3192041"/>
          </a:xfrm>
          <a:prstGeom prst="rect">
            <a:avLst/>
          </a:prstGeom>
        </p:spPr>
      </p:pic>
      <p:sp>
        <p:nvSpPr>
          <p:cNvPr id="5" name="Rectangle 4">
            <a:extLst>
              <a:ext uri="{FF2B5EF4-FFF2-40B4-BE49-F238E27FC236}">
                <a16:creationId xmlns:a16="http://schemas.microsoft.com/office/drawing/2014/main" id="{369282A1-8EEB-4DB0-9BF6-00040F313FCC}"/>
              </a:ext>
            </a:extLst>
          </p:cNvPr>
          <p:cNvSpPr/>
          <p:nvPr/>
        </p:nvSpPr>
        <p:spPr>
          <a:xfrm>
            <a:off x="2456052" y="5480896"/>
            <a:ext cx="4953000" cy="646331"/>
          </a:xfrm>
          <a:prstGeom prst="rect">
            <a:avLst/>
          </a:prstGeom>
        </p:spPr>
        <p:txBody>
          <a:bodyPr>
            <a:spAutoFit/>
          </a:bodyPr>
          <a:lstStyle/>
          <a:p>
            <a:r>
              <a:rPr lang="en-GB" dirty="0">
                <a:latin typeface="LMRoman10-Regular"/>
              </a:rPr>
              <a:t>Users preferred single window as it is easy to perceive results.</a:t>
            </a:r>
            <a:endParaRPr lang="en-GB" dirty="0"/>
          </a:p>
        </p:txBody>
      </p:sp>
    </p:spTree>
    <p:extLst>
      <p:ext uri="{BB962C8B-B14F-4D97-AF65-F5344CB8AC3E}">
        <p14:creationId xmlns:p14="http://schemas.microsoft.com/office/powerpoint/2010/main" val="40398290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be able to keep up in state of workﬂow as tools scale?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71</a:t>
            </a:fld>
            <a:endParaRPr lang="de-DE" dirty="0"/>
          </a:p>
        </p:txBody>
      </p:sp>
      <p:sp>
        <p:nvSpPr>
          <p:cNvPr id="5" name="TextBox 4">
            <a:extLst>
              <a:ext uri="{FF2B5EF4-FFF2-40B4-BE49-F238E27FC236}">
                <a16:creationId xmlns:a16="http://schemas.microsoft.com/office/drawing/2014/main" id="{FA172556-29A1-4B1B-86E1-8A0F11FF20CE}"/>
              </a:ext>
            </a:extLst>
          </p:cNvPr>
          <p:cNvSpPr txBox="1"/>
          <p:nvPr/>
        </p:nvSpPr>
        <p:spPr>
          <a:xfrm>
            <a:off x="560512" y="2871913"/>
            <a:ext cx="801097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 proposed solution ideas promised to keep up the scalability.</a:t>
            </a:r>
          </a:p>
          <a:p>
            <a:pPr marL="360000" indent="-360000">
              <a:spcAft>
                <a:spcPts val="1000"/>
              </a:spcAft>
              <a:buClr>
                <a:schemeClr val="tx2"/>
              </a:buClr>
              <a:buSzPct val="80000"/>
              <a:buFont typeface="Wingdings" panose="05000000000000000000" pitchFamily="2" charset="2"/>
              <a:buChar char="n"/>
            </a:pPr>
            <a:r>
              <a:rPr lang="en-GB" dirty="0"/>
              <a:t>However, users preferred ‘</a:t>
            </a:r>
            <a:r>
              <a:rPr lang="en-GB" dirty="0">
                <a:solidFill>
                  <a:srgbClr val="00B050"/>
                </a:solidFill>
              </a:rPr>
              <a:t>table view</a:t>
            </a:r>
            <a:r>
              <a:rPr lang="en-GB" dirty="0"/>
              <a:t>’ as easy with their consistency model.</a:t>
            </a:r>
          </a:p>
        </p:txBody>
      </p:sp>
    </p:spTree>
    <p:extLst>
      <p:ext uri="{BB962C8B-B14F-4D97-AF65-F5344CB8AC3E}">
        <p14:creationId xmlns:p14="http://schemas.microsoft.com/office/powerpoint/2010/main" val="425311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72</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74D3AB7-443F-47D1-AB0D-4FDA1FD8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614424"/>
            <a:ext cx="6346588" cy="3350740"/>
          </a:xfrm>
          <a:prstGeom prst="rect">
            <a:avLst/>
          </a:prstGeom>
        </p:spPr>
      </p:pic>
      <p:sp>
        <p:nvSpPr>
          <p:cNvPr id="5" name="Rectangle 4">
            <a:extLst>
              <a:ext uri="{FF2B5EF4-FFF2-40B4-BE49-F238E27FC236}">
                <a16:creationId xmlns:a16="http://schemas.microsoft.com/office/drawing/2014/main" id="{BFF0C887-8EB0-42A9-B4D9-24378B3FD725}"/>
              </a:ext>
            </a:extLst>
          </p:cNvPr>
          <p:cNvSpPr/>
          <p:nvPr/>
        </p:nvSpPr>
        <p:spPr>
          <a:xfrm>
            <a:off x="2476500" y="5445224"/>
            <a:ext cx="4953000" cy="923330"/>
          </a:xfrm>
          <a:prstGeom prst="rect">
            <a:avLst/>
          </a:prstGeom>
        </p:spPr>
        <p:txBody>
          <a:bodyPr>
            <a:spAutoFit/>
          </a:bodyPr>
          <a:lstStyle/>
          <a:p>
            <a:r>
              <a:rPr lang="en-GB" dirty="0">
                <a:latin typeface="LMRoman10-Regular"/>
              </a:rPr>
              <a:t>Users found both are useful, but in case of scalability, 4 out of 5 users preferred</a:t>
            </a:r>
          </a:p>
          <a:p>
            <a:r>
              <a:rPr lang="en-GB" dirty="0">
                <a:latin typeface="LMRoman10-Regular"/>
              </a:rPr>
              <a:t>table view.</a:t>
            </a:r>
            <a:endParaRPr lang="en-GB" dirty="0"/>
          </a:p>
        </p:txBody>
      </p:sp>
    </p:spTree>
    <p:extLst>
      <p:ext uri="{BB962C8B-B14F-4D97-AF65-F5344CB8AC3E}">
        <p14:creationId xmlns:p14="http://schemas.microsoft.com/office/powerpoint/2010/main" val="4333585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br>
              <a:rPr lang="en-GB" dirty="0">
                <a:solidFill>
                  <a:srgbClr val="003A80"/>
                </a:solidFill>
              </a:rPr>
            </a:br>
            <a:r>
              <a:rPr lang="en-GB" dirty="0">
                <a:solidFill>
                  <a:srgbClr val="003A80"/>
                </a:solidFill>
              </a:rPr>
              <a:t>Q. Do users prefer having tool names in general?</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73</a:t>
            </a:fld>
            <a:endParaRPr lang="de-DE" dirty="0"/>
          </a:p>
        </p:txBody>
      </p:sp>
      <p:sp>
        <p:nvSpPr>
          <p:cNvPr id="5" name="TextBox 4">
            <a:extLst>
              <a:ext uri="{FF2B5EF4-FFF2-40B4-BE49-F238E27FC236}">
                <a16:creationId xmlns:a16="http://schemas.microsoft.com/office/drawing/2014/main" id="{CF22893C-556F-46B0-A166-9CC42FEA2069}"/>
              </a:ext>
            </a:extLst>
          </p:cNvPr>
          <p:cNvSpPr txBox="1"/>
          <p:nvPr/>
        </p:nvSpPr>
        <p:spPr>
          <a:xfrm>
            <a:off x="591450" y="2433856"/>
            <a:ext cx="4890441" cy="1990288"/>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Compare tool performance</a:t>
            </a:r>
          </a:p>
          <a:p>
            <a:pPr marL="360000" indent="-360000">
              <a:spcAft>
                <a:spcPts val="1000"/>
              </a:spcAft>
              <a:buClr>
                <a:schemeClr val="tx2"/>
              </a:buClr>
              <a:buSzPct val="80000"/>
              <a:buFont typeface="Wingdings" panose="05000000000000000000" pitchFamily="2" charset="2"/>
              <a:buChar char="n"/>
            </a:pPr>
            <a:r>
              <a:rPr lang="en-GB" dirty="0"/>
              <a:t>Helps to have much information as possible</a:t>
            </a:r>
          </a:p>
        </p:txBody>
      </p:sp>
    </p:spTree>
    <p:extLst>
      <p:ext uri="{BB962C8B-B14F-4D97-AF65-F5344CB8AC3E}">
        <p14:creationId xmlns:p14="http://schemas.microsoft.com/office/powerpoint/2010/main" val="414034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solidFill>
                  <a:schemeClr val="tx2"/>
                </a:solidFill>
              </a:rPr>
              <a:t>Analysis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8</a:t>
            </a:fld>
            <a:endParaRPr lang="de-DE" dirty="0"/>
          </a:p>
        </p:txBody>
      </p:sp>
      <p:pic>
        <p:nvPicPr>
          <p:cNvPr id="7" name="Picture 6" descr="A screenshot of a computer&#10;&#10;Description automatically generated">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0" y="1290401"/>
            <a:ext cx="9057456" cy="4834589"/>
          </a:xfrm>
          <a:prstGeom prst="rect">
            <a:avLst/>
          </a:prstGeom>
        </p:spPr>
      </p:pic>
    </p:spTree>
    <p:extLst>
      <p:ext uri="{BB962C8B-B14F-4D97-AF65-F5344CB8AC3E}">
        <p14:creationId xmlns:p14="http://schemas.microsoft.com/office/powerpoint/2010/main" val="196597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CAC-B08D-48EA-AFBF-FE4ED61AECD5}"/>
              </a:ext>
            </a:extLst>
          </p:cNvPr>
          <p:cNvSpPr>
            <a:spLocks noGrp="1"/>
          </p:cNvSpPr>
          <p:nvPr>
            <p:ph type="title"/>
          </p:nvPr>
        </p:nvSpPr>
        <p:spPr/>
        <p:txBody>
          <a:bodyPr/>
          <a:lstStyle/>
          <a:p>
            <a:r>
              <a:rPr lang="en-GB" dirty="0">
                <a:solidFill>
                  <a:schemeClr val="tx2"/>
                </a:solidFill>
              </a:rPr>
              <a:t>Code View</a:t>
            </a:r>
          </a:p>
        </p:txBody>
      </p:sp>
      <p:sp>
        <p:nvSpPr>
          <p:cNvPr id="3" name="Footer Placeholder 2">
            <a:extLst>
              <a:ext uri="{FF2B5EF4-FFF2-40B4-BE49-F238E27FC236}">
                <a16:creationId xmlns:a16="http://schemas.microsoft.com/office/drawing/2014/main" id="{51043A4A-0C29-4410-B5DB-F8BB34717B1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456D5BD5-B903-4EF3-B0A5-ED380C4ED299}"/>
              </a:ext>
            </a:extLst>
          </p:cNvPr>
          <p:cNvSpPr>
            <a:spLocks noGrp="1"/>
          </p:cNvSpPr>
          <p:nvPr>
            <p:ph type="sldNum" sz="quarter" idx="11"/>
          </p:nvPr>
        </p:nvSpPr>
        <p:spPr/>
        <p:txBody>
          <a:bodyPr/>
          <a:lstStyle/>
          <a:p>
            <a:fld id="{815DB69B-0A2B-4D0B-A3BD-360AAA24381D}" type="slidenum">
              <a:rPr lang="de-DE" smtClean="0"/>
              <a:pPr/>
              <a:t>9</a:t>
            </a:fld>
            <a:endParaRPr lang="de-DE" dirty="0"/>
          </a:p>
        </p:txBody>
      </p:sp>
      <p:pic>
        <p:nvPicPr>
          <p:cNvPr id="7" name="Picture 6">
            <a:extLst>
              <a:ext uri="{FF2B5EF4-FFF2-40B4-BE49-F238E27FC236}">
                <a16:creationId xmlns:a16="http://schemas.microsoft.com/office/drawing/2014/main" id="{542C5777-C084-429C-AD29-135A0F834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3990" y="1316711"/>
            <a:ext cx="9057456" cy="4781968"/>
          </a:xfrm>
          <a:prstGeom prst="rect">
            <a:avLst/>
          </a:prstGeom>
        </p:spPr>
      </p:pic>
    </p:spTree>
    <p:extLst>
      <p:ext uri="{BB962C8B-B14F-4D97-AF65-F5344CB8AC3E}">
        <p14:creationId xmlns:p14="http://schemas.microsoft.com/office/powerpoint/2010/main" val="4244844197"/>
      </p:ext>
    </p:extLst>
  </p:cSld>
  <p:clrMapOvr>
    <a:masterClrMapping/>
  </p:clrMapOvr>
</p:sld>
</file>

<file path=ppt/theme/theme1.xml><?xml version="1.0" encoding="utf-8"?>
<a:theme xmlns:a="http://schemas.openxmlformats.org/drawingml/2006/main" name="HNI_PPT-Master_SWT_E">
  <a:themeElements>
    <a:clrScheme name="Heinz Nixdorf Institut">
      <a:dk1>
        <a:srgbClr val="000000"/>
      </a:dk1>
      <a:lt1>
        <a:srgbClr val="FFFFFF"/>
      </a:lt1>
      <a:dk2>
        <a:srgbClr val="003A80"/>
      </a:dk2>
      <a:lt2>
        <a:srgbClr val="D0D1D3"/>
      </a:lt2>
      <a:accent1>
        <a:srgbClr val="90C4E7"/>
      </a:accent1>
      <a:accent2>
        <a:srgbClr val="8777AF"/>
      </a:accent2>
      <a:accent3>
        <a:srgbClr val="34A29E"/>
      </a:accent3>
      <a:accent4>
        <a:srgbClr val="DB4848"/>
      </a:accent4>
      <a:accent5>
        <a:srgbClr val="FFDD00"/>
      </a:accent5>
      <a:accent6>
        <a:srgbClr val="F6AE3C"/>
      </a:accent6>
      <a:hlink>
        <a:srgbClr val="003A80"/>
      </a:hlink>
      <a:folHlink>
        <a:srgbClr val="34A29E"/>
      </a:folHlink>
    </a:clrScheme>
    <a:fontScheme name="Heinz Nixdorf Institu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12700">
          <a:noFill/>
          <a:miter lim="800000"/>
          <a:headEnd/>
          <a:tailEnd/>
        </a:ln>
        <a:effectLst/>
      </a:spPr>
      <a:bodyPr wrap="none" rtlCol="0" anchor="ctr"/>
      <a:lstStyle>
        <a:defPPr algn="ctr">
          <a:defRPr sz="1600" b="1" dirty="0" smtClean="0">
            <a:solidFill>
              <a:schemeClr val="bg1"/>
            </a:solidFill>
          </a:defRPr>
        </a:defPPr>
      </a:lstStyle>
    </a:spDef>
    <a:txDef>
      <a:spPr>
        <a:noFill/>
      </a:spPr>
      <a:bodyPr wrap="square" lIns="0" rIns="0" rtlCol="0">
        <a:spAutoFit/>
      </a:bodyPr>
      <a:lstStyle>
        <a:defPPr marL="360000" indent="-360000">
          <a:spcAft>
            <a:spcPts val="1000"/>
          </a:spcAft>
          <a:buClr>
            <a:schemeClr val="tx2"/>
          </a:buClr>
          <a:buSzPct val="80000"/>
          <a:buFont typeface="Wingdings" panose="05000000000000000000" pitchFamily="2" charset="2"/>
          <a:buChar char="n"/>
          <a:defRPr dirty="0" err="1" smtClean="0"/>
        </a:defPPr>
      </a:lstStyle>
    </a:txDef>
  </a:objectDefaults>
  <a:extraClrSchemeLst/>
  <a:extLst>
    <a:ext uri="{05A4C25C-085E-4340-85A3-A5531E510DB2}">
      <thm15:themeFamily xmlns:thm15="http://schemas.microsoft.com/office/thememl/2012/main" name="Slides Template _ SAT - Responsiveness _ Status Quo" id="{45923467-17E7-49C6-A3C2-3C610C6C676A}" vid="{4A962CCF-F21B-43BF-9FDD-22F3E74970EB}"/>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_ SAT - Responsiveness _ Status Quo</Template>
  <TotalTime>2654</TotalTime>
  <Words>3597</Words>
  <Application>Microsoft Office PowerPoint</Application>
  <PresentationFormat>A4 Paper (210x297 mm)</PresentationFormat>
  <Paragraphs>663</Paragraphs>
  <Slides>73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LMRoman10-Regular</vt:lpstr>
      <vt:lpstr>Wingdings</vt:lpstr>
      <vt:lpstr>HNI_PPT-Master_SWT_E</vt:lpstr>
      <vt:lpstr>PowerPoint Presentation</vt:lpstr>
      <vt:lpstr>PowerPoint Presentation</vt:lpstr>
      <vt:lpstr> Problem Statement</vt:lpstr>
      <vt:lpstr>Research Questions</vt:lpstr>
      <vt:lpstr>Research Methodology</vt:lpstr>
      <vt:lpstr>Our Approaches</vt:lpstr>
      <vt:lpstr>Evaluation</vt:lpstr>
      <vt:lpstr>Analysis View</vt:lpstr>
      <vt:lpstr>Code View</vt:lpstr>
      <vt:lpstr>PowerPoint Presentation</vt:lpstr>
      <vt:lpstr>UX 1</vt:lpstr>
      <vt:lpstr>UX 1</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1 - Findings</vt:lpstr>
      <vt:lpstr>UX 1 – Lessons</vt:lpstr>
      <vt:lpstr>PowerPoint Presentation</vt:lpstr>
      <vt:lpstr>UX 2</vt:lpstr>
      <vt:lpstr>UX 2</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2 - Findings</vt:lpstr>
      <vt:lpstr>UX 2 – Lessons</vt:lpstr>
      <vt:lpstr>PowerPoint Presentation</vt:lpstr>
      <vt:lpstr>UX 3</vt:lpstr>
      <vt:lpstr>UX 3</vt:lpstr>
      <vt:lpstr>PowerPoint Presentation</vt:lpstr>
      <vt:lpstr>[RQ 2.1]    How usable are each feedback functionality compared to the                           scenario of using uniﬁed UI to native UIs? </vt:lpstr>
      <vt:lpstr>UX 3 - Findings</vt:lpstr>
      <vt:lpstr>Limitations</vt:lpstr>
      <vt:lpstr>Future Work</vt:lpstr>
      <vt:lpstr>Summary</vt:lpstr>
      <vt:lpstr>Backup Slides</vt:lpstr>
      <vt:lpstr>Static Code Analysis</vt:lpstr>
      <vt:lpstr>Multiple Tools</vt:lpstr>
      <vt:lpstr>Multiple Tools</vt:lpstr>
      <vt:lpstr>UX 1</vt:lpstr>
      <vt:lpstr>[ RQ 1 ] Does a separate list or single list help the user to        identify the common bug? </vt:lpstr>
      <vt:lpstr>[ RQ 1 ] Will having tags help in scalability of bugs? </vt:lpstr>
      <vt:lpstr>[RQ 1] Does the given statistics screen help the user in      understating the analysis results overview? </vt:lpstr>
      <vt:lpstr>[RQ 2] Will the animation (rotation) of icons for tools suﬃce the feedback required by the user? </vt:lpstr>
      <vt:lpstr>[RQ 2] Will stating the progress of analysis for each tool be better than animation provided as feedback to the user? </vt:lpstr>
      <vt:lpstr>[RQ 2] Does having more textual information with a popup feedback is required by the user?</vt:lpstr>
      <vt:lpstr>[RQ 2] Do users require multiple feedbacks, i.e., any combination of animated icons, progress bar or pending status popup? </vt:lpstr>
      <vt:lpstr>[RQ 3] Whether the given UI, i.e., previous commits in the process of ﬁxing a bug-ﬁnding with numbers determining the adding or removing of other bugs be able to address the scenario from the user perspective? </vt:lpstr>
      <vt:lpstr>[Post]  Does onboard phase is required to understand the UI better?</vt:lpstr>
      <vt:lpstr>UX 2</vt:lpstr>
      <vt:lpstr>[RQ 1] From analysis view perspective, does a separate list or single list help the user to identify the common bug? </vt:lpstr>
      <vt:lpstr>[RQ 1] From analysis view perspective, will tags help in scalability of bug results in comparison to separate list  or single list? </vt:lpstr>
      <vt:lpstr>[RQ 1] From code view perspective, will single icon suﬃce the showing of diﬀerent tools icons? </vt:lpstr>
      <vt:lpstr>[RQ 2] When submitting the bug for analysis, what feedback does user feel convenient among animation, progress bar or popup? </vt:lpstr>
      <vt:lpstr>[RQ 2] Does a single type of feedback suﬃce or requires combination?</vt:lpstr>
      <vt:lpstr>[RQ 2] From code view perspective, i.e., once user ﬁxed a bug and submitted for analysis and then oﬀ the analysis results screen, then is popup notiﬁcations with analysis progress information better to busy status (spinner)? </vt:lpstr>
      <vt:lpstr>[RQ 3] In tracing, will the user need to know the changes made to ﬁx a bug aﬀecting the analysis of other tools? </vt:lpstr>
      <vt:lpstr>[RQ 3] Does adjective mapping ease the user to trace the changes made in code in terms of bugs existence? </vt:lpstr>
      <vt:lpstr>[RQ 3] From code view perspective, will the bug tool icons with before/after code help understand the user in easing to ﬁx it? </vt:lpstr>
      <vt:lpstr>UX 3</vt:lpstr>
      <vt:lpstr>[RQ 1]  Do users prefer bug icons or list view for bugs in same ﬁle?</vt:lpstr>
      <vt:lpstr>[RQ 1]  Do users prefer to see bugs one by one or at once in the context of multiple bugs at the same time? </vt:lpstr>
      <vt:lpstr>[RQ 1]  Does vertical view help in getting an overview of the presence of multiple bugs over horizontal views? </vt:lpstr>
      <vt:lpstr>[RQ 1]  Do users prefer for table view over text description shown for multiple bugs at a line of code? </vt:lpstr>
      <vt:lpstr>[RQ 1]   In context of same bug identiﬁed but with diﬀerent line numbers, would have ‘similar bugs’ in bug description with on click pops up similar bug description boxes at the identiﬁed line or a list at the bottom help user in locating actual line where bug exist? </vt:lpstr>
      <vt:lpstr>[RQ 2] Evaluation Set Up: 5 Feedbacks – MSAT-UI Vs Native UIs</vt:lpstr>
      <vt:lpstr>[RQ 2]    How usable are each feedback functionality compared to the                           scenario of using uniﬁed UI to native UIs? </vt:lpstr>
      <vt:lpstr>[RQ 2]  Does alert notiﬁcation help in ﬁxing more bugs in contrast to its absence in current tools UI? </vt:lpstr>
      <vt:lpstr>[RQ 2]  Does MSAT UI with ﬁve diﬀerent mechanisms helps in ﬁxing more bugs in comparison to using multiple tools with native user interfaces? </vt:lpstr>
      <vt:lpstr>[RQ 2]   Does MSAT UI with ﬁve diﬀerent mechanisms helps in ﬁxing the bugs in a faster way in comparison to using multiple tools with native user interfaces? </vt:lpstr>
      <vt:lpstr>[RQ 3]  Do users prefer having multiple windows to single window in tracing previous bug ﬁxes in a method? </vt:lpstr>
      <vt:lpstr>[RQ 3]  Do users be able to keep up in state of workﬂow as tools scale? </vt:lpstr>
      <vt:lpstr>[RQ 3]  While tracing previous bug ﬁxes in a method, do users prefer a table view to a before/after windows? </vt:lpstr>
      <vt:lpstr> Q. Do users prefer having tool names in general? </vt:lpstr>
    </vt:vector>
  </TitlesOfParts>
  <Company>Heinz Nixdorf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dc:creator>
  <cp:lastModifiedBy>Varma</cp:lastModifiedBy>
  <cp:revision>227</cp:revision>
  <dcterms:created xsi:type="dcterms:W3CDTF">2019-02-10T23:03:14Z</dcterms:created>
  <dcterms:modified xsi:type="dcterms:W3CDTF">2019-10-17T18:34:54Z</dcterms:modified>
</cp:coreProperties>
</file>