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1"/>
  </p:notesMasterIdLst>
  <p:handoutMasterIdLst>
    <p:handoutMasterId r:id="rId72"/>
  </p:handoutMasterIdLst>
  <p:sldIdLst>
    <p:sldId id="259" r:id="rId2"/>
    <p:sldId id="274" r:id="rId3"/>
    <p:sldId id="273" r:id="rId4"/>
    <p:sldId id="320" r:id="rId5"/>
    <p:sldId id="284" r:id="rId6"/>
    <p:sldId id="276" r:id="rId7"/>
    <p:sldId id="291" r:id="rId8"/>
    <p:sldId id="288" r:id="rId9"/>
    <p:sldId id="292" r:id="rId10"/>
    <p:sldId id="386" r:id="rId11"/>
    <p:sldId id="387" r:id="rId12"/>
    <p:sldId id="325" r:id="rId13"/>
    <p:sldId id="363" r:id="rId14"/>
    <p:sldId id="374" r:id="rId15"/>
    <p:sldId id="381" r:id="rId16"/>
    <p:sldId id="382" r:id="rId17"/>
    <p:sldId id="383" r:id="rId18"/>
    <p:sldId id="337" r:id="rId19"/>
    <p:sldId id="326" r:id="rId20"/>
    <p:sldId id="372" r:id="rId21"/>
    <p:sldId id="375" r:id="rId22"/>
    <p:sldId id="378" r:id="rId23"/>
    <p:sldId id="379" r:id="rId24"/>
    <p:sldId id="380" r:id="rId25"/>
    <p:sldId id="347" r:id="rId26"/>
    <p:sldId id="327" r:id="rId27"/>
    <p:sldId id="373" r:id="rId28"/>
    <p:sldId id="376" r:id="rId29"/>
    <p:sldId id="384" r:id="rId30"/>
    <p:sldId id="385" r:id="rId31"/>
    <p:sldId id="319" r:id="rId32"/>
    <p:sldId id="367" r:id="rId33"/>
    <p:sldId id="366" r:id="rId34"/>
    <p:sldId id="368" r:id="rId35"/>
    <p:sldId id="369" r:id="rId36"/>
    <p:sldId id="328" r:id="rId37"/>
    <p:sldId id="330" r:id="rId38"/>
    <p:sldId id="329" r:id="rId39"/>
    <p:sldId id="332" r:id="rId40"/>
    <p:sldId id="331" r:id="rId41"/>
    <p:sldId id="333" r:id="rId42"/>
    <p:sldId id="334" r:id="rId43"/>
    <p:sldId id="335" r:id="rId44"/>
    <p:sldId id="377" r:id="rId45"/>
    <p:sldId id="371" r:id="rId46"/>
    <p:sldId id="336" r:id="rId47"/>
    <p:sldId id="338" r:id="rId48"/>
    <p:sldId id="339" r:id="rId49"/>
    <p:sldId id="340" r:id="rId50"/>
    <p:sldId id="341" r:id="rId51"/>
    <p:sldId id="342" r:id="rId52"/>
    <p:sldId id="343" r:id="rId53"/>
    <p:sldId id="344" r:id="rId54"/>
    <p:sldId id="345" r:id="rId55"/>
    <p:sldId id="370" r:id="rId56"/>
    <p:sldId id="346" r:id="rId57"/>
    <p:sldId id="348" r:id="rId58"/>
    <p:sldId id="349" r:id="rId59"/>
    <p:sldId id="350" r:id="rId60"/>
    <p:sldId id="351" r:id="rId61"/>
    <p:sldId id="352" r:id="rId62"/>
    <p:sldId id="360" r:id="rId63"/>
    <p:sldId id="353" r:id="rId64"/>
    <p:sldId id="355" r:id="rId65"/>
    <p:sldId id="354" r:id="rId66"/>
    <p:sldId id="356" r:id="rId67"/>
    <p:sldId id="357" r:id="rId68"/>
    <p:sldId id="358" r:id="rId69"/>
    <p:sldId id="359" r:id="rId70"/>
  </p:sldIdLst>
  <p:sldSz cx="9906000" cy="6858000" type="A4"/>
  <p:notesSz cx="6669088"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148" algn="l" rtl="0" fontAlgn="base">
      <a:spcBef>
        <a:spcPct val="0"/>
      </a:spcBef>
      <a:spcAft>
        <a:spcPct val="0"/>
      </a:spcAft>
      <a:defRPr kern="1200">
        <a:solidFill>
          <a:schemeClr val="tx1"/>
        </a:solidFill>
        <a:latin typeface="Arial" charset="0"/>
        <a:ea typeface="+mn-ea"/>
        <a:cs typeface="+mn-cs"/>
      </a:defRPr>
    </a:lvl2pPr>
    <a:lvl3pPr marL="914296" algn="l" rtl="0" fontAlgn="base">
      <a:spcBef>
        <a:spcPct val="0"/>
      </a:spcBef>
      <a:spcAft>
        <a:spcPct val="0"/>
      </a:spcAft>
      <a:defRPr kern="1200">
        <a:solidFill>
          <a:schemeClr val="tx1"/>
        </a:solidFill>
        <a:latin typeface="Arial" charset="0"/>
        <a:ea typeface="+mn-ea"/>
        <a:cs typeface="+mn-cs"/>
      </a:defRPr>
    </a:lvl3pPr>
    <a:lvl4pPr marL="1371445" algn="l" rtl="0" fontAlgn="base">
      <a:spcBef>
        <a:spcPct val="0"/>
      </a:spcBef>
      <a:spcAft>
        <a:spcPct val="0"/>
      </a:spcAft>
      <a:defRPr kern="1200">
        <a:solidFill>
          <a:schemeClr val="tx1"/>
        </a:solidFill>
        <a:latin typeface="Arial" charset="0"/>
        <a:ea typeface="+mn-ea"/>
        <a:cs typeface="+mn-cs"/>
      </a:defRPr>
    </a:lvl4pPr>
    <a:lvl5pPr marL="1828592" algn="l" rtl="0" fontAlgn="base">
      <a:spcBef>
        <a:spcPct val="0"/>
      </a:spcBef>
      <a:spcAft>
        <a:spcPct val="0"/>
      </a:spcAft>
      <a:defRPr kern="1200">
        <a:solidFill>
          <a:schemeClr val="tx1"/>
        </a:solidFill>
        <a:latin typeface="Arial" charset="0"/>
        <a:ea typeface="+mn-ea"/>
        <a:cs typeface="+mn-cs"/>
      </a:defRPr>
    </a:lvl5pPr>
    <a:lvl6pPr marL="2285740" algn="l" defTabSz="914296" rtl="0" eaLnBrk="1" latinLnBrk="0" hangingPunct="1">
      <a:defRPr kern="1200">
        <a:solidFill>
          <a:schemeClr val="tx1"/>
        </a:solidFill>
        <a:latin typeface="Arial" charset="0"/>
        <a:ea typeface="+mn-ea"/>
        <a:cs typeface="+mn-cs"/>
      </a:defRPr>
    </a:lvl6pPr>
    <a:lvl7pPr marL="2742888" algn="l" defTabSz="914296" rtl="0" eaLnBrk="1" latinLnBrk="0" hangingPunct="1">
      <a:defRPr kern="1200">
        <a:solidFill>
          <a:schemeClr val="tx1"/>
        </a:solidFill>
        <a:latin typeface="Arial" charset="0"/>
        <a:ea typeface="+mn-ea"/>
        <a:cs typeface="+mn-cs"/>
      </a:defRPr>
    </a:lvl7pPr>
    <a:lvl8pPr marL="3200036" algn="l" defTabSz="914296" rtl="0" eaLnBrk="1" latinLnBrk="0" hangingPunct="1">
      <a:defRPr kern="1200">
        <a:solidFill>
          <a:schemeClr val="tx1"/>
        </a:solidFill>
        <a:latin typeface="Arial" charset="0"/>
        <a:ea typeface="+mn-ea"/>
        <a:cs typeface="+mn-cs"/>
      </a:defRPr>
    </a:lvl8pPr>
    <a:lvl9pPr marL="3657184" algn="l" defTabSz="914296"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orient="horz" pos="119">
          <p15:clr>
            <a:srgbClr val="A4A3A4"/>
          </p15:clr>
        </p15:guide>
        <p15:guide id="4" pos="172">
          <p15:clr>
            <a:srgbClr val="A4A3A4"/>
          </p15:clr>
        </p15:guide>
        <p15:guide id="5" pos="6069">
          <p15:clr>
            <a:srgbClr val="A4A3A4"/>
          </p15:clr>
        </p15:guide>
        <p15:guide id="6" pos="1986">
          <p15:clr>
            <a:srgbClr val="A4A3A4"/>
          </p15:clr>
        </p15:guide>
        <p15:guide id="7" pos="2213">
          <p15:clr>
            <a:srgbClr val="A4A3A4"/>
          </p15:clr>
        </p15:guide>
        <p15:guide id="8" pos="2893">
          <p15:clr>
            <a:srgbClr val="A4A3A4"/>
          </p15:clr>
        </p15:guide>
        <p15:guide id="9" pos="3347">
          <p15:clr>
            <a:srgbClr val="A4A3A4"/>
          </p15:clr>
        </p15:guide>
        <p15:guide id="10" pos="3846">
          <p15:clr>
            <a:srgbClr val="A4A3A4"/>
          </p15:clr>
        </p15:guide>
        <p15:guide id="11" pos="4118">
          <p15:clr>
            <a:srgbClr val="A4A3A4"/>
          </p15:clr>
        </p15:guide>
        <p15:guide id="12" pos="354">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80"/>
    <a:srgbClr val="F3CE81"/>
    <a:srgbClr val="EEF9F4"/>
    <a:srgbClr val="16316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howGuides="1">
      <p:cViewPr varScale="1">
        <p:scale>
          <a:sx n="77" d="100"/>
          <a:sy n="77" d="100"/>
        </p:scale>
        <p:origin x="1044" y="90"/>
      </p:cViewPr>
      <p:guideLst>
        <p:guide orient="horz" pos="799"/>
        <p:guide orient="horz" pos="4020"/>
        <p:guide orient="horz" pos="119"/>
        <p:guide pos="172"/>
        <p:guide pos="6069"/>
        <p:guide pos="1986"/>
        <p:guide pos="2213"/>
        <p:guide pos="2893"/>
        <p:guide pos="3347"/>
        <p:guide pos="3846"/>
        <p:guide pos="4118"/>
        <p:guide pos="3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94" d="100"/>
          <a:sy n="94" d="100"/>
        </p:scale>
        <p:origin x="-3708" y="-10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30" tIns="45716" rIns="91430" bIns="45716"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sz="quarter" idx="1"/>
          </p:nvPr>
        </p:nvSpPr>
        <p:spPr>
          <a:xfrm>
            <a:off x="3778250" y="0"/>
            <a:ext cx="2889250" cy="496888"/>
          </a:xfrm>
          <a:prstGeom prst="rect">
            <a:avLst/>
          </a:prstGeom>
        </p:spPr>
        <p:txBody>
          <a:bodyPr vert="horz" lIns="91430" tIns="45716" rIns="91430" bIns="45716" rtlCol="0"/>
          <a:lstStyle>
            <a:lvl1pPr algn="r" fontAlgn="auto">
              <a:spcBef>
                <a:spcPts val="0"/>
              </a:spcBef>
              <a:spcAft>
                <a:spcPts val="0"/>
              </a:spcAft>
              <a:defRPr sz="1200">
                <a:latin typeface="+mn-lt"/>
              </a:defRPr>
            </a:lvl1pPr>
          </a:lstStyle>
          <a:p>
            <a:pPr>
              <a:defRPr/>
            </a:pPr>
            <a:fld id="{6C1158B8-CE64-4D08-9C97-3C15FF16520A}" type="datetimeFigureOut">
              <a:rPr lang="de-DE"/>
              <a:pPr>
                <a:defRPr/>
              </a:pPr>
              <a:t>17.10.2019</a:t>
            </a:fld>
            <a:endParaRPr lang="de-DE"/>
          </a:p>
        </p:txBody>
      </p:sp>
      <p:sp>
        <p:nvSpPr>
          <p:cNvPr id="4" name="Fußzeilenplatzhalter 3"/>
          <p:cNvSpPr>
            <a:spLocks noGrp="1"/>
          </p:cNvSpPr>
          <p:nvPr>
            <p:ph type="ftr" sz="quarter" idx="2"/>
          </p:nvPr>
        </p:nvSpPr>
        <p:spPr>
          <a:xfrm>
            <a:off x="0" y="9428163"/>
            <a:ext cx="2889250" cy="496887"/>
          </a:xfrm>
          <a:prstGeom prst="rect">
            <a:avLst/>
          </a:prstGeom>
        </p:spPr>
        <p:txBody>
          <a:bodyPr vert="horz" lIns="91430" tIns="45716" rIns="91430" bIns="45716" rtlCol="0" anchor="b"/>
          <a:lstStyle>
            <a:lvl1pPr algn="l" fontAlgn="auto">
              <a:spcBef>
                <a:spcPts val="0"/>
              </a:spcBef>
              <a:spcAft>
                <a:spcPts val="0"/>
              </a:spcAft>
              <a:defRPr sz="1200">
                <a:latin typeface="+mn-lt"/>
              </a:defRPr>
            </a:lvl1pPr>
          </a:lstStyle>
          <a:p>
            <a:pPr>
              <a:defRPr/>
            </a:pPr>
            <a:endParaRPr lang="de-DE"/>
          </a:p>
        </p:txBody>
      </p:sp>
      <p:sp>
        <p:nvSpPr>
          <p:cNvPr id="5" name="Foliennummernplatzhalter 4"/>
          <p:cNvSpPr>
            <a:spLocks noGrp="1"/>
          </p:cNvSpPr>
          <p:nvPr>
            <p:ph type="sldNum" sz="quarter" idx="3"/>
          </p:nvPr>
        </p:nvSpPr>
        <p:spPr>
          <a:xfrm>
            <a:off x="3778250" y="9428163"/>
            <a:ext cx="2889250" cy="496887"/>
          </a:xfrm>
          <a:prstGeom prst="rect">
            <a:avLst/>
          </a:prstGeom>
        </p:spPr>
        <p:txBody>
          <a:bodyPr vert="horz" lIns="91430" tIns="45716" rIns="91430" bIns="45716" rtlCol="0" anchor="b"/>
          <a:lstStyle>
            <a:lvl1pPr algn="r" fontAlgn="auto">
              <a:spcBef>
                <a:spcPts val="0"/>
              </a:spcBef>
              <a:spcAft>
                <a:spcPts val="0"/>
              </a:spcAft>
              <a:defRPr sz="1200">
                <a:latin typeface="+mn-lt"/>
              </a:defRPr>
            </a:lvl1pPr>
          </a:lstStyle>
          <a:p>
            <a:pPr>
              <a:defRPr/>
            </a:pPr>
            <a:fld id="{CC81B521-92AB-40FE-97CA-49D9FAB91B10}" type="slidenum">
              <a:rPr lang="de-DE"/>
              <a:pPr>
                <a:defRPr/>
              </a:pPr>
              <a:t>‹#›</a:t>
            </a:fld>
            <a:endParaRPr lang="de-DE"/>
          </a:p>
        </p:txBody>
      </p:sp>
    </p:spTree>
    <p:extLst>
      <p:ext uri="{BB962C8B-B14F-4D97-AF65-F5344CB8AC3E}">
        <p14:creationId xmlns:p14="http://schemas.microsoft.com/office/powerpoint/2010/main" val="27272343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30" tIns="45716" rIns="91430" bIns="45716"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3778250" y="0"/>
            <a:ext cx="2889250" cy="496888"/>
          </a:xfrm>
          <a:prstGeom prst="rect">
            <a:avLst/>
          </a:prstGeom>
        </p:spPr>
        <p:txBody>
          <a:bodyPr vert="horz" lIns="91430" tIns="45716" rIns="91430" bIns="45716" rtlCol="0"/>
          <a:lstStyle>
            <a:lvl1pPr algn="r" fontAlgn="auto">
              <a:spcBef>
                <a:spcPts val="0"/>
              </a:spcBef>
              <a:spcAft>
                <a:spcPts val="0"/>
              </a:spcAft>
              <a:defRPr sz="1200">
                <a:latin typeface="+mn-lt"/>
              </a:defRPr>
            </a:lvl1pPr>
          </a:lstStyle>
          <a:p>
            <a:pPr>
              <a:defRPr/>
            </a:pPr>
            <a:fld id="{E56AFCA3-482A-41D8-BC65-2818E6253C55}" type="datetimeFigureOut">
              <a:rPr lang="de-DE"/>
              <a:pPr>
                <a:defRPr/>
              </a:pPr>
              <a:t>17.10.2019</a:t>
            </a:fld>
            <a:endParaRPr lang="de-DE"/>
          </a:p>
        </p:txBody>
      </p:sp>
      <p:sp>
        <p:nvSpPr>
          <p:cNvPr id="4" name="Folienbildplatzhalter 3"/>
          <p:cNvSpPr>
            <a:spLocks noGrp="1" noRot="1" noChangeAspect="1"/>
          </p:cNvSpPr>
          <p:nvPr>
            <p:ph type="sldImg" idx="2"/>
          </p:nvPr>
        </p:nvSpPr>
        <p:spPr>
          <a:xfrm>
            <a:off x="646113" y="744538"/>
            <a:ext cx="5376862" cy="3722687"/>
          </a:xfrm>
          <a:prstGeom prst="rect">
            <a:avLst/>
          </a:prstGeom>
          <a:noFill/>
          <a:ln w="12700">
            <a:solidFill>
              <a:prstClr val="black"/>
            </a:solidFill>
          </a:ln>
        </p:spPr>
        <p:txBody>
          <a:bodyPr vert="horz" lIns="91430" tIns="45716" rIns="91430" bIns="45716" rtlCol="0" anchor="ctr"/>
          <a:lstStyle/>
          <a:p>
            <a:pPr lvl="0"/>
            <a:endParaRPr lang="de-DE" noProof="0"/>
          </a:p>
        </p:txBody>
      </p:sp>
      <p:sp>
        <p:nvSpPr>
          <p:cNvPr id="5" name="Notizenplatzhalter 4"/>
          <p:cNvSpPr>
            <a:spLocks noGrp="1"/>
          </p:cNvSpPr>
          <p:nvPr>
            <p:ph type="body" sz="quarter" idx="3"/>
          </p:nvPr>
        </p:nvSpPr>
        <p:spPr>
          <a:xfrm>
            <a:off x="666750" y="4714875"/>
            <a:ext cx="5335588" cy="4467225"/>
          </a:xfrm>
          <a:prstGeom prst="rect">
            <a:avLst/>
          </a:prstGeom>
        </p:spPr>
        <p:txBody>
          <a:bodyPr vert="horz" lIns="91430" tIns="45716" rIns="91430" bIns="45716"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28163"/>
            <a:ext cx="2889250" cy="496887"/>
          </a:xfrm>
          <a:prstGeom prst="rect">
            <a:avLst/>
          </a:prstGeom>
        </p:spPr>
        <p:txBody>
          <a:bodyPr vert="horz" lIns="91430" tIns="45716" rIns="91430" bIns="45716" rtlCol="0" anchor="b"/>
          <a:lstStyle>
            <a:lvl1pPr algn="l" fontAlgn="auto">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3778250" y="9428163"/>
            <a:ext cx="2889250" cy="496887"/>
          </a:xfrm>
          <a:prstGeom prst="rect">
            <a:avLst/>
          </a:prstGeom>
        </p:spPr>
        <p:txBody>
          <a:bodyPr vert="horz" lIns="91430" tIns="45716" rIns="91430" bIns="45716" rtlCol="0" anchor="b"/>
          <a:lstStyle>
            <a:lvl1pPr algn="r" fontAlgn="auto">
              <a:spcBef>
                <a:spcPts val="0"/>
              </a:spcBef>
              <a:spcAft>
                <a:spcPts val="0"/>
              </a:spcAft>
              <a:defRPr sz="1200">
                <a:latin typeface="+mn-lt"/>
              </a:defRPr>
            </a:lvl1pPr>
          </a:lstStyle>
          <a:p>
            <a:pPr>
              <a:defRPr/>
            </a:pPr>
            <a:fld id="{228CE89F-81FE-4496-9E60-360F7316EBD6}" type="slidenum">
              <a:rPr lang="de-DE"/>
              <a:pPr>
                <a:defRPr/>
              </a:pPr>
              <a:t>‹#›</a:t>
            </a:fld>
            <a:endParaRPr lang="de-DE"/>
          </a:p>
        </p:txBody>
      </p:sp>
    </p:spTree>
    <p:extLst>
      <p:ext uri="{BB962C8B-B14F-4D97-AF65-F5344CB8AC3E}">
        <p14:creationId xmlns:p14="http://schemas.microsoft.com/office/powerpoint/2010/main" val="180982087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48" algn="l" rtl="0" eaLnBrk="0" fontAlgn="base" hangingPunct="0">
      <a:spcBef>
        <a:spcPct val="30000"/>
      </a:spcBef>
      <a:spcAft>
        <a:spcPct val="0"/>
      </a:spcAft>
      <a:defRPr sz="1200" kern="1200">
        <a:solidFill>
          <a:schemeClr val="tx1"/>
        </a:solidFill>
        <a:latin typeface="+mn-lt"/>
        <a:ea typeface="+mn-ea"/>
        <a:cs typeface="+mn-cs"/>
      </a:defRPr>
    </a:lvl2pPr>
    <a:lvl3pPr marL="914296" algn="l" rtl="0" eaLnBrk="0" fontAlgn="base" hangingPunct="0">
      <a:spcBef>
        <a:spcPct val="30000"/>
      </a:spcBef>
      <a:spcAft>
        <a:spcPct val="0"/>
      </a:spcAft>
      <a:defRPr sz="1200" kern="1200">
        <a:solidFill>
          <a:schemeClr val="tx1"/>
        </a:solidFill>
        <a:latin typeface="+mn-lt"/>
        <a:ea typeface="+mn-ea"/>
        <a:cs typeface="+mn-cs"/>
      </a:defRPr>
    </a:lvl3pPr>
    <a:lvl4pPr marL="1371445" algn="l" rtl="0" eaLnBrk="0" fontAlgn="base" hangingPunct="0">
      <a:spcBef>
        <a:spcPct val="30000"/>
      </a:spcBef>
      <a:spcAft>
        <a:spcPct val="0"/>
      </a:spcAft>
      <a:defRPr sz="1200" kern="1200">
        <a:solidFill>
          <a:schemeClr val="tx1"/>
        </a:solidFill>
        <a:latin typeface="+mn-lt"/>
        <a:ea typeface="+mn-ea"/>
        <a:cs typeface="+mn-cs"/>
      </a:defRPr>
    </a:lvl4pPr>
    <a:lvl5pPr marL="1828592" algn="l" rtl="0" eaLnBrk="0" fontAlgn="base" hangingPunct="0">
      <a:spcBef>
        <a:spcPct val="30000"/>
      </a:spcBef>
      <a:spcAft>
        <a:spcPct val="0"/>
      </a:spcAft>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Tree>
    <p:extLst>
      <p:ext uri="{BB962C8B-B14F-4D97-AF65-F5344CB8AC3E}">
        <p14:creationId xmlns:p14="http://schemas.microsoft.com/office/powerpoint/2010/main" val="344602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cxnSp>
        <p:nvCxnSpPr>
          <p:cNvPr id="5" name="Gerade Verbindung 4"/>
          <p:cNvCxnSpPr/>
          <p:nvPr userDrawn="1"/>
        </p:nvCxnSpPr>
        <p:spPr>
          <a:xfrm>
            <a:off x="271463" y="4149080"/>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271463" y="1341656"/>
            <a:ext cx="9362546" cy="0"/>
          </a:xfrm>
          <a:prstGeom prst="line">
            <a:avLst/>
          </a:prstGeom>
          <a:ln w="3810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7" name="Gerade Verbindung 6"/>
          <p:cNvCxnSpPr/>
          <p:nvPr userDrawn="1"/>
        </p:nvCxnSpPr>
        <p:spPr>
          <a:xfrm flipV="1">
            <a:off x="271463" y="1269648"/>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
        <p:nvSpPr>
          <p:cNvPr id="9" name="Inhaltsplatzhalter 2"/>
          <p:cNvSpPr>
            <a:spLocks noGrp="1"/>
          </p:cNvSpPr>
          <p:nvPr userDrawn="1">
            <p:ph sz="quarter" idx="12"/>
          </p:nvPr>
        </p:nvSpPr>
        <p:spPr>
          <a:xfrm>
            <a:off x="271463" y="2924944"/>
            <a:ext cx="9360959" cy="1152128"/>
          </a:xfrm>
        </p:spPr>
        <p:txBody>
          <a:bodyPr anchor="ctr"/>
          <a:lstStyle>
            <a:lvl1pPr marL="0" indent="0">
              <a:buFontTx/>
              <a:buNone/>
              <a:defRPr sz="2800" b="1">
                <a:solidFill>
                  <a:schemeClr val="tx2"/>
                </a:solidFill>
              </a:defRPr>
            </a:lvl1pPr>
            <a:lvl2pPr marL="360000" indent="0">
              <a:buFontTx/>
              <a:buNone/>
              <a:defRPr sz="2800" b="1">
                <a:solidFill>
                  <a:schemeClr val="tx2"/>
                </a:solidFill>
              </a:defRPr>
            </a:lvl2pPr>
            <a:lvl3pPr marL="720000" indent="0">
              <a:buFontTx/>
              <a:buNone/>
              <a:defRPr sz="2800" b="1">
                <a:solidFill>
                  <a:schemeClr val="tx2"/>
                </a:solidFill>
              </a:defRPr>
            </a:lvl3pPr>
            <a:lvl4pPr marL="1078275" indent="0">
              <a:buFontTx/>
              <a:buNone/>
              <a:defRPr sz="2800" b="1">
                <a:solidFill>
                  <a:schemeClr val="tx2"/>
                </a:solidFill>
              </a:defRPr>
            </a:lvl4pPr>
            <a:lvl5pPr marL="1440000" indent="0">
              <a:buFontTx/>
              <a:buNone/>
              <a:defRPr sz="2800" b="1">
                <a:solidFill>
                  <a:schemeClr val="tx2"/>
                </a:solidFill>
              </a:defRPr>
            </a:lvl5pPr>
          </a:lstStyle>
          <a:p>
            <a:pPr lvl="0"/>
            <a:r>
              <a:rPr lang="en-US"/>
              <a:t>Edit Master text styles</a:t>
            </a:r>
          </a:p>
        </p:txBody>
      </p:sp>
      <p:sp>
        <p:nvSpPr>
          <p:cNvPr id="13" name="Inhaltsplatzhalter 12"/>
          <p:cNvSpPr>
            <a:spLocks noGrp="1"/>
          </p:cNvSpPr>
          <p:nvPr userDrawn="1">
            <p:ph sz="quarter" idx="13"/>
          </p:nvPr>
        </p:nvSpPr>
        <p:spPr>
          <a:xfrm>
            <a:off x="273050" y="4365104"/>
            <a:ext cx="9342438" cy="2016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2" name="Rechteck 1"/>
          <p:cNvSpPr/>
          <p:nvPr userDrawn="1"/>
        </p:nvSpPr>
        <p:spPr bwMode="auto">
          <a:xfrm>
            <a:off x="0" y="6381750"/>
            <a:ext cx="9906000" cy="476250"/>
          </a:xfrm>
          <a:prstGeom prst="rect">
            <a:avLst/>
          </a:prstGeom>
          <a:solidFill>
            <a:schemeClr val="bg1"/>
          </a:solidFill>
          <a:ln w="12700">
            <a:noFill/>
            <a:miter lim="800000"/>
            <a:headEnd/>
            <a:tailEnd/>
          </a:ln>
          <a:effectLst/>
        </p:spPr>
        <p:txBody>
          <a:bodyPr wrap="none" rtlCol="0" anchor="ctr"/>
          <a:lstStyle/>
          <a:p>
            <a:pPr algn="ctr"/>
            <a:endParaRPr lang="de-DE" sz="1600" b="1" dirty="0">
              <a:solidFill>
                <a:schemeClr val="bg1"/>
              </a:solidFill>
            </a:endParaRPr>
          </a:p>
        </p:txBody>
      </p:sp>
      <p:sp>
        <p:nvSpPr>
          <p:cNvPr id="96" name="Textplatzhalter 95"/>
          <p:cNvSpPr>
            <a:spLocks noGrp="1"/>
          </p:cNvSpPr>
          <p:nvPr userDrawn="1">
            <p:ph type="body" sz="quarter" idx="14"/>
          </p:nvPr>
        </p:nvSpPr>
        <p:spPr>
          <a:xfrm>
            <a:off x="271463" y="1487488"/>
            <a:ext cx="9362546" cy="1437456"/>
          </a:xfrm>
        </p:spPr>
        <p:txBody>
          <a:bodyPr anchor="ctr"/>
          <a:lstStyle>
            <a:lvl1pPr marL="0" indent="0">
              <a:buNone/>
              <a:defRPr sz="3600" b="1"/>
            </a:lvl1pPr>
            <a:lvl2pPr marL="466362" indent="0">
              <a:buNone/>
              <a:defRPr sz="3600" b="1"/>
            </a:lvl2pPr>
            <a:lvl3pPr marL="914400" indent="0">
              <a:buNone/>
              <a:defRPr sz="3600" b="1"/>
            </a:lvl3pPr>
            <a:lvl4pPr marL="1371600" indent="0">
              <a:buNone/>
              <a:defRPr sz="3600" b="1"/>
            </a:lvl4pPr>
            <a:lvl5pPr marL="1828800" indent="0">
              <a:buNone/>
              <a:defRPr sz="3600" b="1"/>
            </a:lvl5pPr>
          </a:lstStyle>
          <a:p>
            <a:pPr lvl="0"/>
            <a:r>
              <a:rPr lang="en-US"/>
              <a:t>Edit Master text styles</a:t>
            </a:r>
          </a:p>
        </p:txBody>
      </p:sp>
      <p:grpSp>
        <p:nvGrpSpPr>
          <p:cNvPr id="95" name="Gruppieren 94"/>
          <p:cNvGrpSpPr/>
          <p:nvPr userDrawn="1"/>
        </p:nvGrpSpPr>
        <p:grpSpPr>
          <a:xfrm>
            <a:off x="6112800" y="360000"/>
            <a:ext cx="3513600" cy="550800"/>
            <a:chOff x="592138" y="4584700"/>
            <a:chExt cx="8172451" cy="1292225"/>
          </a:xfrm>
        </p:grpSpPr>
        <p:sp>
          <p:nvSpPr>
            <p:cNvPr id="97" name="Freeform 6"/>
            <p:cNvSpPr>
              <a:spLocks/>
            </p:cNvSpPr>
            <p:nvPr/>
          </p:nvSpPr>
          <p:spPr bwMode="auto">
            <a:xfrm>
              <a:off x="592138" y="4606925"/>
              <a:ext cx="358775" cy="517525"/>
            </a:xfrm>
            <a:custGeom>
              <a:avLst/>
              <a:gdLst>
                <a:gd name="T0" fmla="*/ 0 w 226"/>
                <a:gd name="T1" fmla="*/ 0 h 326"/>
                <a:gd name="T2" fmla="*/ 66 w 226"/>
                <a:gd name="T3" fmla="*/ 0 h 326"/>
                <a:gd name="T4" fmla="*/ 66 w 226"/>
                <a:gd name="T5" fmla="*/ 126 h 326"/>
                <a:gd name="T6" fmla="*/ 159 w 226"/>
                <a:gd name="T7" fmla="*/ 126 h 326"/>
                <a:gd name="T8" fmla="*/ 159 w 226"/>
                <a:gd name="T9" fmla="*/ 0 h 326"/>
                <a:gd name="T10" fmla="*/ 226 w 226"/>
                <a:gd name="T11" fmla="*/ 0 h 326"/>
                <a:gd name="T12" fmla="*/ 226 w 226"/>
                <a:gd name="T13" fmla="*/ 326 h 326"/>
                <a:gd name="T14" fmla="*/ 159 w 226"/>
                <a:gd name="T15" fmla="*/ 326 h 326"/>
                <a:gd name="T16" fmla="*/ 159 w 226"/>
                <a:gd name="T17" fmla="*/ 181 h 326"/>
                <a:gd name="T18" fmla="*/ 66 w 226"/>
                <a:gd name="T19" fmla="*/ 181 h 326"/>
                <a:gd name="T20" fmla="*/ 66 w 226"/>
                <a:gd name="T21" fmla="*/ 326 h 326"/>
                <a:gd name="T22" fmla="*/ 0 w 226"/>
                <a:gd name="T23" fmla="*/ 326 h 326"/>
                <a:gd name="T24" fmla="*/ 0 w 226"/>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326">
                  <a:moveTo>
                    <a:pt x="0" y="0"/>
                  </a:moveTo>
                  <a:lnTo>
                    <a:pt x="66" y="0"/>
                  </a:lnTo>
                  <a:lnTo>
                    <a:pt x="66" y="126"/>
                  </a:lnTo>
                  <a:lnTo>
                    <a:pt x="159" y="126"/>
                  </a:lnTo>
                  <a:lnTo>
                    <a:pt x="159" y="0"/>
                  </a:lnTo>
                  <a:lnTo>
                    <a:pt x="226" y="0"/>
                  </a:lnTo>
                  <a:lnTo>
                    <a:pt x="226" y="326"/>
                  </a:lnTo>
                  <a:lnTo>
                    <a:pt x="159" y="326"/>
                  </a:lnTo>
                  <a:lnTo>
                    <a:pt x="159" y="181"/>
                  </a:lnTo>
                  <a:lnTo>
                    <a:pt x="66" y="181"/>
                  </a:lnTo>
                  <a:lnTo>
                    <a:pt x="66"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98" name="Freeform 7"/>
            <p:cNvSpPr>
              <a:spLocks/>
            </p:cNvSpPr>
            <p:nvPr/>
          </p:nvSpPr>
          <p:spPr bwMode="auto">
            <a:xfrm>
              <a:off x="1065213" y="4606925"/>
              <a:ext cx="303213" cy="517525"/>
            </a:xfrm>
            <a:custGeom>
              <a:avLst/>
              <a:gdLst>
                <a:gd name="T0" fmla="*/ 0 w 191"/>
                <a:gd name="T1" fmla="*/ 0 h 326"/>
                <a:gd name="T2" fmla="*/ 186 w 191"/>
                <a:gd name="T3" fmla="*/ 0 h 326"/>
                <a:gd name="T4" fmla="*/ 178 w 191"/>
                <a:gd name="T5" fmla="*/ 53 h 326"/>
                <a:gd name="T6" fmla="*/ 66 w 191"/>
                <a:gd name="T7" fmla="*/ 53 h 326"/>
                <a:gd name="T8" fmla="*/ 66 w 191"/>
                <a:gd name="T9" fmla="*/ 129 h 326"/>
                <a:gd name="T10" fmla="*/ 160 w 191"/>
                <a:gd name="T11" fmla="*/ 129 h 326"/>
                <a:gd name="T12" fmla="*/ 160 w 191"/>
                <a:gd name="T13" fmla="*/ 183 h 326"/>
                <a:gd name="T14" fmla="*/ 66 w 191"/>
                <a:gd name="T15" fmla="*/ 183 h 326"/>
                <a:gd name="T16" fmla="*/ 66 w 191"/>
                <a:gd name="T17" fmla="*/ 270 h 326"/>
                <a:gd name="T18" fmla="*/ 191 w 191"/>
                <a:gd name="T19" fmla="*/ 270 h 326"/>
                <a:gd name="T20" fmla="*/ 191 w 191"/>
                <a:gd name="T21" fmla="*/ 326 h 326"/>
                <a:gd name="T22" fmla="*/ 0 w 191"/>
                <a:gd name="T23" fmla="*/ 326 h 326"/>
                <a:gd name="T24" fmla="*/ 0 w 19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326">
                  <a:moveTo>
                    <a:pt x="0" y="0"/>
                  </a:moveTo>
                  <a:lnTo>
                    <a:pt x="186" y="0"/>
                  </a:lnTo>
                  <a:lnTo>
                    <a:pt x="178" y="53"/>
                  </a:lnTo>
                  <a:lnTo>
                    <a:pt x="66" y="53"/>
                  </a:lnTo>
                  <a:lnTo>
                    <a:pt x="66" y="129"/>
                  </a:lnTo>
                  <a:lnTo>
                    <a:pt x="160" y="129"/>
                  </a:lnTo>
                  <a:lnTo>
                    <a:pt x="160" y="183"/>
                  </a:lnTo>
                  <a:lnTo>
                    <a:pt x="66" y="183"/>
                  </a:lnTo>
                  <a:lnTo>
                    <a:pt x="66" y="270"/>
                  </a:lnTo>
                  <a:lnTo>
                    <a:pt x="191" y="270"/>
                  </a:lnTo>
                  <a:lnTo>
                    <a:pt x="191"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99" name="Rectangle 8"/>
            <p:cNvSpPr>
              <a:spLocks noChangeArrowheads="1"/>
            </p:cNvSpPr>
            <p:nvPr/>
          </p:nvSpPr>
          <p:spPr bwMode="auto">
            <a:xfrm>
              <a:off x="1443038"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0" name="Freeform 9"/>
            <p:cNvSpPr>
              <a:spLocks/>
            </p:cNvSpPr>
            <p:nvPr/>
          </p:nvSpPr>
          <p:spPr bwMode="auto">
            <a:xfrm>
              <a:off x="1663701" y="4606925"/>
              <a:ext cx="361950" cy="517525"/>
            </a:xfrm>
            <a:custGeom>
              <a:avLst/>
              <a:gdLst>
                <a:gd name="T0" fmla="*/ 0 w 228"/>
                <a:gd name="T1" fmla="*/ 0 h 326"/>
                <a:gd name="T2" fmla="*/ 73 w 228"/>
                <a:gd name="T3" fmla="*/ 0 h 326"/>
                <a:gd name="T4" fmla="*/ 136 w 228"/>
                <a:gd name="T5" fmla="*/ 129 h 326"/>
                <a:gd name="T6" fmla="*/ 151 w 228"/>
                <a:gd name="T7" fmla="*/ 164 h 326"/>
                <a:gd name="T8" fmla="*/ 164 w 228"/>
                <a:gd name="T9" fmla="*/ 197 h 326"/>
                <a:gd name="T10" fmla="*/ 172 w 228"/>
                <a:gd name="T11" fmla="*/ 223 h 326"/>
                <a:gd name="T12" fmla="*/ 170 w 228"/>
                <a:gd name="T13" fmla="*/ 201 h 326"/>
                <a:gd name="T14" fmla="*/ 168 w 228"/>
                <a:gd name="T15" fmla="*/ 176 h 326"/>
                <a:gd name="T16" fmla="*/ 167 w 228"/>
                <a:gd name="T17" fmla="*/ 153 h 326"/>
                <a:gd name="T18" fmla="*/ 167 w 228"/>
                <a:gd name="T19" fmla="*/ 133 h 326"/>
                <a:gd name="T20" fmla="*/ 165 w 228"/>
                <a:gd name="T21" fmla="*/ 0 h 326"/>
                <a:gd name="T22" fmla="*/ 228 w 228"/>
                <a:gd name="T23" fmla="*/ 0 h 326"/>
                <a:gd name="T24" fmla="*/ 228 w 228"/>
                <a:gd name="T25" fmla="*/ 326 h 326"/>
                <a:gd name="T26" fmla="*/ 159 w 228"/>
                <a:gd name="T27" fmla="*/ 326 h 326"/>
                <a:gd name="T28" fmla="*/ 103 w 228"/>
                <a:gd name="T29" fmla="*/ 201 h 326"/>
                <a:gd name="T30" fmla="*/ 92 w 228"/>
                <a:gd name="T31" fmla="*/ 176 h 326"/>
                <a:gd name="T32" fmla="*/ 81 w 228"/>
                <a:gd name="T33" fmla="*/ 151 h 326"/>
                <a:gd name="T34" fmla="*/ 72 w 228"/>
                <a:gd name="T35" fmla="*/ 129 h 326"/>
                <a:gd name="T36" fmla="*/ 64 w 228"/>
                <a:gd name="T37" fmla="*/ 109 h 326"/>
                <a:gd name="T38" fmla="*/ 59 w 228"/>
                <a:gd name="T39" fmla="*/ 93 h 326"/>
                <a:gd name="T40" fmla="*/ 61 w 228"/>
                <a:gd name="T41" fmla="*/ 123 h 326"/>
                <a:gd name="T42" fmla="*/ 62 w 228"/>
                <a:gd name="T43" fmla="*/ 156 h 326"/>
                <a:gd name="T44" fmla="*/ 62 w 228"/>
                <a:gd name="T45" fmla="*/ 187 h 326"/>
                <a:gd name="T46" fmla="*/ 64 w 228"/>
                <a:gd name="T47" fmla="*/ 326 h 326"/>
                <a:gd name="T48" fmla="*/ 0 w 228"/>
                <a:gd name="T49" fmla="*/ 326 h 326"/>
                <a:gd name="T50" fmla="*/ 0 w 228"/>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326">
                  <a:moveTo>
                    <a:pt x="0" y="0"/>
                  </a:moveTo>
                  <a:lnTo>
                    <a:pt x="73" y="0"/>
                  </a:lnTo>
                  <a:lnTo>
                    <a:pt x="136" y="129"/>
                  </a:lnTo>
                  <a:lnTo>
                    <a:pt x="151" y="164"/>
                  </a:lnTo>
                  <a:lnTo>
                    <a:pt x="164" y="197"/>
                  </a:lnTo>
                  <a:lnTo>
                    <a:pt x="172" y="223"/>
                  </a:lnTo>
                  <a:lnTo>
                    <a:pt x="170" y="201"/>
                  </a:lnTo>
                  <a:lnTo>
                    <a:pt x="168" y="176"/>
                  </a:lnTo>
                  <a:lnTo>
                    <a:pt x="167" y="153"/>
                  </a:lnTo>
                  <a:lnTo>
                    <a:pt x="167" y="133"/>
                  </a:lnTo>
                  <a:lnTo>
                    <a:pt x="165" y="0"/>
                  </a:lnTo>
                  <a:lnTo>
                    <a:pt x="228" y="0"/>
                  </a:lnTo>
                  <a:lnTo>
                    <a:pt x="228" y="326"/>
                  </a:lnTo>
                  <a:lnTo>
                    <a:pt x="159" y="326"/>
                  </a:lnTo>
                  <a:lnTo>
                    <a:pt x="103" y="201"/>
                  </a:lnTo>
                  <a:lnTo>
                    <a:pt x="92" y="176"/>
                  </a:lnTo>
                  <a:lnTo>
                    <a:pt x="81" y="151"/>
                  </a:lnTo>
                  <a:lnTo>
                    <a:pt x="72" y="129"/>
                  </a:lnTo>
                  <a:lnTo>
                    <a:pt x="64" y="109"/>
                  </a:lnTo>
                  <a:lnTo>
                    <a:pt x="59" y="93"/>
                  </a:lnTo>
                  <a:lnTo>
                    <a:pt x="61" y="123"/>
                  </a:lnTo>
                  <a:lnTo>
                    <a:pt x="62" y="156"/>
                  </a:lnTo>
                  <a:lnTo>
                    <a:pt x="62" y="187"/>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1" name="Freeform 10"/>
            <p:cNvSpPr>
              <a:spLocks/>
            </p:cNvSpPr>
            <p:nvPr/>
          </p:nvSpPr>
          <p:spPr bwMode="auto">
            <a:xfrm>
              <a:off x="2106613" y="4606925"/>
              <a:ext cx="352425" cy="517525"/>
            </a:xfrm>
            <a:custGeom>
              <a:avLst/>
              <a:gdLst>
                <a:gd name="T0" fmla="*/ 22 w 222"/>
                <a:gd name="T1" fmla="*/ 0 h 326"/>
                <a:gd name="T2" fmla="*/ 219 w 222"/>
                <a:gd name="T3" fmla="*/ 0 h 326"/>
                <a:gd name="T4" fmla="*/ 219 w 222"/>
                <a:gd name="T5" fmla="*/ 47 h 326"/>
                <a:gd name="T6" fmla="*/ 97 w 222"/>
                <a:gd name="T7" fmla="*/ 251 h 326"/>
                <a:gd name="T8" fmla="*/ 94 w 222"/>
                <a:gd name="T9" fmla="*/ 258 h 326"/>
                <a:gd name="T10" fmla="*/ 91 w 222"/>
                <a:gd name="T11" fmla="*/ 262 h 326"/>
                <a:gd name="T12" fmla="*/ 88 w 222"/>
                <a:gd name="T13" fmla="*/ 265 h 326"/>
                <a:gd name="T14" fmla="*/ 85 w 222"/>
                <a:gd name="T15" fmla="*/ 270 h 326"/>
                <a:gd name="T16" fmla="*/ 81 w 222"/>
                <a:gd name="T17" fmla="*/ 273 h 326"/>
                <a:gd name="T18" fmla="*/ 80 w 222"/>
                <a:gd name="T19" fmla="*/ 275 h 326"/>
                <a:gd name="T20" fmla="*/ 80 w 222"/>
                <a:gd name="T21" fmla="*/ 275 h 326"/>
                <a:gd name="T22" fmla="*/ 83 w 222"/>
                <a:gd name="T23" fmla="*/ 275 h 326"/>
                <a:gd name="T24" fmla="*/ 91 w 222"/>
                <a:gd name="T25" fmla="*/ 275 h 326"/>
                <a:gd name="T26" fmla="*/ 102 w 222"/>
                <a:gd name="T27" fmla="*/ 273 h 326"/>
                <a:gd name="T28" fmla="*/ 113 w 222"/>
                <a:gd name="T29" fmla="*/ 273 h 326"/>
                <a:gd name="T30" fmla="*/ 222 w 222"/>
                <a:gd name="T31" fmla="*/ 273 h 326"/>
                <a:gd name="T32" fmla="*/ 206 w 222"/>
                <a:gd name="T33" fmla="*/ 326 h 326"/>
                <a:gd name="T34" fmla="*/ 0 w 222"/>
                <a:gd name="T35" fmla="*/ 326 h 326"/>
                <a:gd name="T36" fmla="*/ 0 w 222"/>
                <a:gd name="T37" fmla="*/ 281 h 326"/>
                <a:gd name="T38" fmla="*/ 122 w 222"/>
                <a:gd name="T39" fmla="*/ 81 h 326"/>
                <a:gd name="T40" fmla="*/ 128 w 222"/>
                <a:gd name="T41" fmla="*/ 70 h 326"/>
                <a:gd name="T42" fmla="*/ 135 w 222"/>
                <a:gd name="T43" fmla="*/ 61 h 326"/>
                <a:gd name="T44" fmla="*/ 141 w 222"/>
                <a:gd name="T45" fmla="*/ 54 h 326"/>
                <a:gd name="T46" fmla="*/ 142 w 222"/>
                <a:gd name="T47" fmla="*/ 51 h 326"/>
                <a:gd name="T48" fmla="*/ 138 w 222"/>
                <a:gd name="T49" fmla="*/ 51 h 326"/>
                <a:gd name="T50" fmla="*/ 127 w 222"/>
                <a:gd name="T51" fmla="*/ 53 h 326"/>
                <a:gd name="T52" fmla="*/ 108 w 222"/>
                <a:gd name="T53" fmla="*/ 54 h 326"/>
                <a:gd name="T54" fmla="*/ 8 w 222"/>
                <a:gd name="T55" fmla="*/ 54 h 326"/>
                <a:gd name="T56" fmla="*/ 22 w 222"/>
                <a:gd name="T5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326">
                  <a:moveTo>
                    <a:pt x="22" y="0"/>
                  </a:moveTo>
                  <a:lnTo>
                    <a:pt x="219" y="0"/>
                  </a:lnTo>
                  <a:lnTo>
                    <a:pt x="219" y="47"/>
                  </a:lnTo>
                  <a:lnTo>
                    <a:pt x="97" y="251"/>
                  </a:lnTo>
                  <a:lnTo>
                    <a:pt x="94" y="258"/>
                  </a:lnTo>
                  <a:lnTo>
                    <a:pt x="91" y="262"/>
                  </a:lnTo>
                  <a:lnTo>
                    <a:pt x="88" y="265"/>
                  </a:lnTo>
                  <a:lnTo>
                    <a:pt x="85" y="270"/>
                  </a:lnTo>
                  <a:lnTo>
                    <a:pt x="81" y="273"/>
                  </a:lnTo>
                  <a:lnTo>
                    <a:pt x="80" y="275"/>
                  </a:lnTo>
                  <a:lnTo>
                    <a:pt x="80" y="275"/>
                  </a:lnTo>
                  <a:lnTo>
                    <a:pt x="83" y="275"/>
                  </a:lnTo>
                  <a:lnTo>
                    <a:pt x="91" y="275"/>
                  </a:lnTo>
                  <a:lnTo>
                    <a:pt x="102" y="273"/>
                  </a:lnTo>
                  <a:lnTo>
                    <a:pt x="113" y="273"/>
                  </a:lnTo>
                  <a:lnTo>
                    <a:pt x="222" y="273"/>
                  </a:lnTo>
                  <a:lnTo>
                    <a:pt x="206" y="326"/>
                  </a:lnTo>
                  <a:lnTo>
                    <a:pt x="0" y="326"/>
                  </a:lnTo>
                  <a:lnTo>
                    <a:pt x="0" y="281"/>
                  </a:lnTo>
                  <a:lnTo>
                    <a:pt x="122" y="81"/>
                  </a:lnTo>
                  <a:lnTo>
                    <a:pt x="128" y="70"/>
                  </a:lnTo>
                  <a:lnTo>
                    <a:pt x="135" y="61"/>
                  </a:lnTo>
                  <a:lnTo>
                    <a:pt x="141" y="54"/>
                  </a:lnTo>
                  <a:lnTo>
                    <a:pt x="142" y="51"/>
                  </a:lnTo>
                  <a:lnTo>
                    <a:pt x="138" y="51"/>
                  </a:lnTo>
                  <a:lnTo>
                    <a:pt x="127" y="53"/>
                  </a:lnTo>
                  <a:lnTo>
                    <a:pt x="108" y="54"/>
                  </a:lnTo>
                  <a:lnTo>
                    <a:pt x="8" y="54"/>
                  </a:lnTo>
                  <a:lnTo>
                    <a:pt x="2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2" name="Freeform 11"/>
            <p:cNvSpPr>
              <a:spLocks/>
            </p:cNvSpPr>
            <p:nvPr/>
          </p:nvSpPr>
          <p:spPr bwMode="auto">
            <a:xfrm>
              <a:off x="2711451" y="4606925"/>
              <a:ext cx="360363" cy="517525"/>
            </a:xfrm>
            <a:custGeom>
              <a:avLst/>
              <a:gdLst>
                <a:gd name="T0" fmla="*/ 0 w 227"/>
                <a:gd name="T1" fmla="*/ 0 h 326"/>
                <a:gd name="T2" fmla="*/ 72 w 227"/>
                <a:gd name="T3" fmla="*/ 0 h 326"/>
                <a:gd name="T4" fmla="*/ 136 w 227"/>
                <a:gd name="T5" fmla="*/ 129 h 326"/>
                <a:gd name="T6" fmla="*/ 150 w 227"/>
                <a:gd name="T7" fmla="*/ 164 h 326"/>
                <a:gd name="T8" fmla="*/ 163 w 227"/>
                <a:gd name="T9" fmla="*/ 197 h 326"/>
                <a:gd name="T10" fmla="*/ 171 w 227"/>
                <a:gd name="T11" fmla="*/ 223 h 326"/>
                <a:gd name="T12" fmla="*/ 169 w 227"/>
                <a:gd name="T13" fmla="*/ 201 h 326"/>
                <a:gd name="T14" fmla="*/ 167 w 227"/>
                <a:gd name="T15" fmla="*/ 176 h 326"/>
                <a:gd name="T16" fmla="*/ 167 w 227"/>
                <a:gd name="T17" fmla="*/ 153 h 326"/>
                <a:gd name="T18" fmla="*/ 166 w 227"/>
                <a:gd name="T19" fmla="*/ 133 h 326"/>
                <a:gd name="T20" fmla="*/ 164 w 227"/>
                <a:gd name="T21" fmla="*/ 0 h 326"/>
                <a:gd name="T22" fmla="*/ 227 w 227"/>
                <a:gd name="T23" fmla="*/ 0 h 326"/>
                <a:gd name="T24" fmla="*/ 227 w 227"/>
                <a:gd name="T25" fmla="*/ 326 h 326"/>
                <a:gd name="T26" fmla="*/ 158 w 227"/>
                <a:gd name="T27" fmla="*/ 326 h 326"/>
                <a:gd name="T28" fmla="*/ 102 w 227"/>
                <a:gd name="T29" fmla="*/ 201 h 326"/>
                <a:gd name="T30" fmla="*/ 91 w 227"/>
                <a:gd name="T31" fmla="*/ 176 h 326"/>
                <a:gd name="T32" fmla="*/ 80 w 227"/>
                <a:gd name="T33" fmla="*/ 151 h 326"/>
                <a:gd name="T34" fmla="*/ 71 w 227"/>
                <a:gd name="T35" fmla="*/ 129 h 326"/>
                <a:gd name="T36" fmla="*/ 63 w 227"/>
                <a:gd name="T37" fmla="*/ 109 h 326"/>
                <a:gd name="T38" fmla="*/ 58 w 227"/>
                <a:gd name="T39" fmla="*/ 93 h 326"/>
                <a:gd name="T40" fmla="*/ 60 w 227"/>
                <a:gd name="T41" fmla="*/ 123 h 326"/>
                <a:gd name="T42" fmla="*/ 61 w 227"/>
                <a:gd name="T43" fmla="*/ 156 h 326"/>
                <a:gd name="T44" fmla="*/ 61 w 227"/>
                <a:gd name="T45" fmla="*/ 187 h 326"/>
                <a:gd name="T46" fmla="*/ 63 w 227"/>
                <a:gd name="T47" fmla="*/ 326 h 326"/>
                <a:gd name="T48" fmla="*/ 0 w 227"/>
                <a:gd name="T49" fmla="*/ 326 h 326"/>
                <a:gd name="T50" fmla="*/ 0 w 227"/>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7" h="326">
                  <a:moveTo>
                    <a:pt x="0" y="0"/>
                  </a:moveTo>
                  <a:lnTo>
                    <a:pt x="72" y="0"/>
                  </a:lnTo>
                  <a:lnTo>
                    <a:pt x="136" y="129"/>
                  </a:lnTo>
                  <a:lnTo>
                    <a:pt x="150" y="164"/>
                  </a:lnTo>
                  <a:lnTo>
                    <a:pt x="163" y="197"/>
                  </a:lnTo>
                  <a:lnTo>
                    <a:pt x="171" y="223"/>
                  </a:lnTo>
                  <a:lnTo>
                    <a:pt x="169" y="201"/>
                  </a:lnTo>
                  <a:lnTo>
                    <a:pt x="167" y="176"/>
                  </a:lnTo>
                  <a:lnTo>
                    <a:pt x="167" y="153"/>
                  </a:lnTo>
                  <a:lnTo>
                    <a:pt x="166" y="133"/>
                  </a:lnTo>
                  <a:lnTo>
                    <a:pt x="164" y="0"/>
                  </a:lnTo>
                  <a:lnTo>
                    <a:pt x="227" y="0"/>
                  </a:lnTo>
                  <a:lnTo>
                    <a:pt x="227" y="326"/>
                  </a:lnTo>
                  <a:lnTo>
                    <a:pt x="158" y="326"/>
                  </a:lnTo>
                  <a:lnTo>
                    <a:pt x="102" y="201"/>
                  </a:lnTo>
                  <a:lnTo>
                    <a:pt x="91" y="176"/>
                  </a:lnTo>
                  <a:lnTo>
                    <a:pt x="80" y="151"/>
                  </a:lnTo>
                  <a:lnTo>
                    <a:pt x="71" y="129"/>
                  </a:lnTo>
                  <a:lnTo>
                    <a:pt x="63" y="109"/>
                  </a:lnTo>
                  <a:lnTo>
                    <a:pt x="58" y="93"/>
                  </a:lnTo>
                  <a:lnTo>
                    <a:pt x="60" y="123"/>
                  </a:lnTo>
                  <a:lnTo>
                    <a:pt x="61" y="156"/>
                  </a:lnTo>
                  <a:lnTo>
                    <a:pt x="61" y="187"/>
                  </a:lnTo>
                  <a:lnTo>
                    <a:pt x="63"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3" name="Rectangle 12"/>
            <p:cNvSpPr>
              <a:spLocks noChangeArrowheads="1"/>
            </p:cNvSpPr>
            <p:nvPr/>
          </p:nvSpPr>
          <p:spPr bwMode="auto">
            <a:xfrm>
              <a:off x="3186113"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4" name="Freeform 13"/>
            <p:cNvSpPr>
              <a:spLocks/>
            </p:cNvSpPr>
            <p:nvPr/>
          </p:nvSpPr>
          <p:spPr bwMode="auto">
            <a:xfrm>
              <a:off x="3341688" y="4606925"/>
              <a:ext cx="223838" cy="517525"/>
            </a:xfrm>
            <a:custGeom>
              <a:avLst/>
              <a:gdLst>
                <a:gd name="T0" fmla="*/ 14 w 141"/>
                <a:gd name="T1" fmla="*/ 0 h 326"/>
                <a:gd name="T2" fmla="*/ 95 w 141"/>
                <a:gd name="T3" fmla="*/ 0 h 326"/>
                <a:gd name="T4" fmla="*/ 141 w 141"/>
                <a:gd name="T5" fmla="*/ 87 h 326"/>
                <a:gd name="T6" fmla="*/ 141 w 141"/>
                <a:gd name="T7" fmla="*/ 211 h 326"/>
                <a:gd name="T8" fmla="*/ 83 w 141"/>
                <a:gd name="T9" fmla="*/ 326 h 326"/>
                <a:gd name="T10" fmla="*/ 0 w 141"/>
                <a:gd name="T11" fmla="*/ 326 h 326"/>
                <a:gd name="T12" fmla="*/ 95 w 141"/>
                <a:gd name="T13" fmla="*/ 151 h 326"/>
                <a:gd name="T14" fmla="*/ 14 w 141"/>
                <a:gd name="T15" fmla="*/ 0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326">
                  <a:moveTo>
                    <a:pt x="14" y="0"/>
                  </a:moveTo>
                  <a:lnTo>
                    <a:pt x="95" y="0"/>
                  </a:lnTo>
                  <a:lnTo>
                    <a:pt x="141" y="87"/>
                  </a:lnTo>
                  <a:lnTo>
                    <a:pt x="141" y="211"/>
                  </a:lnTo>
                  <a:lnTo>
                    <a:pt x="83" y="326"/>
                  </a:lnTo>
                  <a:lnTo>
                    <a:pt x="0" y="326"/>
                  </a:lnTo>
                  <a:lnTo>
                    <a:pt x="95" y="151"/>
                  </a:lnTo>
                  <a:lnTo>
                    <a:pt x="1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5" name="Freeform 14"/>
            <p:cNvSpPr>
              <a:spLocks/>
            </p:cNvSpPr>
            <p:nvPr/>
          </p:nvSpPr>
          <p:spPr bwMode="auto">
            <a:xfrm>
              <a:off x="3614738" y="4606925"/>
              <a:ext cx="220663" cy="520700"/>
            </a:xfrm>
            <a:custGeom>
              <a:avLst/>
              <a:gdLst>
                <a:gd name="T0" fmla="*/ 44 w 139"/>
                <a:gd name="T1" fmla="*/ 0 h 328"/>
                <a:gd name="T2" fmla="*/ 123 w 139"/>
                <a:gd name="T3" fmla="*/ 0 h 328"/>
                <a:gd name="T4" fmla="*/ 45 w 139"/>
                <a:gd name="T5" fmla="*/ 148 h 328"/>
                <a:gd name="T6" fmla="*/ 139 w 139"/>
                <a:gd name="T7" fmla="*/ 328 h 328"/>
                <a:gd name="T8" fmla="*/ 59 w 139"/>
                <a:gd name="T9" fmla="*/ 328 h 328"/>
                <a:gd name="T10" fmla="*/ 0 w 139"/>
                <a:gd name="T11" fmla="*/ 212 h 328"/>
                <a:gd name="T12" fmla="*/ 0 w 139"/>
                <a:gd name="T13" fmla="*/ 87 h 328"/>
                <a:gd name="T14" fmla="*/ 44 w 139"/>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328">
                  <a:moveTo>
                    <a:pt x="44" y="0"/>
                  </a:moveTo>
                  <a:lnTo>
                    <a:pt x="123" y="0"/>
                  </a:lnTo>
                  <a:lnTo>
                    <a:pt x="45" y="148"/>
                  </a:lnTo>
                  <a:lnTo>
                    <a:pt x="139" y="328"/>
                  </a:lnTo>
                  <a:lnTo>
                    <a:pt x="59" y="328"/>
                  </a:lnTo>
                  <a:lnTo>
                    <a:pt x="0" y="212"/>
                  </a:lnTo>
                  <a:lnTo>
                    <a:pt x="0" y="87"/>
                  </a:lnTo>
                  <a:lnTo>
                    <a:pt x="4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6" name="Freeform 15"/>
            <p:cNvSpPr>
              <a:spLocks noEditPoints="1"/>
            </p:cNvSpPr>
            <p:nvPr/>
          </p:nvSpPr>
          <p:spPr bwMode="auto">
            <a:xfrm>
              <a:off x="3884613" y="4606925"/>
              <a:ext cx="379413" cy="517525"/>
            </a:xfrm>
            <a:custGeom>
              <a:avLst/>
              <a:gdLst>
                <a:gd name="T0" fmla="*/ 67 w 239"/>
                <a:gd name="T1" fmla="*/ 51 h 326"/>
                <a:gd name="T2" fmla="*/ 67 w 239"/>
                <a:gd name="T3" fmla="*/ 273 h 326"/>
                <a:gd name="T4" fmla="*/ 103 w 239"/>
                <a:gd name="T5" fmla="*/ 273 h 326"/>
                <a:gd name="T6" fmla="*/ 122 w 239"/>
                <a:gd name="T7" fmla="*/ 270 h 326"/>
                <a:gd name="T8" fmla="*/ 138 w 239"/>
                <a:gd name="T9" fmla="*/ 262 h 326"/>
                <a:gd name="T10" fmla="*/ 150 w 239"/>
                <a:gd name="T11" fmla="*/ 248 h 326"/>
                <a:gd name="T12" fmla="*/ 159 w 239"/>
                <a:gd name="T13" fmla="*/ 228 h 326"/>
                <a:gd name="T14" fmla="*/ 164 w 239"/>
                <a:gd name="T15" fmla="*/ 201 h 326"/>
                <a:gd name="T16" fmla="*/ 166 w 239"/>
                <a:gd name="T17" fmla="*/ 170 h 326"/>
                <a:gd name="T18" fmla="*/ 166 w 239"/>
                <a:gd name="T19" fmla="*/ 143 h 326"/>
                <a:gd name="T20" fmla="*/ 163 w 239"/>
                <a:gd name="T21" fmla="*/ 118 h 326"/>
                <a:gd name="T22" fmla="*/ 158 w 239"/>
                <a:gd name="T23" fmla="*/ 97 h 326"/>
                <a:gd name="T24" fmla="*/ 148 w 239"/>
                <a:gd name="T25" fmla="*/ 78 h 326"/>
                <a:gd name="T26" fmla="*/ 141 w 239"/>
                <a:gd name="T27" fmla="*/ 67 h 326"/>
                <a:gd name="T28" fmla="*/ 128 w 239"/>
                <a:gd name="T29" fmla="*/ 57 h 326"/>
                <a:gd name="T30" fmla="*/ 114 w 239"/>
                <a:gd name="T31" fmla="*/ 53 h 326"/>
                <a:gd name="T32" fmla="*/ 97 w 239"/>
                <a:gd name="T33" fmla="*/ 51 h 326"/>
                <a:gd name="T34" fmla="*/ 67 w 239"/>
                <a:gd name="T35" fmla="*/ 51 h 326"/>
                <a:gd name="T36" fmla="*/ 0 w 239"/>
                <a:gd name="T37" fmla="*/ 0 h 326"/>
                <a:gd name="T38" fmla="*/ 66 w 239"/>
                <a:gd name="T39" fmla="*/ 0 h 326"/>
                <a:gd name="T40" fmla="*/ 86 w 239"/>
                <a:gd name="T41" fmla="*/ 0 h 326"/>
                <a:gd name="T42" fmla="*/ 106 w 239"/>
                <a:gd name="T43" fmla="*/ 0 h 326"/>
                <a:gd name="T44" fmla="*/ 123 w 239"/>
                <a:gd name="T45" fmla="*/ 1 h 326"/>
                <a:gd name="T46" fmla="*/ 150 w 239"/>
                <a:gd name="T47" fmla="*/ 6 h 326"/>
                <a:gd name="T48" fmla="*/ 173 w 239"/>
                <a:gd name="T49" fmla="*/ 17 h 326"/>
                <a:gd name="T50" fmla="*/ 195 w 239"/>
                <a:gd name="T51" fmla="*/ 34 h 326"/>
                <a:gd name="T52" fmla="*/ 214 w 239"/>
                <a:gd name="T53" fmla="*/ 57 h 326"/>
                <a:gd name="T54" fmla="*/ 228 w 239"/>
                <a:gd name="T55" fmla="*/ 87 h 326"/>
                <a:gd name="T56" fmla="*/ 237 w 239"/>
                <a:gd name="T57" fmla="*/ 123 h 326"/>
                <a:gd name="T58" fmla="*/ 239 w 239"/>
                <a:gd name="T59" fmla="*/ 164 h 326"/>
                <a:gd name="T60" fmla="*/ 237 w 239"/>
                <a:gd name="T61" fmla="*/ 197 h 326"/>
                <a:gd name="T62" fmla="*/ 231 w 239"/>
                <a:gd name="T63" fmla="*/ 226 h 326"/>
                <a:gd name="T64" fmla="*/ 222 w 239"/>
                <a:gd name="T65" fmla="*/ 254 h 326"/>
                <a:gd name="T66" fmla="*/ 206 w 239"/>
                <a:gd name="T67" fmla="*/ 278 h 326"/>
                <a:gd name="T68" fmla="*/ 184 w 239"/>
                <a:gd name="T69" fmla="*/ 301 h 326"/>
                <a:gd name="T70" fmla="*/ 156 w 239"/>
                <a:gd name="T71" fmla="*/ 319 h 326"/>
                <a:gd name="T72" fmla="*/ 127 w 239"/>
                <a:gd name="T73" fmla="*/ 325 h 326"/>
                <a:gd name="T74" fmla="*/ 106 w 239"/>
                <a:gd name="T75" fmla="*/ 326 h 326"/>
                <a:gd name="T76" fmla="*/ 80 w 239"/>
                <a:gd name="T77" fmla="*/ 326 h 326"/>
                <a:gd name="T78" fmla="*/ 0 w 239"/>
                <a:gd name="T79" fmla="*/ 326 h 326"/>
                <a:gd name="T80" fmla="*/ 0 w 239"/>
                <a:gd name="T8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326">
                  <a:moveTo>
                    <a:pt x="67" y="51"/>
                  </a:moveTo>
                  <a:lnTo>
                    <a:pt x="67" y="273"/>
                  </a:lnTo>
                  <a:lnTo>
                    <a:pt x="103" y="273"/>
                  </a:lnTo>
                  <a:lnTo>
                    <a:pt x="122" y="270"/>
                  </a:lnTo>
                  <a:lnTo>
                    <a:pt x="138" y="262"/>
                  </a:lnTo>
                  <a:lnTo>
                    <a:pt x="150" y="248"/>
                  </a:lnTo>
                  <a:lnTo>
                    <a:pt x="159" y="228"/>
                  </a:lnTo>
                  <a:lnTo>
                    <a:pt x="164" y="201"/>
                  </a:lnTo>
                  <a:lnTo>
                    <a:pt x="166" y="170"/>
                  </a:lnTo>
                  <a:lnTo>
                    <a:pt x="166" y="143"/>
                  </a:lnTo>
                  <a:lnTo>
                    <a:pt x="163" y="118"/>
                  </a:lnTo>
                  <a:lnTo>
                    <a:pt x="158" y="97"/>
                  </a:lnTo>
                  <a:lnTo>
                    <a:pt x="148" y="78"/>
                  </a:lnTo>
                  <a:lnTo>
                    <a:pt x="141" y="67"/>
                  </a:lnTo>
                  <a:lnTo>
                    <a:pt x="128" y="57"/>
                  </a:lnTo>
                  <a:lnTo>
                    <a:pt x="114" y="53"/>
                  </a:lnTo>
                  <a:lnTo>
                    <a:pt x="97" y="51"/>
                  </a:lnTo>
                  <a:lnTo>
                    <a:pt x="67" y="51"/>
                  </a:lnTo>
                  <a:close/>
                  <a:moveTo>
                    <a:pt x="0" y="0"/>
                  </a:moveTo>
                  <a:lnTo>
                    <a:pt x="66" y="0"/>
                  </a:lnTo>
                  <a:lnTo>
                    <a:pt x="86" y="0"/>
                  </a:lnTo>
                  <a:lnTo>
                    <a:pt x="106" y="0"/>
                  </a:lnTo>
                  <a:lnTo>
                    <a:pt x="123" y="1"/>
                  </a:lnTo>
                  <a:lnTo>
                    <a:pt x="150" y="6"/>
                  </a:lnTo>
                  <a:lnTo>
                    <a:pt x="173" y="17"/>
                  </a:lnTo>
                  <a:lnTo>
                    <a:pt x="195" y="34"/>
                  </a:lnTo>
                  <a:lnTo>
                    <a:pt x="214" y="57"/>
                  </a:lnTo>
                  <a:lnTo>
                    <a:pt x="228" y="87"/>
                  </a:lnTo>
                  <a:lnTo>
                    <a:pt x="237" y="123"/>
                  </a:lnTo>
                  <a:lnTo>
                    <a:pt x="239" y="164"/>
                  </a:lnTo>
                  <a:lnTo>
                    <a:pt x="237" y="197"/>
                  </a:lnTo>
                  <a:lnTo>
                    <a:pt x="231" y="226"/>
                  </a:lnTo>
                  <a:lnTo>
                    <a:pt x="222" y="254"/>
                  </a:lnTo>
                  <a:lnTo>
                    <a:pt x="206" y="278"/>
                  </a:lnTo>
                  <a:lnTo>
                    <a:pt x="184" y="301"/>
                  </a:lnTo>
                  <a:lnTo>
                    <a:pt x="156" y="319"/>
                  </a:lnTo>
                  <a:lnTo>
                    <a:pt x="127" y="325"/>
                  </a:lnTo>
                  <a:lnTo>
                    <a:pt x="106" y="326"/>
                  </a:lnTo>
                  <a:lnTo>
                    <a:pt x="80"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7" name="Freeform 16"/>
            <p:cNvSpPr>
              <a:spLocks noEditPoints="1"/>
            </p:cNvSpPr>
            <p:nvPr/>
          </p:nvSpPr>
          <p:spPr bwMode="auto">
            <a:xfrm>
              <a:off x="4333876" y="4598988"/>
              <a:ext cx="447675" cy="536575"/>
            </a:xfrm>
            <a:custGeom>
              <a:avLst/>
              <a:gdLst>
                <a:gd name="T0" fmla="*/ 140 w 282"/>
                <a:gd name="T1" fmla="*/ 50 h 338"/>
                <a:gd name="T2" fmla="*/ 118 w 282"/>
                <a:gd name="T3" fmla="*/ 55 h 338"/>
                <a:gd name="T4" fmla="*/ 101 w 282"/>
                <a:gd name="T5" fmla="*/ 64 h 338"/>
                <a:gd name="T6" fmla="*/ 89 w 282"/>
                <a:gd name="T7" fmla="*/ 80 h 338"/>
                <a:gd name="T8" fmla="*/ 79 w 282"/>
                <a:gd name="T9" fmla="*/ 103 h 338"/>
                <a:gd name="T10" fmla="*/ 75 w 282"/>
                <a:gd name="T11" fmla="*/ 133 h 338"/>
                <a:gd name="T12" fmla="*/ 73 w 282"/>
                <a:gd name="T13" fmla="*/ 169 h 338"/>
                <a:gd name="T14" fmla="*/ 75 w 282"/>
                <a:gd name="T15" fmla="*/ 208 h 338"/>
                <a:gd name="T16" fmla="*/ 79 w 282"/>
                <a:gd name="T17" fmla="*/ 238 h 338"/>
                <a:gd name="T18" fmla="*/ 89 w 282"/>
                <a:gd name="T19" fmla="*/ 261 h 338"/>
                <a:gd name="T20" fmla="*/ 101 w 282"/>
                <a:gd name="T21" fmla="*/ 275 h 338"/>
                <a:gd name="T22" fmla="*/ 120 w 282"/>
                <a:gd name="T23" fmla="*/ 284 h 338"/>
                <a:gd name="T24" fmla="*/ 142 w 282"/>
                <a:gd name="T25" fmla="*/ 286 h 338"/>
                <a:gd name="T26" fmla="*/ 162 w 282"/>
                <a:gd name="T27" fmla="*/ 284 h 338"/>
                <a:gd name="T28" fmla="*/ 178 w 282"/>
                <a:gd name="T29" fmla="*/ 275 h 338"/>
                <a:gd name="T30" fmla="*/ 190 w 282"/>
                <a:gd name="T31" fmla="*/ 259 h 338"/>
                <a:gd name="T32" fmla="*/ 200 w 282"/>
                <a:gd name="T33" fmla="*/ 236 h 338"/>
                <a:gd name="T34" fmla="*/ 204 w 282"/>
                <a:gd name="T35" fmla="*/ 206 h 338"/>
                <a:gd name="T36" fmla="*/ 206 w 282"/>
                <a:gd name="T37" fmla="*/ 169 h 338"/>
                <a:gd name="T38" fmla="*/ 206 w 282"/>
                <a:gd name="T39" fmla="*/ 138 h 338"/>
                <a:gd name="T40" fmla="*/ 203 w 282"/>
                <a:gd name="T41" fmla="*/ 112 h 338"/>
                <a:gd name="T42" fmla="*/ 198 w 282"/>
                <a:gd name="T43" fmla="*/ 92 h 338"/>
                <a:gd name="T44" fmla="*/ 193 w 282"/>
                <a:gd name="T45" fmla="*/ 81 h 338"/>
                <a:gd name="T46" fmla="*/ 186 w 282"/>
                <a:gd name="T47" fmla="*/ 70 h 338"/>
                <a:gd name="T48" fmla="*/ 175 w 282"/>
                <a:gd name="T49" fmla="*/ 61 h 338"/>
                <a:gd name="T50" fmla="*/ 159 w 282"/>
                <a:gd name="T51" fmla="*/ 53 h 338"/>
                <a:gd name="T52" fmla="*/ 140 w 282"/>
                <a:gd name="T53" fmla="*/ 50 h 338"/>
                <a:gd name="T54" fmla="*/ 142 w 282"/>
                <a:gd name="T55" fmla="*/ 0 h 338"/>
                <a:gd name="T56" fmla="*/ 176 w 282"/>
                <a:gd name="T57" fmla="*/ 3 h 338"/>
                <a:gd name="T58" fmla="*/ 208 w 282"/>
                <a:gd name="T59" fmla="*/ 14 h 338"/>
                <a:gd name="T60" fmla="*/ 234 w 282"/>
                <a:gd name="T61" fmla="*/ 33 h 338"/>
                <a:gd name="T62" fmla="*/ 254 w 282"/>
                <a:gd name="T63" fmla="*/ 58 h 338"/>
                <a:gd name="T64" fmla="*/ 270 w 282"/>
                <a:gd name="T65" fmla="*/ 89 h 338"/>
                <a:gd name="T66" fmla="*/ 279 w 282"/>
                <a:gd name="T67" fmla="*/ 125 h 338"/>
                <a:gd name="T68" fmla="*/ 282 w 282"/>
                <a:gd name="T69" fmla="*/ 166 h 338"/>
                <a:gd name="T70" fmla="*/ 279 w 282"/>
                <a:gd name="T71" fmla="*/ 208 h 338"/>
                <a:gd name="T72" fmla="*/ 270 w 282"/>
                <a:gd name="T73" fmla="*/ 245 h 338"/>
                <a:gd name="T74" fmla="*/ 256 w 282"/>
                <a:gd name="T75" fmla="*/ 277 h 338"/>
                <a:gd name="T76" fmla="*/ 236 w 282"/>
                <a:gd name="T77" fmla="*/ 303 h 338"/>
                <a:gd name="T78" fmla="*/ 209 w 282"/>
                <a:gd name="T79" fmla="*/ 322 h 338"/>
                <a:gd name="T80" fmla="*/ 189 w 282"/>
                <a:gd name="T81" fmla="*/ 331 h 338"/>
                <a:gd name="T82" fmla="*/ 168 w 282"/>
                <a:gd name="T83" fmla="*/ 336 h 338"/>
                <a:gd name="T84" fmla="*/ 143 w 282"/>
                <a:gd name="T85" fmla="*/ 338 h 338"/>
                <a:gd name="T86" fmla="*/ 109 w 282"/>
                <a:gd name="T87" fmla="*/ 334 h 338"/>
                <a:gd name="T88" fmla="*/ 81 w 282"/>
                <a:gd name="T89" fmla="*/ 327 h 338"/>
                <a:gd name="T90" fmla="*/ 58 w 282"/>
                <a:gd name="T91" fmla="*/ 313 h 338"/>
                <a:gd name="T92" fmla="*/ 37 w 282"/>
                <a:gd name="T93" fmla="*/ 291 h 338"/>
                <a:gd name="T94" fmla="*/ 20 w 282"/>
                <a:gd name="T95" fmla="*/ 266 h 338"/>
                <a:gd name="T96" fmla="*/ 9 w 282"/>
                <a:gd name="T97" fmla="*/ 236 h 338"/>
                <a:gd name="T98" fmla="*/ 1 w 282"/>
                <a:gd name="T99" fmla="*/ 205 h 338"/>
                <a:gd name="T100" fmla="*/ 0 w 282"/>
                <a:gd name="T101" fmla="*/ 169 h 338"/>
                <a:gd name="T102" fmla="*/ 3 w 282"/>
                <a:gd name="T103" fmla="*/ 128 h 338"/>
                <a:gd name="T104" fmla="*/ 12 w 282"/>
                <a:gd name="T105" fmla="*/ 92 h 338"/>
                <a:gd name="T106" fmla="*/ 26 w 282"/>
                <a:gd name="T107" fmla="*/ 61 h 338"/>
                <a:gd name="T108" fmla="*/ 48 w 282"/>
                <a:gd name="T109" fmla="*/ 34 h 338"/>
                <a:gd name="T110" fmla="*/ 73 w 282"/>
                <a:gd name="T111" fmla="*/ 16 h 338"/>
                <a:gd name="T112" fmla="*/ 93 w 282"/>
                <a:gd name="T113" fmla="*/ 6 h 338"/>
                <a:gd name="T114" fmla="*/ 117 w 282"/>
                <a:gd name="T115" fmla="*/ 2 h 338"/>
                <a:gd name="T116" fmla="*/ 142 w 282"/>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38">
                  <a:moveTo>
                    <a:pt x="140" y="50"/>
                  </a:moveTo>
                  <a:lnTo>
                    <a:pt x="118" y="55"/>
                  </a:lnTo>
                  <a:lnTo>
                    <a:pt x="101" y="64"/>
                  </a:lnTo>
                  <a:lnTo>
                    <a:pt x="89" y="80"/>
                  </a:lnTo>
                  <a:lnTo>
                    <a:pt x="79" y="103"/>
                  </a:lnTo>
                  <a:lnTo>
                    <a:pt x="75" y="133"/>
                  </a:lnTo>
                  <a:lnTo>
                    <a:pt x="73" y="169"/>
                  </a:lnTo>
                  <a:lnTo>
                    <a:pt x="75" y="208"/>
                  </a:lnTo>
                  <a:lnTo>
                    <a:pt x="79" y="238"/>
                  </a:lnTo>
                  <a:lnTo>
                    <a:pt x="89" y="261"/>
                  </a:lnTo>
                  <a:lnTo>
                    <a:pt x="101" y="275"/>
                  </a:lnTo>
                  <a:lnTo>
                    <a:pt x="120" y="284"/>
                  </a:lnTo>
                  <a:lnTo>
                    <a:pt x="142" y="286"/>
                  </a:lnTo>
                  <a:lnTo>
                    <a:pt x="162" y="284"/>
                  </a:lnTo>
                  <a:lnTo>
                    <a:pt x="178" y="275"/>
                  </a:lnTo>
                  <a:lnTo>
                    <a:pt x="190" y="259"/>
                  </a:lnTo>
                  <a:lnTo>
                    <a:pt x="200" y="236"/>
                  </a:lnTo>
                  <a:lnTo>
                    <a:pt x="204" y="206"/>
                  </a:lnTo>
                  <a:lnTo>
                    <a:pt x="206" y="169"/>
                  </a:lnTo>
                  <a:lnTo>
                    <a:pt x="206" y="138"/>
                  </a:lnTo>
                  <a:lnTo>
                    <a:pt x="203" y="112"/>
                  </a:lnTo>
                  <a:lnTo>
                    <a:pt x="198" y="92"/>
                  </a:lnTo>
                  <a:lnTo>
                    <a:pt x="193" y="81"/>
                  </a:lnTo>
                  <a:lnTo>
                    <a:pt x="186" y="70"/>
                  </a:lnTo>
                  <a:lnTo>
                    <a:pt x="175" y="61"/>
                  </a:lnTo>
                  <a:lnTo>
                    <a:pt x="159" y="53"/>
                  </a:lnTo>
                  <a:lnTo>
                    <a:pt x="140" y="50"/>
                  </a:lnTo>
                  <a:close/>
                  <a:moveTo>
                    <a:pt x="142" y="0"/>
                  </a:moveTo>
                  <a:lnTo>
                    <a:pt x="176" y="3"/>
                  </a:lnTo>
                  <a:lnTo>
                    <a:pt x="208" y="14"/>
                  </a:lnTo>
                  <a:lnTo>
                    <a:pt x="234" y="33"/>
                  </a:lnTo>
                  <a:lnTo>
                    <a:pt x="254" y="58"/>
                  </a:lnTo>
                  <a:lnTo>
                    <a:pt x="270" y="89"/>
                  </a:lnTo>
                  <a:lnTo>
                    <a:pt x="279" y="125"/>
                  </a:lnTo>
                  <a:lnTo>
                    <a:pt x="282" y="166"/>
                  </a:lnTo>
                  <a:lnTo>
                    <a:pt x="279" y="208"/>
                  </a:lnTo>
                  <a:lnTo>
                    <a:pt x="270" y="245"/>
                  </a:lnTo>
                  <a:lnTo>
                    <a:pt x="256" y="277"/>
                  </a:lnTo>
                  <a:lnTo>
                    <a:pt x="236" y="303"/>
                  </a:lnTo>
                  <a:lnTo>
                    <a:pt x="209" y="322"/>
                  </a:lnTo>
                  <a:lnTo>
                    <a:pt x="189" y="331"/>
                  </a:lnTo>
                  <a:lnTo>
                    <a:pt x="168" y="336"/>
                  </a:lnTo>
                  <a:lnTo>
                    <a:pt x="143" y="338"/>
                  </a:lnTo>
                  <a:lnTo>
                    <a:pt x="109" y="334"/>
                  </a:lnTo>
                  <a:lnTo>
                    <a:pt x="81" y="327"/>
                  </a:lnTo>
                  <a:lnTo>
                    <a:pt x="58" y="313"/>
                  </a:lnTo>
                  <a:lnTo>
                    <a:pt x="37" y="291"/>
                  </a:lnTo>
                  <a:lnTo>
                    <a:pt x="20" y="266"/>
                  </a:lnTo>
                  <a:lnTo>
                    <a:pt x="9" y="236"/>
                  </a:lnTo>
                  <a:lnTo>
                    <a:pt x="1" y="205"/>
                  </a:lnTo>
                  <a:lnTo>
                    <a:pt x="0" y="169"/>
                  </a:lnTo>
                  <a:lnTo>
                    <a:pt x="3" y="128"/>
                  </a:lnTo>
                  <a:lnTo>
                    <a:pt x="12" y="92"/>
                  </a:lnTo>
                  <a:lnTo>
                    <a:pt x="26" y="61"/>
                  </a:lnTo>
                  <a:lnTo>
                    <a:pt x="48" y="34"/>
                  </a:lnTo>
                  <a:lnTo>
                    <a:pt x="73" y="16"/>
                  </a:lnTo>
                  <a:lnTo>
                    <a:pt x="93" y="6"/>
                  </a:lnTo>
                  <a:lnTo>
                    <a:pt x="117" y="2"/>
                  </a:lnTo>
                  <a:lnTo>
                    <a:pt x="14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8" name="Freeform 17"/>
            <p:cNvSpPr>
              <a:spLocks noEditPoints="1"/>
            </p:cNvSpPr>
            <p:nvPr/>
          </p:nvSpPr>
          <p:spPr bwMode="auto">
            <a:xfrm>
              <a:off x="4872038" y="4606925"/>
              <a:ext cx="376238" cy="517525"/>
            </a:xfrm>
            <a:custGeom>
              <a:avLst/>
              <a:gdLst>
                <a:gd name="T0" fmla="*/ 64 w 237"/>
                <a:gd name="T1" fmla="*/ 51 h 326"/>
                <a:gd name="T2" fmla="*/ 64 w 237"/>
                <a:gd name="T3" fmla="*/ 140 h 326"/>
                <a:gd name="T4" fmla="*/ 87 w 237"/>
                <a:gd name="T5" fmla="*/ 140 h 326"/>
                <a:gd name="T6" fmla="*/ 104 w 237"/>
                <a:gd name="T7" fmla="*/ 140 h 326"/>
                <a:gd name="T8" fmla="*/ 118 w 237"/>
                <a:gd name="T9" fmla="*/ 139 h 326"/>
                <a:gd name="T10" fmla="*/ 128 w 237"/>
                <a:gd name="T11" fmla="*/ 134 h 326"/>
                <a:gd name="T12" fmla="*/ 136 w 237"/>
                <a:gd name="T13" fmla="*/ 129 h 326"/>
                <a:gd name="T14" fmla="*/ 145 w 237"/>
                <a:gd name="T15" fmla="*/ 115 h 326"/>
                <a:gd name="T16" fmla="*/ 148 w 237"/>
                <a:gd name="T17" fmla="*/ 97 h 326"/>
                <a:gd name="T18" fmla="*/ 147 w 237"/>
                <a:gd name="T19" fmla="*/ 78 h 326"/>
                <a:gd name="T20" fmla="*/ 139 w 237"/>
                <a:gd name="T21" fmla="*/ 65 h 326"/>
                <a:gd name="T22" fmla="*/ 125 w 237"/>
                <a:gd name="T23" fmla="*/ 56 h 326"/>
                <a:gd name="T24" fmla="*/ 109 w 237"/>
                <a:gd name="T25" fmla="*/ 53 h 326"/>
                <a:gd name="T26" fmla="*/ 89 w 237"/>
                <a:gd name="T27" fmla="*/ 51 h 326"/>
                <a:gd name="T28" fmla="*/ 64 w 237"/>
                <a:gd name="T29" fmla="*/ 51 h 326"/>
                <a:gd name="T30" fmla="*/ 0 w 237"/>
                <a:gd name="T31" fmla="*/ 0 h 326"/>
                <a:gd name="T32" fmla="*/ 122 w 237"/>
                <a:gd name="T33" fmla="*/ 0 h 326"/>
                <a:gd name="T34" fmla="*/ 150 w 237"/>
                <a:gd name="T35" fmla="*/ 3 h 326"/>
                <a:gd name="T36" fmla="*/ 173 w 237"/>
                <a:gd name="T37" fmla="*/ 11 h 326"/>
                <a:gd name="T38" fmla="*/ 192 w 237"/>
                <a:gd name="T39" fmla="*/ 26 h 326"/>
                <a:gd name="T40" fmla="*/ 206 w 237"/>
                <a:gd name="T41" fmla="*/ 45 h 326"/>
                <a:gd name="T42" fmla="*/ 215 w 237"/>
                <a:gd name="T43" fmla="*/ 68 h 326"/>
                <a:gd name="T44" fmla="*/ 218 w 237"/>
                <a:gd name="T45" fmla="*/ 95 h 326"/>
                <a:gd name="T46" fmla="*/ 214 w 237"/>
                <a:gd name="T47" fmla="*/ 123 h 326"/>
                <a:gd name="T48" fmla="*/ 204 w 237"/>
                <a:gd name="T49" fmla="*/ 148 h 326"/>
                <a:gd name="T50" fmla="*/ 189 w 237"/>
                <a:gd name="T51" fmla="*/ 168 h 326"/>
                <a:gd name="T52" fmla="*/ 168 w 237"/>
                <a:gd name="T53" fmla="*/ 181 h 326"/>
                <a:gd name="T54" fmla="*/ 145 w 237"/>
                <a:gd name="T55" fmla="*/ 186 h 326"/>
                <a:gd name="T56" fmla="*/ 150 w 237"/>
                <a:gd name="T57" fmla="*/ 189 h 326"/>
                <a:gd name="T58" fmla="*/ 153 w 237"/>
                <a:gd name="T59" fmla="*/ 192 h 326"/>
                <a:gd name="T60" fmla="*/ 156 w 237"/>
                <a:gd name="T61" fmla="*/ 195 h 326"/>
                <a:gd name="T62" fmla="*/ 159 w 237"/>
                <a:gd name="T63" fmla="*/ 200 h 326"/>
                <a:gd name="T64" fmla="*/ 167 w 237"/>
                <a:gd name="T65" fmla="*/ 211 h 326"/>
                <a:gd name="T66" fmla="*/ 176 w 237"/>
                <a:gd name="T67" fmla="*/ 225 h 326"/>
                <a:gd name="T68" fmla="*/ 187 w 237"/>
                <a:gd name="T69" fmla="*/ 243 h 326"/>
                <a:gd name="T70" fmla="*/ 200 w 237"/>
                <a:gd name="T71" fmla="*/ 262 h 326"/>
                <a:gd name="T72" fmla="*/ 211 w 237"/>
                <a:gd name="T73" fmla="*/ 281 h 326"/>
                <a:gd name="T74" fmla="*/ 221 w 237"/>
                <a:gd name="T75" fmla="*/ 300 h 326"/>
                <a:gd name="T76" fmla="*/ 229 w 237"/>
                <a:gd name="T77" fmla="*/ 314 h 326"/>
                <a:gd name="T78" fmla="*/ 236 w 237"/>
                <a:gd name="T79" fmla="*/ 323 h 326"/>
                <a:gd name="T80" fmla="*/ 237 w 237"/>
                <a:gd name="T81" fmla="*/ 326 h 326"/>
                <a:gd name="T82" fmla="*/ 159 w 237"/>
                <a:gd name="T83" fmla="*/ 326 h 326"/>
                <a:gd name="T84" fmla="*/ 151 w 237"/>
                <a:gd name="T85" fmla="*/ 312 h 326"/>
                <a:gd name="T86" fmla="*/ 145 w 237"/>
                <a:gd name="T87" fmla="*/ 301 h 326"/>
                <a:gd name="T88" fmla="*/ 137 w 237"/>
                <a:gd name="T89" fmla="*/ 289 h 326"/>
                <a:gd name="T90" fmla="*/ 129 w 237"/>
                <a:gd name="T91" fmla="*/ 273 h 326"/>
                <a:gd name="T92" fmla="*/ 114 w 237"/>
                <a:gd name="T93" fmla="*/ 247 h 326"/>
                <a:gd name="T94" fmla="*/ 103 w 237"/>
                <a:gd name="T95" fmla="*/ 228 h 326"/>
                <a:gd name="T96" fmla="*/ 93 w 237"/>
                <a:gd name="T97" fmla="*/ 212 h 326"/>
                <a:gd name="T98" fmla="*/ 87 w 237"/>
                <a:gd name="T99" fmla="*/ 203 h 326"/>
                <a:gd name="T100" fmla="*/ 81 w 237"/>
                <a:gd name="T101" fmla="*/ 197 h 326"/>
                <a:gd name="T102" fmla="*/ 75 w 237"/>
                <a:gd name="T103" fmla="*/ 193 h 326"/>
                <a:gd name="T104" fmla="*/ 70 w 237"/>
                <a:gd name="T105" fmla="*/ 192 h 326"/>
                <a:gd name="T106" fmla="*/ 64 w 237"/>
                <a:gd name="T107" fmla="*/ 190 h 326"/>
                <a:gd name="T108" fmla="*/ 64 w 237"/>
                <a:gd name="T109" fmla="*/ 326 h 326"/>
                <a:gd name="T110" fmla="*/ 0 w 237"/>
                <a:gd name="T111" fmla="*/ 326 h 326"/>
                <a:gd name="T112" fmla="*/ 0 w 237"/>
                <a:gd name="T11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7" h="326">
                  <a:moveTo>
                    <a:pt x="64" y="51"/>
                  </a:moveTo>
                  <a:lnTo>
                    <a:pt x="64" y="140"/>
                  </a:lnTo>
                  <a:lnTo>
                    <a:pt x="87" y="140"/>
                  </a:lnTo>
                  <a:lnTo>
                    <a:pt x="104" y="140"/>
                  </a:lnTo>
                  <a:lnTo>
                    <a:pt x="118" y="139"/>
                  </a:lnTo>
                  <a:lnTo>
                    <a:pt x="128" y="134"/>
                  </a:lnTo>
                  <a:lnTo>
                    <a:pt x="136" y="129"/>
                  </a:lnTo>
                  <a:lnTo>
                    <a:pt x="145" y="115"/>
                  </a:lnTo>
                  <a:lnTo>
                    <a:pt x="148" y="97"/>
                  </a:lnTo>
                  <a:lnTo>
                    <a:pt x="147" y="78"/>
                  </a:lnTo>
                  <a:lnTo>
                    <a:pt x="139" y="65"/>
                  </a:lnTo>
                  <a:lnTo>
                    <a:pt x="125" y="56"/>
                  </a:lnTo>
                  <a:lnTo>
                    <a:pt x="109" y="53"/>
                  </a:lnTo>
                  <a:lnTo>
                    <a:pt x="89" y="51"/>
                  </a:lnTo>
                  <a:lnTo>
                    <a:pt x="64" y="51"/>
                  </a:lnTo>
                  <a:close/>
                  <a:moveTo>
                    <a:pt x="0" y="0"/>
                  </a:moveTo>
                  <a:lnTo>
                    <a:pt x="122" y="0"/>
                  </a:lnTo>
                  <a:lnTo>
                    <a:pt x="150" y="3"/>
                  </a:lnTo>
                  <a:lnTo>
                    <a:pt x="173" y="11"/>
                  </a:lnTo>
                  <a:lnTo>
                    <a:pt x="192" y="26"/>
                  </a:lnTo>
                  <a:lnTo>
                    <a:pt x="206" y="45"/>
                  </a:lnTo>
                  <a:lnTo>
                    <a:pt x="215" y="68"/>
                  </a:lnTo>
                  <a:lnTo>
                    <a:pt x="218" y="95"/>
                  </a:lnTo>
                  <a:lnTo>
                    <a:pt x="214" y="123"/>
                  </a:lnTo>
                  <a:lnTo>
                    <a:pt x="204" y="148"/>
                  </a:lnTo>
                  <a:lnTo>
                    <a:pt x="189" y="168"/>
                  </a:lnTo>
                  <a:lnTo>
                    <a:pt x="168" y="181"/>
                  </a:lnTo>
                  <a:lnTo>
                    <a:pt x="145" y="186"/>
                  </a:lnTo>
                  <a:lnTo>
                    <a:pt x="150" y="189"/>
                  </a:lnTo>
                  <a:lnTo>
                    <a:pt x="153" y="192"/>
                  </a:lnTo>
                  <a:lnTo>
                    <a:pt x="156" y="195"/>
                  </a:lnTo>
                  <a:lnTo>
                    <a:pt x="159" y="200"/>
                  </a:lnTo>
                  <a:lnTo>
                    <a:pt x="167" y="211"/>
                  </a:lnTo>
                  <a:lnTo>
                    <a:pt x="176" y="225"/>
                  </a:lnTo>
                  <a:lnTo>
                    <a:pt x="187" y="243"/>
                  </a:lnTo>
                  <a:lnTo>
                    <a:pt x="200" y="262"/>
                  </a:lnTo>
                  <a:lnTo>
                    <a:pt x="211" y="281"/>
                  </a:lnTo>
                  <a:lnTo>
                    <a:pt x="221" y="300"/>
                  </a:lnTo>
                  <a:lnTo>
                    <a:pt x="229" y="314"/>
                  </a:lnTo>
                  <a:lnTo>
                    <a:pt x="236" y="323"/>
                  </a:lnTo>
                  <a:lnTo>
                    <a:pt x="237" y="326"/>
                  </a:lnTo>
                  <a:lnTo>
                    <a:pt x="159" y="326"/>
                  </a:lnTo>
                  <a:lnTo>
                    <a:pt x="151" y="312"/>
                  </a:lnTo>
                  <a:lnTo>
                    <a:pt x="145" y="301"/>
                  </a:lnTo>
                  <a:lnTo>
                    <a:pt x="137" y="289"/>
                  </a:lnTo>
                  <a:lnTo>
                    <a:pt x="129" y="273"/>
                  </a:lnTo>
                  <a:lnTo>
                    <a:pt x="114" y="247"/>
                  </a:lnTo>
                  <a:lnTo>
                    <a:pt x="103" y="228"/>
                  </a:lnTo>
                  <a:lnTo>
                    <a:pt x="93" y="212"/>
                  </a:lnTo>
                  <a:lnTo>
                    <a:pt x="87" y="203"/>
                  </a:lnTo>
                  <a:lnTo>
                    <a:pt x="81" y="197"/>
                  </a:lnTo>
                  <a:lnTo>
                    <a:pt x="75" y="193"/>
                  </a:lnTo>
                  <a:lnTo>
                    <a:pt x="70" y="192"/>
                  </a:lnTo>
                  <a:lnTo>
                    <a:pt x="64" y="190"/>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9" name="Freeform 18"/>
            <p:cNvSpPr>
              <a:spLocks/>
            </p:cNvSpPr>
            <p:nvPr/>
          </p:nvSpPr>
          <p:spPr bwMode="auto">
            <a:xfrm>
              <a:off x="5314951" y="4606925"/>
              <a:ext cx="282575" cy="517525"/>
            </a:xfrm>
            <a:custGeom>
              <a:avLst/>
              <a:gdLst>
                <a:gd name="T0" fmla="*/ 0 w 178"/>
                <a:gd name="T1" fmla="*/ 0 h 326"/>
                <a:gd name="T2" fmla="*/ 178 w 178"/>
                <a:gd name="T3" fmla="*/ 0 h 326"/>
                <a:gd name="T4" fmla="*/ 171 w 178"/>
                <a:gd name="T5" fmla="*/ 53 h 326"/>
                <a:gd name="T6" fmla="*/ 67 w 178"/>
                <a:gd name="T7" fmla="*/ 53 h 326"/>
                <a:gd name="T8" fmla="*/ 67 w 178"/>
                <a:gd name="T9" fmla="*/ 128 h 326"/>
                <a:gd name="T10" fmla="*/ 150 w 178"/>
                <a:gd name="T11" fmla="*/ 128 h 326"/>
                <a:gd name="T12" fmla="*/ 150 w 178"/>
                <a:gd name="T13" fmla="*/ 181 h 326"/>
                <a:gd name="T14" fmla="*/ 67 w 178"/>
                <a:gd name="T15" fmla="*/ 181 h 326"/>
                <a:gd name="T16" fmla="*/ 67 w 178"/>
                <a:gd name="T17" fmla="*/ 326 h 326"/>
                <a:gd name="T18" fmla="*/ 0 w 178"/>
                <a:gd name="T19" fmla="*/ 326 h 326"/>
                <a:gd name="T20" fmla="*/ 0 w 178"/>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26">
                  <a:moveTo>
                    <a:pt x="0" y="0"/>
                  </a:moveTo>
                  <a:lnTo>
                    <a:pt x="178" y="0"/>
                  </a:lnTo>
                  <a:lnTo>
                    <a:pt x="171" y="53"/>
                  </a:lnTo>
                  <a:lnTo>
                    <a:pt x="67" y="53"/>
                  </a:lnTo>
                  <a:lnTo>
                    <a:pt x="67" y="128"/>
                  </a:lnTo>
                  <a:lnTo>
                    <a:pt x="150" y="128"/>
                  </a:lnTo>
                  <a:lnTo>
                    <a:pt x="150" y="181"/>
                  </a:lnTo>
                  <a:lnTo>
                    <a:pt x="67" y="181"/>
                  </a:lnTo>
                  <a:lnTo>
                    <a:pt x="67"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0" name="Rectangle 19"/>
            <p:cNvSpPr>
              <a:spLocks noChangeArrowheads="1"/>
            </p:cNvSpPr>
            <p:nvPr/>
          </p:nvSpPr>
          <p:spPr bwMode="auto">
            <a:xfrm>
              <a:off x="5816601"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1" name="Freeform 20"/>
            <p:cNvSpPr>
              <a:spLocks/>
            </p:cNvSpPr>
            <p:nvPr/>
          </p:nvSpPr>
          <p:spPr bwMode="auto">
            <a:xfrm>
              <a:off x="6042026" y="4602163"/>
              <a:ext cx="363538" cy="525463"/>
            </a:xfrm>
            <a:custGeom>
              <a:avLst/>
              <a:gdLst>
                <a:gd name="T0" fmla="*/ 0 w 229"/>
                <a:gd name="T1" fmla="*/ 0 h 331"/>
                <a:gd name="T2" fmla="*/ 73 w 229"/>
                <a:gd name="T3" fmla="*/ 0 h 331"/>
                <a:gd name="T4" fmla="*/ 136 w 229"/>
                <a:gd name="T5" fmla="*/ 131 h 331"/>
                <a:gd name="T6" fmla="*/ 151 w 229"/>
                <a:gd name="T7" fmla="*/ 167 h 331"/>
                <a:gd name="T8" fmla="*/ 164 w 229"/>
                <a:gd name="T9" fmla="*/ 198 h 331"/>
                <a:gd name="T10" fmla="*/ 173 w 229"/>
                <a:gd name="T11" fmla="*/ 225 h 331"/>
                <a:gd name="T12" fmla="*/ 172 w 229"/>
                <a:gd name="T13" fmla="*/ 203 h 331"/>
                <a:gd name="T14" fmla="*/ 169 w 229"/>
                <a:gd name="T15" fmla="*/ 179 h 331"/>
                <a:gd name="T16" fmla="*/ 169 w 229"/>
                <a:gd name="T17" fmla="*/ 154 h 331"/>
                <a:gd name="T18" fmla="*/ 167 w 229"/>
                <a:gd name="T19" fmla="*/ 134 h 331"/>
                <a:gd name="T20" fmla="*/ 165 w 229"/>
                <a:gd name="T21" fmla="*/ 0 h 331"/>
                <a:gd name="T22" fmla="*/ 229 w 229"/>
                <a:gd name="T23" fmla="*/ 0 h 331"/>
                <a:gd name="T24" fmla="*/ 229 w 229"/>
                <a:gd name="T25" fmla="*/ 331 h 331"/>
                <a:gd name="T26" fmla="*/ 159 w 229"/>
                <a:gd name="T27" fmla="*/ 331 h 331"/>
                <a:gd name="T28" fmla="*/ 103 w 229"/>
                <a:gd name="T29" fmla="*/ 203 h 331"/>
                <a:gd name="T30" fmla="*/ 92 w 229"/>
                <a:gd name="T31" fmla="*/ 178 h 331"/>
                <a:gd name="T32" fmla="*/ 81 w 229"/>
                <a:gd name="T33" fmla="*/ 153 h 331"/>
                <a:gd name="T34" fmla="*/ 72 w 229"/>
                <a:gd name="T35" fmla="*/ 129 h 331"/>
                <a:gd name="T36" fmla="*/ 64 w 229"/>
                <a:gd name="T37" fmla="*/ 110 h 331"/>
                <a:gd name="T38" fmla="*/ 58 w 229"/>
                <a:gd name="T39" fmla="*/ 95 h 331"/>
                <a:gd name="T40" fmla="*/ 61 w 229"/>
                <a:gd name="T41" fmla="*/ 125 h 331"/>
                <a:gd name="T42" fmla="*/ 61 w 229"/>
                <a:gd name="T43" fmla="*/ 157 h 331"/>
                <a:gd name="T44" fmla="*/ 62 w 229"/>
                <a:gd name="T45" fmla="*/ 189 h 331"/>
                <a:gd name="T46" fmla="*/ 64 w 229"/>
                <a:gd name="T47" fmla="*/ 331 h 331"/>
                <a:gd name="T48" fmla="*/ 0 w 229"/>
                <a:gd name="T49" fmla="*/ 331 h 331"/>
                <a:gd name="T50" fmla="*/ 0 w 229"/>
                <a:gd name="T5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331">
                  <a:moveTo>
                    <a:pt x="0" y="0"/>
                  </a:moveTo>
                  <a:lnTo>
                    <a:pt x="73" y="0"/>
                  </a:lnTo>
                  <a:lnTo>
                    <a:pt x="136" y="131"/>
                  </a:lnTo>
                  <a:lnTo>
                    <a:pt x="151" y="167"/>
                  </a:lnTo>
                  <a:lnTo>
                    <a:pt x="164" y="198"/>
                  </a:lnTo>
                  <a:lnTo>
                    <a:pt x="173" y="225"/>
                  </a:lnTo>
                  <a:lnTo>
                    <a:pt x="172" y="203"/>
                  </a:lnTo>
                  <a:lnTo>
                    <a:pt x="169" y="179"/>
                  </a:lnTo>
                  <a:lnTo>
                    <a:pt x="169" y="154"/>
                  </a:lnTo>
                  <a:lnTo>
                    <a:pt x="167" y="134"/>
                  </a:lnTo>
                  <a:lnTo>
                    <a:pt x="165" y="0"/>
                  </a:lnTo>
                  <a:lnTo>
                    <a:pt x="229" y="0"/>
                  </a:lnTo>
                  <a:lnTo>
                    <a:pt x="229" y="331"/>
                  </a:lnTo>
                  <a:lnTo>
                    <a:pt x="159" y="331"/>
                  </a:lnTo>
                  <a:lnTo>
                    <a:pt x="103" y="203"/>
                  </a:lnTo>
                  <a:lnTo>
                    <a:pt x="92" y="178"/>
                  </a:lnTo>
                  <a:lnTo>
                    <a:pt x="81" y="153"/>
                  </a:lnTo>
                  <a:lnTo>
                    <a:pt x="72" y="129"/>
                  </a:lnTo>
                  <a:lnTo>
                    <a:pt x="64" y="110"/>
                  </a:lnTo>
                  <a:lnTo>
                    <a:pt x="58" y="95"/>
                  </a:lnTo>
                  <a:lnTo>
                    <a:pt x="61" y="125"/>
                  </a:lnTo>
                  <a:lnTo>
                    <a:pt x="61" y="157"/>
                  </a:lnTo>
                  <a:lnTo>
                    <a:pt x="62" y="189"/>
                  </a:lnTo>
                  <a:lnTo>
                    <a:pt x="64" y="331"/>
                  </a:lnTo>
                  <a:lnTo>
                    <a:pt x="0" y="331"/>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2" name="Freeform 21"/>
            <p:cNvSpPr>
              <a:spLocks/>
            </p:cNvSpPr>
            <p:nvPr/>
          </p:nvSpPr>
          <p:spPr bwMode="auto">
            <a:xfrm>
              <a:off x="6488113" y="4584700"/>
              <a:ext cx="396875" cy="552450"/>
            </a:xfrm>
            <a:custGeom>
              <a:avLst/>
              <a:gdLst>
                <a:gd name="T0" fmla="*/ 134 w 250"/>
                <a:gd name="T1" fmla="*/ 0 h 348"/>
                <a:gd name="T2" fmla="*/ 164 w 250"/>
                <a:gd name="T3" fmla="*/ 3 h 348"/>
                <a:gd name="T4" fmla="*/ 194 w 250"/>
                <a:gd name="T5" fmla="*/ 9 h 348"/>
                <a:gd name="T6" fmla="*/ 220 w 250"/>
                <a:gd name="T7" fmla="*/ 20 h 348"/>
                <a:gd name="T8" fmla="*/ 245 w 250"/>
                <a:gd name="T9" fmla="*/ 34 h 348"/>
                <a:gd name="T10" fmla="*/ 212 w 250"/>
                <a:gd name="T11" fmla="*/ 81 h 348"/>
                <a:gd name="T12" fmla="*/ 186 w 250"/>
                <a:gd name="T13" fmla="*/ 67 h 348"/>
                <a:gd name="T14" fmla="*/ 161 w 250"/>
                <a:gd name="T15" fmla="*/ 57 h 348"/>
                <a:gd name="T16" fmla="*/ 136 w 250"/>
                <a:gd name="T17" fmla="*/ 56 h 348"/>
                <a:gd name="T18" fmla="*/ 117 w 250"/>
                <a:gd name="T19" fmla="*/ 59 h 348"/>
                <a:gd name="T20" fmla="*/ 103 w 250"/>
                <a:gd name="T21" fmla="*/ 67 h 348"/>
                <a:gd name="T22" fmla="*/ 94 w 250"/>
                <a:gd name="T23" fmla="*/ 78 h 348"/>
                <a:gd name="T24" fmla="*/ 89 w 250"/>
                <a:gd name="T25" fmla="*/ 93 h 348"/>
                <a:gd name="T26" fmla="*/ 92 w 250"/>
                <a:gd name="T27" fmla="*/ 106 h 348"/>
                <a:gd name="T28" fmla="*/ 98 w 250"/>
                <a:gd name="T29" fmla="*/ 114 h 348"/>
                <a:gd name="T30" fmla="*/ 109 w 250"/>
                <a:gd name="T31" fmla="*/ 121 h 348"/>
                <a:gd name="T32" fmla="*/ 127 w 250"/>
                <a:gd name="T33" fmla="*/ 128 h 348"/>
                <a:gd name="T34" fmla="*/ 167 w 250"/>
                <a:gd name="T35" fmla="*/ 139 h 348"/>
                <a:gd name="T36" fmla="*/ 195 w 250"/>
                <a:gd name="T37" fmla="*/ 150 h 348"/>
                <a:gd name="T38" fmla="*/ 219 w 250"/>
                <a:gd name="T39" fmla="*/ 165 h 348"/>
                <a:gd name="T40" fmla="*/ 236 w 250"/>
                <a:gd name="T41" fmla="*/ 186 h 348"/>
                <a:gd name="T42" fmla="*/ 247 w 250"/>
                <a:gd name="T43" fmla="*/ 209 h 348"/>
                <a:gd name="T44" fmla="*/ 250 w 250"/>
                <a:gd name="T45" fmla="*/ 237 h 348"/>
                <a:gd name="T46" fmla="*/ 247 w 250"/>
                <a:gd name="T47" fmla="*/ 264 h 348"/>
                <a:gd name="T48" fmla="*/ 237 w 250"/>
                <a:gd name="T49" fmla="*/ 289 h 348"/>
                <a:gd name="T50" fmla="*/ 222 w 250"/>
                <a:gd name="T51" fmla="*/ 309 h 348"/>
                <a:gd name="T52" fmla="*/ 201 w 250"/>
                <a:gd name="T53" fmla="*/ 326 h 348"/>
                <a:gd name="T54" fmla="*/ 176 w 250"/>
                <a:gd name="T55" fmla="*/ 337 h 348"/>
                <a:gd name="T56" fmla="*/ 147 w 250"/>
                <a:gd name="T57" fmla="*/ 345 h 348"/>
                <a:gd name="T58" fmla="*/ 114 w 250"/>
                <a:gd name="T59" fmla="*/ 348 h 348"/>
                <a:gd name="T60" fmla="*/ 75 w 250"/>
                <a:gd name="T61" fmla="*/ 345 h 348"/>
                <a:gd name="T62" fmla="*/ 36 w 250"/>
                <a:gd name="T63" fmla="*/ 334 h 348"/>
                <a:gd name="T64" fmla="*/ 0 w 250"/>
                <a:gd name="T65" fmla="*/ 318 h 348"/>
                <a:gd name="T66" fmla="*/ 25 w 250"/>
                <a:gd name="T67" fmla="*/ 267 h 348"/>
                <a:gd name="T68" fmla="*/ 55 w 250"/>
                <a:gd name="T69" fmla="*/ 281 h 348"/>
                <a:gd name="T70" fmla="*/ 84 w 250"/>
                <a:gd name="T71" fmla="*/ 290 h 348"/>
                <a:gd name="T72" fmla="*/ 117 w 250"/>
                <a:gd name="T73" fmla="*/ 293 h 348"/>
                <a:gd name="T74" fmla="*/ 137 w 250"/>
                <a:gd name="T75" fmla="*/ 292 h 348"/>
                <a:gd name="T76" fmla="*/ 153 w 250"/>
                <a:gd name="T77" fmla="*/ 286 h 348"/>
                <a:gd name="T78" fmla="*/ 166 w 250"/>
                <a:gd name="T79" fmla="*/ 276 h 348"/>
                <a:gd name="T80" fmla="*/ 172 w 250"/>
                <a:gd name="T81" fmla="*/ 264 h 348"/>
                <a:gd name="T82" fmla="*/ 175 w 250"/>
                <a:gd name="T83" fmla="*/ 248 h 348"/>
                <a:gd name="T84" fmla="*/ 172 w 250"/>
                <a:gd name="T85" fmla="*/ 232 h 348"/>
                <a:gd name="T86" fmla="*/ 164 w 250"/>
                <a:gd name="T87" fmla="*/ 222 h 348"/>
                <a:gd name="T88" fmla="*/ 150 w 250"/>
                <a:gd name="T89" fmla="*/ 212 h 348"/>
                <a:gd name="T90" fmla="*/ 131 w 250"/>
                <a:gd name="T91" fmla="*/ 204 h 348"/>
                <a:gd name="T92" fmla="*/ 95 w 250"/>
                <a:gd name="T93" fmla="*/ 195 h 348"/>
                <a:gd name="T94" fmla="*/ 66 w 250"/>
                <a:gd name="T95" fmla="*/ 184 h 348"/>
                <a:gd name="T96" fmla="*/ 44 w 250"/>
                <a:gd name="T97" fmla="*/ 170 h 348"/>
                <a:gd name="T98" fmla="*/ 30 w 250"/>
                <a:gd name="T99" fmla="*/ 153 h 348"/>
                <a:gd name="T100" fmla="*/ 19 w 250"/>
                <a:gd name="T101" fmla="*/ 129 h 348"/>
                <a:gd name="T102" fmla="*/ 16 w 250"/>
                <a:gd name="T103" fmla="*/ 103 h 348"/>
                <a:gd name="T104" fmla="*/ 19 w 250"/>
                <a:gd name="T105" fmla="*/ 73 h 348"/>
                <a:gd name="T106" fmla="*/ 31 w 250"/>
                <a:gd name="T107" fmla="*/ 50 h 348"/>
                <a:gd name="T108" fmla="*/ 48 w 250"/>
                <a:gd name="T109" fmla="*/ 28 h 348"/>
                <a:gd name="T110" fmla="*/ 72 w 250"/>
                <a:gd name="T111" fmla="*/ 14 h 348"/>
                <a:gd name="T112" fmla="*/ 102 w 250"/>
                <a:gd name="T113" fmla="*/ 3 h 348"/>
                <a:gd name="T114" fmla="*/ 134 w 250"/>
                <a:gd name="T11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0" h="348">
                  <a:moveTo>
                    <a:pt x="134" y="0"/>
                  </a:moveTo>
                  <a:lnTo>
                    <a:pt x="164" y="3"/>
                  </a:lnTo>
                  <a:lnTo>
                    <a:pt x="194" y="9"/>
                  </a:lnTo>
                  <a:lnTo>
                    <a:pt x="220" y="20"/>
                  </a:lnTo>
                  <a:lnTo>
                    <a:pt x="245" y="34"/>
                  </a:lnTo>
                  <a:lnTo>
                    <a:pt x="212" y="81"/>
                  </a:lnTo>
                  <a:lnTo>
                    <a:pt x="186" y="67"/>
                  </a:lnTo>
                  <a:lnTo>
                    <a:pt x="161" y="57"/>
                  </a:lnTo>
                  <a:lnTo>
                    <a:pt x="136" y="56"/>
                  </a:lnTo>
                  <a:lnTo>
                    <a:pt x="117" y="59"/>
                  </a:lnTo>
                  <a:lnTo>
                    <a:pt x="103" y="67"/>
                  </a:lnTo>
                  <a:lnTo>
                    <a:pt x="94" y="78"/>
                  </a:lnTo>
                  <a:lnTo>
                    <a:pt x="89" y="93"/>
                  </a:lnTo>
                  <a:lnTo>
                    <a:pt x="92" y="106"/>
                  </a:lnTo>
                  <a:lnTo>
                    <a:pt x="98" y="114"/>
                  </a:lnTo>
                  <a:lnTo>
                    <a:pt x="109" y="121"/>
                  </a:lnTo>
                  <a:lnTo>
                    <a:pt x="127" y="128"/>
                  </a:lnTo>
                  <a:lnTo>
                    <a:pt x="167" y="139"/>
                  </a:lnTo>
                  <a:lnTo>
                    <a:pt x="195" y="150"/>
                  </a:lnTo>
                  <a:lnTo>
                    <a:pt x="219" y="165"/>
                  </a:lnTo>
                  <a:lnTo>
                    <a:pt x="236" y="186"/>
                  </a:lnTo>
                  <a:lnTo>
                    <a:pt x="247" y="209"/>
                  </a:lnTo>
                  <a:lnTo>
                    <a:pt x="250" y="237"/>
                  </a:lnTo>
                  <a:lnTo>
                    <a:pt x="247" y="264"/>
                  </a:lnTo>
                  <a:lnTo>
                    <a:pt x="237" y="289"/>
                  </a:lnTo>
                  <a:lnTo>
                    <a:pt x="222" y="309"/>
                  </a:lnTo>
                  <a:lnTo>
                    <a:pt x="201" y="326"/>
                  </a:lnTo>
                  <a:lnTo>
                    <a:pt x="176" y="337"/>
                  </a:lnTo>
                  <a:lnTo>
                    <a:pt x="147" y="345"/>
                  </a:lnTo>
                  <a:lnTo>
                    <a:pt x="114" y="348"/>
                  </a:lnTo>
                  <a:lnTo>
                    <a:pt x="75" y="345"/>
                  </a:lnTo>
                  <a:lnTo>
                    <a:pt x="36" y="334"/>
                  </a:lnTo>
                  <a:lnTo>
                    <a:pt x="0" y="318"/>
                  </a:lnTo>
                  <a:lnTo>
                    <a:pt x="25" y="267"/>
                  </a:lnTo>
                  <a:lnTo>
                    <a:pt x="55" y="281"/>
                  </a:lnTo>
                  <a:lnTo>
                    <a:pt x="84" y="290"/>
                  </a:lnTo>
                  <a:lnTo>
                    <a:pt x="117" y="293"/>
                  </a:lnTo>
                  <a:lnTo>
                    <a:pt x="137" y="292"/>
                  </a:lnTo>
                  <a:lnTo>
                    <a:pt x="153" y="286"/>
                  </a:lnTo>
                  <a:lnTo>
                    <a:pt x="166" y="276"/>
                  </a:lnTo>
                  <a:lnTo>
                    <a:pt x="172" y="264"/>
                  </a:lnTo>
                  <a:lnTo>
                    <a:pt x="175" y="248"/>
                  </a:lnTo>
                  <a:lnTo>
                    <a:pt x="172" y="232"/>
                  </a:lnTo>
                  <a:lnTo>
                    <a:pt x="164" y="222"/>
                  </a:lnTo>
                  <a:lnTo>
                    <a:pt x="150" y="212"/>
                  </a:lnTo>
                  <a:lnTo>
                    <a:pt x="131" y="204"/>
                  </a:lnTo>
                  <a:lnTo>
                    <a:pt x="95" y="195"/>
                  </a:lnTo>
                  <a:lnTo>
                    <a:pt x="66" y="184"/>
                  </a:lnTo>
                  <a:lnTo>
                    <a:pt x="44" y="170"/>
                  </a:lnTo>
                  <a:lnTo>
                    <a:pt x="30" y="153"/>
                  </a:lnTo>
                  <a:lnTo>
                    <a:pt x="19" y="129"/>
                  </a:lnTo>
                  <a:lnTo>
                    <a:pt x="16" y="103"/>
                  </a:lnTo>
                  <a:lnTo>
                    <a:pt x="19" y="73"/>
                  </a:lnTo>
                  <a:lnTo>
                    <a:pt x="31" y="50"/>
                  </a:lnTo>
                  <a:lnTo>
                    <a:pt x="48" y="28"/>
                  </a:lnTo>
                  <a:lnTo>
                    <a:pt x="72" y="14"/>
                  </a:lnTo>
                  <a:lnTo>
                    <a:pt x="102" y="3"/>
                  </a:lnTo>
                  <a:lnTo>
                    <a:pt x="13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3" name="Freeform 22"/>
            <p:cNvSpPr>
              <a:spLocks/>
            </p:cNvSpPr>
            <p:nvPr/>
          </p:nvSpPr>
          <p:spPr bwMode="auto">
            <a:xfrm>
              <a:off x="6915151"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4" name="Rectangle 23"/>
            <p:cNvSpPr>
              <a:spLocks noChangeArrowheads="1"/>
            </p:cNvSpPr>
            <p:nvPr/>
          </p:nvSpPr>
          <p:spPr bwMode="auto">
            <a:xfrm>
              <a:off x="7339013"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5" name="Freeform 24"/>
            <p:cNvSpPr>
              <a:spLocks/>
            </p:cNvSpPr>
            <p:nvPr/>
          </p:nvSpPr>
          <p:spPr bwMode="auto">
            <a:xfrm>
              <a:off x="7516813"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6" name="Freeform 25"/>
            <p:cNvSpPr>
              <a:spLocks/>
            </p:cNvSpPr>
            <p:nvPr/>
          </p:nvSpPr>
          <p:spPr bwMode="auto">
            <a:xfrm>
              <a:off x="7940676" y="4602163"/>
              <a:ext cx="377825" cy="533400"/>
            </a:xfrm>
            <a:custGeom>
              <a:avLst/>
              <a:gdLst>
                <a:gd name="T0" fmla="*/ 0 w 238"/>
                <a:gd name="T1" fmla="*/ 0 h 336"/>
                <a:gd name="T2" fmla="*/ 67 w 238"/>
                <a:gd name="T3" fmla="*/ 0 h 336"/>
                <a:gd name="T4" fmla="*/ 67 w 238"/>
                <a:gd name="T5" fmla="*/ 217 h 336"/>
                <a:gd name="T6" fmla="*/ 69 w 238"/>
                <a:gd name="T7" fmla="*/ 234 h 336"/>
                <a:gd name="T8" fmla="*/ 71 w 238"/>
                <a:gd name="T9" fmla="*/ 248 h 336"/>
                <a:gd name="T10" fmla="*/ 74 w 238"/>
                <a:gd name="T11" fmla="*/ 256 h 336"/>
                <a:gd name="T12" fmla="*/ 85 w 238"/>
                <a:gd name="T13" fmla="*/ 268 h 336"/>
                <a:gd name="T14" fmla="*/ 99 w 238"/>
                <a:gd name="T15" fmla="*/ 276 h 336"/>
                <a:gd name="T16" fmla="*/ 119 w 238"/>
                <a:gd name="T17" fmla="*/ 279 h 336"/>
                <a:gd name="T18" fmla="*/ 139 w 238"/>
                <a:gd name="T19" fmla="*/ 276 h 336"/>
                <a:gd name="T20" fmla="*/ 155 w 238"/>
                <a:gd name="T21" fmla="*/ 268 h 336"/>
                <a:gd name="T22" fmla="*/ 164 w 238"/>
                <a:gd name="T23" fmla="*/ 257 h 336"/>
                <a:gd name="T24" fmla="*/ 169 w 238"/>
                <a:gd name="T25" fmla="*/ 240 h 336"/>
                <a:gd name="T26" fmla="*/ 170 w 238"/>
                <a:gd name="T27" fmla="*/ 234 h 336"/>
                <a:gd name="T28" fmla="*/ 170 w 238"/>
                <a:gd name="T29" fmla="*/ 225 h 336"/>
                <a:gd name="T30" fmla="*/ 170 w 238"/>
                <a:gd name="T31" fmla="*/ 211 h 336"/>
                <a:gd name="T32" fmla="*/ 170 w 238"/>
                <a:gd name="T33" fmla="*/ 0 h 336"/>
                <a:gd name="T34" fmla="*/ 238 w 238"/>
                <a:gd name="T35" fmla="*/ 0 h 336"/>
                <a:gd name="T36" fmla="*/ 238 w 238"/>
                <a:gd name="T37" fmla="*/ 221 h 336"/>
                <a:gd name="T38" fmla="*/ 238 w 238"/>
                <a:gd name="T39" fmla="*/ 242 h 336"/>
                <a:gd name="T40" fmla="*/ 238 w 238"/>
                <a:gd name="T41" fmla="*/ 254 h 336"/>
                <a:gd name="T42" fmla="*/ 236 w 238"/>
                <a:gd name="T43" fmla="*/ 264 h 336"/>
                <a:gd name="T44" fmla="*/ 233 w 238"/>
                <a:gd name="T45" fmla="*/ 275 h 336"/>
                <a:gd name="T46" fmla="*/ 228 w 238"/>
                <a:gd name="T47" fmla="*/ 286 h 336"/>
                <a:gd name="T48" fmla="*/ 219 w 238"/>
                <a:gd name="T49" fmla="*/ 298 h 336"/>
                <a:gd name="T50" fmla="*/ 208 w 238"/>
                <a:gd name="T51" fmla="*/ 309 h 336"/>
                <a:gd name="T52" fmla="*/ 192 w 238"/>
                <a:gd name="T53" fmla="*/ 320 h 336"/>
                <a:gd name="T54" fmla="*/ 172 w 238"/>
                <a:gd name="T55" fmla="*/ 328 h 336"/>
                <a:gd name="T56" fmla="*/ 149 w 238"/>
                <a:gd name="T57" fmla="*/ 334 h 336"/>
                <a:gd name="T58" fmla="*/ 120 w 238"/>
                <a:gd name="T59" fmla="*/ 336 h 336"/>
                <a:gd name="T60" fmla="*/ 85 w 238"/>
                <a:gd name="T61" fmla="*/ 334 h 336"/>
                <a:gd name="T62" fmla="*/ 55 w 238"/>
                <a:gd name="T63" fmla="*/ 325 h 336"/>
                <a:gd name="T64" fmla="*/ 31 w 238"/>
                <a:gd name="T65" fmla="*/ 311 h 336"/>
                <a:gd name="T66" fmla="*/ 14 w 238"/>
                <a:gd name="T67" fmla="*/ 292 h 336"/>
                <a:gd name="T68" fmla="*/ 8 w 238"/>
                <a:gd name="T69" fmla="*/ 279 h 336"/>
                <a:gd name="T70" fmla="*/ 3 w 238"/>
                <a:gd name="T71" fmla="*/ 267 h 336"/>
                <a:gd name="T72" fmla="*/ 0 w 238"/>
                <a:gd name="T73" fmla="*/ 250 h 336"/>
                <a:gd name="T74" fmla="*/ 0 w 238"/>
                <a:gd name="T75" fmla="*/ 229 h 336"/>
                <a:gd name="T76" fmla="*/ 0 w 238"/>
                <a:gd name="T7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336">
                  <a:moveTo>
                    <a:pt x="0" y="0"/>
                  </a:moveTo>
                  <a:lnTo>
                    <a:pt x="67" y="0"/>
                  </a:lnTo>
                  <a:lnTo>
                    <a:pt x="67" y="217"/>
                  </a:lnTo>
                  <a:lnTo>
                    <a:pt x="69" y="234"/>
                  </a:lnTo>
                  <a:lnTo>
                    <a:pt x="71" y="248"/>
                  </a:lnTo>
                  <a:lnTo>
                    <a:pt x="74" y="256"/>
                  </a:lnTo>
                  <a:lnTo>
                    <a:pt x="85" y="268"/>
                  </a:lnTo>
                  <a:lnTo>
                    <a:pt x="99" y="276"/>
                  </a:lnTo>
                  <a:lnTo>
                    <a:pt x="119" y="279"/>
                  </a:lnTo>
                  <a:lnTo>
                    <a:pt x="139" y="276"/>
                  </a:lnTo>
                  <a:lnTo>
                    <a:pt x="155" y="268"/>
                  </a:lnTo>
                  <a:lnTo>
                    <a:pt x="164" y="257"/>
                  </a:lnTo>
                  <a:lnTo>
                    <a:pt x="169" y="240"/>
                  </a:lnTo>
                  <a:lnTo>
                    <a:pt x="170" y="234"/>
                  </a:lnTo>
                  <a:lnTo>
                    <a:pt x="170" y="225"/>
                  </a:lnTo>
                  <a:lnTo>
                    <a:pt x="170" y="211"/>
                  </a:lnTo>
                  <a:lnTo>
                    <a:pt x="170" y="0"/>
                  </a:lnTo>
                  <a:lnTo>
                    <a:pt x="238" y="0"/>
                  </a:lnTo>
                  <a:lnTo>
                    <a:pt x="238" y="221"/>
                  </a:lnTo>
                  <a:lnTo>
                    <a:pt x="238" y="242"/>
                  </a:lnTo>
                  <a:lnTo>
                    <a:pt x="238" y="254"/>
                  </a:lnTo>
                  <a:lnTo>
                    <a:pt x="236" y="264"/>
                  </a:lnTo>
                  <a:lnTo>
                    <a:pt x="233" y="275"/>
                  </a:lnTo>
                  <a:lnTo>
                    <a:pt x="228" y="286"/>
                  </a:lnTo>
                  <a:lnTo>
                    <a:pt x="219" y="298"/>
                  </a:lnTo>
                  <a:lnTo>
                    <a:pt x="208" y="309"/>
                  </a:lnTo>
                  <a:lnTo>
                    <a:pt x="192" y="320"/>
                  </a:lnTo>
                  <a:lnTo>
                    <a:pt x="172" y="328"/>
                  </a:lnTo>
                  <a:lnTo>
                    <a:pt x="149" y="334"/>
                  </a:lnTo>
                  <a:lnTo>
                    <a:pt x="120" y="336"/>
                  </a:lnTo>
                  <a:lnTo>
                    <a:pt x="85" y="334"/>
                  </a:lnTo>
                  <a:lnTo>
                    <a:pt x="55" y="325"/>
                  </a:lnTo>
                  <a:lnTo>
                    <a:pt x="31" y="311"/>
                  </a:lnTo>
                  <a:lnTo>
                    <a:pt x="14" y="292"/>
                  </a:lnTo>
                  <a:lnTo>
                    <a:pt x="8" y="279"/>
                  </a:lnTo>
                  <a:lnTo>
                    <a:pt x="3" y="267"/>
                  </a:lnTo>
                  <a:lnTo>
                    <a:pt x="0" y="250"/>
                  </a:lnTo>
                  <a:lnTo>
                    <a:pt x="0" y="229"/>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7" name="Freeform 26"/>
            <p:cNvSpPr>
              <a:spLocks/>
            </p:cNvSpPr>
            <p:nvPr/>
          </p:nvSpPr>
          <p:spPr bwMode="auto">
            <a:xfrm>
              <a:off x="8385176" y="4602163"/>
              <a:ext cx="379413" cy="525463"/>
            </a:xfrm>
            <a:custGeom>
              <a:avLst/>
              <a:gdLst>
                <a:gd name="T0" fmla="*/ 0 w 239"/>
                <a:gd name="T1" fmla="*/ 0 h 331"/>
                <a:gd name="T2" fmla="*/ 239 w 239"/>
                <a:gd name="T3" fmla="*/ 0 h 331"/>
                <a:gd name="T4" fmla="*/ 228 w 239"/>
                <a:gd name="T5" fmla="*/ 54 h 331"/>
                <a:gd name="T6" fmla="*/ 148 w 239"/>
                <a:gd name="T7" fmla="*/ 54 h 331"/>
                <a:gd name="T8" fmla="*/ 148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48" y="54"/>
                  </a:lnTo>
                  <a:lnTo>
                    <a:pt x="148"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8" name="Freeform 27"/>
            <p:cNvSpPr>
              <a:spLocks/>
            </p:cNvSpPr>
            <p:nvPr/>
          </p:nvSpPr>
          <p:spPr bwMode="auto">
            <a:xfrm>
              <a:off x="592138" y="5353050"/>
              <a:ext cx="342900" cy="523875"/>
            </a:xfrm>
            <a:custGeom>
              <a:avLst/>
              <a:gdLst>
                <a:gd name="T0" fmla="*/ 0 w 216"/>
                <a:gd name="T1" fmla="*/ 0 h 330"/>
                <a:gd name="T2" fmla="*/ 37 w 216"/>
                <a:gd name="T3" fmla="*/ 0 h 330"/>
                <a:gd name="T4" fmla="*/ 37 w 216"/>
                <a:gd name="T5" fmla="*/ 219 h 330"/>
                <a:gd name="T6" fmla="*/ 39 w 216"/>
                <a:gd name="T7" fmla="*/ 236 h 330"/>
                <a:gd name="T8" fmla="*/ 41 w 216"/>
                <a:gd name="T9" fmla="*/ 252 h 330"/>
                <a:gd name="T10" fmla="*/ 44 w 216"/>
                <a:gd name="T11" fmla="*/ 266 h 330"/>
                <a:gd name="T12" fmla="*/ 48 w 216"/>
                <a:gd name="T13" fmla="*/ 274 h 330"/>
                <a:gd name="T14" fmla="*/ 58 w 216"/>
                <a:gd name="T15" fmla="*/ 283 h 330"/>
                <a:gd name="T16" fmla="*/ 70 w 216"/>
                <a:gd name="T17" fmla="*/ 289 h 330"/>
                <a:gd name="T18" fmla="*/ 86 w 216"/>
                <a:gd name="T19" fmla="*/ 296 h 330"/>
                <a:gd name="T20" fmla="*/ 108 w 216"/>
                <a:gd name="T21" fmla="*/ 297 h 330"/>
                <a:gd name="T22" fmla="*/ 131 w 216"/>
                <a:gd name="T23" fmla="*/ 294 h 330"/>
                <a:gd name="T24" fmla="*/ 151 w 216"/>
                <a:gd name="T25" fmla="*/ 288 h 330"/>
                <a:gd name="T26" fmla="*/ 164 w 216"/>
                <a:gd name="T27" fmla="*/ 277 h 330"/>
                <a:gd name="T28" fmla="*/ 172 w 216"/>
                <a:gd name="T29" fmla="*/ 261 h 330"/>
                <a:gd name="T30" fmla="*/ 176 w 216"/>
                <a:gd name="T31" fmla="*/ 246 h 330"/>
                <a:gd name="T32" fmla="*/ 176 w 216"/>
                <a:gd name="T33" fmla="*/ 227 h 330"/>
                <a:gd name="T34" fmla="*/ 176 w 216"/>
                <a:gd name="T35" fmla="*/ 0 h 330"/>
                <a:gd name="T36" fmla="*/ 216 w 216"/>
                <a:gd name="T37" fmla="*/ 0 h 330"/>
                <a:gd name="T38" fmla="*/ 216 w 216"/>
                <a:gd name="T39" fmla="*/ 232 h 330"/>
                <a:gd name="T40" fmla="*/ 214 w 216"/>
                <a:gd name="T41" fmla="*/ 257 h 330"/>
                <a:gd name="T42" fmla="*/ 209 w 216"/>
                <a:gd name="T43" fmla="*/ 277 h 330"/>
                <a:gd name="T44" fmla="*/ 201 w 216"/>
                <a:gd name="T45" fmla="*/ 292 h 330"/>
                <a:gd name="T46" fmla="*/ 191 w 216"/>
                <a:gd name="T47" fmla="*/ 305 h 330"/>
                <a:gd name="T48" fmla="*/ 173 w 216"/>
                <a:gd name="T49" fmla="*/ 316 h 330"/>
                <a:gd name="T50" fmla="*/ 155 w 216"/>
                <a:gd name="T51" fmla="*/ 324 h 330"/>
                <a:gd name="T52" fmla="*/ 133 w 216"/>
                <a:gd name="T53" fmla="*/ 328 h 330"/>
                <a:gd name="T54" fmla="*/ 105 w 216"/>
                <a:gd name="T55" fmla="*/ 330 h 330"/>
                <a:gd name="T56" fmla="*/ 78 w 216"/>
                <a:gd name="T57" fmla="*/ 328 h 330"/>
                <a:gd name="T58" fmla="*/ 55 w 216"/>
                <a:gd name="T59" fmla="*/ 322 h 330"/>
                <a:gd name="T60" fmla="*/ 36 w 216"/>
                <a:gd name="T61" fmla="*/ 314 h 330"/>
                <a:gd name="T62" fmla="*/ 22 w 216"/>
                <a:gd name="T63" fmla="*/ 300 h 330"/>
                <a:gd name="T64" fmla="*/ 9 w 216"/>
                <a:gd name="T65" fmla="*/ 283 h 330"/>
                <a:gd name="T66" fmla="*/ 3 w 216"/>
                <a:gd name="T67" fmla="*/ 266 h 330"/>
                <a:gd name="T68" fmla="*/ 0 w 216"/>
                <a:gd name="T69" fmla="*/ 249 h 330"/>
                <a:gd name="T70" fmla="*/ 0 w 216"/>
                <a:gd name="T71" fmla="*/ 233 h 330"/>
                <a:gd name="T72" fmla="*/ 0 w 216"/>
                <a:gd name="T7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 h="330">
                  <a:moveTo>
                    <a:pt x="0" y="0"/>
                  </a:moveTo>
                  <a:lnTo>
                    <a:pt x="37" y="0"/>
                  </a:lnTo>
                  <a:lnTo>
                    <a:pt x="37" y="219"/>
                  </a:lnTo>
                  <a:lnTo>
                    <a:pt x="39" y="236"/>
                  </a:lnTo>
                  <a:lnTo>
                    <a:pt x="41" y="252"/>
                  </a:lnTo>
                  <a:lnTo>
                    <a:pt x="44" y="266"/>
                  </a:lnTo>
                  <a:lnTo>
                    <a:pt x="48" y="274"/>
                  </a:lnTo>
                  <a:lnTo>
                    <a:pt x="58" y="283"/>
                  </a:lnTo>
                  <a:lnTo>
                    <a:pt x="70" y="289"/>
                  </a:lnTo>
                  <a:lnTo>
                    <a:pt x="86" y="296"/>
                  </a:lnTo>
                  <a:lnTo>
                    <a:pt x="108" y="297"/>
                  </a:lnTo>
                  <a:lnTo>
                    <a:pt x="131" y="294"/>
                  </a:lnTo>
                  <a:lnTo>
                    <a:pt x="151" y="288"/>
                  </a:lnTo>
                  <a:lnTo>
                    <a:pt x="164" y="277"/>
                  </a:lnTo>
                  <a:lnTo>
                    <a:pt x="172" y="261"/>
                  </a:lnTo>
                  <a:lnTo>
                    <a:pt x="176" y="246"/>
                  </a:lnTo>
                  <a:lnTo>
                    <a:pt x="176" y="227"/>
                  </a:lnTo>
                  <a:lnTo>
                    <a:pt x="176" y="0"/>
                  </a:lnTo>
                  <a:lnTo>
                    <a:pt x="216" y="0"/>
                  </a:lnTo>
                  <a:lnTo>
                    <a:pt x="216" y="232"/>
                  </a:lnTo>
                  <a:lnTo>
                    <a:pt x="214" y="257"/>
                  </a:lnTo>
                  <a:lnTo>
                    <a:pt x="209" y="277"/>
                  </a:lnTo>
                  <a:lnTo>
                    <a:pt x="201" y="292"/>
                  </a:lnTo>
                  <a:lnTo>
                    <a:pt x="191" y="305"/>
                  </a:lnTo>
                  <a:lnTo>
                    <a:pt x="173" y="316"/>
                  </a:lnTo>
                  <a:lnTo>
                    <a:pt x="155" y="324"/>
                  </a:lnTo>
                  <a:lnTo>
                    <a:pt x="133" y="328"/>
                  </a:lnTo>
                  <a:lnTo>
                    <a:pt x="105" y="330"/>
                  </a:lnTo>
                  <a:lnTo>
                    <a:pt x="78" y="328"/>
                  </a:lnTo>
                  <a:lnTo>
                    <a:pt x="55" y="322"/>
                  </a:lnTo>
                  <a:lnTo>
                    <a:pt x="36" y="314"/>
                  </a:lnTo>
                  <a:lnTo>
                    <a:pt x="22" y="300"/>
                  </a:lnTo>
                  <a:lnTo>
                    <a:pt x="9" y="283"/>
                  </a:lnTo>
                  <a:lnTo>
                    <a:pt x="3" y="266"/>
                  </a:lnTo>
                  <a:lnTo>
                    <a:pt x="0" y="249"/>
                  </a:lnTo>
                  <a:lnTo>
                    <a:pt x="0" y="2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19" name="Freeform 28"/>
            <p:cNvSpPr>
              <a:spLocks/>
            </p:cNvSpPr>
            <p:nvPr/>
          </p:nvSpPr>
          <p:spPr bwMode="auto">
            <a:xfrm>
              <a:off x="1069976" y="5353050"/>
              <a:ext cx="342900" cy="514350"/>
            </a:xfrm>
            <a:custGeom>
              <a:avLst/>
              <a:gdLst>
                <a:gd name="T0" fmla="*/ 0 w 216"/>
                <a:gd name="T1" fmla="*/ 0 h 324"/>
                <a:gd name="T2" fmla="*/ 46 w 216"/>
                <a:gd name="T3" fmla="*/ 0 h 324"/>
                <a:gd name="T4" fmla="*/ 153 w 216"/>
                <a:gd name="T5" fmla="*/ 207 h 324"/>
                <a:gd name="T6" fmla="*/ 163 w 216"/>
                <a:gd name="T7" fmla="*/ 225 h 324"/>
                <a:gd name="T8" fmla="*/ 171 w 216"/>
                <a:gd name="T9" fmla="*/ 244 h 324"/>
                <a:gd name="T10" fmla="*/ 177 w 216"/>
                <a:gd name="T11" fmla="*/ 258 h 324"/>
                <a:gd name="T12" fmla="*/ 182 w 216"/>
                <a:gd name="T13" fmla="*/ 271 h 324"/>
                <a:gd name="T14" fmla="*/ 183 w 216"/>
                <a:gd name="T15" fmla="*/ 275 h 324"/>
                <a:gd name="T16" fmla="*/ 183 w 216"/>
                <a:gd name="T17" fmla="*/ 271 h 324"/>
                <a:gd name="T18" fmla="*/ 183 w 216"/>
                <a:gd name="T19" fmla="*/ 260 h 324"/>
                <a:gd name="T20" fmla="*/ 182 w 216"/>
                <a:gd name="T21" fmla="*/ 242 h 324"/>
                <a:gd name="T22" fmla="*/ 180 w 216"/>
                <a:gd name="T23" fmla="*/ 222 h 324"/>
                <a:gd name="T24" fmla="*/ 180 w 216"/>
                <a:gd name="T25" fmla="*/ 200 h 324"/>
                <a:gd name="T26" fmla="*/ 180 w 216"/>
                <a:gd name="T27" fmla="*/ 177 h 324"/>
                <a:gd name="T28" fmla="*/ 178 w 216"/>
                <a:gd name="T29" fmla="*/ 0 h 324"/>
                <a:gd name="T30" fmla="*/ 216 w 216"/>
                <a:gd name="T31" fmla="*/ 0 h 324"/>
                <a:gd name="T32" fmla="*/ 216 w 216"/>
                <a:gd name="T33" fmla="*/ 324 h 324"/>
                <a:gd name="T34" fmla="*/ 175 w 216"/>
                <a:gd name="T35" fmla="*/ 324 h 324"/>
                <a:gd name="T36" fmla="*/ 72 w 216"/>
                <a:gd name="T37" fmla="*/ 125 h 324"/>
                <a:gd name="T38" fmla="*/ 61 w 216"/>
                <a:gd name="T39" fmla="*/ 106 h 324"/>
                <a:gd name="T40" fmla="*/ 54 w 216"/>
                <a:gd name="T41" fmla="*/ 88 h 324"/>
                <a:gd name="T42" fmla="*/ 46 w 216"/>
                <a:gd name="T43" fmla="*/ 72 h 324"/>
                <a:gd name="T44" fmla="*/ 39 w 216"/>
                <a:gd name="T45" fmla="*/ 60 h 324"/>
                <a:gd name="T46" fmla="*/ 36 w 216"/>
                <a:gd name="T47" fmla="*/ 52 h 324"/>
                <a:gd name="T48" fmla="*/ 35 w 216"/>
                <a:gd name="T49" fmla="*/ 49 h 324"/>
                <a:gd name="T50" fmla="*/ 35 w 216"/>
                <a:gd name="T51" fmla="*/ 53 h 324"/>
                <a:gd name="T52" fmla="*/ 36 w 216"/>
                <a:gd name="T53" fmla="*/ 67 h 324"/>
                <a:gd name="T54" fmla="*/ 38 w 216"/>
                <a:gd name="T55" fmla="*/ 88 h 324"/>
                <a:gd name="T56" fmla="*/ 38 w 216"/>
                <a:gd name="T57" fmla="*/ 111 h 324"/>
                <a:gd name="T58" fmla="*/ 39 w 216"/>
                <a:gd name="T59" fmla="*/ 136 h 324"/>
                <a:gd name="T60" fmla="*/ 41 w 216"/>
                <a:gd name="T61" fmla="*/ 324 h 324"/>
                <a:gd name="T62" fmla="*/ 0 w 216"/>
                <a:gd name="T63" fmla="*/ 324 h 324"/>
                <a:gd name="T64" fmla="*/ 0 w 216"/>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 h="324">
                  <a:moveTo>
                    <a:pt x="0" y="0"/>
                  </a:moveTo>
                  <a:lnTo>
                    <a:pt x="46" y="0"/>
                  </a:lnTo>
                  <a:lnTo>
                    <a:pt x="153" y="207"/>
                  </a:lnTo>
                  <a:lnTo>
                    <a:pt x="163" y="225"/>
                  </a:lnTo>
                  <a:lnTo>
                    <a:pt x="171" y="244"/>
                  </a:lnTo>
                  <a:lnTo>
                    <a:pt x="177" y="258"/>
                  </a:lnTo>
                  <a:lnTo>
                    <a:pt x="182" y="271"/>
                  </a:lnTo>
                  <a:lnTo>
                    <a:pt x="183" y="275"/>
                  </a:lnTo>
                  <a:lnTo>
                    <a:pt x="183" y="271"/>
                  </a:lnTo>
                  <a:lnTo>
                    <a:pt x="183" y="260"/>
                  </a:lnTo>
                  <a:lnTo>
                    <a:pt x="182" y="242"/>
                  </a:lnTo>
                  <a:lnTo>
                    <a:pt x="180" y="222"/>
                  </a:lnTo>
                  <a:lnTo>
                    <a:pt x="180" y="200"/>
                  </a:lnTo>
                  <a:lnTo>
                    <a:pt x="180" y="177"/>
                  </a:lnTo>
                  <a:lnTo>
                    <a:pt x="178" y="0"/>
                  </a:lnTo>
                  <a:lnTo>
                    <a:pt x="216" y="0"/>
                  </a:lnTo>
                  <a:lnTo>
                    <a:pt x="216" y="324"/>
                  </a:lnTo>
                  <a:lnTo>
                    <a:pt x="175" y="324"/>
                  </a:lnTo>
                  <a:lnTo>
                    <a:pt x="72" y="125"/>
                  </a:lnTo>
                  <a:lnTo>
                    <a:pt x="61" y="106"/>
                  </a:lnTo>
                  <a:lnTo>
                    <a:pt x="54" y="88"/>
                  </a:lnTo>
                  <a:lnTo>
                    <a:pt x="46" y="72"/>
                  </a:lnTo>
                  <a:lnTo>
                    <a:pt x="39" y="60"/>
                  </a:lnTo>
                  <a:lnTo>
                    <a:pt x="36" y="52"/>
                  </a:lnTo>
                  <a:lnTo>
                    <a:pt x="35" y="49"/>
                  </a:lnTo>
                  <a:lnTo>
                    <a:pt x="35" y="53"/>
                  </a:lnTo>
                  <a:lnTo>
                    <a:pt x="36" y="67"/>
                  </a:lnTo>
                  <a:lnTo>
                    <a:pt x="38" y="88"/>
                  </a:lnTo>
                  <a:lnTo>
                    <a:pt x="38" y="111"/>
                  </a:lnTo>
                  <a:lnTo>
                    <a:pt x="39" y="136"/>
                  </a:lnTo>
                  <a:lnTo>
                    <a:pt x="41"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0" name="Rectangle 29"/>
            <p:cNvSpPr>
              <a:spLocks noChangeArrowheads="1"/>
            </p:cNvSpPr>
            <p:nvPr/>
          </p:nvSpPr>
          <p:spPr bwMode="auto">
            <a:xfrm>
              <a:off x="1557338" y="5353050"/>
              <a:ext cx="58738"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1" name="Freeform 30"/>
            <p:cNvSpPr>
              <a:spLocks/>
            </p:cNvSpPr>
            <p:nvPr/>
          </p:nvSpPr>
          <p:spPr bwMode="auto">
            <a:xfrm>
              <a:off x="1698626" y="5353050"/>
              <a:ext cx="407988" cy="514350"/>
            </a:xfrm>
            <a:custGeom>
              <a:avLst/>
              <a:gdLst>
                <a:gd name="T0" fmla="*/ 0 w 257"/>
                <a:gd name="T1" fmla="*/ 0 h 324"/>
                <a:gd name="T2" fmla="*/ 42 w 257"/>
                <a:gd name="T3" fmla="*/ 0 h 324"/>
                <a:gd name="T4" fmla="*/ 110 w 257"/>
                <a:gd name="T5" fmla="*/ 210 h 324"/>
                <a:gd name="T6" fmla="*/ 117 w 257"/>
                <a:gd name="T7" fmla="*/ 232 h 324"/>
                <a:gd name="T8" fmla="*/ 123 w 257"/>
                <a:gd name="T9" fmla="*/ 252 h 324"/>
                <a:gd name="T10" fmla="*/ 126 w 257"/>
                <a:gd name="T11" fmla="*/ 271 h 324"/>
                <a:gd name="T12" fmla="*/ 129 w 257"/>
                <a:gd name="T13" fmla="*/ 282 h 324"/>
                <a:gd name="T14" fmla="*/ 131 w 257"/>
                <a:gd name="T15" fmla="*/ 272 h 324"/>
                <a:gd name="T16" fmla="*/ 135 w 257"/>
                <a:gd name="T17" fmla="*/ 258 h 324"/>
                <a:gd name="T18" fmla="*/ 142 w 257"/>
                <a:gd name="T19" fmla="*/ 238 h 324"/>
                <a:gd name="T20" fmla="*/ 150 w 257"/>
                <a:gd name="T21" fmla="*/ 214 h 324"/>
                <a:gd name="T22" fmla="*/ 218 w 257"/>
                <a:gd name="T23" fmla="*/ 0 h 324"/>
                <a:gd name="T24" fmla="*/ 257 w 257"/>
                <a:gd name="T25" fmla="*/ 0 h 324"/>
                <a:gd name="T26" fmla="*/ 146 w 257"/>
                <a:gd name="T27" fmla="*/ 324 h 324"/>
                <a:gd name="T28" fmla="*/ 109 w 257"/>
                <a:gd name="T29" fmla="*/ 324 h 324"/>
                <a:gd name="T30" fmla="*/ 0 w 257"/>
                <a:gd name="T3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24">
                  <a:moveTo>
                    <a:pt x="0" y="0"/>
                  </a:moveTo>
                  <a:lnTo>
                    <a:pt x="42" y="0"/>
                  </a:lnTo>
                  <a:lnTo>
                    <a:pt x="110" y="210"/>
                  </a:lnTo>
                  <a:lnTo>
                    <a:pt x="117" y="232"/>
                  </a:lnTo>
                  <a:lnTo>
                    <a:pt x="123" y="252"/>
                  </a:lnTo>
                  <a:lnTo>
                    <a:pt x="126" y="271"/>
                  </a:lnTo>
                  <a:lnTo>
                    <a:pt x="129" y="282"/>
                  </a:lnTo>
                  <a:lnTo>
                    <a:pt x="131" y="272"/>
                  </a:lnTo>
                  <a:lnTo>
                    <a:pt x="135" y="258"/>
                  </a:lnTo>
                  <a:lnTo>
                    <a:pt x="142" y="238"/>
                  </a:lnTo>
                  <a:lnTo>
                    <a:pt x="150" y="214"/>
                  </a:lnTo>
                  <a:lnTo>
                    <a:pt x="218" y="0"/>
                  </a:lnTo>
                  <a:lnTo>
                    <a:pt x="257" y="0"/>
                  </a:lnTo>
                  <a:lnTo>
                    <a:pt x="146" y="324"/>
                  </a:lnTo>
                  <a:lnTo>
                    <a:pt x="109"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2" name="Freeform 31"/>
            <p:cNvSpPr>
              <a:spLocks/>
            </p:cNvSpPr>
            <p:nvPr/>
          </p:nvSpPr>
          <p:spPr bwMode="auto">
            <a:xfrm>
              <a:off x="2190751" y="5353050"/>
              <a:ext cx="288925" cy="514350"/>
            </a:xfrm>
            <a:custGeom>
              <a:avLst/>
              <a:gdLst>
                <a:gd name="T0" fmla="*/ 0 w 182"/>
                <a:gd name="T1" fmla="*/ 0 h 324"/>
                <a:gd name="T2" fmla="*/ 177 w 182"/>
                <a:gd name="T3" fmla="*/ 0 h 324"/>
                <a:gd name="T4" fmla="*/ 172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7" y="0"/>
                  </a:lnTo>
                  <a:lnTo>
                    <a:pt x="172"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3" name="Freeform 32"/>
            <p:cNvSpPr>
              <a:spLocks noEditPoints="1"/>
            </p:cNvSpPr>
            <p:nvPr/>
          </p:nvSpPr>
          <p:spPr bwMode="auto">
            <a:xfrm>
              <a:off x="2581276" y="5353050"/>
              <a:ext cx="323850" cy="514350"/>
            </a:xfrm>
            <a:custGeom>
              <a:avLst/>
              <a:gdLst>
                <a:gd name="T0" fmla="*/ 39 w 204"/>
                <a:gd name="T1" fmla="*/ 33 h 324"/>
                <a:gd name="T2" fmla="*/ 39 w 204"/>
                <a:gd name="T3" fmla="*/ 153 h 324"/>
                <a:gd name="T4" fmla="*/ 73 w 204"/>
                <a:gd name="T5" fmla="*/ 153 h 324"/>
                <a:gd name="T6" fmla="*/ 98 w 204"/>
                <a:gd name="T7" fmla="*/ 152 h 324"/>
                <a:gd name="T8" fmla="*/ 117 w 204"/>
                <a:gd name="T9" fmla="*/ 147 h 324"/>
                <a:gd name="T10" fmla="*/ 131 w 204"/>
                <a:gd name="T11" fmla="*/ 138 h 324"/>
                <a:gd name="T12" fmla="*/ 140 w 204"/>
                <a:gd name="T13" fmla="*/ 125 h 324"/>
                <a:gd name="T14" fmla="*/ 146 w 204"/>
                <a:gd name="T15" fmla="*/ 108 h 324"/>
                <a:gd name="T16" fmla="*/ 148 w 204"/>
                <a:gd name="T17" fmla="*/ 89 h 324"/>
                <a:gd name="T18" fmla="*/ 143 w 204"/>
                <a:gd name="T19" fmla="*/ 67 h 324"/>
                <a:gd name="T20" fmla="*/ 132 w 204"/>
                <a:gd name="T21" fmla="*/ 50 h 324"/>
                <a:gd name="T22" fmla="*/ 117 w 204"/>
                <a:gd name="T23" fmla="*/ 39 h 324"/>
                <a:gd name="T24" fmla="*/ 98 w 204"/>
                <a:gd name="T25" fmla="*/ 35 h 324"/>
                <a:gd name="T26" fmla="*/ 76 w 204"/>
                <a:gd name="T27" fmla="*/ 33 h 324"/>
                <a:gd name="T28" fmla="*/ 39 w 204"/>
                <a:gd name="T29" fmla="*/ 33 h 324"/>
                <a:gd name="T30" fmla="*/ 0 w 204"/>
                <a:gd name="T31" fmla="*/ 0 h 324"/>
                <a:gd name="T32" fmla="*/ 75 w 204"/>
                <a:gd name="T33" fmla="*/ 0 h 324"/>
                <a:gd name="T34" fmla="*/ 104 w 204"/>
                <a:gd name="T35" fmla="*/ 2 h 324"/>
                <a:gd name="T36" fmla="*/ 126 w 204"/>
                <a:gd name="T37" fmla="*/ 6 h 324"/>
                <a:gd name="T38" fmla="*/ 143 w 204"/>
                <a:gd name="T39" fmla="*/ 13 h 324"/>
                <a:gd name="T40" fmla="*/ 156 w 204"/>
                <a:gd name="T41" fmla="*/ 20 h 324"/>
                <a:gd name="T42" fmla="*/ 168 w 204"/>
                <a:gd name="T43" fmla="*/ 31 h 324"/>
                <a:gd name="T44" fmla="*/ 178 w 204"/>
                <a:gd name="T45" fmla="*/ 47 h 324"/>
                <a:gd name="T46" fmla="*/ 185 w 204"/>
                <a:gd name="T47" fmla="*/ 66 h 324"/>
                <a:gd name="T48" fmla="*/ 189 w 204"/>
                <a:gd name="T49" fmla="*/ 89 h 324"/>
                <a:gd name="T50" fmla="*/ 185 w 204"/>
                <a:gd name="T51" fmla="*/ 114 h 324"/>
                <a:gd name="T52" fmla="*/ 178 w 204"/>
                <a:gd name="T53" fmla="*/ 136 h 324"/>
                <a:gd name="T54" fmla="*/ 165 w 204"/>
                <a:gd name="T55" fmla="*/ 153 h 324"/>
                <a:gd name="T56" fmla="*/ 148 w 204"/>
                <a:gd name="T57" fmla="*/ 167 h 324"/>
                <a:gd name="T58" fmla="*/ 126 w 204"/>
                <a:gd name="T59" fmla="*/ 175 h 324"/>
                <a:gd name="T60" fmla="*/ 103 w 204"/>
                <a:gd name="T61" fmla="*/ 178 h 324"/>
                <a:gd name="T62" fmla="*/ 98 w 204"/>
                <a:gd name="T63" fmla="*/ 178 h 324"/>
                <a:gd name="T64" fmla="*/ 112 w 204"/>
                <a:gd name="T65" fmla="*/ 191 h 324"/>
                <a:gd name="T66" fmla="*/ 123 w 204"/>
                <a:gd name="T67" fmla="*/ 203 h 324"/>
                <a:gd name="T68" fmla="*/ 131 w 204"/>
                <a:gd name="T69" fmla="*/ 214 h 324"/>
                <a:gd name="T70" fmla="*/ 137 w 204"/>
                <a:gd name="T71" fmla="*/ 224 h 324"/>
                <a:gd name="T72" fmla="*/ 145 w 204"/>
                <a:gd name="T73" fmla="*/ 236 h 324"/>
                <a:gd name="T74" fmla="*/ 156 w 204"/>
                <a:gd name="T75" fmla="*/ 250 h 324"/>
                <a:gd name="T76" fmla="*/ 167 w 204"/>
                <a:gd name="T77" fmla="*/ 267 h 324"/>
                <a:gd name="T78" fmla="*/ 178 w 204"/>
                <a:gd name="T79" fmla="*/ 285 h 324"/>
                <a:gd name="T80" fmla="*/ 189 w 204"/>
                <a:gd name="T81" fmla="*/ 300 h 324"/>
                <a:gd name="T82" fmla="*/ 196 w 204"/>
                <a:gd name="T83" fmla="*/ 313 h 324"/>
                <a:gd name="T84" fmla="*/ 203 w 204"/>
                <a:gd name="T85" fmla="*/ 321 h 324"/>
                <a:gd name="T86" fmla="*/ 204 w 204"/>
                <a:gd name="T87" fmla="*/ 324 h 324"/>
                <a:gd name="T88" fmla="*/ 156 w 204"/>
                <a:gd name="T89" fmla="*/ 324 h 324"/>
                <a:gd name="T90" fmla="*/ 148 w 204"/>
                <a:gd name="T91" fmla="*/ 308 h 324"/>
                <a:gd name="T92" fmla="*/ 135 w 204"/>
                <a:gd name="T93" fmla="*/ 286 h 324"/>
                <a:gd name="T94" fmla="*/ 118 w 204"/>
                <a:gd name="T95" fmla="*/ 261 h 324"/>
                <a:gd name="T96" fmla="*/ 98 w 204"/>
                <a:gd name="T97" fmla="*/ 232 h 324"/>
                <a:gd name="T98" fmla="*/ 73 w 204"/>
                <a:gd name="T99" fmla="*/ 199 h 324"/>
                <a:gd name="T100" fmla="*/ 62 w 204"/>
                <a:gd name="T101" fmla="*/ 186 h 324"/>
                <a:gd name="T102" fmla="*/ 51 w 204"/>
                <a:gd name="T103" fmla="*/ 180 h 324"/>
                <a:gd name="T104" fmla="*/ 37 w 204"/>
                <a:gd name="T105" fmla="*/ 178 h 324"/>
                <a:gd name="T106" fmla="*/ 37 w 204"/>
                <a:gd name="T107" fmla="*/ 324 h 324"/>
                <a:gd name="T108" fmla="*/ 0 w 204"/>
                <a:gd name="T109" fmla="*/ 324 h 324"/>
                <a:gd name="T110" fmla="*/ 0 w 204"/>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324">
                  <a:moveTo>
                    <a:pt x="39" y="33"/>
                  </a:moveTo>
                  <a:lnTo>
                    <a:pt x="39" y="153"/>
                  </a:lnTo>
                  <a:lnTo>
                    <a:pt x="73" y="153"/>
                  </a:lnTo>
                  <a:lnTo>
                    <a:pt x="98" y="152"/>
                  </a:lnTo>
                  <a:lnTo>
                    <a:pt x="117" y="147"/>
                  </a:lnTo>
                  <a:lnTo>
                    <a:pt x="131" y="138"/>
                  </a:lnTo>
                  <a:lnTo>
                    <a:pt x="140" y="125"/>
                  </a:lnTo>
                  <a:lnTo>
                    <a:pt x="146" y="108"/>
                  </a:lnTo>
                  <a:lnTo>
                    <a:pt x="148" y="89"/>
                  </a:lnTo>
                  <a:lnTo>
                    <a:pt x="143" y="67"/>
                  </a:lnTo>
                  <a:lnTo>
                    <a:pt x="132" y="50"/>
                  </a:lnTo>
                  <a:lnTo>
                    <a:pt x="117" y="39"/>
                  </a:lnTo>
                  <a:lnTo>
                    <a:pt x="98" y="35"/>
                  </a:lnTo>
                  <a:lnTo>
                    <a:pt x="76" y="33"/>
                  </a:lnTo>
                  <a:lnTo>
                    <a:pt x="39" y="33"/>
                  </a:lnTo>
                  <a:close/>
                  <a:moveTo>
                    <a:pt x="0" y="0"/>
                  </a:moveTo>
                  <a:lnTo>
                    <a:pt x="75" y="0"/>
                  </a:lnTo>
                  <a:lnTo>
                    <a:pt x="104" y="2"/>
                  </a:lnTo>
                  <a:lnTo>
                    <a:pt x="126" y="6"/>
                  </a:lnTo>
                  <a:lnTo>
                    <a:pt x="143" y="13"/>
                  </a:lnTo>
                  <a:lnTo>
                    <a:pt x="156" y="20"/>
                  </a:lnTo>
                  <a:lnTo>
                    <a:pt x="168" y="31"/>
                  </a:lnTo>
                  <a:lnTo>
                    <a:pt x="178" y="47"/>
                  </a:lnTo>
                  <a:lnTo>
                    <a:pt x="185" y="66"/>
                  </a:lnTo>
                  <a:lnTo>
                    <a:pt x="189" y="89"/>
                  </a:lnTo>
                  <a:lnTo>
                    <a:pt x="185" y="114"/>
                  </a:lnTo>
                  <a:lnTo>
                    <a:pt x="178" y="136"/>
                  </a:lnTo>
                  <a:lnTo>
                    <a:pt x="165" y="153"/>
                  </a:lnTo>
                  <a:lnTo>
                    <a:pt x="148" y="167"/>
                  </a:lnTo>
                  <a:lnTo>
                    <a:pt x="126" y="175"/>
                  </a:lnTo>
                  <a:lnTo>
                    <a:pt x="103" y="178"/>
                  </a:lnTo>
                  <a:lnTo>
                    <a:pt x="98" y="178"/>
                  </a:lnTo>
                  <a:lnTo>
                    <a:pt x="112" y="191"/>
                  </a:lnTo>
                  <a:lnTo>
                    <a:pt x="123" y="203"/>
                  </a:lnTo>
                  <a:lnTo>
                    <a:pt x="131" y="214"/>
                  </a:lnTo>
                  <a:lnTo>
                    <a:pt x="137" y="224"/>
                  </a:lnTo>
                  <a:lnTo>
                    <a:pt x="145" y="236"/>
                  </a:lnTo>
                  <a:lnTo>
                    <a:pt x="156" y="250"/>
                  </a:lnTo>
                  <a:lnTo>
                    <a:pt x="167" y="267"/>
                  </a:lnTo>
                  <a:lnTo>
                    <a:pt x="178" y="285"/>
                  </a:lnTo>
                  <a:lnTo>
                    <a:pt x="189" y="300"/>
                  </a:lnTo>
                  <a:lnTo>
                    <a:pt x="196" y="313"/>
                  </a:lnTo>
                  <a:lnTo>
                    <a:pt x="203" y="321"/>
                  </a:lnTo>
                  <a:lnTo>
                    <a:pt x="204" y="324"/>
                  </a:lnTo>
                  <a:lnTo>
                    <a:pt x="156" y="324"/>
                  </a:lnTo>
                  <a:lnTo>
                    <a:pt x="148" y="308"/>
                  </a:lnTo>
                  <a:lnTo>
                    <a:pt x="135" y="286"/>
                  </a:lnTo>
                  <a:lnTo>
                    <a:pt x="118" y="261"/>
                  </a:lnTo>
                  <a:lnTo>
                    <a:pt x="98" y="232"/>
                  </a:lnTo>
                  <a:lnTo>
                    <a:pt x="73" y="199"/>
                  </a:lnTo>
                  <a:lnTo>
                    <a:pt x="62" y="186"/>
                  </a:lnTo>
                  <a:lnTo>
                    <a:pt x="51" y="180"/>
                  </a:lnTo>
                  <a:lnTo>
                    <a:pt x="37" y="178"/>
                  </a:lnTo>
                  <a:lnTo>
                    <a:pt x="37"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4" name="Freeform 33"/>
            <p:cNvSpPr>
              <a:spLocks/>
            </p:cNvSpPr>
            <p:nvPr/>
          </p:nvSpPr>
          <p:spPr bwMode="auto">
            <a:xfrm>
              <a:off x="2967038" y="5343525"/>
              <a:ext cx="349250" cy="533400"/>
            </a:xfrm>
            <a:custGeom>
              <a:avLst/>
              <a:gdLst>
                <a:gd name="T0" fmla="*/ 114 w 220"/>
                <a:gd name="T1" fmla="*/ 0 h 336"/>
                <a:gd name="T2" fmla="*/ 149 w 220"/>
                <a:gd name="T3" fmla="*/ 3 h 336"/>
                <a:gd name="T4" fmla="*/ 181 w 220"/>
                <a:gd name="T5" fmla="*/ 12 h 336"/>
                <a:gd name="T6" fmla="*/ 213 w 220"/>
                <a:gd name="T7" fmla="*/ 31 h 336"/>
                <a:gd name="T8" fmla="*/ 195 w 220"/>
                <a:gd name="T9" fmla="*/ 58 h 336"/>
                <a:gd name="T10" fmla="*/ 174 w 220"/>
                <a:gd name="T11" fmla="*/ 45 h 336"/>
                <a:gd name="T12" fmla="*/ 155 w 220"/>
                <a:gd name="T13" fmla="*/ 37 h 336"/>
                <a:gd name="T14" fmla="*/ 136 w 220"/>
                <a:gd name="T15" fmla="*/ 33 h 336"/>
                <a:gd name="T16" fmla="*/ 116 w 220"/>
                <a:gd name="T17" fmla="*/ 31 h 336"/>
                <a:gd name="T18" fmla="*/ 94 w 220"/>
                <a:gd name="T19" fmla="*/ 33 h 336"/>
                <a:gd name="T20" fmla="*/ 75 w 220"/>
                <a:gd name="T21" fmla="*/ 41 h 336"/>
                <a:gd name="T22" fmla="*/ 63 w 220"/>
                <a:gd name="T23" fmla="*/ 51 h 336"/>
                <a:gd name="T24" fmla="*/ 55 w 220"/>
                <a:gd name="T25" fmla="*/ 66 h 336"/>
                <a:gd name="T26" fmla="*/ 52 w 220"/>
                <a:gd name="T27" fmla="*/ 84 h 336"/>
                <a:gd name="T28" fmla="*/ 55 w 220"/>
                <a:gd name="T29" fmla="*/ 102 h 336"/>
                <a:gd name="T30" fmla="*/ 64 w 220"/>
                <a:gd name="T31" fmla="*/ 116 h 336"/>
                <a:gd name="T32" fmla="*/ 81 w 220"/>
                <a:gd name="T33" fmla="*/ 128 h 336"/>
                <a:gd name="T34" fmla="*/ 105 w 220"/>
                <a:gd name="T35" fmla="*/ 137 h 336"/>
                <a:gd name="T36" fmla="*/ 142 w 220"/>
                <a:gd name="T37" fmla="*/ 148 h 336"/>
                <a:gd name="T38" fmla="*/ 167 w 220"/>
                <a:gd name="T39" fmla="*/ 158 h 336"/>
                <a:gd name="T40" fmla="*/ 186 w 220"/>
                <a:gd name="T41" fmla="*/ 169 h 336"/>
                <a:gd name="T42" fmla="*/ 200 w 220"/>
                <a:gd name="T43" fmla="*/ 181 h 336"/>
                <a:gd name="T44" fmla="*/ 211 w 220"/>
                <a:gd name="T45" fmla="*/ 198 h 336"/>
                <a:gd name="T46" fmla="*/ 219 w 220"/>
                <a:gd name="T47" fmla="*/ 219 h 336"/>
                <a:gd name="T48" fmla="*/ 220 w 220"/>
                <a:gd name="T49" fmla="*/ 239 h 336"/>
                <a:gd name="T50" fmla="*/ 217 w 220"/>
                <a:gd name="T51" fmla="*/ 261 h 336"/>
                <a:gd name="T52" fmla="*/ 210 w 220"/>
                <a:gd name="T53" fmla="*/ 283 h 336"/>
                <a:gd name="T54" fmla="*/ 195 w 220"/>
                <a:gd name="T55" fmla="*/ 302 h 336"/>
                <a:gd name="T56" fmla="*/ 177 w 220"/>
                <a:gd name="T57" fmla="*/ 317 h 336"/>
                <a:gd name="T58" fmla="*/ 155 w 220"/>
                <a:gd name="T59" fmla="*/ 328 h 336"/>
                <a:gd name="T60" fmla="*/ 131 w 220"/>
                <a:gd name="T61" fmla="*/ 334 h 336"/>
                <a:gd name="T62" fmla="*/ 103 w 220"/>
                <a:gd name="T63" fmla="*/ 336 h 336"/>
                <a:gd name="T64" fmla="*/ 66 w 220"/>
                <a:gd name="T65" fmla="*/ 333 h 336"/>
                <a:gd name="T66" fmla="*/ 31 w 220"/>
                <a:gd name="T67" fmla="*/ 323 h 336"/>
                <a:gd name="T68" fmla="*/ 0 w 220"/>
                <a:gd name="T69" fmla="*/ 308 h 336"/>
                <a:gd name="T70" fmla="*/ 17 w 220"/>
                <a:gd name="T71" fmla="*/ 277 h 336"/>
                <a:gd name="T72" fmla="*/ 44 w 220"/>
                <a:gd name="T73" fmla="*/ 292 h 336"/>
                <a:gd name="T74" fmla="*/ 72 w 220"/>
                <a:gd name="T75" fmla="*/ 302 h 336"/>
                <a:gd name="T76" fmla="*/ 103 w 220"/>
                <a:gd name="T77" fmla="*/ 305 h 336"/>
                <a:gd name="T78" fmla="*/ 125 w 220"/>
                <a:gd name="T79" fmla="*/ 303 h 336"/>
                <a:gd name="T80" fmla="*/ 141 w 220"/>
                <a:gd name="T81" fmla="*/ 298 h 336"/>
                <a:gd name="T82" fmla="*/ 155 w 220"/>
                <a:gd name="T83" fmla="*/ 291 h 336"/>
                <a:gd name="T84" fmla="*/ 167 w 220"/>
                <a:gd name="T85" fmla="*/ 278 h 336"/>
                <a:gd name="T86" fmla="*/ 175 w 220"/>
                <a:gd name="T87" fmla="*/ 263 h 336"/>
                <a:gd name="T88" fmla="*/ 178 w 220"/>
                <a:gd name="T89" fmla="*/ 244 h 336"/>
                <a:gd name="T90" fmla="*/ 175 w 220"/>
                <a:gd name="T91" fmla="*/ 225 h 336"/>
                <a:gd name="T92" fmla="*/ 164 w 220"/>
                <a:gd name="T93" fmla="*/ 208 h 336"/>
                <a:gd name="T94" fmla="*/ 145 w 220"/>
                <a:gd name="T95" fmla="*/ 194 h 336"/>
                <a:gd name="T96" fmla="*/ 120 w 220"/>
                <a:gd name="T97" fmla="*/ 184 h 336"/>
                <a:gd name="T98" fmla="*/ 88 w 220"/>
                <a:gd name="T99" fmla="*/ 173 h 336"/>
                <a:gd name="T100" fmla="*/ 63 w 220"/>
                <a:gd name="T101" fmla="*/ 166 h 336"/>
                <a:gd name="T102" fmla="*/ 44 w 220"/>
                <a:gd name="T103" fmla="*/ 156 h 336"/>
                <a:gd name="T104" fmla="*/ 30 w 220"/>
                <a:gd name="T105" fmla="*/ 145 h 336"/>
                <a:gd name="T106" fmla="*/ 19 w 220"/>
                <a:gd name="T107" fmla="*/ 130 h 336"/>
                <a:gd name="T108" fmla="*/ 11 w 220"/>
                <a:gd name="T109" fmla="*/ 112 h 336"/>
                <a:gd name="T110" fmla="*/ 10 w 220"/>
                <a:gd name="T111" fmla="*/ 92 h 336"/>
                <a:gd name="T112" fmla="*/ 13 w 220"/>
                <a:gd name="T113" fmla="*/ 66 h 336"/>
                <a:gd name="T114" fmla="*/ 22 w 220"/>
                <a:gd name="T115" fmla="*/ 44 h 336"/>
                <a:gd name="T116" fmla="*/ 38 w 220"/>
                <a:gd name="T117" fmla="*/ 25 h 336"/>
                <a:gd name="T118" fmla="*/ 60 w 220"/>
                <a:gd name="T119" fmla="*/ 11 h 336"/>
                <a:gd name="T120" fmla="*/ 85 w 220"/>
                <a:gd name="T121" fmla="*/ 3 h 336"/>
                <a:gd name="T122" fmla="*/ 114 w 220"/>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 h="336">
                  <a:moveTo>
                    <a:pt x="114" y="0"/>
                  </a:moveTo>
                  <a:lnTo>
                    <a:pt x="149" y="3"/>
                  </a:lnTo>
                  <a:lnTo>
                    <a:pt x="181" y="12"/>
                  </a:lnTo>
                  <a:lnTo>
                    <a:pt x="213" y="31"/>
                  </a:lnTo>
                  <a:lnTo>
                    <a:pt x="195" y="58"/>
                  </a:lnTo>
                  <a:lnTo>
                    <a:pt x="174" y="45"/>
                  </a:lnTo>
                  <a:lnTo>
                    <a:pt x="155" y="37"/>
                  </a:lnTo>
                  <a:lnTo>
                    <a:pt x="136" y="33"/>
                  </a:lnTo>
                  <a:lnTo>
                    <a:pt x="116" y="31"/>
                  </a:lnTo>
                  <a:lnTo>
                    <a:pt x="94" y="33"/>
                  </a:lnTo>
                  <a:lnTo>
                    <a:pt x="75" y="41"/>
                  </a:lnTo>
                  <a:lnTo>
                    <a:pt x="63" y="51"/>
                  </a:lnTo>
                  <a:lnTo>
                    <a:pt x="55" y="66"/>
                  </a:lnTo>
                  <a:lnTo>
                    <a:pt x="52" y="84"/>
                  </a:lnTo>
                  <a:lnTo>
                    <a:pt x="55" y="102"/>
                  </a:lnTo>
                  <a:lnTo>
                    <a:pt x="64" y="116"/>
                  </a:lnTo>
                  <a:lnTo>
                    <a:pt x="81" y="128"/>
                  </a:lnTo>
                  <a:lnTo>
                    <a:pt x="105" y="137"/>
                  </a:lnTo>
                  <a:lnTo>
                    <a:pt x="142" y="148"/>
                  </a:lnTo>
                  <a:lnTo>
                    <a:pt x="167" y="158"/>
                  </a:lnTo>
                  <a:lnTo>
                    <a:pt x="186" y="169"/>
                  </a:lnTo>
                  <a:lnTo>
                    <a:pt x="200" y="181"/>
                  </a:lnTo>
                  <a:lnTo>
                    <a:pt x="211" y="198"/>
                  </a:lnTo>
                  <a:lnTo>
                    <a:pt x="219" y="219"/>
                  </a:lnTo>
                  <a:lnTo>
                    <a:pt x="220" y="239"/>
                  </a:lnTo>
                  <a:lnTo>
                    <a:pt x="217" y="261"/>
                  </a:lnTo>
                  <a:lnTo>
                    <a:pt x="210" y="283"/>
                  </a:lnTo>
                  <a:lnTo>
                    <a:pt x="195" y="302"/>
                  </a:lnTo>
                  <a:lnTo>
                    <a:pt x="177" y="317"/>
                  </a:lnTo>
                  <a:lnTo>
                    <a:pt x="155" y="328"/>
                  </a:lnTo>
                  <a:lnTo>
                    <a:pt x="131" y="334"/>
                  </a:lnTo>
                  <a:lnTo>
                    <a:pt x="103" y="336"/>
                  </a:lnTo>
                  <a:lnTo>
                    <a:pt x="66" y="333"/>
                  </a:lnTo>
                  <a:lnTo>
                    <a:pt x="31" y="323"/>
                  </a:lnTo>
                  <a:lnTo>
                    <a:pt x="0" y="308"/>
                  </a:lnTo>
                  <a:lnTo>
                    <a:pt x="17" y="277"/>
                  </a:lnTo>
                  <a:lnTo>
                    <a:pt x="44" y="292"/>
                  </a:lnTo>
                  <a:lnTo>
                    <a:pt x="72" y="302"/>
                  </a:lnTo>
                  <a:lnTo>
                    <a:pt x="103" y="305"/>
                  </a:lnTo>
                  <a:lnTo>
                    <a:pt x="125" y="303"/>
                  </a:lnTo>
                  <a:lnTo>
                    <a:pt x="141" y="298"/>
                  </a:lnTo>
                  <a:lnTo>
                    <a:pt x="155" y="291"/>
                  </a:lnTo>
                  <a:lnTo>
                    <a:pt x="167" y="278"/>
                  </a:lnTo>
                  <a:lnTo>
                    <a:pt x="175" y="263"/>
                  </a:lnTo>
                  <a:lnTo>
                    <a:pt x="178" y="244"/>
                  </a:lnTo>
                  <a:lnTo>
                    <a:pt x="175" y="225"/>
                  </a:lnTo>
                  <a:lnTo>
                    <a:pt x="164" y="208"/>
                  </a:lnTo>
                  <a:lnTo>
                    <a:pt x="145" y="194"/>
                  </a:lnTo>
                  <a:lnTo>
                    <a:pt x="120" y="184"/>
                  </a:lnTo>
                  <a:lnTo>
                    <a:pt x="88" y="173"/>
                  </a:lnTo>
                  <a:lnTo>
                    <a:pt x="63" y="166"/>
                  </a:lnTo>
                  <a:lnTo>
                    <a:pt x="44" y="156"/>
                  </a:lnTo>
                  <a:lnTo>
                    <a:pt x="30" y="145"/>
                  </a:lnTo>
                  <a:lnTo>
                    <a:pt x="19" y="130"/>
                  </a:lnTo>
                  <a:lnTo>
                    <a:pt x="11" y="112"/>
                  </a:lnTo>
                  <a:lnTo>
                    <a:pt x="10" y="92"/>
                  </a:lnTo>
                  <a:lnTo>
                    <a:pt x="13" y="66"/>
                  </a:lnTo>
                  <a:lnTo>
                    <a:pt x="22" y="44"/>
                  </a:lnTo>
                  <a:lnTo>
                    <a:pt x="38" y="25"/>
                  </a:lnTo>
                  <a:lnTo>
                    <a:pt x="60" y="11"/>
                  </a:lnTo>
                  <a:lnTo>
                    <a:pt x="85" y="3"/>
                  </a:lnTo>
                  <a:lnTo>
                    <a:pt x="114"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5" name="Rectangle 34"/>
            <p:cNvSpPr>
              <a:spLocks noChangeArrowheads="1"/>
            </p:cNvSpPr>
            <p:nvPr/>
          </p:nvSpPr>
          <p:spPr bwMode="auto">
            <a:xfrm>
              <a:off x="3430588" y="5353050"/>
              <a:ext cx="60325"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6" name="Freeform 35"/>
            <p:cNvSpPr>
              <a:spLocks/>
            </p:cNvSpPr>
            <p:nvPr/>
          </p:nvSpPr>
          <p:spPr bwMode="auto">
            <a:xfrm>
              <a:off x="3579813"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7" name="Freeform 36"/>
            <p:cNvSpPr>
              <a:spLocks noEditPoints="1"/>
            </p:cNvSpPr>
            <p:nvPr/>
          </p:nvSpPr>
          <p:spPr bwMode="auto">
            <a:xfrm>
              <a:off x="3889376" y="5243513"/>
              <a:ext cx="422275" cy="623888"/>
            </a:xfrm>
            <a:custGeom>
              <a:avLst/>
              <a:gdLst>
                <a:gd name="T0" fmla="*/ 133 w 266"/>
                <a:gd name="T1" fmla="*/ 104 h 393"/>
                <a:gd name="T2" fmla="*/ 81 w 266"/>
                <a:gd name="T3" fmla="*/ 261 h 393"/>
                <a:gd name="T4" fmla="*/ 181 w 266"/>
                <a:gd name="T5" fmla="*/ 261 h 393"/>
                <a:gd name="T6" fmla="*/ 133 w 266"/>
                <a:gd name="T7" fmla="*/ 104 h 393"/>
                <a:gd name="T8" fmla="*/ 108 w 266"/>
                <a:gd name="T9" fmla="*/ 69 h 393"/>
                <a:gd name="T10" fmla="*/ 160 w 266"/>
                <a:gd name="T11" fmla="*/ 69 h 393"/>
                <a:gd name="T12" fmla="*/ 266 w 266"/>
                <a:gd name="T13" fmla="*/ 393 h 393"/>
                <a:gd name="T14" fmla="*/ 222 w 266"/>
                <a:gd name="T15" fmla="*/ 393 h 393"/>
                <a:gd name="T16" fmla="*/ 192 w 266"/>
                <a:gd name="T17" fmla="*/ 294 h 393"/>
                <a:gd name="T18" fmla="*/ 71 w 266"/>
                <a:gd name="T19" fmla="*/ 294 h 393"/>
                <a:gd name="T20" fmla="*/ 39 w 266"/>
                <a:gd name="T21" fmla="*/ 393 h 393"/>
                <a:gd name="T22" fmla="*/ 0 w 266"/>
                <a:gd name="T23" fmla="*/ 393 h 393"/>
                <a:gd name="T24" fmla="*/ 108 w 266"/>
                <a:gd name="T25" fmla="*/ 69 h 393"/>
                <a:gd name="T26" fmla="*/ 183 w 266"/>
                <a:gd name="T27" fmla="*/ 0 h 393"/>
                <a:gd name="T28" fmla="*/ 189 w 266"/>
                <a:gd name="T29" fmla="*/ 2 h 393"/>
                <a:gd name="T30" fmla="*/ 195 w 266"/>
                <a:gd name="T31" fmla="*/ 4 h 393"/>
                <a:gd name="T32" fmla="*/ 200 w 266"/>
                <a:gd name="T33" fmla="*/ 8 h 393"/>
                <a:gd name="T34" fmla="*/ 203 w 266"/>
                <a:gd name="T35" fmla="*/ 13 h 393"/>
                <a:gd name="T36" fmla="*/ 206 w 266"/>
                <a:gd name="T37" fmla="*/ 18 h 393"/>
                <a:gd name="T38" fmla="*/ 208 w 266"/>
                <a:gd name="T39" fmla="*/ 24 h 393"/>
                <a:gd name="T40" fmla="*/ 205 w 266"/>
                <a:gd name="T41" fmla="*/ 36 h 393"/>
                <a:gd name="T42" fmla="*/ 195 w 266"/>
                <a:gd name="T43" fmla="*/ 46 h 393"/>
                <a:gd name="T44" fmla="*/ 183 w 266"/>
                <a:gd name="T45" fmla="*/ 49 h 393"/>
                <a:gd name="T46" fmla="*/ 170 w 266"/>
                <a:gd name="T47" fmla="*/ 46 h 393"/>
                <a:gd name="T48" fmla="*/ 163 w 266"/>
                <a:gd name="T49" fmla="*/ 36 h 393"/>
                <a:gd name="T50" fmla="*/ 158 w 266"/>
                <a:gd name="T51" fmla="*/ 24 h 393"/>
                <a:gd name="T52" fmla="*/ 160 w 266"/>
                <a:gd name="T53" fmla="*/ 18 h 393"/>
                <a:gd name="T54" fmla="*/ 163 w 266"/>
                <a:gd name="T55" fmla="*/ 13 h 393"/>
                <a:gd name="T56" fmla="*/ 166 w 266"/>
                <a:gd name="T57" fmla="*/ 8 h 393"/>
                <a:gd name="T58" fmla="*/ 170 w 266"/>
                <a:gd name="T59" fmla="*/ 4 h 393"/>
                <a:gd name="T60" fmla="*/ 177 w 266"/>
                <a:gd name="T61" fmla="*/ 2 h 393"/>
                <a:gd name="T62" fmla="*/ 183 w 266"/>
                <a:gd name="T63" fmla="*/ 0 h 393"/>
                <a:gd name="T64" fmla="*/ 85 w 266"/>
                <a:gd name="T65" fmla="*/ 0 h 393"/>
                <a:gd name="T66" fmla="*/ 92 w 266"/>
                <a:gd name="T67" fmla="*/ 2 h 393"/>
                <a:gd name="T68" fmla="*/ 97 w 266"/>
                <a:gd name="T69" fmla="*/ 4 h 393"/>
                <a:gd name="T70" fmla="*/ 102 w 266"/>
                <a:gd name="T71" fmla="*/ 8 h 393"/>
                <a:gd name="T72" fmla="*/ 106 w 266"/>
                <a:gd name="T73" fmla="*/ 13 h 393"/>
                <a:gd name="T74" fmla="*/ 108 w 266"/>
                <a:gd name="T75" fmla="*/ 18 h 393"/>
                <a:gd name="T76" fmla="*/ 110 w 266"/>
                <a:gd name="T77" fmla="*/ 24 h 393"/>
                <a:gd name="T78" fmla="*/ 106 w 266"/>
                <a:gd name="T79" fmla="*/ 36 h 393"/>
                <a:gd name="T80" fmla="*/ 99 w 266"/>
                <a:gd name="T81" fmla="*/ 46 h 393"/>
                <a:gd name="T82" fmla="*/ 86 w 266"/>
                <a:gd name="T83" fmla="*/ 49 h 393"/>
                <a:gd name="T84" fmla="*/ 74 w 266"/>
                <a:gd name="T85" fmla="*/ 46 h 393"/>
                <a:gd name="T86" fmla="*/ 64 w 266"/>
                <a:gd name="T87" fmla="*/ 36 h 393"/>
                <a:gd name="T88" fmla="*/ 61 w 266"/>
                <a:gd name="T89" fmla="*/ 24 h 393"/>
                <a:gd name="T90" fmla="*/ 61 w 266"/>
                <a:gd name="T91" fmla="*/ 18 h 393"/>
                <a:gd name="T92" fmla="*/ 64 w 266"/>
                <a:gd name="T93" fmla="*/ 13 h 393"/>
                <a:gd name="T94" fmla="*/ 67 w 266"/>
                <a:gd name="T95" fmla="*/ 8 h 393"/>
                <a:gd name="T96" fmla="*/ 74 w 266"/>
                <a:gd name="T97" fmla="*/ 4 h 393"/>
                <a:gd name="T98" fmla="*/ 78 w 266"/>
                <a:gd name="T99" fmla="*/ 2 h 393"/>
                <a:gd name="T100" fmla="*/ 85 w 266"/>
                <a:gd name="T10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93">
                  <a:moveTo>
                    <a:pt x="133" y="104"/>
                  </a:moveTo>
                  <a:lnTo>
                    <a:pt x="81" y="261"/>
                  </a:lnTo>
                  <a:lnTo>
                    <a:pt x="181" y="261"/>
                  </a:lnTo>
                  <a:lnTo>
                    <a:pt x="133" y="104"/>
                  </a:lnTo>
                  <a:close/>
                  <a:moveTo>
                    <a:pt x="108" y="69"/>
                  </a:moveTo>
                  <a:lnTo>
                    <a:pt x="160" y="69"/>
                  </a:lnTo>
                  <a:lnTo>
                    <a:pt x="266" y="393"/>
                  </a:lnTo>
                  <a:lnTo>
                    <a:pt x="222" y="393"/>
                  </a:lnTo>
                  <a:lnTo>
                    <a:pt x="192" y="294"/>
                  </a:lnTo>
                  <a:lnTo>
                    <a:pt x="71" y="294"/>
                  </a:lnTo>
                  <a:lnTo>
                    <a:pt x="39" y="393"/>
                  </a:lnTo>
                  <a:lnTo>
                    <a:pt x="0" y="393"/>
                  </a:lnTo>
                  <a:lnTo>
                    <a:pt x="108" y="69"/>
                  </a:lnTo>
                  <a:close/>
                  <a:moveTo>
                    <a:pt x="183" y="0"/>
                  </a:moveTo>
                  <a:lnTo>
                    <a:pt x="189" y="2"/>
                  </a:lnTo>
                  <a:lnTo>
                    <a:pt x="195" y="4"/>
                  </a:lnTo>
                  <a:lnTo>
                    <a:pt x="200" y="8"/>
                  </a:lnTo>
                  <a:lnTo>
                    <a:pt x="203" y="13"/>
                  </a:lnTo>
                  <a:lnTo>
                    <a:pt x="206" y="18"/>
                  </a:lnTo>
                  <a:lnTo>
                    <a:pt x="208" y="24"/>
                  </a:lnTo>
                  <a:lnTo>
                    <a:pt x="205" y="36"/>
                  </a:lnTo>
                  <a:lnTo>
                    <a:pt x="195" y="46"/>
                  </a:lnTo>
                  <a:lnTo>
                    <a:pt x="183" y="49"/>
                  </a:lnTo>
                  <a:lnTo>
                    <a:pt x="170" y="46"/>
                  </a:lnTo>
                  <a:lnTo>
                    <a:pt x="163" y="36"/>
                  </a:lnTo>
                  <a:lnTo>
                    <a:pt x="158" y="24"/>
                  </a:lnTo>
                  <a:lnTo>
                    <a:pt x="160" y="18"/>
                  </a:lnTo>
                  <a:lnTo>
                    <a:pt x="163" y="13"/>
                  </a:lnTo>
                  <a:lnTo>
                    <a:pt x="166" y="8"/>
                  </a:lnTo>
                  <a:lnTo>
                    <a:pt x="170" y="4"/>
                  </a:lnTo>
                  <a:lnTo>
                    <a:pt x="177" y="2"/>
                  </a:lnTo>
                  <a:lnTo>
                    <a:pt x="183" y="0"/>
                  </a:lnTo>
                  <a:close/>
                  <a:moveTo>
                    <a:pt x="85" y="0"/>
                  </a:moveTo>
                  <a:lnTo>
                    <a:pt x="92" y="2"/>
                  </a:lnTo>
                  <a:lnTo>
                    <a:pt x="97" y="4"/>
                  </a:lnTo>
                  <a:lnTo>
                    <a:pt x="102" y="8"/>
                  </a:lnTo>
                  <a:lnTo>
                    <a:pt x="106" y="13"/>
                  </a:lnTo>
                  <a:lnTo>
                    <a:pt x="108" y="18"/>
                  </a:lnTo>
                  <a:lnTo>
                    <a:pt x="110" y="24"/>
                  </a:lnTo>
                  <a:lnTo>
                    <a:pt x="106" y="36"/>
                  </a:lnTo>
                  <a:lnTo>
                    <a:pt x="99" y="46"/>
                  </a:lnTo>
                  <a:lnTo>
                    <a:pt x="86" y="49"/>
                  </a:lnTo>
                  <a:lnTo>
                    <a:pt x="74" y="46"/>
                  </a:lnTo>
                  <a:lnTo>
                    <a:pt x="64" y="36"/>
                  </a:lnTo>
                  <a:lnTo>
                    <a:pt x="61" y="24"/>
                  </a:lnTo>
                  <a:lnTo>
                    <a:pt x="61" y="18"/>
                  </a:lnTo>
                  <a:lnTo>
                    <a:pt x="64" y="13"/>
                  </a:lnTo>
                  <a:lnTo>
                    <a:pt x="67" y="8"/>
                  </a:lnTo>
                  <a:lnTo>
                    <a:pt x="74" y="4"/>
                  </a:lnTo>
                  <a:lnTo>
                    <a:pt x="78" y="2"/>
                  </a:lnTo>
                  <a:lnTo>
                    <a:pt x="85"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8" name="Freeform 37"/>
            <p:cNvSpPr>
              <a:spLocks/>
            </p:cNvSpPr>
            <p:nvPr/>
          </p:nvSpPr>
          <p:spPr bwMode="auto">
            <a:xfrm>
              <a:off x="4289426"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9" name="Freeform 38"/>
            <p:cNvSpPr>
              <a:spLocks noEditPoints="1"/>
            </p:cNvSpPr>
            <p:nvPr/>
          </p:nvSpPr>
          <p:spPr bwMode="auto">
            <a:xfrm>
              <a:off x="4921251" y="5353050"/>
              <a:ext cx="322263" cy="514350"/>
            </a:xfrm>
            <a:custGeom>
              <a:avLst/>
              <a:gdLst>
                <a:gd name="T0" fmla="*/ 39 w 203"/>
                <a:gd name="T1" fmla="*/ 33 h 324"/>
                <a:gd name="T2" fmla="*/ 39 w 203"/>
                <a:gd name="T3" fmla="*/ 164 h 324"/>
                <a:gd name="T4" fmla="*/ 92 w 203"/>
                <a:gd name="T5" fmla="*/ 164 h 324"/>
                <a:gd name="T6" fmla="*/ 111 w 203"/>
                <a:gd name="T7" fmla="*/ 163 h 324"/>
                <a:gd name="T8" fmla="*/ 123 w 203"/>
                <a:gd name="T9" fmla="*/ 160 h 324"/>
                <a:gd name="T10" fmla="*/ 134 w 203"/>
                <a:gd name="T11" fmla="*/ 155 h 324"/>
                <a:gd name="T12" fmla="*/ 144 w 203"/>
                <a:gd name="T13" fmla="*/ 146 h 324"/>
                <a:gd name="T14" fmla="*/ 153 w 203"/>
                <a:gd name="T15" fmla="*/ 133 h 324"/>
                <a:gd name="T16" fmla="*/ 158 w 203"/>
                <a:gd name="T17" fmla="*/ 117 h 324"/>
                <a:gd name="T18" fmla="*/ 159 w 203"/>
                <a:gd name="T19" fmla="*/ 100 h 324"/>
                <a:gd name="T20" fmla="*/ 158 w 203"/>
                <a:gd name="T21" fmla="*/ 78 h 324"/>
                <a:gd name="T22" fmla="*/ 151 w 203"/>
                <a:gd name="T23" fmla="*/ 63 h 324"/>
                <a:gd name="T24" fmla="*/ 140 w 203"/>
                <a:gd name="T25" fmla="*/ 49 h 324"/>
                <a:gd name="T26" fmla="*/ 126 w 203"/>
                <a:gd name="T27" fmla="*/ 39 h 324"/>
                <a:gd name="T28" fmla="*/ 106 w 203"/>
                <a:gd name="T29" fmla="*/ 35 h 324"/>
                <a:gd name="T30" fmla="*/ 80 w 203"/>
                <a:gd name="T31" fmla="*/ 33 h 324"/>
                <a:gd name="T32" fmla="*/ 39 w 203"/>
                <a:gd name="T33" fmla="*/ 33 h 324"/>
                <a:gd name="T34" fmla="*/ 0 w 203"/>
                <a:gd name="T35" fmla="*/ 0 h 324"/>
                <a:gd name="T36" fmla="*/ 91 w 203"/>
                <a:gd name="T37" fmla="*/ 0 h 324"/>
                <a:gd name="T38" fmla="*/ 114 w 203"/>
                <a:gd name="T39" fmla="*/ 2 h 324"/>
                <a:gd name="T40" fmla="*/ 133 w 203"/>
                <a:gd name="T41" fmla="*/ 3 h 324"/>
                <a:gd name="T42" fmla="*/ 147 w 203"/>
                <a:gd name="T43" fmla="*/ 8 h 324"/>
                <a:gd name="T44" fmla="*/ 161 w 203"/>
                <a:gd name="T45" fmla="*/ 16 h 324"/>
                <a:gd name="T46" fmla="*/ 180 w 203"/>
                <a:gd name="T47" fmla="*/ 30 h 324"/>
                <a:gd name="T48" fmla="*/ 192 w 203"/>
                <a:gd name="T49" fmla="*/ 49 h 324"/>
                <a:gd name="T50" fmla="*/ 200 w 203"/>
                <a:gd name="T51" fmla="*/ 69 h 324"/>
                <a:gd name="T52" fmla="*/ 203 w 203"/>
                <a:gd name="T53" fmla="*/ 92 h 324"/>
                <a:gd name="T54" fmla="*/ 200 w 203"/>
                <a:gd name="T55" fmla="*/ 124 h 324"/>
                <a:gd name="T56" fmla="*/ 190 w 203"/>
                <a:gd name="T57" fmla="*/ 149 h 324"/>
                <a:gd name="T58" fmla="*/ 173 w 203"/>
                <a:gd name="T59" fmla="*/ 171 h 324"/>
                <a:gd name="T60" fmla="*/ 150 w 203"/>
                <a:gd name="T61" fmla="*/ 185 h 324"/>
                <a:gd name="T62" fmla="*/ 125 w 203"/>
                <a:gd name="T63" fmla="*/ 192 h 324"/>
                <a:gd name="T64" fmla="*/ 95 w 203"/>
                <a:gd name="T65" fmla="*/ 196 h 324"/>
                <a:gd name="T66" fmla="*/ 39 w 203"/>
                <a:gd name="T67" fmla="*/ 196 h 324"/>
                <a:gd name="T68" fmla="*/ 39 w 203"/>
                <a:gd name="T69" fmla="*/ 324 h 324"/>
                <a:gd name="T70" fmla="*/ 0 w 203"/>
                <a:gd name="T71" fmla="*/ 324 h 324"/>
                <a:gd name="T72" fmla="*/ 0 w 203"/>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324">
                  <a:moveTo>
                    <a:pt x="39" y="33"/>
                  </a:moveTo>
                  <a:lnTo>
                    <a:pt x="39" y="164"/>
                  </a:lnTo>
                  <a:lnTo>
                    <a:pt x="92" y="164"/>
                  </a:lnTo>
                  <a:lnTo>
                    <a:pt x="111" y="163"/>
                  </a:lnTo>
                  <a:lnTo>
                    <a:pt x="123" y="160"/>
                  </a:lnTo>
                  <a:lnTo>
                    <a:pt x="134" y="155"/>
                  </a:lnTo>
                  <a:lnTo>
                    <a:pt x="144" y="146"/>
                  </a:lnTo>
                  <a:lnTo>
                    <a:pt x="153" y="133"/>
                  </a:lnTo>
                  <a:lnTo>
                    <a:pt x="158" y="117"/>
                  </a:lnTo>
                  <a:lnTo>
                    <a:pt x="159" y="100"/>
                  </a:lnTo>
                  <a:lnTo>
                    <a:pt x="158" y="78"/>
                  </a:lnTo>
                  <a:lnTo>
                    <a:pt x="151" y="63"/>
                  </a:lnTo>
                  <a:lnTo>
                    <a:pt x="140" y="49"/>
                  </a:lnTo>
                  <a:lnTo>
                    <a:pt x="126" y="39"/>
                  </a:lnTo>
                  <a:lnTo>
                    <a:pt x="106" y="35"/>
                  </a:lnTo>
                  <a:lnTo>
                    <a:pt x="80" y="33"/>
                  </a:lnTo>
                  <a:lnTo>
                    <a:pt x="39" y="33"/>
                  </a:lnTo>
                  <a:close/>
                  <a:moveTo>
                    <a:pt x="0" y="0"/>
                  </a:moveTo>
                  <a:lnTo>
                    <a:pt x="91" y="0"/>
                  </a:lnTo>
                  <a:lnTo>
                    <a:pt x="114" y="2"/>
                  </a:lnTo>
                  <a:lnTo>
                    <a:pt x="133" y="3"/>
                  </a:lnTo>
                  <a:lnTo>
                    <a:pt x="147" y="8"/>
                  </a:lnTo>
                  <a:lnTo>
                    <a:pt x="161" y="16"/>
                  </a:lnTo>
                  <a:lnTo>
                    <a:pt x="180" y="30"/>
                  </a:lnTo>
                  <a:lnTo>
                    <a:pt x="192" y="49"/>
                  </a:lnTo>
                  <a:lnTo>
                    <a:pt x="200" y="69"/>
                  </a:lnTo>
                  <a:lnTo>
                    <a:pt x="203" y="92"/>
                  </a:lnTo>
                  <a:lnTo>
                    <a:pt x="200" y="124"/>
                  </a:lnTo>
                  <a:lnTo>
                    <a:pt x="190" y="149"/>
                  </a:lnTo>
                  <a:lnTo>
                    <a:pt x="173" y="171"/>
                  </a:lnTo>
                  <a:lnTo>
                    <a:pt x="150" y="185"/>
                  </a:lnTo>
                  <a:lnTo>
                    <a:pt x="125" y="192"/>
                  </a:lnTo>
                  <a:lnTo>
                    <a:pt x="95" y="196"/>
                  </a:lnTo>
                  <a:lnTo>
                    <a:pt x="39" y="196"/>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0" name="Freeform 39"/>
            <p:cNvSpPr>
              <a:spLocks noEditPoints="1"/>
            </p:cNvSpPr>
            <p:nvPr/>
          </p:nvSpPr>
          <p:spPr bwMode="auto">
            <a:xfrm>
              <a:off x="5238751" y="5353050"/>
              <a:ext cx="420688" cy="514350"/>
            </a:xfrm>
            <a:custGeom>
              <a:avLst/>
              <a:gdLst>
                <a:gd name="T0" fmla="*/ 131 w 265"/>
                <a:gd name="T1" fmla="*/ 35 h 324"/>
                <a:gd name="T2" fmla="*/ 81 w 265"/>
                <a:gd name="T3" fmla="*/ 192 h 324"/>
                <a:gd name="T4" fmla="*/ 181 w 265"/>
                <a:gd name="T5" fmla="*/ 192 h 324"/>
                <a:gd name="T6" fmla="*/ 131 w 265"/>
                <a:gd name="T7" fmla="*/ 35 h 324"/>
                <a:gd name="T8" fmla="*/ 108 w 265"/>
                <a:gd name="T9" fmla="*/ 0 h 324"/>
                <a:gd name="T10" fmla="*/ 159 w 265"/>
                <a:gd name="T11" fmla="*/ 0 h 324"/>
                <a:gd name="T12" fmla="*/ 265 w 265"/>
                <a:gd name="T13" fmla="*/ 324 h 324"/>
                <a:gd name="T14" fmla="*/ 222 w 265"/>
                <a:gd name="T15" fmla="*/ 324 h 324"/>
                <a:gd name="T16" fmla="*/ 192 w 265"/>
                <a:gd name="T17" fmla="*/ 225 h 324"/>
                <a:gd name="T18" fmla="*/ 70 w 265"/>
                <a:gd name="T19" fmla="*/ 225 h 324"/>
                <a:gd name="T20" fmla="*/ 39 w 265"/>
                <a:gd name="T21" fmla="*/ 324 h 324"/>
                <a:gd name="T22" fmla="*/ 0 w 265"/>
                <a:gd name="T23" fmla="*/ 324 h 324"/>
                <a:gd name="T24" fmla="*/ 108 w 265"/>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324">
                  <a:moveTo>
                    <a:pt x="131" y="35"/>
                  </a:moveTo>
                  <a:lnTo>
                    <a:pt x="81" y="192"/>
                  </a:lnTo>
                  <a:lnTo>
                    <a:pt x="181" y="192"/>
                  </a:lnTo>
                  <a:lnTo>
                    <a:pt x="131" y="35"/>
                  </a:lnTo>
                  <a:close/>
                  <a:moveTo>
                    <a:pt x="108" y="0"/>
                  </a:moveTo>
                  <a:lnTo>
                    <a:pt x="159" y="0"/>
                  </a:lnTo>
                  <a:lnTo>
                    <a:pt x="265" y="324"/>
                  </a:lnTo>
                  <a:lnTo>
                    <a:pt x="222" y="324"/>
                  </a:lnTo>
                  <a:lnTo>
                    <a:pt x="192" y="225"/>
                  </a:lnTo>
                  <a:lnTo>
                    <a:pt x="70" y="225"/>
                  </a:lnTo>
                  <a:lnTo>
                    <a:pt x="39" y="324"/>
                  </a:lnTo>
                  <a:lnTo>
                    <a:pt x="0" y="324"/>
                  </a:lnTo>
                  <a:lnTo>
                    <a:pt x="108"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1" name="Freeform 40"/>
            <p:cNvSpPr>
              <a:spLocks noEditPoints="1"/>
            </p:cNvSpPr>
            <p:nvPr/>
          </p:nvSpPr>
          <p:spPr bwMode="auto">
            <a:xfrm>
              <a:off x="5738813" y="5353050"/>
              <a:ext cx="355600" cy="514350"/>
            </a:xfrm>
            <a:custGeom>
              <a:avLst/>
              <a:gdLst>
                <a:gd name="T0" fmla="*/ 39 w 224"/>
                <a:gd name="T1" fmla="*/ 31 h 324"/>
                <a:gd name="T2" fmla="*/ 39 w 224"/>
                <a:gd name="T3" fmla="*/ 292 h 324"/>
                <a:gd name="T4" fmla="*/ 78 w 224"/>
                <a:gd name="T5" fmla="*/ 292 h 324"/>
                <a:gd name="T6" fmla="*/ 97 w 224"/>
                <a:gd name="T7" fmla="*/ 291 h 324"/>
                <a:gd name="T8" fmla="*/ 116 w 224"/>
                <a:gd name="T9" fmla="*/ 289 h 324"/>
                <a:gd name="T10" fmla="*/ 133 w 224"/>
                <a:gd name="T11" fmla="*/ 283 h 324"/>
                <a:gd name="T12" fmla="*/ 147 w 224"/>
                <a:gd name="T13" fmla="*/ 274 h 324"/>
                <a:gd name="T14" fmla="*/ 160 w 224"/>
                <a:gd name="T15" fmla="*/ 258 h 324"/>
                <a:gd name="T16" fmla="*/ 172 w 224"/>
                <a:gd name="T17" fmla="*/ 232 h 324"/>
                <a:gd name="T18" fmla="*/ 180 w 224"/>
                <a:gd name="T19" fmla="*/ 200 h 324"/>
                <a:gd name="T20" fmla="*/ 182 w 224"/>
                <a:gd name="T21" fmla="*/ 167 h 324"/>
                <a:gd name="T22" fmla="*/ 180 w 224"/>
                <a:gd name="T23" fmla="*/ 135 h 324"/>
                <a:gd name="T24" fmla="*/ 175 w 224"/>
                <a:gd name="T25" fmla="*/ 106 h 324"/>
                <a:gd name="T26" fmla="*/ 167 w 224"/>
                <a:gd name="T27" fmla="*/ 83 h 324"/>
                <a:gd name="T28" fmla="*/ 153 w 224"/>
                <a:gd name="T29" fmla="*/ 61 h 324"/>
                <a:gd name="T30" fmla="*/ 138 w 224"/>
                <a:gd name="T31" fmla="*/ 47 h 324"/>
                <a:gd name="T32" fmla="*/ 121 w 224"/>
                <a:gd name="T33" fmla="*/ 38 h 324"/>
                <a:gd name="T34" fmla="*/ 100 w 224"/>
                <a:gd name="T35" fmla="*/ 33 h 324"/>
                <a:gd name="T36" fmla="*/ 78 w 224"/>
                <a:gd name="T37" fmla="*/ 31 h 324"/>
                <a:gd name="T38" fmla="*/ 39 w 224"/>
                <a:gd name="T39" fmla="*/ 31 h 324"/>
                <a:gd name="T40" fmla="*/ 0 w 224"/>
                <a:gd name="T41" fmla="*/ 0 h 324"/>
                <a:gd name="T42" fmla="*/ 64 w 224"/>
                <a:gd name="T43" fmla="*/ 0 h 324"/>
                <a:gd name="T44" fmla="*/ 97 w 224"/>
                <a:gd name="T45" fmla="*/ 2 h 324"/>
                <a:gd name="T46" fmla="*/ 124 w 224"/>
                <a:gd name="T47" fmla="*/ 5 h 324"/>
                <a:gd name="T48" fmla="*/ 146 w 224"/>
                <a:gd name="T49" fmla="*/ 11 h 324"/>
                <a:gd name="T50" fmla="*/ 169 w 224"/>
                <a:gd name="T51" fmla="*/ 25 h 324"/>
                <a:gd name="T52" fmla="*/ 189 w 224"/>
                <a:gd name="T53" fmla="*/ 44 h 324"/>
                <a:gd name="T54" fmla="*/ 203 w 224"/>
                <a:gd name="T55" fmla="*/ 67 h 324"/>
                <a:gd name="T56" fmla="*/ 214 w 224"/>
                <a:gd name="T57" fmla="*/ 94 h 324"/>
                <a:gd name="T58" fmla="*/ 222 w 224"/>
                <a:gd name="T59" fmla="*/ 127 h 324"/>
                <a:gd name="T60" fmla="*/ 224 w 224"/>
                <a:gd name="T61" fmla="*/ 163 h 324"/>
                <a:gd name="T62" fmla="*/ 221 w 224"/>
                <a:gd name="T63" fmla="*/ 202 h 324"/>
                <a:gd name="T64" fmla="*/ 213 w 224"/>
                <a:gd name="T65" fmla="*/ 236 h 324"/>
                <a:gd name="T66" fmla="*/ 202 w 224"/>
                <a:gd name="T67" fmla="*/ 263 h 324"/>
                <a:gd name="T68" fmla="*/ 186 w 224"/>
                <a:gd name="T69" fmla="*/ 283 h 324"/>
                <a:gd name="T70" fmla="*/ 166 w 224"/>
                <a:gd name="T71" fmla="*/ 303 h 324"/>
                <a:gd name="T72" fmla="*/ 142 w 224"/>
                <a:gd name="T73" fmla="*/ 316 h 324"/>
                <a:gd name="T74" fmla="*/ 116 w 224"/>
                <a:gd name="T75" fmla="*/ 322 h 324"/>
                <a:gd name="T76" fmla="*/ 85 w 224"/>
                <a:gd name="T77" fmla="*/ 324 h 324"/>
                <a:gd name="T78" fmla="*/ 0 w 224"/>
                <a:gd name="T79" fmla="*/ 324 h 324"/>
                <a:gd name="T80" fmla="*/ 0 w 224"/>
                <a:gd name="T8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324">
                  <a:moveTo>
                    <a:pt x="39" y="31"/>
                  </a:moveTo>
                  <a:lnTo>
                    <a:pt x="39" y="292"/>
                  </a:lnTo>
                  <a:lnTo>
                    <a:pt x="78" y="292"/>
                  </a:lnTo>
                  <a:lnTo>
                    <a:pt x="97" y="291"/>
                  </a:lnTo>
                  <a:lnTo>
                    <a:pt x="116" y="289"/>
                  </a:lnTo>
                  <a:lnTo>
                    <a:pt x="133" y="283"/>
                  </a:lnTo>
                  <a:lnTo>
                    <a:pt x="147" y="274"/>
                  </a:lnTo>
                  <a:lnTo>
                    <a:pt x="160" y="258"/>
                  </a:lnTo>
                  <a:lnTo>
                    <a:pt x="172" y="232"/>
                  </a:lnTo>
                  <a:lnTo>
                    <a:pt x="180" y="200"/>
                  </a:lnTo>
                  <a:lnTo>
                    <a:pt x="182" y="167"/>
                  </a:lnTo>
                  <a:lnTo>
                    <a:pt x="180" y="135"/>
                  </a:lnTo>
                  <a:lnTo>
                    <a:pt x="175" y="106"/>
                  </a:lnTo>
                  <a:lnTo>
                    <a:pt x="167" y="83"/>
                  </a:lnTo>
                  <a:lnTo>
                    <a:pt x="153" y="61"/>
                  </a:lnTo>
                  <a:lnTo>
                    <a:pt x="138" y="47"/>
                  </a:lnTo>
                  <a:lnTo>
                    <a:pt x="121" y="38"/>
                  </a:lnTo>
                  <a:lnTo>
                    <a:pt x="100" y="33"/>
                  </a:lnTo>
                  <a:lnTo>
                    <a:pt x="78" y="31"/>
                  </a:lnTo>
                  <a:lnTo>
                    <a:pt x="39" y="31"/>
                  </a:lnTo>
                  <a:close/>
                  <a:moveTo>
                    <a:pt x="0" y="0"/>
                  </a:moveTo>
                  <a:lnTo>
                    <a:pt x="64" y="0"/>
                  </a:lnTo>
                  <a:lnTo>
                    <a:pt x="97" y="2"/>
                  </a:lnTo>
                  <a:lnTo>
                    <a:pt x="124" y="5"/>
                  </a:lnTo>
                  <a:lnTo>
                    <a:pt x="146" y="11"/>
                  </a:lnTo>
                  <a:lnTo>
                    <a:pt x="169" y="25"/>
                  </a:lnTo>
                  <a:lnTo>
                    <a:pt x="189" y="44"/>
                  </a:lnTo>
                  <a:lnTo>
                    <a:pt x="203" y="67"/>
                  </a:lnTo>
                  <a:lnTo>
                    <a:pt x="214" y="94"/>
                  </a:lnTo>
                  <a:lnTo>
                    <a:pt x="222" y="127"/>
                  </a:lnTo>
                  <a:lnTo>
                    <a:pt x="224" y="163"/>
                  </a:lnTo>
                  <a:lnTo>
                    <a:pt x="221" y="202"/>
                  </a:lnTo>
                  <a:lnTo>
                    <a:pt x="213" y="236"/>
                  </a:lnTo>
                  <a:lnTo>
                    <a:pt x="202" y="263"/>
                  </a:lnTo>
                  <a:lnTo>
                    <a:pt x="186" y="283"/>
                  </a:lnTo>
                  <a:lnTo>
                    <a:pt x="166" y="303"/>
                  </a:lnTo>
                  <a:lnTo>
                    <a:pt x="142" y="316"/>
                  </a:lnTo>
                  <a:lnTo>
                    <a:pt x="116" y="322"/>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2" name="Freeform 41"/>
            <p:cNvSpPr>
              <a:spLocks/>
            </p:cNvSpPr>
            <p:nvPr/>
          </p:nvSpPr>
          <p:spPr bwMode="auto">
            <a:xfrm>
              <a:off x="6213476" y="5353050"/>
              <a:ext cx="288925" cy="514350"/>
            </a:xfrm>
            <a:custGeom>
              <a:avLst/>
              <a:gdLst>
                <a:gd name="T0" fmla="*/ 0 w 182"/>
                <a:gd name="T1" fmla="*/ 0 h 324"/>
                <a:gd name="T2" fmla="*/ 178 w 182"/>
                <a:gd name="T3" fmla="*/ 0 h 324"/>
                <a:gd name="T4" fmla="*/ 171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8" y="0"/>
                  </a:lnTo>
                  <a:lnTo>
                    <a:pt x="171"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3" name="Freeform 42"/>
            <p:cNvSpPr>
              <a:spLocks noEditPoints="1"/>
            </p:cNvSpPr>
            <p:nvPr/>
          </p:nvSpPr>
          <p:spPr bwMode="auto">
            <a:xfrm>
              <a:off x="6602413" y="5353050"/>
              <a:ext cx="327025" cy="514350"/>
            </a:xfrm>
            <a:custGeom>
              <a:avLst/>
              <a:gdLst>
                <a:gd name="T0" fmla="*/ 40 w 206"/>
                <a:gd name="T1" fmla="*/ 33 h 324"/>
                <a:gd name="T2" fmla="*/ 40 w 206"/>
                <a:gd name="T3" fmla="*/ 153 h 324"/>
                <a:gd name="T4" fmla="*/ 75 w 206"/>
                <a:gd name="T5" fmla="*/ 153 h 324"/>
                <a:gd name="T6" fmla="*/ 100 w 206"/>
                <a:gd name="T7" fmla="*/ 152 h 324"/>
                <a:gd name="T8" fmla="*/ 119 w 206"/>
                <a:gd name="T9" fmla="*/ 147 h 324"/>
                <a:gd name="T10" fmla="*/ 133 w 206"/>
                <a:gd name="T11" fmla="*/ 138 h 324"/>
                <a:gd name="T12" fmla="*/ 142 w 206"/>
                <a:gd name="T13" fmla="*/ 125 h 324"/>
                <a:gd name="T14" fmla="*/ 147 w 206"/>
                <a:gd name="T15" fmla="*/ 108 h 324"/>
                <a:gd name="T16" fmla="*/ 150 w 206"/>
                <a:gd name="T17" fmla="*/ 89 h 324"/>
                <a:gd name="T18" fmla="*/ 145 w 206"/>
                <a:gd name="T19" fmla="*/ 67 h 324"/>
                <a:gd name="T20" fmla="*/ 134 w 206"/>
                <a:gd name="T21" fmla="*/ 50 h 324"/>
                <a:gd name="T22" fmla="*/ 117 w 206"/>
                <a:gd name="T23" fmla="*/ 39 h 324"/>
                <a:gd name="T24" fmla="*/ 100 w 206"/>
                <a:gd name="T25" fmla="*/ 35 h 324"/>
                <a:gd name="T26" fmla="*/ 76 w 206"/>
                <a:gd name="T27" fmla="*/ 33 h 324"/>
                <a:gd name="T28" fmla="*/ 40 w 206"/>
                <a:gd name="T29" fmla="*/ 33 h 324"/>
                <a:gd name="T30" fmla="*/ 0 w 206"/>
                <a:gd name="T31" fmla="*/ 0 h 324"/>
                <a:gd name="T32" fmla="*/ 76 w 206"/>
                <a:gd name="T33" fmla="*/ 0 h 324"/>
                <a:gd name="T34" fmla="*/ 106 w 206"/>
                <a:gd name="T35" fmla="*/ 2 h 324"/>
                <a:gd name="T36" fmla="*/ 128 w 206"/>
                <a:gd name="T37" fmla="*/ 6 h 324"/>
                <a:gd name="T38" fmla="*/ 145 w 206"/>
                <a:gd name="T39" fmla="*/ 13 h 324"/>
                <a:gd name="T40" fmla="*/ 158 w 206"/>
                <a:gd name="T41" fmla="*/ 20 h 324"/>
                <a:gd name="T42" fmla="*/ 169 w 206"/>
                <a:gd name="T43" fmla="*/ 31 h 324"/>
                <a:gd name="T44" fmla="*/ 179 w 206"/>
                <a:gd name="T45" fmla="*/ 47 h 324"/>
                <a:gd name="T46" fmla="*/ 187 w 206"/>
                <a:gd name="T47" fmla="*/ 66 h 324"/>
                <a:gd name="T48" fmla="*/ 190 w 206"/>
                <a:gd name="T49" fmla="*/ 89 h 324"/>
                <a:gd name="T50" fmla="*/ 187 w 206"/>
                <a:gd name="T51" fmla="*/ 114 h 324"/>
                <a:gd name="T52" fmla="*/ 179 w 206"/>
                <a:gd name="T53" fmla="*/ 136 h 324"/>
                <a:gd name="T54" fmla="*/ 165 w 206"/>
                <a:gd name="T55" fmla="*/ 153 h 324"/>
                <a:gd name="T56" fmla="*/ 150 w 206"/>
                <a:gd name="T57" fmla="*/ 167 h 324"/>
                <a:gd name="T58" fmla="*/ 128 w 206"/>
                <a:gd name="T59" fmla="*/ 175 h 324"/>
                <a:gd name="T60" fmla="*/ 104 w 206"/>
                <a:gd name="T61" fmla="*/ 178 h 324"/>
                <a:gd name="T62" fmla="*/ 100 w 206"/>
                <a:gd name="T63" fmla="*/ 178 h 324"/>
                <a:gd name="T64" fmla="*/ 112 w 206"/>
                <a:gd name="T65" fmla="*/ 191 h 324"/>
                <a:gd name="T66" fmla="*/ 123 w 206"/>
                <a:gd name="T67" fmla="*/ 203 h 324"/>
                <a:gd name="T68" fmla="*/ 131 w 206"/>
                <a:gd name="T69" fmla="*/ 214 h 324"/>
                <a:gd name="T70" fmla="*/ 137 w 206"/>
                <a:gd name="T71" fmla="*/ 224 h 324"/>
                <a:gd name="T72" fmla="*/ 147 w 206"/>
                <a:gd name="T73" fmla="*/ 236 h 324"/>
                <a:gd name="T74" fmla="*/ 158 w 206"/>
                <a:gd name="T75" fmla="*/ 250 h 324"/>
                <a:gd name="T76" fmla="*/ 169 w 206"/>
                <a:gd name="T77" fmla="*/ 267 h 324"/>
                <a:gd name="T78" fmla="*/ 179 w 206"/>
                <a:gd name="T79" fmla="*/ 285 h 324"/>
                <a:gd name="T80" fmla="*/ 190 w 206"/>
                <a:gd name="T81" fmla="*/ 300 h 324"/>
                <a:gd name="T82" fmla="*/ 198 w 206"/>
                <a:gd name="T83" fmla="*/ 313 h 324"/>
                <a:gd name="T84" fmla="*/ 204 w 206"/>
                <a:gd name="T85" fmla="*/ 321 h 324"/>
                <a:gd name="T86" fmla="*/ 206 w 206"/>
                <a:gd name="T87" fmla="*/ 324 h 324"/>
                <a:gd name="T88" fmla="*/ 158 w 206"/>
                <a:gd name="T89" fmla="*/ 324 h 324"/>
                <a:gd name="T90" fmla="*/ 150 w 206"/>
                <a:gd name="T91" fmla="*/ 308 h 324"/>
                <a:gd name="T92" fmla="*/ 137 w 206"/>
                <a:gd name="T93" fmla="*/ 286 h 324"/>
                <a:gd name="T94" fmla="*/ 120 w 206"/>
                <a:gd name="T95" fmla="*/ 261 h 324"/>
                <a:gd name="T96" fmla="*/ 100 w 206"/>
                <a:gd name="T97" fmla="*/ 232 h 324"/>
                <a:gd name="T98" fmla="*/ 75 w 206"/>
                <a:gd name="T99" fmla="*/ 199 h 324"/>
                <a:gd name="T100" fmla="*/ 64 w 206"/>
                <a:gd name="T101" fmla="*/ 186 h 324"/>
                <a:gd name="T102" fmla="*/ 53 w 206"/>
                <a:gd name="T103" fmla="*/ 180 h 324"/>
                <a:gd name="T104" fmla="*/ 39 w 206"/>
                <a:gd name="T105" fmla="*/ 178 h 324"/>
                <a:gd name="T106" fmla="*/ 39 w 206"/>
                <a:gd name="T107" fmla="*/ 324 h 324"/>
                <a:gd name="T108" fmla="*/ 0 w 206"/>
                <a:gd name="T109" fmla="*/ 324 h 324"/>
                <a:gd name="T110" fmla="*/ 0 w 206"/>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324">
                  <a:moveTo>
                    <a:pt x="40" y="33"/>
                  </a:moveTo>
                  <a:lnTo>
                    <a:pt x="40" y="153"/>
                  </a:lnTo>
                  <a:lnTo>
                    <a:pt x="75" y="153"/>
                  </a:lnTo>
                  <a:lnTo>
                    <a:pt x="100" y="152"/>
                  </a:lnTo>
                  <a:lnTo>
                    <a:pt x="119" y="147"/>
                  </a:lnTo>
                  <a:lnTo>
                    <a:pt x="133" y="138"/>
                  </a:lnTo>
                  <a:lnTo>
                    <a:pt x="142" y="125"/>
                  </a:lnTo>
                  <a:lnTo>
                    <a:pt x="147" y="108"/>
                  </a:lnTo>
                  <a:lnTo>
                    <a:pt x="150" y="89"/>
                  </a:lnTo>
                  <a:lnTo>
                    <a:pt x="145" y="67"/>
                  </a:lnTo>
                  <a:lnTo>
                    <a:pt x="134" y="50"/>
                  </a:lnTo>
                  <a:lnTo>
                    <a:pt x="117" y="39"/>
                  </a:lnTo>
                  <a:lnTo>
                    <a:pt x="100" y="35"/>
                  </a:lnTo>
                  <a:lnTo>
                    <a:pt x="76" y="33"/>
                  </a:lnTo>
                  <a:lnTo>
                    <a:pt x="40" y="33"/>
                  </a:lnTo>
                  <a:close/>
                  <a:moveTo>
                    <a:pt x="0" y="0"/>
                  </a:moveTo>
                  <a:lnTo>
                    <a:pt x="76" y="0"/>
                  </a:lnTo>
                  <a:lnTo>
                    <a:pt x="106" y="2"/>
                  </a:lnTo>
                  <a:lnTo>
                    <a:pt x="128" y="6"/>
                  </a:lnTo>
                  <a:lnTo>
                    <a:pt x="145" y="13"/>
                  </a:lnTo>
                  <a:lnTo>
                    <a:pt x="158" y="20"/>
                  </a:lnTo>
                  <a:lnTo>
                    <a:pt x="169" y="31"/>
                  </a:lnTo>
                  <a:lnTo>
                    <a:pt x="179" y="47"/>
                  </a:lnTo>
                  <a:lnTo>
                    <a:pt x="187" y="66"/>
                  </a:lnTo>
                  <a:lnTo>
                    <a:pt x="190" y="89"/>
                  </a:lnTo>
                  <a:lnTo>
                    <a:pt x="187" y="114"/>
                  </a:lnTo>
                  <a:lnTo>
                    <a:pt x="179" y="136"/>
                  </a:lnTo>
                  <a:lnTo>
                    <a:pt x="165" y="153"/>
                  </a:lnTo>
                  <a:lnTo>
                    <a:pt x="150" y="167"/>
                  </a:lnTo>
                  <a:lnTo>
                    <a:pt x="128" y="175"/>
                  </a:lnTo>
                  <a:lnTo>
                    <a:pt x="104" y="178"/>
                  </a:lnTo>
                  <a:lnTo>
                    <a:pt x="100" y="178"/>
                  </a:lnTo>
                  <a:lnTo>
                    <a:pt x="112" y="191"/>
                  </a:lnTo>
                  <a:lnTo>
                    <a:pt x="123" y="203"/>
                  </a:lnTo>
                  <a:lnTo>
                    <a:pt x="131" y="214"/>
                  </a:lnTo>
                  <a:lnTo>
                    <a:pt x="137" y="224"/>
                  </a:lnTo>
                  <a:lnTo>
                    <a:pt x="147" y="236"/>
                  </a:lnTo>
                  <a:lnTo>
                    <a:pt x="158" y="250"/>
                  </a:lnTo>
                  <a:lnTo>
                    <a:pt x="169" y="267"/>
                  </a:lnTo>
                  <a:lnTo>
                    <a:pt x="179" y="285"/>
                  </a:lnTo>
                  <a:lnTo>
                    <a:pt x="190" y="300"/>
                  </a:lnTo>
                  <a:lnTo>
                    <a:pt x="198" y="313"/>
                  </a:lnTo>
                  <a:lnTo>
                    <a:pt x="204" y="321"/>
                  </a:lnTo>
                  <a:lnTo>
                    <a:pt x="206" y="324"/>
                  </a:lnTo>
                  <a:lnTo>
                    <a:pt x="158" y="324"/>
                  </a:lnTo>
                  <a:lnTo>
                    <a:pt x="150" y="308"/>
                  </a:lnTo>
                  <a:lnTo>
                    <a:pt x="137" y="286"/>
                  </a:lnTo>
                  <a:lnTo>
                    <a:pt x="120"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4" name="Freeform 43"/>
            <p:cNvSpPr>
              <a:spLocks noEditPoints="1"/>
            </p:cNvSpPr>
            <p:nvPr/>
          </p:nvSpPr>
          <p:spPr bwMode="auto">
            <a:xfrm>
              <a:off x="7018338" y="5353050"/>
              <a:ext cx="338138" cy="514350"/>
            </a:xfrm>
            <a:custGeom>
              <a:avLst/>
              <a:gdLst>
                <a:gd name="T0" fmla="*/ 38 w 213"/>
                <a:gd name="T1" fmla="*/ 292 h 324"/>
                <a:gd name="T2" fmla="*/ 133 w 213"/>
                <a:gd name="T3" fmla="*/ 291 h 324"/>
                <a:gd name="T4" fmla="*/ 163 w 213"/>
                <a:gd name="T5" fmla="*/ 271 h 324"/>
                <a:gd name="T6" fmla="*/ 172 w 213"/>
                <a:gd name="T7" fmla="*/ 232 h 324"/>
                <a:gd name="T8" fmla="*/ 161 w 213"/>
                <a:gd name="T9" fmla="*/ 196 h 324"/>
                <a:gd name="T10" fmla="*/ 133 w 213"/>
                <a:gd name="T11" fmla="*/ 175 h 324"/>
                <a:gd name="T12" fmla="*/ 96 w 213"/>
                <a:gd name="T13" fmla="*/ 172 h 324"/>
                <a:gd name="T14" fmla="*/ 38 w 213"/>
                <a:gd name="T15" fmla="*/ 33 h 324"/>
                <a:gd name="T16" fmla="*/ 94 w 213"/>
                <a:gd name="T17" fmla="*/ 139 h 324"/>
                <a:gd name="T18" fmla="*/ 133 w 213"/>
                <a:gd name="T19" fmla="*/ 135 h 324"/>
                <a:gd name="T20" fmla="*/ 152 w 213"/>
                <a:gd name="T21" fmla="*/ 111 h 324"/>
                <a:gd name="T22" fmla="*/ 156 w 213"/>
                <a:gd name="T23" fmla="*/ 86 h 324"/>
                <a:gd name="T24" fmla="*/ 145 w 213"/>
                <a:gd name="T25" fmla="*/ 53 h 324"/>
                <a:gd name="T26" fmla="*/ 119 w 213"/>
                <a:gd name="T27" fmla="*/ 36 h 324"/>
                <a:gd name="T28" fmla="*/ 85 w 213"/>
                <a:gd name="T29" fmla="*/ 33 h 324"/>
                <a:gd name="T30" fmla="*/ 0 w 213"/>
                <a:gd name="T31" fmla="*/ 0 h 324"/>
                <a:gd name="T32" fmla="*/ 81 w 213"/>
                <a:gd name="T33" fmla="*/ 0 h 324"/>
                <a:gd name="T34" fmla="*/ 122 w 213"/>
                <a:gd name="T35" fmla="*/ 2 h 324"/>
                <a:gd name="T36" fmla="*/ 144 w 213"/>
                <a:gd name="T37" fmla="*/ 8 h 324"/>
                <a:gd name="T38" fmla="*/ 185 w 213"/>
                <a:gd name="T39" fmla="*/ 36 h 324"/>
                <a:gd name="T40" fmla="*/ 199 w 213"/>
                <a:gd name="T41" fmla="*/ 81 h 324"/>
                <a:gd name="T42" fmla="*/ 185 w 213"/>
                <a:gd name="T43" fmla="*/ 125 h 324"/>
                <a:gd name="T44" fmla="*/ 141 w 213"/>
                <a:gd name="T45" fmla="*/ 152 h 324"/>
                <a:gd name="T46" fmla="*/ 172 w 213"/>
                <a:gd name="T47" fmla="*/ 163 h 324"/>
                <a:gd name="T48" fmla="*/ 197 w 213"/>
                <a:gd name="T49" fmla="*/ 183 h 324"/>
                <a:gd name="T50" fmla="*/ 211 w 213"/>
                <a:gd name="T51" fmla="*/ 217 h 324"/>
                <a:gd name="T52" fmla="*/ 210 w 213"/>
                <a:gd name="T53" fmla="*/ 261 h 324"/>
                <a:gd name="T54" fmla="*/ 183 w 213"/>
                <a:gd name="T55" fmla="*/ 302 h 324"/>
                <a:gd name="T56" fmla="*/ 152 w 213"/>
                <a:gd name="T57" fmla="*/ 319 h 324"/>
                <a:gd name="T58" fmla="*/ 128 w 213"/>
                <a:gd name="T59" fmla="*/ 322 h 324"/>
                <a:gd name="T60" fmla="*/ 85 w 213"/>
                <a:gd name="T61" fmla="*/ 324 h 324"/>
                <a:gd name="T62" fmla="*/ 0 w 213"/>
                <a:gd name="T6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 h="324">
                  <a:moveTo>
                    <a:pt x="38" y="172"/>
                  </a:moveTo>
                  <a:lnTo>
                    <a:pt x="38" y="292"/>
                  </a:lnTo>
                  <a:lnTo>
                    <a:pt x="106" y="292"/>
                  </a:lnTo>
                  <a:lnTo>
                    <a:pt x="133" y="291"/>
                  </a:lnTo>
                  <a:lnTo>
                    <a:pt x="150" y="283"/>
                  </a:lnTo>
                  <a:lnTo>
                    <a:pt x="163" y="271"/>
                  </a:lnTo>
                  <a:lnTo>
                    <a:pt x="170" y="253"/>
                  </a:lnTo>
                  <a:lnTo>
                    <a:pt x="172" y="232"/>
                  </a:lnTo>
                  <a:lnTo>
                    <a:pt x="169" y="213"/>
                  </a:lnTo>
                  <a:lnTo>
                    <a:pt x="161" y="196"/>
                  </a:lnTo>
                  <a:lnTo>
                    <a:pt x="149" y="181"/>
                  </a:lnTo>
                  <a:lnTo>
                    <a:pt x="133" y="175"/>
                  </a:lnTo>
                  <a:lnTo>
                    <a:pt x="117" y="172"/>
                  </a:lnTo>
                  <a:lnTo>
                    <a:pt x="96" y="172"/>
                  </a:lnTo>
                  <a:lnTo>
                    <a:pt x="38" y="172"/>
                  </a:lnTo>
                  <a:close/>
                  <a:moveTo>
                    <a:pt x="38" y="33"/>
                  </a:moveTo>
                  <a:lnTo>
                    <a:pt x="38" y="139"/>
                  </a:lnTo>
                  <a:lnTo>
                    <a:pt x="94" y="139"/>
                  </a:lnTo>
                  <a:lnTo>
                    <a:pt x="117" y="138"/>
                  </a:lnTo>
                  <a:lnTo>
                    <a:pt x="133" y="135"/>
                  </a:lnTo>
                  <a:lnTo>
                    <a:pt x="142" y="125"/>
                  </a:lnTo>
                  <a:lnTo>
                    <a:pt x="152" y="111"/>
                  </a:lnTo>
                  <a:lnTo>
                    <a:pt x="155" y="100"/>
                  </a:lnTo>
                  <a:lnTo>
                    <a:pt x="156" y="86"/>
                  </a:lnTo>
                  <a:lnTo>
                    <a:pt x="153" y="69"/>
                  </a:lnTo>
                  <a:lnTo>
                    <a:pt x="145" y="53"/>
                  </a:lnTo>
                  <a:lnTo>
                    <a:pt x="135" y="42"/>
                  </a:lnTo>
                  <a:lnTo>
                    <a:pt x="119" y="36"/>
                  </a:lnTo>
                  <a:lnTo>
                    <a:pt x="105" y="33"/>
                  </a:lnTo>
                  <a:lnTo>
                    <a:pt x="85" y="33"/>
                  </a:lnTo>
                  <a:lnTo>
                    <a:pt x="38" y="33"/>
                  </a:lnTo>
                  <a:close/>
                  <a:moveTo>
                    <a:pt x="0" y="0"/>
                  </a:moveTo>
                  <a:lnTo>
                    <a:pt x="47" y="0"/>
                  </a:lnTo>
                  <a:lnTo>
                    <a:pt x="81" y="0"/>
                  </a:lnTo>
                  <a:lnTo>
                    <a:pt x="105" y="2"/>
                  </a:lnTo>
                  <a:lnTo>
                    <a:pt x="122" y="2"/>
                  </a:lnTo>
                  <a:lnTo>
                    <a:pt x="135" y="5"/>
                  </a:lnTo>
                  <a:lnTo>
                    <a:pt x="144" y="8"/>
                  </a:lnTo>
                  <a:lnTo>
                    <a:pt x="166" y="19"/>
                  </a:lnTo>
                  <a:lnTo>
                    <a:pt x="185" y="36"/>
                  </a:lnTo>
                  <a:lnTo>
                    <a:pt x="195" y="58"/>
                  </a:lnTo>
                  <a:lnTo>
                    <a:pt x="199" y="81"/>
                  </a:lnTo>
                  <a:lnTo>
                    <a:pt x="195" y="105"/>
                  </a:lnTo>
                  <a:lnTo>
                    <a:pt x="185" y="125"/>
                  </a:lnTo>
                  <a:lnTo>
                    <a:pt x="166" y="141"/>
                  </a:lnTo>
                  <a:lnTo>
                    <a:pt x="141" y="152"/>
                  </a:lnTo>
                  <a:lnTo>
                    <a:pt x="158" y="156"/>
                  </a:lnTo>
                  <a:lnTo>
                    <a:pt x="172" y="163"/>
                  </a:lnTo>
                  <a:lnTo>
                    <a:pt x="183" y="169"/>
                  </a:lnTo>
                  <a:lnTo>
                    <a:pt x="197" y="183"/>
                  </a:lnTo>
                  <a:lnTo>
                    <a:pt x="206" y="200"/>
                  </a:lnTo>
                  <a:lnTo>
                    <a:pt x="211" y="217"/>
                  </a:lnTo>
                  <a:lnTo>
                    <a:pt x="213" y="236"/>
                  </a:lnTo>
                  <a:lnTo>
                    <a:pt x="210" y="261"/>
                  </a:lnTo>
                  <a:lnTo>
                    <a:pt x="200" y="285"/>
                  </a:lnTo>
                  <a:lnTo>
                    <a:pt x="183" y="302"/>
                  </a:lnTo>
                  <a:lnTo>
                    <a:pt x="163" y="314"/>
                  </a:lnTo>
                  <a:lnTo>
                    <a:pt x="152" y="319"/>
                  </a:lnTo>
                  <a:lnTo>
                    <a:pt x="141" y="321"/>
                  </a:lnTo>
                  <a:lnTo>
                    <a:pt x="128" y="322"/>
                  </a:lnTo>
                  <a:lnTo>
                    <a:pt x="110" y="324"/>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5" name="Freeform 44"/>
            <p:cNvSpPr>
              <a:spLocks noEditPoints="1"/>
            </p:cNvSpPr>
            <p:nvPr/>
          </p:nvSpPr>
          <p:spPr bwMode="auto">
            <a:xfrm>
              <a:off x="7453313" y="5343525"/>
              <a:ext cx="412750" cy="533400"/>
            </a:xfrm>
            <a:custGeom>
              <a:avLst/>
              <a:gdLst>
                <a:gd name="T0" fmla="*/ 107 w 260"/>
                <a:gd name="T1" fmla="*/ 34 h 336"/>
                <a:gd name="T2" fmla="*/ 71 w 260"/>
                <a:gd name="T3" fmla="*/ 55 h 336"/>
                <a:gd name="T4" fmla="*/ 51 w 260"/>
                <a:gd name="T5" fmla="*/ 94 h 336"/>
                <a:gd name="T6" fmla="*/ 43 w 260"/>
                <a:gd name="T7" fmla="*/ 159 h 336"/>
                <a:gd name="T8" fmla="*/ 50 w 260"/>
                <a:gd name="T9" fmla="*/ 225 h 336"/>
                <a:gd name="T10" fmla="*/ 64 w 260"/>
                <a:gd name="T11" fmla="*/ 272 h 336"/>
                <a:gd name="T12" fmla="*/ 93 w 260"/>
                <a:gd name="T13" fmla="*/ 297 h 336"/>
                <a:gd name="T14" fmla="*/ 132 w 260"/>
                <a:gd name="T15" fmla="*/ 306 h 336"/>
                <a:gd name="T16" fmla="*/ 178 w 260"/>
                <a:gd name="T17" fmla="*/ 294 h 336"/>
                <a:gd name="T18" fmla="*/ 203 w 260"/>
                <a:gd name="T19" fmla="*/ 266 h 336"/>
                <a:gd name="T20" fmla="*/ 214 w 260"/>
                <a:gd name="T21" fmla="*/ 231 h 336"/>
                <a:gd name="T22" fmla="*/ 217 w 260"/>
                <a:gd name="T23" fmla="*/ 180 h 336"/>
                <a:gd name="T24" fmla="*/ 214 w 260"/>
                <a:gd name="T25" fmla="*/ 119 h 336"/>
                <a:gd name="T26" fmla="*/ 201 w 260"/>
                <a:gd name="T27" fmla="*/ 77 h 336"/>
                <a:gd name="T28" fmla="*/ 182 w 260"/>
                <a:gd name="T29" fmla="*/ 50 h 336"/>
                <a:gd name="T30" fmla="*/ 149 w 260"/>
                <a:gd name="T31" fmla="*/ 34 h 336"/>
                <a:gd name="T32" fmla="*/ 129 w 260"/>
                <a:gd name="T33" fmla="*/ 0 h 336"/>
                <a:gd name="T34" fmla="*/ 178 w 260"/>
                <a:gd name="T35" fmla="*/ 9 h 336"/>
                <a:gd name="T36" fmla="*/ 210 w 260"/>
                <a:gd name="T37" fmla="*/ 30 h 336"/>
                <a:gd name="T38" fmla="*/ 231 w 260"/>
                <a:gd name="T39" fmla="*/ 53 h 336"/>
                <a:gd name="T40" fmla="*/ 253 w 260"/>
                <a:gd name="T41" fmla="*/ 105 h 336"/>
                <a:gd name="T42" fmla="*/ 260 w 260"/>
                <a:gd name="T43" fmla="*/ 173 h 336"/>
                <a:gd name="T44" fmla="*/ 253 w 260"/>
                <a:gd name="T45" fmla="*/ 238 h 336"/>
                <a:gd name="T46" fmla="*/ 231 w 260"/>
                <a:gd name="T47" fmla="*/ 286 h 336"/>
                <a:gd name="T48" fmla="*/ 189 w 260"/>
                <a:gd name="T49" fmla="*/ 323 h 336"/>
                <a:gd name="T50" fmla="*/ 131 w 260"/>
                <a:gd name="T51" fmla="*/ 336 h 336"/>
                <a:gd name="T52" fmla="*/ 78 w 260"/>
                <a:gd name="T53" fmla="*/ 325 h 336"/>
                <a:gd name="T54" fmla="*/ 39 w 260"/>
                <a:gd name="T55" fmla="*/ 295 h 336"/>
                <a:gd name="T56" fmla="*/ 10 w 260"/>
                <a:gd name="T57" fmla="*/ 241 h 336"/>
                <a:gd name="T58" fmla="*/ 0 w 260"/>
                <a:gd name="T59" fmla="*/ 167 h 336"/>
                <a:gd name="T60" fmla="*/ 12 w 260"/>
                <a:gd name="T61" fmla="*/ 89 h 336"/>
                <a:gd name="T62" fmla="*/ 45 w 260"/>
                <a:gd name="T63" fmla="*/ 34 h 336"/>
                <a:gd name="T64" fmla="*/ 96 w 260"/>
                <a:gd name="T65" fmla="*/ 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336">
                  <a:moveTo>
                    <a:pt x="129" y="31"/>
                  </a:moveTo>
                  <a:lnTo>
                    <a:pt x="107" y="34"/>
                  </a:lnTo>
                  <a:lnTo>
                    <a:pt x="87" y="42"/>
                  </a:lnTo>
                  <a:lnTo>
                    <a:pt x="71" y="55"/>
                  </a:lnTo>
                  <a:lnTo>
                    <a:pt x="60" y="70"/>
                  </a:lnTo>
                  <a:lnTo>
                    <a:pt x="51" y="94"/>
                  </a:lnTo>
                  <a:lnTo>
                    <a:pt x="45" y="123"/>
                  </a:lnTo>
                  <a:lnTo>
                    <a:pt x="43" y="159"/>
                  </a:lnTo>
                  <a:lnTo>
                    <a:pt x="45" y="194"/>
                  </a:lnTo>
                  <a:lnTo>
                    <a:pt x="50" y="225"/>
                  </a:lnTo>
                  <a:lnTo>
                    <a:pt x="56" y="252"/>
                  </a:lnTo>
                  <a:lnTo>
                    <a:pt x="64" y="272"/>
                  </a:lnTo>
                  <a:lnTo>
                    <a:pt x="76" y="286"/>
                  </a:lnTo>
                  <a:lnTo>
                    <a:pt x="93" y="297"/>
                  </a:lnTo>
                  <a:lnTo>
                    <a:pt x="112" y="305"/>
                  </a:lnTo>
                  <a:lnTo>
                    <a:pt x="132" y="306"/>
                  </a:lnTo>
                  <a:lnTo>
                    <a:pt x="157" y="303"/>
                  </a:lnTo>
                  <a:lnTo>
                    <a:pt x="178" y="294"/>
                  </a:lnTo>
                  <a:lnTo>
                    <a:pt x="193" y="278"/>
                  </a:lnTo>
                  <a:lnTo>
                    <a:pt x="203" y="266"/>
                  </a:lnTo>
                  <a:lnTo>
                    <a:pt x="209" y="250"/>
                  </a:lnTo>
                  <a:lnTo>
                    <a:pt x="214" y="231"/>
                  </a:lnTo>
                  <a:lnTo>
                    <a:pt x="217" y="208"/>
                  </a:lnTo>
                  <a:lnTo>
                    <a:pt x="217" y="180"/>
                  </a:lnTo>
                  <a:lnTo>
                    <a:pt x="217" y="147"/>
                  </a:lnTo>
                  <a:lnTo>
                    <a:pt x="214" y="119"/>
                  </a:lnTo>
                  <a:lnTo>
                    <a:pt x="209" y="95"/>
                  </a:lnTo>
                  <a:lnTo>
                    <a:pt x="201" y="77"/>
                  </a:lnTo>
                  <a:lnTo>
                    <a:pt x="193" y="62"/>
                  </a:lnTo>
                  <a:lnTo>
                    <a:pt x="182" y="50"/>
                  </a:lnTo>
                  <a:lnTo>
                    <a:pt x="167" y="41"/>
                  </a:lnTo>
                  <a:lnTo>
                    <a:pt x="149" y="34"/>
                  </a:lnTo>
                  <a:lnTo>
                    <a:pt x="129" y="31"/>
                  </a:lnTo>
                  <a:close/>
                  <a:moveTo>
                    <a:pt x="129" y="0"/>
                  </a:moveTo>
                  <a:lnTo>
                    <a:pt x="156" y="3"/>
                  </a:lnTo>
                  <a:lnTo>
                    <a:pt x="178" y="9"/>
                  </a:lnTo>
                  <a:lnTo>
                    <a:pt x="195" y="19"/>
                  </a:lnTo>
                  <a:lnTo>
                    <a:pt x="210" y="30"/>
                  </a:lnTo>
                  <a:lnTo>
                    <a:pt x="221" y="42"/>
                  </a:lnTo>
                  <a:lnTo>
                    <a:pt x="231" y="53"/>
                  </a:lnTo>
                  <a:lnTo>
                    <a:pt x="245" y="78"/>
                  </a:lnTo>
                  <a:lnTo>
                    <a:pt x="253" y="105"/>
                  </a:lnTo>
                  <a:lnTo>
                    <a:pt x="259" y="137"/>
                  </a:lnTo>
                  <a:lnTo>
                    <a:pt x="260" y="173"/>
                  </a:lnTo>
                  <a:lnTo>
                    <a:pt x="259" y="208"/>
                  </a:lnTo>
                  <a:lnTo>
                    <a:pt x="253" y="238"/>
                  </a:lnTo>
                  <a:lnTo>
                    <a:pt x="245" y="264"/>
                  </a:lnTo>
                  <a:lnTo>
                    <a:pt x="231" y="286"/>
                  </a:lnTo>
                  <a:lnTo>
                    <a:pt x="214" y="305"/>
                  </a:lnTo>
                  <a:lnTo>
                    <a:pt x="189" y="323"/>
                  </a:lnTo>
                  <a:lnTo>
                    <a:pt x="162" y="333"/>
                  </a:lnTo>
                  <a:lnTo>
                    <a:pt x="131" y="336"/>
                  </a:lnTo>
                  <a:lnTo>
                    <a:pt x="103" y="333"/>
                  </a:lnTo>
                  <a:lnTo>
                    <a:pt x="78" y="325"/>
                  </a:lnTo>
                  <a:lnTo>
                    <a:pt x="57" y="313"/>
                  </a:lnTo>
                  <a:lnTo>
                    <a:pt x="39" y="295"/>
                  </a:lnTo>
                  <a:lnTo>
                    <a:pt x="21" y="270"/>
                  </a:lnTo>
                  <a:lnTo>
                    <a:pt x="10" y="241"/>
                  </a:lnTo>
                  <a:lnTo>
                    <a:pt x="3" y="206"/>
                  </a:lnTo>
                  <a:lnTo>
                    <a:pt x="0" y="167"/>
                  </a:lnTo>
                  <a:lnTo>
                    <a:pt x="3" y="125"/>
                  </a:lnTo>
                  <a:lnTo>
                    <a:pt x="12" y="89"/>
                  </a:lnTo>
                  <a:lnTo>
                    <a:pt x="26" y="58"/>
                  </a:lnTo>
                  <a:lnTo>
                    <a:pt x="45" y="34"/>
                  </a:lnTo>
                  <a:lnTo>
                    <a:pt x="68" y="16"/>
                  </a:lnTo>
                  <a:lnTo>
                    <a:pt x="96" y="5"/>
                  </a:lnTo>
                  <a:lnTo>
                    <a:pt x="129"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6" name="Freeform 45"/>
            <p:cNvSpPr>
              <a:spLocks noEditPoints="1"/>
            </p:cNvSpPr>
            <p:nvPr/>
          </p:nvSpPr>
          <p:spPr bwMode="auto">
            <a:xfrm>
              <a:off x="7985126" y="5353050"/>
              <a:ext cx="328613" cy="514350"/>
            </a:xfrm>
            <a:custGeom>
              <a:avLst/>
              <a:gdLst>
                <a:gd name="T0" fmla="*/ 39 w 207"/>
                <a:gd name="T1" fmla="*/ 33 h 324"/>
                <a:gd name="T2" fmla="*/ 39 w 207"/>
                <a:gd name="T3" fmla="*/ 153 h 324"/>
                <a:gd name="T4" fmla="*/ 74 w 207"/>
                <a:gd name="T5" fmla="*/ 153 h 324"/>
                <a:gd name="T6" fmla="*/ 100 w 207"/>
                <a:gd name="T7" fmla="*/ 152 h 324"/>
                <a:gd name="T8" fmla="*/ 119 w 207"/>
                <a:gd name="T9" fmla="*/ 147 h 324"/>
                <a:gd name="T10" fmla="*/ 133 w 207"/>
                <a:gd name="T11" fmla="*/ 138 h 324"/>
                <a:gd name="T12" fmla="*/ 142 w 207"/>
                <a:gd name="T13" fmla="*/ 125 h 324"/>
                <a:gd name="T14" fmla="*/ 147 w 207"/>
                <a:gd name="T15" fmla="*/ 108 h 324"/>
                <a:gd name="T16" fmla="*/ 149 w 207"/>
                <a:gd name="T17" fmla="*/ 89 h 324"/>
                <a:gd name="T18" fmla="*/ 146 w 207"/>
                <a:gd name="T19" fmla="*/ 67 h 324"/>
                <a:gd name="T20" fmla="*/ 135 w 207"/>
                <a:gd name="T21" fmla="*/ 50 h 324"/>
                <a:gd name="T22" fmla="*/ 117 w 207"/>
                <a:gd name="T23" fmla="*/ 39 h 324"/>
                <a:gd name="T24" fmla="*/ 100 w 207"/>
                <a:gd name="T25" fmla="*/ 35 h 324"/>
                <a:gd name="T26" fmla="*/ 77 w 207"/>
                <a:gd name="T27" fmla="*/ 33 h 324"/>
                <a:gd name="T28" fmla="*/ 39 w 207"/>
                <a:gd name="T29" fmla="*/ 33 h 324"/>
                <a:gd name="T30" fmla="*/ 0 w 207"/>
                <a:gd name="T31" fmla="*/ 0 h 324"/>
                <a:gd name="T32" fmla="*/ 77 w 207"/>
                <a:gd name="T33" fmla="*/ 0 h 324"/>
                <a:gd name="T34" fmla="*/ 105 w 207"/>
                <a:gd name="T35" fmla="*/ 2 h 324"/>
                <a:gd name="T36" fmla="*/ 128 w 207"/>
                <a:gd name="T37" fmla="*/ 6 h 324"/>
                <a:gd name="T38" fmla="*/ 146 w 207"/>
                <a:gd name="T39" fmla="*/ 13 h 324"/>
                <a:gd name="T40" fmla="*/ 158 w 207"/>
                <a:gd name="T41" fmla="*/ 20 h 324"/>
                <a:gd name="T42" fmla="*/ 169 w 207"/>
                <a:gd name="T43" fmla="*/ 31 h 324"/>
                <a:gd name="T44" fmla="*/ 180 w 207"/>
                <a:gd name="T45" fmla="*/ 47 h 324"/>
                <a:gd name="T46" fmla="*/ 188 w 207"/>
                <a:gd name="T47" fmla="*/ 66 h 324"/>
                <a:gd name="T48" fmla="*/ 189 w 207"/>
                <a:gd name="T49" fmla="*/ 89 h 324"/>
                <a:gd name="T50" fmla="*/ 188 w 207"/>
                <a:gd name="T51" fmla="*/ 114 h 324"/>
                <a:gd name="T52" fmla="*/ 180 w 207"/>
                <a:gd name="T53" fmla="*/ 136 h 324"/>
                <a:gd name="T54" fmla="*/ 166 w 207"/>
                <a:gd name="T55" fmla="*/ 153 h 324"/>
                <a:gd name="T56" fmla="*/ 149 w 207"/>
                <a:gd name="T57" fmla="*/ 167 h 324"/>
                <a:gd name="T58" fmla="*/ 128 w 207"/>
                <a:gd name="T59" fmla="*/ 175 h 324"/>
                <a:gd name="T60" fmla="*/ 103 w 207"/>
                <a:gd name="T61" fmla="*/ 178 h 324"/>
                <a:gd name="T62" fmla="*/ 99 w 207"/>
                <a:gd name="T63" fmla="*/ 178 h 324"/>
                <a:gd name="T64" fmla="*/ 113 w 207"/>
                <a:gd name="T65" fmla="*/ 191 h 324"/>
                <a:gd name="T66" fmla="*/ 124 w 207"/>
                <a:gd name="T67" fmla="*/ 203 h 324"/>
                <a:gd name="T68" fmla="*/ 132 w 207"/>
                <a:gd name="T69" fmla="*/ 214 h 324"/>
                <a:gd name="T70" fmla="*/ 138 w 207"/>
                <a:gd name="T71" fmla="*/ 224 h 324"/>
                <a:gd name="T72" fmla="*/ 147 w 207"/>
                <a:gd name="T73" fmla="*/ 236 h 324"/>
                <a:gd name="T74" fmla="*/ 158 w 207"/>
                <a:gd name="T75" fmla="*/ 250 h 324"/>
                <a:gd name="T76" fmla="*/ 169 w 207"/>
                <a:gd name="T77" fmla="*/ 267 h 324"/>
                <a:gd name="T78" fmla="*/ 180 w 207"/>
                <a:gd name="T79" fmla="*/ 285 h 324"/>
                <a:gd name="T80" fmla="*/ 191 w 207"/>
                <a:gd name="T81" fmla="*/ 300 h 324"/>
                <a:gd name="T82" fmla="*/ 199 w 207"/>
                <a:gd name="T83" fmla="*/ 313 h 324"/>
                <a:gd name="T84" fmla="*/ 205 w 207"/>
                <a:gd name="T85" fmla="*/ 321 h 324"/>
                <a:gd name="T86" fmla="*/ 207 w 207"/>
                <a:gd name="T87" fmla="*/ 324 h 324"/>
                <a:gd name="T88" fmla="*/ 158 w 207"/>
                <a:gd name="T89" fmla="*/ 324 h 324"/>
                <a:gd name="T90" fmla="*/ 150 w 207"/>
                <a:gd name="T91" fmla="*/ 308 h 324"/>
                <a:gd name="T92" fmla="*/ 138 w 207"/>
                <a:gd name="T93" fmla="*/ 286 h 324"/>
                <a:gd name="T94" fmla="*/ 121 w 207"/>
                <a:gd name="T95" fmla="*/ 261 h 324"/>
                <a:gd name="T96" fmla="*/ 100 w 207"/>
                <a:gd name="T97" fmla="*/ 232 h 324"/>
                <a:gd name="T98" fmla="*/ 75 w 207"/>
                <a:gd name="T99" fmla="*/ 199 h 324"/>
                <a:gd name="T100" fmla="*/ 64 w 207"/>
                <a:gd name="T101" fmla="*/ 186 h 324"/>
                <a:gd name="T102" fmla="*/ 53 w 207"/>
                <a:gd name="T103" fmla="*/ 180 h 324"/>
                <a:gd name="T104" fmla="*/ 39 w 207"/>
                <a:gd name="T105" fmla="*/ 178 h 324"/>
                <a:gd name="T106" fmla="*/ 39 w 207"/>
                <a:gd name="T107" fmla="*/ 324 h 324"/>
                <a:gd name="T108" fmla="*/ 0 w 207"/>
                <a:gd name="T109" fmla="*/ 324 h 324"/>
                <a:gd name="T110" fmla="*/ 0 w 207"/>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24">
                  <a:moveTo>
                    <a:pt x="39" y="33"/>
                  </a:moveTo>
                  <a:lnTo>
                    <a:pt x="39" y="153"/>
                  </a:lnTo>
                  <a:lnTo>
                    <a:pt x="74" y="153"/>
                  </a:lnTo>
                  <a:lnTo>
                    <a:pt x="100" y="152"/>
                  </a:lnTo>
                  <a:lnTo>
                    <a:pt x="119" y="147"/>
                  </a:lnTo>
                  <a:lnTo>
                    <a:pt x="133" y="138"/>
                  </a:lnTo>
                  <a:lnTo>
                    <a:pt x="142" y="125"/>
                  </a:lnTo>
                  <a:lnTo>
                    <a:pt x="147" y="108"/>
                  </a:lnTo>
                  <a:lnTo>
                    <a:pt x="149" y="89"/>
                  </a:lnTo>
                  <a:lnTo>
                    <a:pt x="146" y="67"/>
                  </a:lnTo>
                  <a:lnTo>
                    <a:pt x="135" y="50"/>
                  </a:lnTo>
                  <a:lnTo>
                    <a:pt x="117" y="39"/>
                  </a:lnTo>
                  <a:lnTo>
                    <a:pt x="100" y="35"/>
                  </a:lnTo>
                  <a:lnTo>
                    <a:pt x="77" y="33"/>
                  </a:lnTo>
                  <a:lnTo>
                    <a:pt x="39" y="33"/>
                  </a:lnTo>
                  <a:close/>
                  <a:moveTo>
                    <a:pt x="0" y="0"/>
                  </a:moveTo>
                  <a:lnTo>
                    <a:pt x="77" y="0"/>
                  </a:lnTo>
                  <a:lnTo>
                    <a:pt x="105" y="2"/>
                  </a:lnTo>
                  <a:lnTo>
                    <a:pt x="128" y="6"/>
                  </a:lnTo>
                  <a:lnTo>
                    <a:pt x="146" y="13"/>
                  </a:lnTo>
                  <a:lnTo>
                    <a:pt x="158" y="20"/>
                  </a:lnTo>
                  <a:lnTo>
                    <a:pt x="169" y="31"/>
                  </a:lnTo>
                  <a:lnTo>
                    <a:pt x="180" y="47"/>
                  </a:lnTo>
                  <a:lnTo>
                    <a:pt x="188" y="66"/>
                  </a:lnTo>
                  <a:lnTo>
                    <a:pt x="189" y="89"/>
                  </a:lnTo>
                  <a:lnTo>
                    <a:pt x="188" y="114"/>
                  </a:lnTo>
                  <a:lnTo>
                    <a:pt x="180" y="136"/>
                  </a:lnTo>
                  <a:lnTo>
                    <a:pt x="166" y="153"/>
                  </a:lnTo>
                  <a:lnTo>
                    <a:pt x="149" y="167"/>
                  </a:lnTo>
                  <a:lnTo>
                    <a:pt x="128" y="175"/>
                  </a:lnTo>
                  <a:lnTo>
                    <a:pt x="103" y="178"/>
                  </a:lnTo>
                  <a:lnTo>
                    <a:pt x="99" y="178"/>
                  </a:lnTo>
                  <a:lnTo>
                    <a:pt x="113" y="191"/>
                  </a:lnTo>
                  <a:lnTo>
                    <a:pt x="124" y="203"/>
                  </a:lnTo>
                  <a:lnTo>
                    <a:pt x="132" y="214"/>
                  </a:lnTo>
                  <a:lnTo>
                    <a:pt x="138" y="224"/>
                  </a:lnTo>
                  <a:lnTo>
                    <a:pt x="147" y="236"/>
                  </a:lnTo>
                  <a:lnTo>
                    <a:pt x="158" y="250"/>
                  </a:lnTo>
                  <a:lnTo>
                    <a:pt x="169" y="267"/>
                  </a:lnTo>
                  <a:lnTo>
                    <a:pt x="180" y="285"/>
                  </a:lnTo>
                  <a:lnTo>
                    <a:pt x="191" y="300"/>
                  </a:lnTo>
                  <a:lnTo>
                    <a:pt x="199" y="313"/>
                  </a:lnTo>
                  <a:lnTo>
                    <a:pt x="205" y="321"/>
                  </a:lnTo>
                  <a:lnTo>
                    <a:pt x="207" y="324"/>
                  </a:lnTo>
                  <a:lnTo>
                    <a:pt x="158" y="324"/>
                  </a:lnTo>
                  <a:lnTo>
                    <a:pt x="150" y="308"/>
                  </a:lnTo>
                  <a:lnTo>
                    <a:pt x="138" y="286"/>
                  </a:lnTo>
                  <a:lnTo>
                    <a:pt x="121"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7" name="Freeform 46"/>
            <p:cNvSpPr>
              <a:spLocks/>
            </p:cNvSpPr>
            <p:nvPr/>
          </p:nvSpPr>
          <p:spPr bwMode="auto">
            <a:xfrm>
              <a:off x="8402638" y="5353050"/>
              <a:ext cx="341313" cy="514350"/>
            </a:xfrm>
            <a:custGeom>
              <a:avLst/>
              <a:gdLst>
                <a:gd name="T0" fmla="*/ 0 w 215"/>
                <a:gd name="T1" fmla="*/ 0 h 324"/>
                <a:gd name="T2" fmla="*/ 45 w 215"/>
                <a:gd name="T3" fmla="*/ 0 h 324"/>
                <a:gd name="T4" fmla="*/ 153 w 215"/>
                <a:gd name="T5" fmla="*/ 207 h 324"/>
                <a:gd name="T6" fmla="*/ 162 w 215"/>
                <a:gd name="T7" fmla="*/ 225 h 324"/>
                <a:gd name="T8" fmla="*/ 170 w 215"/>
                <a:gd name="T9" fmla="*/ 244 h 324"/>
                <a:gd name="T10" fmla="*/ 176 w 215"/>
                <a:gd name="T11" fmla="*/ 258 h 324"/>
                <a:gd name="T12" fmla="*/ 181 w 215"/>
                <a:gd name="T13" fmla="*/ 271 h 324"/>
                <a:gd name="T14" fmla="*/ 182 w 215"/>
                <a:gd name="T15" fmla="*/ 275 h 324"/>
                <a:gd name="T16" fmla="*/ 182 w 215"/>
                <a:gd name="T17" fmla="*/ 271 h 324"/>
                <a:gd name="T18" fmla="*/ 182 w 215"/>
                <a:gd name="T19" fmla="*/ 260 h 324"/>
                <a:gd name="T20" fmla="*/ 181 w 215"/>
                <a:gd name="T21" fmla="*/ 242 h 324"/>
                <a:gd name="T22" fmla="*/ 179 w 215"/>
                <a:gd name="T23" fmla="*/ 222 h 324"/>
                <a:gd name="T24" fmla="*/ 179 w 215"/>
                <a:gd name="T25" fmla="*/ 200 h 324"/>
                <a:gd name="T26" fmla="*/ 179 w 215"/>
                <a:gd name="T27" fmla="*/ 177 h 324"/>
                <a:gd name="T28" fmla="*/ 178 w 215"/>
                <a:gd name="T29" fmla="*/ 0 h 324"/>
                <a:gd name="T30" fmla="*/ 215 w 215"/>
                <a:gd name="T31" fmla="*/ 0 h 324"/>
                <a:gd name="T32" fmla="*/ 215 w 215"/>
                <a:gd name="T33" fmla="*/ 324 h 324"/>
                <a:gd name="T34" fmla="*/ 175 w 215"/>
                <a:gd name="T35" fmla="*/ 324 h 324"/>
                <a:gd name="T36" fmla="*/ 72 w 215"/>
                <a:gd name="T37" fmla="*/ 125 h 324"/>
                <a:gd name="T38" fmla="*/ 61 w 215"/>
                <a:gd name="T39" fmla="*/ 106 h 324"/>
                <a:gd name="T40" fmla="*/ 53 w 215"/>
                <a:gd name="T41" fmla="*/ 88 h 324"/>
                <a:gd name="T42" fmla="*/ 45 w 215"/>
                <a:gd name="T43" fmla="*/ 72 h 324"/>
                <a:gd name="T44" fmla="*/ 39 w 215"/>
                <a:gd name="T45" fmla="*/ 60 h 324"/>
                <a:gd name="T46" fmla="*/ 36 w 215"/>
                <a:gd name="T47" fmla="*/ 52 h 324"/>
                <a:gd name="T48" fmla="*/ 34 w 215"/>
                <a:gd name="T49" fmla="*/ 49 h 324"/>
                <a:gd name="T50" fmla="*/ 34 w 215"/>
                <a:gd name="T51" fmla="*/ 53 h 324"/>
                <a:gd name="T52" fmla="*/ 36 w 215"/>
                <a:gd name="T53" fmla="*/ 67 h 324"/>
                <a:gd name="T54" fmla="*/ 37 w 215"/>
                <a:gd name="T55" fmla="*/ 88 h 324"/>
                <a:gd name="T56" fmla="*/ 37 w 215"/>
                <a:gd name="T57" fmla="*/ 111 h 324"/>
                <a:gd name="T58" fmla="*/ 39 w 215"/>
                <a:gd name="T59" fmla="*/ 136 h 324"/>
                <a:gd name="T60" fmla="*/ 40 w 215"/>
                <a:gd name="T61" fmla="*/ 324 h 324"/>
                <a:gd name="T62" fmla="*/ 0 w 215"/>
                <a:gd name="T63" fmla="*/ 324 h 324"/>
                <a:gd name="T64" fmla="*/ 0 w 215"/>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324">
                  <a:moveTo>
                    <a:pt x="0" y="0"/>
                  </a:moveTo>
                  <a:lnTo>
                    <a:pt x="45" y="0"/>
                  </a:lnTo>
                  <a:lnTo>
                    <a:pt x="153" y="207"/>
                  </a:lnTo>
                  <a:lnTo>
                    <a:pt x="162" y="225"/>
                  </a:lnTo>
                  <a:lnTo>
                    <a:pt x="170" y="244"/>
                  </a:lnTo>
                  <a:lnTo>
                    <a:pt x="176" y="258"/>
                  </a:lnTo>
                  <a:lnTo>
                    <a:pt x="181" y="271"/>
                  </a:lnTo>
                  <a:lnTo>
                    <a:pt x="182" y="275"/>
                  </a:lnTo>
                  <a:lnTo>
                    <a:pt x="182" y="271"/>
                  </a:lnTo>
                  <a:lnTo>
                    <a:pt x="182" y="260"/>
                  </a:lnTo>
                  <a:lnTo>
                    <a:pt x="181" y="242"/>
                  </a:lnTo>
                  <a:lnTo>
                    <a:pt x="179" y="222"/>
                  </a:lnTo>
                  <a:lnTo>
                    <a:pt x="179" y="200"/>
                  </a:lnTo>
                  <a:lnTo>
                    <a:pt x="179" y="177"/>
                  </a:lnTo>
                  <a:lnTo>
                    <a:pt x="178" y="0"/>
                  </a:lnTo>
                  <a:lnTo>
                    <a:pt x="215" y="0"/>
                  </a:lnTo>
                  <a:lnTo>
                    <a:pt x="215" y="324"/>
                  </a:lnTo>
                  <a:lnTo>
                    <a:pt x="175" y="324"/>
                  </a:lnTo>
                  <a:lnTo>
                    <a:pt x="72" y="125"/>
                  </a:lnTo>
                  <a:lnTo>
                    <a:pt x="61" y="106"/>
                  </a:lnTo>
                  <a:lnTo>
                    <a:pt x="53" y="88"/>
                  </a:lnTo>
                  <a:lnTo>
                    <a:pt x="45" y="72"/>
                  </a:lnTo>
                  <a:lnTo>
                    <a:pt x="39" y="60"/>
                  </a:lnTo>
                  <a:lnTo>
                    <a:pt x="36" y="52"/>
                  </a:lnTo>
                  <a:lnTo>
                    <a:pt x="34" y="49"/>
                  </a:lnTo>
                  <a:lnTo>
                    <a:pt x="34" y="53"/>
                  </a:lnTo>
                  <a:lnTo>
                    <a:pt x="36" y="67"/>
                  </a:lnTo>
                  <a:lnTo>
                    <a:pt x="37" y="88"/>
                  </a:lnTo>
                  <a:lnTo>
                    <a:pt x="37" y="111"/>
                  </a:lnTo>
                  <a:lnTo>
                    <a:pt x="39" y="136"/>
                  </a:lnTo>
                  <a:lnTo>
                    <a:pt x="40"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grpSp>
    </p:spTree>
    <p:extLst>
      <p:ext uri="{BB962C8B-B14F-4D97-AF65-F5344CB8AC3E}">
        <p14:creationId xmlns:p14="http://schemas.microsoft.com/office/powerpoint/2010/main" val="6259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5" name="Rechteck 4"/>
          <p:cNvSpPr/>
          <p:nvPr userDrawn="1"/>
        </p:nvSpPr>
        <p:spPr bwMode="auto">
          <a:xfrm>
            <a:off x="263843" y="1268414"/>
            <a:ext cx="9370695" cy="510948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1600" b="1" dirty="0">
                <a:solidFill>
                  <a:schemeClr val="bg1"/>
                </a:solidFill>
              </a:rPr>
              <a:t>LAYOUTRAHMEN</a:t>
            </a:r>
          </a:p>
          <a:p>
            <a:pPr algn="ctr"/>
            <a:endParaRPr lang="de-DE" sz="1600" b="1" dirty="0">
              <a:solidFill>
                <a:schemeClr val="bg1"/>
              </a:solidFill>
            </a:endParaRPr>
          </a:p>
          <a:p>
            <a:pPr algn="ctr"/>
            <a:r>
              <a:rPr lang="de-DE" sz="1600" b="1" dirty="0">
                <a:solidFill>
                  <a:schemeClr val="bg1"/>
                </a:solidFill>
              </a:rPr>
              <a:t>Breite 25,97 cm</a:t>
            </a:r>
            <a:r>
              <a:rPr lang="de-DE" sz="1600" b="1" baseline="0" dirty="0">
                <a:solidFill>
                  <a:schemeClr val="bg1"/>
                </a:solidFill>
              </a:rPr>
              <a:t> / Höhe 13,4 cm</a:t>
            </a:r>
          </a:p>
          <a:p>
            <a:pPr algn="ctr"/>
            <a:endParaRPr lang="de-DE" sz="1600" b="1" baseline="0" dirty="0">
              <a:solidFill>
                <a:schemeClr val="bg1"/>
              </a:solidFill>
            </a:endParaRPr>
          </a:p>
          <a:p>
            <a:pPr algn="ctr"/>
            <a:r>
              <a:rPr lang="de-DE" sz="1600" b="1" baseline="0" dirty="0">
                <a:solidFill>
                  <a:schemeClr val="bg1"/>
                </a:solidFill>
              </a:rPr>
              <a:t>	= Position der Führungslinien</a:t>
            </a: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dirty="0">
              <a:solidFill>
                <a:schemeClr val="bg1"/>
              </a:solidFill>
            </a:endParaRPr>
          </a:p>
        </p:txBody>
      </p:sp>
      <p:sp>
        <p:nvSpPr>
          <p:cNvPr id="6" name="Rechteck 5"/>
          <p:cNvSpPr/>
          <p:nvPr userDrawn="1"/>
        </p:nvSpPr>
        <p:spPr bwMode="auto">
          <a:xfrm>
            <a:off x="288330" y="4517778"/>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13</a:t>
            </a:r>
          </a:p>
        </p:txBody>
      </p:sp>
      <p:sp>
        <p:nvSpPr>
          <p:cNvPr id="7" name="Rechteck 6"/>
          <p:cNvSpPr/>
          <p:nvPr userDrawn="1"/>
        </p:nvSpPr>
        <p:spPr bwMode="auto">
          <a:xfrm>
            <a:off x="4305251" y="5085184"/>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a:t>
            </a:r>
          </a:p>
        </p:txBody>
      </p:sp>
      <p:sp>
        <p:nvSpPr>
          <p:cNvPr id="8" name="Rechteck 7"/>
          <p:cNvSpPr/>
          <p:nvPr userDrawn="1"/>
        </p:nvSpPr>
        <p:spPr bwMode="auto">
          <a:xfrm>
            <a:off x="2144663" y="4517778"/>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5</a:t>
            </a:r>
          </a:p>
        </p:txBody>
      </p:sp>
      <p:sp>
        <p:nvSpPr>
          <p:cNvPr id="9" name="Rechteck 8"/>
          <p:cNvSpPr/>
          <p:nvPr userDrawn="1"/>
        </p:nvSpPr>
        <p:spPr bwMode="auto">
          <a:xfrm>
            <a:off x="2505026" y="5085184"/>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4</a:t>
            </a:r>
          </a:p>
        </p:txBody>
      </p:sp>
      <p:sp>
        <p:nvSpPr>
          <p:cNvPr id="10" name="Rechteck 9"/>
          <p:cNvSpPr/>
          <p:nvPr userDrawn="1"/>
        </p:nvSpPr>
        <p:spPr bwMode="auto">
          <a:xfrm>
            <a:off x="2864768" y="340214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xxx</a:t>
            </a:r>
          </a:p>
        </p:txBody>
      </p:sp>
      <p:sp>
        <p:nvSpPr>
          <p:cNvPr id="11" name="Rechteck 10"/>
          <p:cNvSpPr/>
          <p:nvPr userDrawn="1"/>
        </p:nvSpPr>
        <p:spPr bwMode="auto">
          <a:xfrm>
            <a:off x="8265368" y="126333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6</a:t>
            </a:r>
          </a:p>
        </p:txBody>
      </p:sp>
      <p:sp>
        <p:nvSpPr>
          <p:cNvPr id="12" name="Rechteck 11"/>
          <p:cNvSpPr/>
          <p:nvPr userDrawn="1"/>
        </p:nvSpPr>
        <p:spPr bwMode="auto">
          <a:xfrm>
            <a:off x="8255024" y="609499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8,2</a:t>
            </a:r>
          </a:p>
        </p:txBody>
      </p:sp>
      <p:sp>
        <p:nvSpPr>
          <p:cNvPr id="13" name="Rechteck 12"/>
          <p:cNvSpPr/>
          <p:nvPr userDrawn="1"/>
        </p:nvSpPr>
        <p:spPr bwMode="auto">
          <a:xfrm>
            <a:off x="8285132" y="18891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9</a:t>
            </a:r>
          </a:p>
        </p:txBody>
      </p:sp>
      <p:sp>
        <p:nvSpPr>
          <p:cNvPr id="14" name="Rechteck 13"/>
          <p:cNvSpPr/>
          <p:nvPr userDrawn="1"/>
        </p:nvSpPr>
        <p:spPr bwMode="auto">
          <a:xfrm>
            <a:off x="3584526" y="4506577"/>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a:t>
            </a:r>
          </a:p>
        </p:txBody>
      </p:sp>
      <p:sp>
        <p:nvSpPr>
          <p:cNvPr id="15" name="Rechteck 14"/>
          <p:cNvSpPr/>
          <p:nvPr userDrawn="1"/>
        </p:nvSpPr>
        <p:spPr bwMode="auto">
          <a:xfrm>
            <a:off x="5097016" y="5517232"/>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3,2</a:t>
            </a:r>
          </a:p>
        </p:txBody>
      </p:sp>
      <p:sp>
        <p:nvSpPr>
          <p:cNvPr id="16" name="Rechteck 15"/>
          <p:cNvSpPr/>
          <p:nvPr userDrawn="1"/>
        </p:nvSpPr>
        <p:spPr bwMode="auto">
          <a:xfrm>
            <a:off x="6548710" y="5885257"/>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4,4</a:t>
            </a:r>
          </a:p>
        </p:txBody>
      </p:sp>
      <p:cxnSp>
        <p:nvCxnSpPr>
          <p:cNvPr id="17" name="Gerade Verbindung 16"/>
          <p:cNvCxnSpPr/>
          <p:nvPr userDrawn="1"/>
        </p:nvCxnSpPr>
        <p:spPr>
          <a:xfrm>
            <a:off x="0" y="181293"/>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1257738"/>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6377900"/>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263843"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3145155"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3505220"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4585018"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9634538"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5305743"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6097905"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a:xfrm>
            <a:off x="6531610"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rbbeispie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Farbbeispiele</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hasCustomPrompt="1"/>
          </p:nvPr>
        </p:nvSpPr>
        <p:spPr>
          <a:xfrm>
            <a:off x="273050" y="1268412"/>
            <a:ext cx="9361488" cy="5113337"/>
          </a:xfrm>
        </p:spPr>
        <p:txBody>
          <a:bodyPr/>
          <a:lstStyle/>
          <a:p>
            <a:pPr lvl="0"/>
            <a:r>
              <a:rPr lang="de-DE" dirty="0"/>
              <a:t>Die im PPT-Master auswählbaren Designfarben sind die Farben des Heinz Nixdorf Instituts – dies ist in der Master-Datei mit gespeichert.</a:t>
            </a:r>
          </a:p>
          <a:p>
            <a:pPr lvl="0"/>
            <a:r>
              <a:rPr lang="de-DE" dirty="0"/>
              <a:t>Schöne Farbkombinationen sind:</a:t>
            </a:r>
          </a:p>
        </p:txBody>
      </p:sp>
      <p:sp>
        <p:nvSpPr>
          <p:cNvPr id="7" name="Rechteck 6"/>
          <p:cNvSpPr/>
          <p:nvPr userDrawn="1"/>
        </p:nvSpPr>
        <p:spPr bwMode="auto">
          <a:xfrm>
            <a:off x="273050" y="271824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8" name="Rechteck 7"/>
          <p:cNvSpPr/>
          <p:nvPr userDrawn="1"/>
        </p:nvSpPr>
        <p:spPr bwMode="auto">
          <a:xfrm>
            <a:off x="1424608" y="271824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9" name="Rechteck 8"/>
          <p:cNvSpPr/>
          <p:nvPr userDrawn="1"/>
        </p:nvSpPr>
        <p:spPr bwMode="auto">
          <a:xfrm>
            <a:off x="6133276" y="272016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0" name="Rechteck 9"/>
          <p:cNvSpPr/>
          <p:nvPr userDrawn="1"/>
        </p:nvSpPr>
        <p:spPr bwMode="auto">
          <a:xfrm>
            <a:off x="7300372" y="272016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1" name="Rechteck 10"/>
          <p:cNvSpPr/>
          <p:nvPr userDrawn="1"/>
        </p:nvSpPr>
        <p:spPr bwMode="auto">
          <a:xfrm>
            <a:off x="273050" y="3308578"/>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2" name="Rechteck 11"/>
          <p:cNvSpPr/>
          <p:nvPr userDrawn="1"/>
        </p:nvSpPr>
        <p:spPr bwMode="auto">
          <a:xfrm>
            <a:off x="1424608" y="3308578"/>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3" name="Rechteck 12"/>
          <p:cNvSpPr/>
          <p:nvPr userDrawn="1"/>
        </p:nvSpPr>
        <p:spPr bwMode="auto">
          <a:xfrm>
            <a:off x="6133276" y="3310498"/>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4" name="Rechteck 13"/>
          <p:cNvSpPr/>
          <p:nvPr userDrawn="1"/>
        </p:nvSpPr>
        <p:spPr bwMode="auto">
          <a:xfrm>
            <a:off x="7300372" y="3310498"/>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5" name="Rechteck 14"/>
          <p:cNvSpPr/>
          <p:nvPr userDrawn="1"/>
        </p:nvSpPr>
        <p:spPr bwMode="auto">
          <a:xfrm>
            <a:off x="6133276" y="5081500"/>
            <a:ext cx="863526" cy="504056"/>
          </a:xfrm>
          <a:prstGeom prst="rect">
            <a:avLst/>
          </a:prstGeom>
          <a:solidFill>
            <a:schemeClr val="accent1">
              <a:lumMod val="75000"/>
            </a:schemeClr>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6" name="Rechteck 15"/>
          <p:cNvSpPr/>
          <p:nvPr userDrawn="1"/>
        </p:nvSpPr>
        <p:spPr bwMode="auto">
          <a:xfrm>
            <a:off x="7300372" y="5081500"/>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7" name="Rechteck 16"/>
          <p:cNvSpPr/>
          <p:nvPr userDrawn="1"/>
        </p:nvSpPr>
        <p:spPr bwMode="auto">
          <a:xfrm>
            <a:off x="273050" y="389891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8" name="Rechteck 17"/>
          <p:cNvSpPr/>
          <p:nvPr userDrawn="1"/>
        </p:nvSpPr>
        <p:spPr bwMode="auto">
          <a:xfrm>
            <a:off x="1424608" y="3898912"/>
            <a:ext cx="863526" cy="504056"/>
          </a:xfrm>
          <a:prstGeom prst="rect">
            <a:avLst/>
          </a:prstGeom>
          <a:solidFill>
            <a:schemeClr val="accent1">
              <a:lumMod val="75000"/>
            </a:schemeClr>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9" name="Rechteck 18"/>
          <p:cNvSpPr/>
          <p:nvPr userDrawn="1"/>
        </p:nvSpPr>
        <p:spPr bwMode="auto">
          <a:xfrm>
            <a:off x="6133276" y="3900832"/>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0" name="Rechteck 19"/>
          <p:cNvSpPr/>
          <p:nvPr userDrawn="1"/>
        </p:nvSpPr>
        <p:spPr bwMode="auto">
          <a:xfrm>
            <a:off x="7300372" y="390083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1" name="Rechteck 20"/>
          <p:cNvSpPr/>
          <p:nvPr userDrawn="1"/>
        </p:nvSpPr>
        <p:spPr bwMode="auto">
          <a:xfrm>
            <a:off x="6133276" y="4491166"/>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2" name="Rechteck 21"/>
          <p:cNvSpPr/>
          <p:nvPr userDrawn="1"/>
        </p:nvSpPr>
        <p:spPr bwMode="auto">
          <a:xfrm>
            <a:off x="7300372" y="4491166"/>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3" name="Rechteck 22"/>
          <p:cNvSpPr/>
          <p:nvPr userDrawn="1"/>
        </p:nvSpPr>
        <p:spPr bwMode="auto">
          <a:xfrm>
            <a:off x="3152775" y="2708920"/>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4" name="Rechteck 23"/>
          <p:cNvSpPr/>
          <p:nvPr userDrawn="1"/>
        </p:nvSpPr>
        <p:spPr bwMode="auto">
          <a:xfrm>
            <a:off x="4319871" y="2708920"/>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5" name="Rechteck 24"/>
          <p:cNvSpPr/>
          <p:nvPr userDrawn="1"/>
        </p:nvSpPr>
        <p:spPr bwMode="auto">
          <a:xfrm>
            <a:off x="3152775" y="3299254"/>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6" name="Rechteck 25"/>
          <p:cNvSpPr/>
          <p:nvPr userDrawn="1"/>
        </p:nvSpPr>
        <p:spPr bwMode="auto">
          <a:xfrm>
            <a:off x="4319871" y="3299254"/>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7" name="Rechteck 26"/>
          <p:cNvSpPr/>
          <p:nvPr userDrawn="1"/>
        </p:nvSpPr>
        <p:spPr bwMode="auto">
          <a:xfrm>
            <a:off x="3152775" y="3889588"/>
            <a:ext cx="863526" cy="504056"/>
          </a:xfrm>
          <a:prstGeom prst="rect">
            <a:avLst/>
          </a:prstGeom>
          <a:solidFill>
            <a:schemeClr val="accent4"/>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8" name="Rechteck 27"/>
          <p:cNvSpPr/>
          <p:nvPr userDrawn="1"/>
        </p:nvSpPr>
        <p:spPr bwMode="auto">
          <a:xfrm>
            <a:off x="4319871" y="3889588"/>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9" name="Rechteck 28"/>
          <p:cNvSpPr/>
          <p:nvPr userDrawn="1"/>
        </p:nvSpPr>
        <p:spPr bwMode="auto">
          <a:xfrm>
            <a:off x="3152775" y="447992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30" name="Rechteck 29"/>
          <p:cNvSpPr/>
          <p:nvPr userDrawn="1"/>
        </p:nvSpPr>
        <p:spPr bwMode="auto">
          <a:xfrm>
            <a:off x="4319871" y="4479922"/>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Tree>
    <p:extLst>
      <p:ext uri="{BB962C8B-B14F-4D97-AF65-F5344CB8AC3E}">
        <p14:creationId xmlns:p14="http://schemas.microsoft.com/office/powerpoint/2010/main" val="351663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cxnSp>
        <p:nvCxnSpPr>
          <p:cNvPr id="5" name="Gerade Verbindung 4"/>
          <p:cNvCxnSpPr/>
          <p:nvPr userDrawn="1"/>
        </p:nvCxnSpPr>
        <p:spPr>
          <a:xfrm>
            <a:off x="271463" y="3116965"/>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
        <p:nvSpPr>
          <p:cNvPr id="8" name="Textplatzhalter 9"/>
          <p:cNvSpPr>
            <a:spLocks noGrp="1"/>
          </p:cNvSpPr>
          <p:nvPr>
            <p:ph type="body" sz="quarter" idx="14"/>
          </p:nvPr>
        </p:nvSpPr>
        <p:spPr bwMode="gray">
          <a:xfrm>
            <a:off x="1231444" y="3500944"/>
            <a:ext cx="5904656" cy="432112"/>
          </a:xfrm>
          <a:noFill/>
          <a:ln w="19050">
            <a:solidFill>
              <a:schemeClr val="tx2"/>
            </a:solidFill>
            <a:miter lim="800000"/>
          </a:ln>
          <a:effectLst>
            <a:outerShdw blurRad="63500" algn="ctr" rotWithShape="0">
              <a:prstClr val="black">
                <a:alpha val="40000"/>
              </a:prstClr>
            </a:outerShdw>
          </a:effectLst>
        </p:spPr>
        <p:txBody>
          <a:bodyPr lIns="90000" tIns="46800" rIns="90000" bIns="46800"/>
          <a:lstStyle>
            <a:lvl1pPr marL="0" indent="0">
              <a:lnSpc>
                <a:spcPct val="100000"/>
              </a:lnSpc>
              <a:spcBef>
                <a:spcPts val="0"/>
              </a:spcBef>
              <a:spcAft>
                <a:spcPts val="0"/>
              </a:spcAft>
              <a:buFontTx/>
              <a:buNone/>
              <a:defRPr sz="100">
                <a:solidFill>
                  <a:schemeClr val="bg1"/>
                </a:solidFill>
              </a:defRPr>
            </a:lvl1pPr>
            <a:lvl2pPr marL="0" indent="0">
              <a:lnSpc>
                <a:spcPct val="100000"/>
              </a:lnSpc>
              <a:spcBef>
                <a:spcPts val="0"/>
              </a:spcBef>
              <a:spcAft>
                <a:spcPts val="0"/>
              </a:spcAft>
              <a:buFontTx/>
              <a:buNone/>
              <a:defRPr sz="100">
                <a:solidFill>
                  <a:schemeClr val="bg1"/>
                </a:solidFill>
              </a:defRPr>
            </a:lvl2pPr>
            <a:lvl3pPr marL="0" indent="0">
              <a:lnSpc>
                <a:spcPct val="100000"/>
              </a:lnSpc>
              <a:spcBef>
                <a:spcPts val="0"/>
              </a:spcBef>
              <a:spcAft>
                <a:spcPts val="0"/>
              </a:spcAft>
              <a:buFontTx/>
              <a:buNone/>
              <a:defRPr sz="100">
                <a:solidFill>
                  <a:schemeClr val="bg1"/>
                </a:solidFill>
              </a:defRPr>
            </a:lvl3pPr>
            <a:lvl4pPr marL="0" indent="0">
              <a:lnSpc>
                <a:spcPct val="100000"/>
              </a:lnSpc>
              <a:spcBef>
                <a:spcPts val="0"/>
              </a:spcBef>
              <a:spcAft>
                <a:spcPts val="0"/>
              </a:spcAft>
              <a:buFontTx/>
              <a:buNone/>
              <a:defRPr sz="100">
                <a:solidFill>
                  <a:schemeClr val="bg1"/>
                </a:solidFill>
              </a:defRPr>
            </a:lvl4pPr>
            <a:lvl5pPr marL="0" indent="0">
              <a:lnSpc>
                <a:spcPct val="100000"/>
              </a:lnSpc>
              <a:spcBef>
                <a:spcPts val="0"/>
              </a:spcBef>
              <a:spcAft>
                <a:spcPts val="0"/>
              </a:spcAft>
              <a:buFontTx/>
              <a:buNone/>
              <a:defRPr sz="100">
                <a:solidFill>
                  <a:schemeClr val="bg1"/>
                </a:solidFill>
              </a:defRPr>
            </a:lvl5pPr>
            <a:lvl6pPr marL="0" indent="0">
              <a:lnSpc>
                <a:spcPct val="100000"/>
              </a:lnSpc>
              <a:spcBef>
                <a:spcPts val="0"/>
              </a:spcBef>
              <a:spcAft>
                <a:spcPts val="0"/>
              </a:spcAft>
              <a:buFontTx/>
              <a:buNone/>
              <a:defRPr sz="100">
                <a:solidFill>
                  <a:schemeClr val="bg1"/>
                </a:solidFill>
              </a:defRPr>
            </a:lvl6pPr>
            <a:lvl7pPr marL="0" indent="0">
              <a:lnSpc>
                <a:spcPct val="100000"/>
              </a:lnSpc>
              <a:spcBef>
                <a:spcPts val="0"/>
              </a:spcBef>
              <a:spcAft>
                <a:spcPts val="0"/>
              </a:spcAft>
              <a:buFontTx/>
              <a:buNone/>
              <a:defRPr sz="100">
                <a:solidFill>
                  <a:schemeClr val="bg1"/>
                </a:solidFill>
              </a:defRPr>
            </a:lvl7pPr>
            <a:lvl8pPr marL="0" indent="0">
              <a:lnSpc>
                <a:spcPct val="100000"/>
              </a:lnSpc>
              <a:spcBef>
                <a:spcPts val="0"/>
              </a:spcBef>
              <a:spcAft>
                <a:spcPts val="0"/>
              </a:spcAft>
              <a:buFontTx/>
              <a:buNone/>
              <a:defRPr sz="100">
                <a:solidFill>
                  <a:schemeClr val="bg1"/>
                </a:solidFill>
              </a:defRPr>
            </a:lvl8pPr>
            <a:lvl9pPr marL="0" indent="0">
              <a:lnSpc>
                <a:spcPct val="100000"/>
              </a:lnSpc>
              <a:spcBef>
                <a:spcPts val="0"/>
              </a:spcBef>
              <a:spcAft>
                <a:spcPts val="0"/>
              </a:spcAft>
              <a:buFontTx/>
              <a:buNone/>
              <a:defRPr sz="100">
                <a:solidFill>
                  <a:schemeClr val="bg1"/>
                </a:solidFill>
              </a:defRPr>
            </a:lvl9pPr>
          </a:lstStyle>
          <a:p>
            <a:pPr lvl="0"/>
            <a:r>
              <a:rPr lang="en-US"/>
              <a:t>Edit Master text styles</a:t>
            </a:r>
          </a:p>
        </p:txBody>
      </p:sp>
      <p:sp>
        <p:nvSpPr>
          <p:cNvPr id="9" name="Textplatzhalter 4"/>
          <p:cNvSpPr>
            <a:spLocks noGrp="1"/>
          </p:cNvSpPr>
          <p:nvPr>
            <p:ph type="body" sz="quarter" idx="15"/>
          </p:nvPr>
        </p:nvSpPr>
        <p:spPr>
          <a:xfrm>
            <a:off x="1352600" y="3532822"/>
            <a:ext cx="5760640" cy="2848928"/>
          </a:xfrm>
        </p:spPr>
        <p:txBody>
          <a:bodyPr/>
          <a:lstStyle>
            <a:lvl1pPr marL="360000" indent="-360000">
              <a:buFont typeface="+mj-lt"/>
              <a:buAutoNum type="arabicPeriod"/>
              <a:defRPr b="1"/>
            </a:lvl1pPr>
            <a:lvl2pPr marL="720000" indent="-360000">
              <a:buFont typeface="+mj-lt"/>
              <a:buAutoNum type="arabicPeriod"/>
              <a:defRPr b="1"/>
            </a:lvl2pPr>
            <a:lvl3pPr marL="1080000" indent="-360000">
              <a:buFont typeface="+mj-lt"/>
              <a:buAutoNum type="arabicPeriod"/>
              <a:defRPr b="1"/>
            </a:lvl3pPr>
            <a:lvl4pPr marL="1438275" indent="-360000">
              <a:buFont typeface="+mj-lt"/>
              <a:buAutoNum type="arabicPeriod"/>
              <a:defRPr b="1"/>
            </a:lvl4pPr>
            <a:lvl5pPr marL="1800000" indent="-360000">
              <a:buFont typeface="+mj-lt"/>
              <a:buAutoNum type="arabicPeriod"/>
              <a:defRPr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Titel 58"/>
          <p:cNvSpPr>
            <a:spLocks noGrp="1"/>
          </p:cNvSpPr>
          <p:nvPr>
            <p:ph type="title"/>
          </p:nvPr>
        </p:nvSpPr>
        <p:spPr>
          <a:xfrm>
            <a:off x="267155" y="1484784"/>
            <a:ext cx="9348333" cy="1440160"/>
          </a:xfrm>
        </p:spPr>
        <p:txBody>
          <a:bodyPr lIns="0" rIns="0"/>
          <a:lstStyle>
            <a:lvl1pPr>
              <a:defRPr sz="3600"/>
            </a:lvl1pPr>
          </a:lstStyle>
          <a:p>
            <a:r>
              <a:rPr lang="en-US"/>
              <a:t>Click to edit Master title style</a:t>
            </a:r>
            <a:endParaRPr lang="de-DE" dirty="0"/>
          </a:p>
        </p:txBody>
      </p:sp>
      <p:cxnSp>
        <p:nvCxnSpPr>
          <p:cNvPr id="13" name="Gerade Verbindung 12"/>
          <p:cNvCxnSpPr/>
          <p:nvPr userDrawn="1"/>
        </p:nvCxnSpPr>
        <p:spPr>
          <a:xfrm flipV="1">
            <a:off x="271463" y="1341656"/>
            <a:ext cx="9362546" cy="0"/>
          </a:xfrm>
          <a:prstGeom prst="line">
            <a:avLst/>
          </a:prstGeom>
          <a:ln w="3810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flipV="1">
            <a:off x="271463" y="1269648"/>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04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p:nvPr>
        </p:nvSpPr>
        <p:spPr>
          <a:xfrm>
            <a:off x="273050" y="1268412"/>
            <a:ext cx="9361488" cy="5113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83109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Tree>
    <p:extLst>
      <p:ext uri="{BB962C8B-B14F-4D97-AF65-F5344CB8AC3E}">
        <p14:creationId xmlns:p14="http://schemas.microsoft.com/office/powerpoint/2010/main" val="49055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p:nvPr>
        </p:nvSpPr>
        <p:spPr>
          <a:xfrm>
            <a:off x="5313363" y="1259677"/>
            <a:ext cx="4315495" cy="51220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Textplatzhalter 7"/>
          <p:cNvSpPr>
            <a:spLocks noGrp="1"/>
          </p:cNvSpPr>
          <p:nvPr>
            <p:ph type="body" sz="quarter" idx="13"/>
          </p:nvPr>
        </p:nvSpPr>
        <p:spPr>
          <a:xfrm>
            <a:off x="273051" y="1272232"/>
            <a:ext cx="4319588" cy="51095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52421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Bildplatzhalter 5"/>
          <p:cNvSpPr>
            <a:spLocks noGrp="1"/>
          </p:cNvSpPr>
          <p:nvPr>
            <p:ph type="pic" sz="quarter" idx="12"/>
          </p:nvPr>
        </p:nvSpPr>
        <p:spPr>
          <a:xfrm>
            <a:off x="264686" y="1268413"/>
            <a:ext cx="2888089" cy="5113337"/>
          </a:xfrm>
        </p:spPr>
        <p:txBody>
          <a:bodyPr/>
          <a:lstStyle/>
          <a:p>
            <a:r>
              <a:rPr lang="en-US" dirty="0"/>
              <a:t>Click icon to add picture</a:t>
            </a:r>
            <a:endParaRPr lang="de-DE"/>
          </a:p>
        </p:txBody>
      </p:sp>
      <p:sp>
        <p:nvSpPr>
          <p:cNvPr id="9" name="Textplatzhalter 8"/>
          <p:cNvSpPr>
            <a:spLocks noGrp="1"/>
          </p:cNvSpPr>
          <p:nvPr>
            <p:ph type="body" sz="quarter" idx="13"/>
          </p:nvPr>
        </p:nvSpPr>
        <p:spPr>
          <a:xfrm>
            <a:off x="3513138" y="1268413"/>
            <a:ext cx="6121400" cy="5113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7240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rechts">
    <p:spTree>
      <p:nvGrpSpPr>
        <p:cNvPr id="1" name=""/>
        <p:cNvGrpSpPr/>
        <p:nvPr/>
      </p:nvGrpSpPr>
      <p:grpSpPr>
        <a:xfrm>
          <a:off x="0" y="0"/>
          <a:ext cx="0" cy="0"/>
          <a:chOff x="0" y="0"/>
          <a:chExt cx="0" cy="0"/>
        </a:xfrm>
      </p:grpSpPr>
      <p:sp>
        <p:nvSpPr>
          <p:cNvPr id="2" name="Titel 1"/>
          <p:cNvSpPr>
            <a:spLocks noGrp="1"/>
          </p:cNvSpPr>
          <p:nvPr>
            <p:ph type="title"/>
          </p:nvPr>
        </p:nvSpPr>
        <p:spPr>
          <a:xfrm>
            <a:off x="6537325" y="188642"/>
            <a:ext cx="3097212" cy="6193108"/>
          </a:xfrm>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8" name="Inhaltsplatzhalter 7"/>
          <p:cNvSpPr>
            <a:spLocks noGrp="1"/>
          </p:cNvSpPr>
          <p:nvPr>
            <p:ph sz="quarter" idx="12"/>
          </p:nvPr>
        </p:nvSpPr>
        <p:spPr>
          <a:xfrm>
            <a:off x="273051" y="188912"/>
            <a:ext cx="5832474" cy="6192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05933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Quelle / na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5" name="Textplatzhalter 5"/>
          <p:cNvSpPr>
            <a:spLocks noGrp="1"/>
          </p:cNvSpPr>
          <p:nvPr>
            <p:ph type="body" sz="quarter" idx="12" hasCustomPrompt="1"/>
          </p:nvPr>
        </p:nvSpPr>
        <p:spPr>
          <a:xfrm>
            <a:off x="273050" y="6185162"/>
            <a:ext cx="8424366" cy="216000"/>
          </a:xfrm>
        </p:spPr>
        <p:txBody>
          <a:bodyPr vert="horz" lIns="0" tIns="45720" rIns="91440" bIns="45720" rtlCol="0" anchor="ctr">
            <a:noAutofit/>
          </a:bodyPr>
          <a:lstStyle>
            <a:lvl1pPr marL="360000" indent="-360000">
              <a:buNone/>
              <a:defRPr lang="de-DE" sz="1400" baseline="0" dirty="0">
                <a:solidFill>
                  <a:schemeClr val="tx1"/>
                </a:solidFill>
                <a:latin typeface="Arial" charset="0"/>
              </a:defRPr>
            </a:lvl1pPr>
          </a:lstStyle>
          <a:p>
            <a:pPr marL="0" lvl="0" indent="0">
              <a:spcBef>
                <a:spcPct val="0"/>
              </a:spcBef>
              <a:spcAft>
                <a:spcPct val="0"/>
              </a:spcAft>
            </a:pPr>
            <a:r>
              <a:rPr lang="de-DE" dirty="0"/>
              <a:t>Quelle: R. </a:t>
            </a:r>
            <a:r>
              <a:rPr lang="de-DE" dirty="0" err="1"/>
              <a:t>Isermann</a:t>
            </a:r>
            <a:r>
              <a:rPr lang="de-DE" dirty="0"/>
              <a:t>; Adaptive Control Systems, </a:t>
            </a:r>
            <a:r>
              <a:rPr lang="de-DE" dirty="0" err="1"/>
              <a:t>Prentice</a:t>
            </a:r>
            <a:r>
              <a:rPr lang="de-DE" dirty="0"/>
              <a:t> Hall, 1992</a:t>
            </a:r>
            <a:endParaRPr lang="de-DE" sz="1000" dirty="0">
              <a:solidFill>
                <a:srgbClr val="003A80"/>
              </a:solidFill>
              <a:latin typeface="Arial" charset="0"/>
            </a:endParaRPr>
          </a:p>
        </p:txBody>
      </p:sp>
      <p:sp>
        <p:nvSpPr>
          <p:cNvPr id="6" name="Textplatzhalter 5"/>
          <p:cNvSpPr>
            <a:spLocks noGrp="1"/>
          </p:cNvSpPr>
          <p:nvPr>
            <p:ph type="body" sz="quarter" idx="13" hasCustomPrompt="1"/>
          </p:nvPr>
        </p:nvSpPr>
        <p:spPr>
          <a:xfrm>
            <a:off x="273050" y="5877272"/>
            <a:ext cx="7704286" cy="216000"/>
          </a:xfrm>
        </p:spPr>
        <p:txBody>
          <a:bodyPr vert="horz" lIns="0" tIns="45720" rIns="91440" bIns="45720" rtlCol="0" anchor="ctr"/>
          <a:lstStyle>
            <a:lvl1pPr marL="0" indent="0">
              <a:buNone/>
              <a:defRPr lang="de-DE" sz="1400" cap="none" baseline="0" dirty="0">
                <a:latin typeface="Arial" charset="0"/>
              </a:defRPr>
            </a:lvl1pPr>
          </a:lstStyle>
          <a:p>
            <a:pPr lvl="0">
              <a:spcBef>
                <a:spcPct val="0"/>
              </a:spcBef>
              <a:spcAft>
                <a:spcPct val="0"/>
              </a:spcAft>
            </a:pPr>
            <a:r>
              <a:rPr lang="de-DE" dirty="0"/>
              <a:t>nach </a:t>
            </a:r>
            <a:r>
              <a:rPr lang="de-DE" dirty="0" err="1"/>
              <a:t>Zohm</a:t>
            </a:r>
            <a:r>
              <a:rPr lang="de-DE" dirty="0"/>
              <a:t> 2003:</a:t>
            </a:r>
          </a:p>
        </p:txBody>
      </p:sp>
    </p:spTree>
    <p:extLst>
      <p:ext uri="{BB962C8B-B14F-4D97-AF65-F5344CB8AC3E}">
        <p14:creationId xmlns:p14="http://schemas.microsoft.com/office/powerpoint/2010/main" val="46739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Tree>
    <p:extLst>
      <p:ext uri="{BB962C8B-B14F-4D97-AF65-F5344CB8AC3E}">
        <p14:creationId xmlns:p14="http://schemas.microsoft.com/office/powerpoint/2010/main" val="338167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elplatzhalter 9"/>
          <p:cNvSpPr>
            <a:spLocks noGrp="1"/>
          </p:cNvSpPr>
          <p:nvPr>
            <p:ph type="title"/>
          </p:nvPr>
        </p:nvSpPr>
        <p:spPr>
          <a:xfrm>
            <a:off x="270900" y="188642"/>
            <a:ext cx="9363637" cy="1079772"/>
          </a:xfrm>
          <a:prstGeom prst="rect">
            <a:avLst/>
          </a:prstGeom>
        </p:spPr>
        <p:txBody>
          <a:bodyPr vert="horz" lIns="0" tIns="0" rIns="0" bIns="0" rtlCol="0" anchor="ctr">
            <a:noAutofit/>
          </a:bodyPr>
          <a:lstStyle/>
          <a:p>
            <a:r>
              <a:rPr lang="de-DE" dirty="0"/>
              <a:t>Titelmasterformat durch Klicken bearbeiten</a:t>
            </a:r>
          </a:p>
        </p:txBody>
      </p:sp>
      <p:cxnSp>
        <p:nvCxnSpPr>
          <p:cNvPr id="105" name="Gerade Verbindung 104"/>
          <p:cNvCxnSpPr/>
          <p:nvPr/>
        </p:nvCxnSpPr>
        <p:spPr>
          <a:xfrm>
            <a:off x="272228" y="6516397"/>
            <a:ext cx="7633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platzhalter 4"/>
          <p:cNvSpPr>
            <a:spLocks noGrp="1"/>
          </p:cNvSpPr>
          <p:nvPr>
            <p:ph type="body" idx="1"/>
          </p:nvPr>
        </p:nvSpPr>
        <p:spPr>
          <a:xfrm>
            <a:off x="270899" y="1268413"/>
            <a:ext cx="9360000" cy="5040311"/>
          </a:xfrm>
          <a:prstGeom prst="rect">
            <a:avLst/>
          </a:prstGeom>
        </p:spPr>
        <p:txBody>
          <a:bodyPr vert="horz" lIns="0" tIns="45720" rIns="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1" name="Fußzeilenplatzhalter 1028"/>
          <p:cNvSpPr>
            <a:spLocks noGrp="1"/>
          </p:cNvSpPr>
          <p:nvPr>
            <p:ph type="ftr" sz="quarter" idx="3"/>
          </p:nvPr>
        </p:nvSpPr>
        <p:spPr>
          <a:xfrm>
            <a:off x="560512" y="6583104"/>
            <a:ext cx="5011976" cy="230400"/>
          </a:xfrm>
          <a:prstGeom prst="rect">
            <a:avLst/>
          </a:prstGeom>
        </p:spPr>
        <p:txBody>
          <a:bodyPr vert="horz" wrap="none" lIns="0" tIns="0" rIns="0" bIns="0" rtlCol="0" anchor="ctr" anchorCtr="0">
            <a:noAutofit/>
          </a:bodyPr>
          <a:lstStyle>
            <a:lvl1pPr algn="l">
              <a:defRPr sz="1100" b="1">
                <a:solidFill>
                  <a:schemeClr val="tx2"/>
                </a:solidFill>
              </a:defRPr>
            </a:lvl1pPr>
          </a:lstStyle>
          <a:p>
            <a:r>
              <a:rPr lang="de-DE"/>
              <a:t>Software Engineering</a:t>
            </a:r>
            <a:endParaRPr lang="de-DE" dirty="0"/>
          </a:p>
        </p:txBody>
      </p:sp>
      <p:sp>
        <p:nvSpPr>
          <p:cNvPr id="3" name="Foliennummernplatzhalter 2"/>
          <p:cNvSpPr>
            <a:spLocks noGrp="1"/>
          </p:cNvSpPr>
          <p:nvPr>
            <p:ph type="sldNum" sz="quarter" idx="4"/>
          </p:nvPr>
        </p:nvSpPr>
        <p:spPr>
          <a:xfrm>
            <a:off x="272228" y="6583104"/>
            <a:ext cx="360292" cy="230400"/>
          </a:xfrm>
          <a:prstGeom prst="rect">
            <a:avLst/>
          </a:prstGeom>
        </p:spPr>
        <p:txBody>
          <a:bodyPr vert="horz" lIns="0" tIns="45720" rIns="0" bIns="45720" rtlCol="0" anchor="ctr"/>
          <a:lstStyle>
            <a:lvl1pPr algn="l">
              <a:defRPr sz="1100" b="1">
                <a:solidFill>
                  <a:schemeClr val="bg1">
                    <a:lumMod val="50000"/>
                  </a:schemeClr>
                </a:solidFill>
              </a:defRPr>
            </a:lvl1pPr>
          </a:lstStyle>
          <a:p>
            <a:fld id="{815DB69B-0A2B-4D0B-A3BD-360AAA24381D}" type="slidenum">
              <a:rPr lang="de-DE" smtClean="0"/>
              <a:pPr/>
              <a:t>‹#›</a:t>
            </a:fld>
            <a:endParaRPr lang="de-DE" dirty="0"/>
          </a:p>
        </p:txBody>
      </p:sp>
      <p:grpSp>
        <p:nvGrpSpPr>
          <p:cNvPr id="49" name="Gruppieren 48"/>
          <p:cNvGrpSpPr/>
          <p:nvPr userDrawn="1"/>
        </p:nvGrpSpPr>
        <p:grpSpPr>
          <a:xfrm>
            <a:off x="7992000" y="6501600"/>
            <a:ext cx="1641600" cy="255600"/>
            <a:chOff x="592138" y="4584700"/>
            <a:chExt cx="8172451" cy="1292225"/>
          </a:xfrm>
        </p:grpSpPr>
        <p:sp>
          <p:nvSpPr>
            <p:cNvPr id="50" name="Freeform 6"/>
            <p:cNvSpPr>
              <a:spLocks/>
            </p:cNvSpPr>
            <p:nvPr/>
          </p:nvSpPr>
          <p:spPr bwMode="auto">
            <a:xfrm>
              <a:off x="592138" y="4606925"/>
              <a:ext cx="358775" cy="517525"/>
            </a:xfrm>
            <a:custGeom>
              <a:avLst/>
              <a:gdLst>
                <a:gd name="T0" fmla="*/ 0 w 226"/>
                <a:gd name="T1" fmla="*/ 0 h 326"/>
                <a:gd name="T2" fmla="*/ 66 w 226"/>
                <a:gd name="T3" fmla="*/ 0 h 326"/>
                <a:gd name="T4" fmla="*/ 66 w 226"/>
                <a:gd name="T5" fmla="*/ 126 h 326"/>
                <a:gd name="T6" fmla="*/ 159 w 226"/>
                <a:gd name="T7" fmla="*/ 126 h 326"/>
                <a:gd name="T8" fmla="*/ 159 w 226"/>
                <a:gd name="T9" fmla="*/ 0 h 326"/>
                <a:gd name="T10" fmla="*/ 226 w 226"/>
                <a:gd name="T11" fmla="*/ 0 h 326"/>
                <a:gd name="T12" fmla="*/ 226 w 226"/>
                <a:gd name="T13" fmla="*/ 326 h 326"/>
                <a:gd name="T14" fmla="*/ 159 w 226"/>
                <a:gd name="T15" fmla="*/ 326 h 326"/>
                <a:gd name="T16" fmla="*/ 159 w 226"/>
                <a:gd name="T17" fmla="*/ 181 h 326"/>
                <a:gd name="T18" fmla="*/ 66 w 226"/>
                <a:gd name="T19" fmla="*/ 181 h 326"/>
                <a:gd name="T20" fmla="*/ 66 w 226"/>
                <a:gd name="T21" fmla="*/ 326 h 326"/>
                <a:gd name="T22" fmla="*/ 0 w 226"/>
                <a:gd name="T23" fmla="*/ 326 h 326"/>
                <a:gd name="T24" fmla="*/ 0 w 226"/>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326">
                  <a:moveTo>
                    <a:pt x="0" y="0"/>
                  </a:moveTo>
                  <a:lnTo>
                    <a:pt x="66" y="0"/>
                  </a:lnTo>
                  <a:lnTo>
                    <a:pt x="66" y="126"/>
                  </a:lnTo>
                  <a:lnTo>
                    <a:pt x="159" y="126"/>
                  </a:lnTo>
                  <a:lnTo>
                    <a:pt x="159" y="0"/>
                  </a:lnTo>
                  <a:lnTo>
                    <a:pt x="226" y="0"/>
                  </a:lnTo>
                  <a:lnTo>
                    <a:pt x="226" y="326"/>
                  </a:lnTo>
                  <a:lnTo>
                    <a:pt x="159" y="326"/>
                  </a:lnTo>
                  <a:lnTo>
                    <a:pt x="159" y="181"/>
                  </a:lnTo>
                  <a:lnTo>
                    <a:pt x="66" y="181"/>
                  </a:lnTo>
                  <a:lnTo>
                    <a:pt x="66"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2" name="Freeform 7"/>
            <p:cNvSpPr>
              <a:spLocks/>
            </p:cNvSpPr>
            <p:nvPr/>
          </p:nvSpPr>
          <p:spPr bwMode="auto">
            <a:xfrm>
              <a:off x="1065213" y="4606925"/>
              <a:ext cx="303213" cy="517525"/>
            </a:xfrm>
            <a:custGeom>
              <a:avLst/>
              <a:gdLst>
                <a:gd name="T0" fmla="*/ 0 w 191"/>
                <a:gd name="T1" fmla="*/ 0 h 326"/>
                <a:gd name="T2" fmla="*/ 186 w 191"/>
                <a:gd name="T3" fmla="*/ 0 h 326"/>
                <a:gd name="T4" fmla="*/ 178 w 191"/>
                <a:gd name="T5" fmla="*/ 53 h 326"/>
                <a:gd name="T6" fmla="*/ 66 w 191"/>
                <a:gd name="T7" fmla="*/ 53 h 326"/>
                <a:gd name="T8" fmla="*/ 66 w 191"/>
                <a:gd name="T9" fmla="*/ 129 h 326"/>
                <a:gd name="T10" fmla="*/ 160 w 191"/>
                <a:gd name="T11" fmla="*/ 129 h 326"/>
                <a:gd name="T12" fmla="*/ 160 w 191"/>
                <a:gd name="T13" fmla="*/ 183 h 326"/>
                <a:gd name="T14" fmla="*/ 66 w 191"/>
                <a:gd name="T15" fmla="*/ 183 h 326"/>
                <a:gd name="T16" fmla="*/ 66 w 191"/>
                <a:gd name="T17" fmla="*/ 270 h 326"/>
                <a:gd name="T18" fmla="*/ 191 w 191"/>
                <a:gd name="T19" fmla="*/ 270 h 326"/>
                <a:gd name="T20" fmla="*/ 191 w 191"/>
                <a:gd name="T21" fmla="*/ 326 h 326"/>
                <a:gd name="T22" fmla="*/ 0 w 191"/>
                <a:gd name="T23" fmla="*/ 326 h 326"/>
                <a:gd name="T24" fmla="*/ 0 w 19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326">
                  <a:moveTo>
                    <a:pt x="0" y="0"/>
                  </a:moveTo>
                  <a:lnTo>
                    <a:pt x="186" y="0"/>
                  </a:lnTo>
                  <a:lnTo>
                    <a:pt x="178" y="53"/>
                  </a:lnTo>
                  <a:lnTo>
                    <a:pt x="66" y="53"/>
                  </a:lnTo>
                  <a:lnTo>
                    <a:pt x="66" y="129"/>
                  </a:lnTo>
                  <a:lnTo>
                    <a:pt x="160" y="129"/>
                  </a:lnTo>
                  <a:lnTo>
                    <a:pt x="160" y="183"/>
                  </a:lnTo>
                  <a:lnTo>
                    <a:pt x="66" y="183"/>
                  </a:lnTo>
                  <a:lnTo>
                    <a:pt x="66" y="270"/>
                  </a:lnTo>
                  <a:lnTo>
                    <a:pt x="191" y="270"/>
                  </a:lnTo>
                  <a:lnTo>
                    <a:pt x="191"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3" name="Rectangle 8"/>
            <p:cNvSpPr>
              <a:spLocks noChangeArrowheads="1"/>
            </p:cNvSpPr>
            <p:nvPr/>
          </p:nvSpPr>
          <p:spPr bwMode="auto">
            <a:xfrm>
              <a:off x="1443038"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4" name="Freeform 9"/>
            <p:cNvSpPr>
              <a:spLocks/>
            </p:cNvSpPr>
            <p:nvPr/>
          </p:nvSpPr>
          <p:spPr bwMode="auto">
            <a:xfrm>
              <a:off x="1663701" y="4606925"/>
              <a:ext cx="361950" cy="517525"/>
            </a:xfrm>
            <a:custGeom>
              <a:avLst/>
              <a:gdLst>
                <a:gd name="T0" fmla="*/ 0 w 228"/>
                <a:gd name="T1" fmla="*/ 0 h 326"/>
                <a:gd name="T2" fmla="*/ 73 w 228"/>
                <a:gd name="T3" fmla="*/ 0 h 326"/>
                <a:gd name="T4" fmla="*/ 136 w 228"/>
                <a:gd name="T5" fmla="*/ 129 h 326"/>
                <a:gd name="T6" fmla="*/ 151 w 228"/>
                <a:gd name="T7" fmla="*/ 164 h 326"/>
                <a:gd name="T8" fmla="*/ 164 w 228"/>
                <a:gd name="T9" fmla="*/ 197 h 326"/>
                <a:gd name="T10" fmla="*/ 172 w 228"/>
                <a:gd name="T11" fmla="*/ 223 h 326"/>
                <a:gd name="T12" fmla="*/ 170 w 228"/>
                <a:gd name="T13" fmla="*/ 201 h 326"/>
                <a:gd name="T14" fmla="*/ 168 w 228"/>
                <a:gd name="T15" fmla="*/ 176 h 326"/>
                <a:gd name="T16" fmla="*/ 167 w 228"/>
                <a:gd name="T17" fmla="*/ 153 h 326"/>
                <a:gd name="T18" fmla="*/ 167 w 228"/>
                <a:gd name="T19" fmla="*/ 133 h 326"/>
                <a:gd name="T20" fmla="*/ 165 w 228"/>
                <a:gd name="T21" fmla="*/ 0 h 326"/>
                <a:gd name="T22" fmla="*/ 228 w 228"/>
                <a:gd name="T23" fmla="*/ 0 h 326"/>
                <a:gd name="T24" fmla="*/ 228 w 228"/>
                <a:gd name="T25" fmla="*/ 326 h 326"/>
                <a:gd name="T26" fmla="*/ 159 w 228"/>
                <a:gd name="T27" fmla="*/ 326 h 326"/>
                <a:gd name="T28" fmla="*/ 103 w 228"/>
                <a:gd name="T29" fmla="*/ 201 h 326"/>
                <a:gd name="T30" fmla="*/ 92 w 228"/>
                <a:gd name="T31" fmla="*/ 176 h 326"/>
                <a:gd name="T32" fmla="*/ 81 w 228"/>
                <a:gd name="T33" fmla="*/ 151 h 326"/>
                <a:gd name="T34" fmla="*/ 72 w 228"/>
                <a:gd name="T35" fmla="*/ 129 h 326"/>
                <a:gd name="T36" fmla="*/ 64 w 228"/>
                <a:gd name="T37" fmla="*/ 109 h 326"/>
                <a:gd name="T38" fmla="*/ 59 w 228"/>
                <a:gd name="T39" fmla="*/ 93 h 326"/>
                <a:gd name="T40" fmla="*/ 61 w 228"/>
                <a:gd name="T41" fmla="*/ 123 h 326"/>
                <a:gd name="T42" fmla="*/ 62 w 228"/>
                <a:gd name="T43" fmla="*/ 156 h 326"/>
                <a:gd name="T44" fmla="*/ 62 w 228"/>
                <a:gd name="T45" fmla="*/ 187 h 326"/>
                <a:gd name="T46" fmla="*/ 64 w 228"/>
                <a:gd name="T47" fmla="*/ 326 h 326"/>
                <a:gd name="T48" fmla="*/ 0 w 228"/>
                <a:gd name="T49" fmla="*/ 326 h 326"/>
                <a:gd name="T50" fmla="*/ 0 w 228"/>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326">
                  <a:moveTo>
                    <a:pt x="0" y="0"/>
                  </a:moveTo>
                  <a:lnTo>
                    <a:pt x="73" y="0"/>
                  </a:lnTo>
                  <a:lnTo>
                    <a:pt x="136" y="129"/>
                  </a:lnTo>
                  <a:lnTo>
                    <a:pt x="151" y="164"/>
                  </a:lnTo>
                  <a:lnTo>
                    <a:pt x="164" y="197"/>
                  </a:lnTo>
                  <a:lnTo>
                    <a:pt x="172" y="223"/>
                  </a:lnTo>
                  <a:lnTo>
                    <a:pt x="170" y="201"/>
                  </a:lnTo>
                  <a:lnTo>
                    <a:pt x="168" y="176"/>
                  </a:lnTo>
                  <a:lnTo>
                    <a:pt x="167" y="153"/>
                  </a:lnTo>
                  <a:lnTo>
                    <a:pt x="167" y="133"/>
                  </a:lnTo>
                  <a:lnTo>
                    <a:pt x="165" y="0"/>
                  </a:lnTo>
                  <a:lnTo>
                    <a:pt x="228" y="0"/>
                  </a:lnTo>
                  <a:lnTo>
                    <a:pt x="228" y="326"/>
                  </a:lnTo>
                  <a:lnTo>
                    <a:pt x="159" y="326"/>
                  </a:lnTo>
                  <a:lnTo>
                    <a:pt x="103" y="201"/>
                  </a:lnTo>
                  <a:lnTo>
                    <a:pt x="92" y="176"/>
                  </a:lnTo>
                  <a:lnTo>
                    <a:pt x="81" y="151"/>
                  </a:lnTo>
                  <a:lnTo>
                    <a:pt x="72" y="129"/>
                  </a:lnTo>
                  <a:lnTo>
                    <a:pt x="64" y="109"/>
                  </a:lnTo>
                  <a:lnTo>
                    <a:pt x="59" y="93"/>
                  </a:lnTo>
                  <a:lnTo>
                    <a:pt x="61" y="123"/>
                  </a:lnTo>
                  <a:lnTo>
                    <a:pt x="62" y="156"/>
                  </a:lnTo>
                  <a:lnTo>
                    <a:pt x="62" y="187"/>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5" name="Freeform 10"/>
            <p:cNvSpPr>
              <a:spLocks/>
            </p:cNvSpPr>
            <p:nvPr/>
          </p:nvSpPr>
          <p:spPr bwMode="auto">
            <a:xfrm>
              <a:off x="2106613" y="4606925"/>
              <a:ext cx="352425" cy="517525"/>
            </a:xfrm>
            <a:custGeom>
              <a:avLst/>
              <a:gdLst>
                <a:gd name="T0" fmla="*/ 22 w 222"/>
                <a:gd name="T1" fmla="*/ 0 h 326"/>
                <a:gd name="T2" fmla="*/ 219 w 222"/>
                <a:gd name="T3" fmla="*/ 0 h 326"/>
                <a:gd name="T4" fmla="*/ 219 w 222"/>
                <a:gd name="T5" fmla="*/ 47 h 326"/>
                <a:gd name="T6" fmla="*/ 97 w 222"/>
                <a:gd name="T7" fmla="*/ 251 h 326"/>
                <a:gd name="T8" fmla="*/ 94 w 222"/>
                <a:gd name="T9" fmla="*/ 258 h 326"/>
                <a:gd name="T10" fmla="*/ 91 w 222"/>
                <a:gd name="T11" fmla="*/ 262 h 326"/>
                <a:gd name="T12" fmla="*/ 88 w 222"/>
                <a:gd name="T13" fmla="*/ 265 h 326"/>
                <a:gd name="T14" fmla="*/ 85 w 222"/>
                <a:gd name="T15" fmla="*/ 270 h 326"/>
                <a:gd name="T16" fmla="*/ 81 w 222"/>
                <a:gd name="T17" fmla="*/ 273 h 326"/>
                <a:gd name="T18" fmla="*/ 80 w 222"/>
                <a:gd name="T19" fmla="*/ 275 h 326"/>
                <a:gd name="T20" fmla="*/ 80 w 222"/>
                <a:gd name="T21" fmla="*/ 275 h 326"/>
                <a:gd name="T22" fmla="*/ 83 w 222"/>
                <a:gd name="T23" fmla="*/ 275 h 326"/>
                <a:gd name="T24" fmla="*/ 91 w 222"/>
                <a:gd name="T25" fmla="*/ 275 h 326"/>
                <a:gd name="T26" fmla="*/ 102 w 222"/>
                <a:gd name="T27" fmla="*/ 273 h 326"/>
                <a:gd name="T28" fmla="*/ 113 w 222"/>
                <a:gd name="T29" fmla="*/ 273 h 326"/>
                <a:gd name="T30" fmla="*/ 222 w 222"/>
                <a:gd name="T31" fmla="*/ 273 h 326"/>
                <a:gd name="T32" fmla="*/ 206 w 222"/>
                <a:gd name="T33" fmla="*/ 326 h 326"/>
                <a:gd name="T34" fmla="*/ 0 w 222"/>
                <a:gd name="T35" fmla="*/ 326 h 326"/>
                <a:gd name="T36" fmla="*/ 0 w 222"/>
                <a:gd name="T37" fmla="*/ 281 h 326"/>
                <a:gd name="T38" fmla="*/ 122 w 222"/>
                <a:gd name="T39" fmla="*/ 81 h 326"/>
                <a:gd name="T40" fmla="*/ 128 w 222"/>
                <a:gd name="T41" fmla="*/ 70 h 326"/>
                <a:gd name="T42" fmla="*/ 135 w 222"/>
                <a:gd name="T43" fmla="*/ 61 h 326"/>
                <a:gd name="T44" fmla="*/ 141 w 222"/>
                <a:gd name="T45" fmla="*/ 54 h 326"/>
                <a:gd name="T46" fmla="*/ 142 w 222"/>
                <a:gd name="T47" fmla="*/ 51 h 326"/>
                <a:gd name="T48" fmla="*/ 138 w 222"/>
                <a:gd name="T49" fmla="*/ 51 h 326"/>
                <a:gd name="T50" fmla="*/ 127 w 222"/>
                <a:gd name="T51" fmla="*/ 53 h 326"/>
                <a:gd name="T52" fmla="*/ 108 w 222"/>
                <a:gd name="T53" fmla="*/ 54 h 326"/>
                <a:gd name="T54" fmla="*/ 8 w 222"/>
                <a:gd name="T55" fmla="*/ 54 h 326"/>
                <a:gd name="T56" fmla="*/ 22 w 222"/>
                <a:gd name="T5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326">
                  <a:moveTo>
                    <a:pt x="22" y="0"/>
                  </a:moveTo>
                  <a:lnTo>
                    <a:pt x="219" y="0"/>
                  </a:lnTo>
                  <a:lnTo>
                    <a:pt x="219" y="47"/>
                  </a:lnTo>
                  <a:lnTo>
                    <a:pt x="97" y="251"/>
                  </a:lnTo>
                  <a:lnTo>
                    <a:pt x="94" y="258"/>
                  </a:lnTo>
                  <a:lnTo>
                    <a:pt x="91" y="262"/>
                  </a:lnTo>
                  <a:lnTo>
                    <a:pt x="88" y="265"/>
                  </a:lnTo>
                  <a:lnTo>
                    <a:pt x="85" y="270"/>
                  </a:lnTo>
                  <a:lnTo>
                    <a:pt x="81" y="273"/>
                  </a:lnTo>
                  <a:lnTo>
                    <a:pt x="80" y="275"/>
                  </a:lnTo>
                  <a:lnTo>
                    <a:pt x="80" y="275"/>
                  </a:lnTo>
                  <a:lnTo>
                    <a:pt x="83" y="275"/>
                  </a:lnTo>
                  <a:lnTo>
                    <a:pt x="91" y="275"/>
                  </a:lnTo>
                  <a:lnTo>
                    <a:pt x="102" y="273"/>
                  </a:lnTo>
                  <a:lnTo>
                    <a:pt x="113" y="273"/>
                  </a:lnTo>
                  <a:lnTo>
                    <a:pt x="222" y="273"/>
                  </a:lnTo>
                  <a:lnTo>
                    <a:pt x="206" y="326"/>
                  </a:lnTo>
                  <a:lnTo>
                    <a:pt x="0" y="326"/>
                  </a:lnTo>
                  <a:lnTo>
                    <a:pt x="0" y="281"/>
                  </a:lnTo>
                  <a:lnTo>
                    <a:pt x="122" y="81"/>
                  </a:lnTo>
                  <a:lnTo>
                    <a:pt x="128" y="70"/>
                  </a:lnTo>
                  <a:lnTo>
                    <a:pt x="135" y="61"/>
                  </a:lnTo>
                  <a:lnTo>
                    <a:pt x="141" y="54"/>
                  </a:lnTo>
                  <a:lnTo>
                    <a:pt x="142" y="51"/>
                  </a:lnTo>
                  <a:lnTo>
                    <a:pt x="138" y="51"/>
                  </a:lnTo>
                  <a:lnTo>
                    <a:pt x="127" y="53"/>
                  </a:lnTo>
                  <a:lnTo>
                    <a:pt x="108" y="54"/>
                  </a:lnTo>
                  <a:lnTo>
                    <a:pt x="8" y="54"/>
                  </a:lnTo>
                  <a:lnTo>
                    <a:pt x="2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6" name="Freeform 11"/>
            <p:cNvSpPr>
              <a:spLocks/>
            </p:cNvSpPr>
            <p:nvPr/>
          </p:nvSpPr>
          <p:spPr bwMode="auto">
            <a:xfrm>
              <a:off x="2711451" y="4606925"/>
              <a:ext cx="360363" cy="517525"/>
            </a:xfrm>
            <a:custGeom>
              <a:avLst/>
              <a:gdLst>
                <a:gd name="T0" fmla="*/ 0 w 227"/>
                <a:gd name="T1" fmla="*/ 0 h 326"/>
                <a:gd name="T2" fmla="*/ 72 w 227"/>
                <a:gd name="T3" fmla="*/ 0 h 326"/>
                <a:gd name="T4" fmla="*/ 136 w 227"/>
                <a:gd name="T5" fmla="*/ 129 h 326"/>
                <a:gd name="T6" fmla="*/ 150 w 227"/>
                <a:gd name="T7" fmla="*/ 164 h 326"/>
                <a:gd name="T8" fmla="*/ 163 w 227"/>
                <a:gd name="T9" fmla="*/ 197 h 326"/>
                <a:gd name="T10" fmla="*/ 171 w 227"/>
                <a:gd name="T11" fmla="*/ 223 h 326"/>
                <a:gd name="T12" fmla="*/ 169 w 227"/>
                <a:gd name="T13" fmla="*/ 201 h 326"/>
                <a:gd name="T14" fmla="*/ 167 w 227"/>
                <a:gd name="T15" fmla="*/ 176 h 326"/>
                <a:gd name="T16" fmla="*/ 167 w 227"/>
                <a:gd name="T17" fmla="*/ 153 h 326"/>
                <a:gd name="T18" fmla="*/ 166 w 227"/>
                <a:gd name="T19" fmla="*/ 133 h 326"/>
                <a:gd name="T20" fmla="*/ 164 w 227"/>
                <a:gd name="T21" fmla="*/ 0 h 326"/>
                <a:gd name="T22" fmla="*/ 227 w 227"/>
                <a:gd name="T23" fmla="*/ 0 h 326"/>
                <a:gd name="T24" fmla="*/ 227 w 227"/>
                <a:gd name="T25" fmla="*/ 326 h 326"/>
                <a:gd name="T26" fmla="*/ 158 w 227"/>
                <a:gd name="T27" fmla="*/ 326 h 326"/>
                <a:gd name="T28" fmla="*/ 102 w 227"/>
                <a:gd name="T29" fmla="*/ 201 h 326"/>
                <a:gd name="T30" fmla="*/ 91 w 227"/>
                <a:gd name="T31" fmla="*/ 176 h 326"/>
                <a:gd name="T32" fmla="*/ 80 w 227"/>
                <a:gd name="T33" fmla="*/ 151 h 326"/>
                <a:gd name="T34" fmla="*/ 71 w 227"/>
                <a:gd name="T35" fmla="*/ 129 h 326"/>
                <a:gd name="T36" fmla="*/ 63 w 227"/>
                <a:gd name="T37" fmla="*/ 109 h 326"/>
                <a:gd name="T38" fmla="*/ 58 w 227"/>
                <a:gd name="T39" fmla="*/ 93 h 326"/>
                <a:gd name="T40" fmla="*/ 60 w 227"/>
                <a:gd name="T41" fmla="*/ 123 h 326"/>
                <a:gd name="T42" fmla="*/ 61 w 227"/>
                <a:gd name="T43" fmla="*/ 156 h 326"/>
                <a:gd name="T44" fmla="*/ 61 w 227"/>
                <a:gd name="T45" fmla="*/ 187 h 326"/>
                <a:gd name="T46" fmla="*/ 63 w 227"/>
                <a:gd name="T47" fmla="*/ 326 h 326"/>
                <a:gd name="T48" fmla="*/ 0 w 227"/>
                <a:gd name="T49" fmla="*/ 326 h 326"/>
                <a:gd name="T50" fmla="*/ 0 w 227"/>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7" h="326">
                  <a:moveTo>
                    <a:pt x="0" y="0"/>
                  </a:moveTo>
                  <a:lnTo>
                    <a:pt x="72" y="0"/>
                  </a:lnTo>
                  <a:lnTo>
                    <a:pt x="136" y="129"/>
                  </a:lnTo>
                  <a:lnTo>
                    <a:pt x="150" y="164"/>
                  </a:lnTo>
                  <a:lnTo>
                    <a:pt x="163" y="197"/>
                  </a:lnTo>
                  <a:lnTo>
                    <a:pt x="171" y="223"/>
                  </a:lnTo>
                  <a:lnTo>
                    <a:pt x="169" y="201"/>
                  </a:lnTo>
                  <a:lnTo>
                    <a:pt x="167" y="176"/>
                  </a:lnTo>
                  <a:lnTo>
                    <a:pt x="167" y="153"/>
                  </a:lnTo>
                  <a:lnTo>
                    <a:pt x="166" y="133"/>
                  </a:lnTo>
                  <a:lnTo>
                    <a:pt x="164" y="0"/>
                  </a:lnTo>
                  <a:lnTo>
                    <a:pt x="227" y="0"/>
                  </a:lnTo>
                  <a:lnTo>
                    <a:pt x="227" y="326"/>
                  </a:lnTo>
                  <a:lnTo>
                    <a:pt x="158" y="326"/>
                  </a:lnTo>
                  <a:lnTo>
                    <a:pt x="102" y="201"/>
                  </a:lnTo>
                  <a:lnTo>
                    <a:pt x="91" y="176"/>
                  </a:lnTo>
                  <a:lnTo>
                    <a:pt x="80" y="151"/>
                  </a:lnTo>
                  <a:lnTo>
                    <a:pt x="71" y="129"/>
                  </a:lnTo>
                  <a:lnTo>
                    <a:pt x="63" y="109"/>
                  </a:lnTo>
                  <a:lnTo>
                    <a:pt x="58" y="93"/>
                  </a:lnTo>
                  <a:lnTo>
                    <a:pt x="60" y="123"/>
                  </a:lnTo>
                  <a:lnTo>
                    <a:pt x="61" y="156"/>
                  </a:lnTo>
                  <a:lnTo>
                    <a:pt x="61" y="187"/>
                  </a:lnTo>
                  <a:lnTo>
                    <a:pt x="63"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7" name="Rectangle 12"/>
            <p:cNvSpPr>
              <a:spLocks noChangeArrowheads="1"/>
            </p:cNvSpPr>
            <p:nvPr/>
          </p:nvSpPr>
          <p:spPr bwMode="auto">
            <a:xfrm>
              <a:off x="3186113"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8" name="Freeform 13"/>
            <p:cNvSpPr>
              <a:spLocks/>
            </p:cNvSpPr>
            <p:nvPr/>
          </p:nvSpPr>
          <p:spPr bwMode="auto">
            <a:xfrm>
              <a:off x="3341688" y="4606925"/>
              <a:ext cx="223838" cy="517525"/>
            </a:xfrm>
            <a:custGeom>
              <a:avLst/>
              <a:gdLst>
                <a:gd name="T0" fmla="*/ 14 w 141"/>
                <a:gd name="T1" fmla="*/ 0 h 326"/>
                <a:gd name="T2" fmla="*/ 95 w 141"/>
                <a:gd name="T3" fmla="*/ 0 h 326"/>
                <a:gd name="T4" fmla="*/ 141 w 141"/>
                <a:gd name="T5" fmla="*/ 87 h 326"/>
                <a:gd name="T6" fmla="*/ 141 w 141"/>
                <a:gd name="T7" fmla="*/ 211 h 326"/>
                <a:gd name="T8" fmla="*/ 83 w 141"/>
                <a:gd name="T9" fmla="*/ 326 h 326"/>
                <a:gd name="T10" fmla="*/ 0 w 141"/>
                <a:gd name="T11" fmla="*/ 326 h 326"/>
                <a:gd name="T12" fmla="*/ 95 w 141"/>
                <a:gd name="T13" fmla="*/ 151 h 326"/>
                <a:gd name="T14" fmla="*/ 14 w 141"/>
                <a:gd name="T15" fmla="*/ 0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326">
                  <a:moveTo>
                    <a:pt x="14" y="0"/>
                  </a:moveTo>
                  <a:lnTo>
                    <a:pt x="95" y="0"/>
                  </a:lnTo>
                  <a:lnTo>
                    <a:pt x="141" y="87"/>
                  </a:lnTo>
                  <a:lnTo>
                    <a:pt x="141" y="211"/>
                  </a:lnTo>
                  <a:lnTo>
                    <a:pt x="83" y="326"/>
                  </a:lnTo>
                  <a:lnTo>
                    <a:pt x="0" y="326"/>
                  </a:lnTo>
                  <a:lnTo>
                    <a:pt x="95" y="151"/>
                  </a:lnTo>
                  <a:lnTo>
                    <a:pt x="1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9" name="Freeform 14"/>
            <p:cNvSpPr>
              <a:spLocks/>
            </p:cNvSpPr>
            <p:nvPr/>
          </p:nvSpPr>
          <p:spPr bwMode="auto">
            <a:xfrm>
              <a:off x="3614738" y="4606925"/>
              <a:ext cx="220663" cy="520700"/>
            </a:xfrm>
            <a:custGeom>
              <a:avLst/>
              <a:gdLst>
                <a:gd name="T0" fmla="*/ 44 w 139"/>
                <a:gd name="T1" fmla="*/ 0 h 328"/>
                <a:gd name="T2" fmla="*/ 123 w 139"/>
                <a:gd name="T3" fmla="*/ 0 h 328"/>
                <a:gd name="T4" fmla="*/ 45 w 139"/>
                <a:gd name="T5" fmla="*/ 148 h 328"/>
                <a:gd name="T6" fmla="*/ 139 w 139"/>
                <a:gd name="T7" fmla="*/ 328 h 328"/>
                <a:gd name="T8" fmla="*/ 59 w 139"/>
                <a:gd name="T9" fmla="*/ 328 h 328"/>
                <a:gd name="T10" fmla="*/ 0 w 139"/>
                <a:gd name="T11" fmla="*/ 212 h 328"/>
                <a:gd name="T12" fmla="*/ 0 w 139"/>
                <a:gd name="T13" fmla="*/ 87 h 328"/>
                <a:gd name="T14" fmla="*/ 44 w 139"/>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328">
                  <a:moveTo>
                    <a:pt x="44" y="0"/>
                  </a:moveTo>
                  <a:lnTo>
                    <a:pt x="123" y="0"/>
                  </a:lnTo>
                  <a:lnTo>
                    <a:pt x="45" y="148"/>
                  </a:lnTo>
                  <a:lnTo>
                    <a:pt x="139" y="328"/>
                  </a:lnTo>
                  <a:lnTo>
                    <a:pt x="59" y="328"/>
                  </a:lnTo>
                  <a:lnTo>
                    <a:pt x="0" y="212"/>
                  </a:lnTo>
                  <a:lnTo>
                    <a:pt x="0" y="87"/>
                  </a:lnTo>
                  <a:lnTo>
                    <a:pt x="4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0" name="Freeform 15"/>
            <p:cNvSpPr>
              <a:spLocks noEditPoints="1"/>
            </p:cNvSpPr>
            <p:nvPr/>
          </p:nvSpPr>
          <p:spPr bwMode="auto">
            <a:xfrm>
              <a:off x="3884613" y="4606925"/>
              <a:ext cx="379413" cy="517525"/>
            </a:xfrm>
            <a:custGeom>
              <a:avLst/>
              <a:gdLst>
                <a:gd name="T0" fmla="*/ 67 w 239"/>
                <a:gd name="T1" fmla="*/ 51 h 326"/>
                <a:gd name="T2" fmla="*/ 67 w 239"/>
                <a:gd name="T3" fmla="*/ 273 h 326"/>
                <a:gd name="T4" fmla="*/ 103 w 239"/>
                <a:gd name="T5" fmla="*/ 273 h 326"/>
                <a:gd name="T6" fmla="*/ 122 w 239"/>
                <a:gd name="T7" fmla="*/ 270 h 326"/>
                <a:gd name="T8" fmla="*/ 138 w 239"/>
                <a:gd name="T9" fmla="*/ 262 h 326"/>
                <a:gd name="T10" fmla="*/ 150 w 239"/>
                <a:gd name="T11" fmla="*/ 248 h 326"/>
                <a:gd name="T12" fmla="*/ 159 w 239"/>
                <a:gd name="T13" fmla="*/ 228 h 326"/>
                <a:gd name="T14" fmla="*/ 164 w 239"/>
                <a:gd name="T15" fmla="*/ 201 h 326"/>
                <a:gd name="T16" fmla="*/ 166 w 239"/>
                <a:gd name="T17" fmla="*/ 170 h 326"/>
                <a:gd name="T18" fmla="*/ 166 w 239"/>
                <a:gd name="T19" fmla="*/ 143 h 326"/>
                <a:gd name="T20" fmla="*/ 163 w 239"/>
                <a:gd name="T21" fmla="*/ 118 h 326"/>
                <a:gd name="T22" fmla="*/ 158 w 239"/>
                <a:gd name="T23" fmla="*/ 97 h 326"/>
                <a:gd name="T24" fmla="*/ 148 w 239"/>
                <a:gd name="T25" fmla="*/ 78 h 326"/>
                <a:gd name="T26" fmla="*/ 141 w 239"/>
                <a:gd name="T27" fmla="*/ 67 h 326"/>
                <a:gd name="T28" fmla="*/ 128 w 239"/>
                <a:gd name="T29" fmla="*/ 57 h 326"/>
                <a:gd name="T30" fmla="*/ 114 w 239"/>
                <a:gd name="T31" fmla="*/ 53 h 326"/>
                <a:gd name="T32" fmla="*/ 97 w 239"/>
                <a:gd name="T33" fmla="*/ 51 h 326"/>
                <a:gd name="T34" fmla="*/ 67 w 239"/>
                <a:gd name="T35" fmla="*/ 51 h 326"/>
                <a:gd name="T36" fmla="*/ 0 w 239"/>
                <a:gd name="T37" fmla="*/ 0 h 326"/>
                <a:gd name="T38" fmla="*/ 66 w 239"/>
                <a:gd name="T39" fmla="*/ 0 h 326"/>
                <a:gd name="T40" fmla="*/ 86 w 239"/>
                <a:gd name="T41" fmla="*/ 0 h 326"/>
                <a:gd name="T42" fmla="*/ 106 w 239"/>
                <a:gd name="T43" fmla="*/ 0 h 326"/>
                <a:gd name="T44" fmla="*/ 123 w 239"/>
                <a:gd name="T45" fmla="*/ 1 h 326"/>
                <a:gd name="T46" fmla="*/ 150 w 239"/>
                <a:gd name="T47" fmla="*/ 6 h 326"/>
                <a:gd name="T48" fmla="*/ 173 w 239"/>
                <a:gd name="T49" fmla="*/ 17 h 326"/>
                <a:gd name="T50" fmla="*/ 195 w 239"/>
                <a:gd name="T51" fmla="*/ 34 h 326"/>
                <a:gd name="T52" fmla="*/ 214 w 239"/>
                <a:gd name="T53" fmla="*/ 57 h 326"/>
                <a:gd name="T54" fmla="*/ 228 w 239"/>
                <a:gd name="T55" fmla="*/ 87 h 326"/>
                <a:gd name="T56" fmla="*/ 237 w 239"/>
                <a:gd name="T57" fmla="*/ 123 h 326"/>
                <a:gd name="T58" fmla="*/ 239 w 239"/>
                <a:gd name="T59" fmla="*/ 164 h 326"/>
                <a:gd name="T60" fmla="*/ 237 w 239"/>
                <a:gd name="T61" fmla="*/ 197 h 326"/>
                <a:gd name="T62" fmla="*/ 231 w 239"/>
                <a:gd name="T63" fmla="*/ 226 h 326"/>
                <a:gd name="T64" fmla="*/ 222 w 239"/>
                <a:gd name="T65" fmla="*/ 254 h 326"/>
                <a:gd name="T66" fmla="*/ 206 w 239"/>
                <a:gd name="T67" fmla="*/ 278 h 326"/>
                <a:gd name="T68" fmla="*/ 184 w 239"/>
                <a:gd name="T69" fmla="*/ 301 h 326"/>
                <a:gd name="T70" fmla="*/ 156 w 239"/>
                <a:gd name="T71" fmla="*/ 319 h 326"/>
                <a:gd name="T72" fmla="*/ 127 w 239"/>
                <a:gd name="T73" fmla="*/ 325 h 326"/>
                <a:gd name="T74" fmla="*/ 106 w 239"/>
                <a:gd name="T75" fmla="*/ 326 h 326"/>
                <a:gd name="T76" fmla="*/ 80 w 239"/>
                <a:gd name="T77" fmla="*/ 326 h 326"/>
                <a:gd name="T78" fmla="*/ 0 w 239"/>
                <a:gd name="T79" fmla="*/ 326 h 326"/>
                <a:gd name="T80" fmla="*/ 0 w 239"/>
                <a:gd name="T8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326">
                  <a:moveTo>
                    <a:pt x="67" y="51"/>
                  </a:moveTo>
                  <a:lnTo>
                    <a:pt x="67" y="273"/>
                  </a:lnTo>
                  <a:lnTo>
                    <a:pt x="103" y="273"/>
                  </a:lnTo>
                  <a:lnTo>
                    <a:pt x="122" y="270"/>
                  </a:lnTo>
                  <a:lnTo>
                    <a:pt x="138" y="262"/>
                  </a:lnTo>
                  <a:lnTo>
                    <a:pt x="150" y="248"/>
                  </a:lnTo>
                  <a:lnTo>
                    <a:pt x="159" y="228"/>
                  </a:lnTo>
                  <a:lnTo>
                    <a:pt x="164" y="201"/>
                  </a:lnTo>
                  <a:lnTo>
                    <a:pt x="166" y="170"/>
                  </a:lnTo>
                  <a:lnTo>
                    <a:pt x="166" y="143"/>
                  </a:lnTo>
                  <a:lnTo>
                    <a:pt x="163" y="118"/>
                  </a:lnTo>
                  <a:lnTo>
                    <a:pt x="158" y="97"/>
                  </a:lnTo>
                  <a:lnTo>
                    <a:pt x="148" y="78"/>
                  </a:lnTo>
                  <a:lnTo>
                    <a:pt x="141" y="67"/>
                  </a:lnTo>
                  <a:lnTo>
                    <a:pt x="128" y="57"/>
                  </a:lnTo>
                  <a:lnTo>
                    <a:pt x="114" y="53"/>
                  </a:lnTo>
                  <a:lnTo>
                    <a:pt x="97" y="51"/>
                  </a:lnTo>
                  <a:lnTo>
                    <a:pt x="67" y="51"/>
                  </a:lnTo>
                  <a:close/>
                  <a:moveTo>
                    <a:pt x="0" y="0"/>
                  </a:moveTo>
                  <a:lnTo>
                    <a:pt x="66" y="0"/>
                  </a:lnTo>
                  <a:lnTo>
                    <a:pt x="86" y="0"/>
                  </a:lnTo>
                  <a:lnTo>
                    <a:pt x="106" y="0"/>
                  </a:lnTo>
                  <a:lnTo>
                    <a:pt x="123" y="1"/>
                  </a:lnTo>
                  <a:lnTo>
                    <a:pt x="150" y="6"/>
                  </a:lnTo>
                  <a:lnTo>
                    <a:pt x="173" y="17"/>
                  </a:lnTo>
                  <a:lnTo>
                    <a:pt x="195" y="34"/>
                  </a:lnTo>
                  <a:lnTo>
                    <a:pt x="214" y="57"/>
                  </a:lnTo>
                  <a:lnTo>
                    <a:pt x="228" y="87"/>
                  </a:lnTo>
                  <a:lnTo>
                    <a:pt x="237" y="123"/>
                  </a:lnTo>
                  <a:lnTo>
                    <a:pt x="239" y="164"/>
                  </a:lnTo>
                  <a:lnTo>
                    <a:pt x="237" y="197"/>
                  </a:lnTo>
                  <a:lnTo>
                    <a:pt x="231" y="226"/>
                  </a:lnTo>
                  <a:lnTo>
                    <a:pt x="222" y="254"/>
                  </a:lnTo>
                  <a:lnTo>
                    <a:pt x="206" y="278"/>
                  </a:lnTo>
                  <a:lnTo>
                    <a:pt x="184" y="301"/>
                  </a:lnTo>
                  <a:lnTo>
                    <a:pt x="156" y="319"/>
                  </a:lnTo>
                  <a:lnTo>
                    <a:pt x="127" y="325"/>
                  </a:lnTo>
                  <a:lnTo>
                    <a:pt x="106" y="326"/>
                  </a:lnTo>
                  <a:lnTo>
                    <a:pt x="80"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1" name="Freeform 16"/>
            <p:cNvSpPr>
              <a:spLocks noEditPoints="1"/>
            </p:cNvSpPr>
            <p:nvPr/>
          </p:nvSpPr>
          <p:spPr bwMode="auto">
            <a:xfrm>
              <a:off x="4333876" y="4598988"/>
              <a:ext cx="447675" cy="536575"/>
            </a:xfrm>
            <a:custGeom>
              <a:avLst/>
              <a:gdLst>
                <a:gd name="T0" fmla="*/ 140 w 282"/>
                <a:gd name="T1" fmla="*/ 50 h 338"/>
                <a:gd name="T2" fmla="*/ 118 w 282"/>
                <a:gd name="T3" fmla="*/ 55 h 338"/>
                <a:gd name="T4" fmla="*/ 101 w 282"/>
                <a:gd name="T5" fmla="*/ 64 h 338"/>
                <a:gd name="T6" fmla="*/ 89 w 282"/>
                <a:gd name="T7" fmla="*/ 80 h 338"/>
                <a:gd name="T8" fmla="*/ 79 w 282"/>
                <a:gd name="T9" fmla="*/ 103 h 338"/>
                <a:gd name="T10" fmla="*/ 75 w 282"/>
                <a:gd name="T11" fmla="*/ 133 h 338"/>
                <a:gd name="T12" fmla="*/ 73 w 282"/>
                <a:gd name="T13" fmla="*/ 169 h 338"/>
                <a:gd name="T14" fmla="*/ 75 w 282"/>
                <a:gd name="T15" fmla="*/ 208 h 338"/>
                <a:gd name="T16" fmla="*/ 79 w 282"/>
                <a:gd name="T17" fmla="*/ 238 h 338"/>
                <a:gd name="T18" fmla="*/ 89 w 282"/>
                <a:gd name="T19" fmla="*/ 261 h 338"/>
                <a:gd name="T20" fmla="*/ 101 w 282"/>
                <a:gd name="T21" fmla="*/ 275 h 338"/>
                <a:gd name="T22" fmla="*/ 120 w 282"/>
                <a:gd name="T23" fmla="*/ 284 h 338"/>
                <a:gd name="T24" fmla="*/ 142 w 282"/>
                <a:gd name="T25" fmla="*/ 286 h 338"/>
                <a:gd name="T26" fmla="*/ 162 w 282"/>
                <a:gd name="T27" fmla="*/ 284 h 338"/>
                <a:gd name="T28" fmla="*/ 178 w 282"/>
                <a:gd name="T29" fmla="*/ 275 h 338"/>
                <a:gd name="T30" fmla="*/ 190 w 282"/>
                <a:gd name="T31" fmla="*/ 259 h 338"/>
                <a:gd name="T32" fmla="*/ 200 w 282"/>
                <a:gd name="T33" fmla="*/ 236 h 338"/>
                <a:gd name="T34" fmla="*/ 204 w 282"/>
                <a:gd name="T35" fmla="*/ 206 h 338"/>
                <a:gd name="T36" fmla="*/ 206 w 282"/>
                <a:gd name="T37" fmla="*/ 169 h 338"/>
                <a:gd name="T38" fmla="*/ 206 w 282"/>
                <a:gd name="T39" fmla="*/ 138 h 338"/>
                <a:gd name="T40" fmla="*/ 203 w 282"/>
                <a:gd name="T41" fmla="*/ 112 h 338"/>
                <a:gd name="T42" fmla="*/ 198 w 282"/>
                <a:gd name="T43" fmla="*/ 92 h 338"/>
                <a:gd name="T44" fmla="*/ 193 w 282"/>
                <a:gd name="T45" fmla="*/ 81 h 338"/>
                <a:gd name="T46" fmla="*/ 186 w 282"/>
                <a:gd name="T47" fmla="*/ 70 h 338"/>
                <a:gd name="T48" fmla="*/ 175 w 282"/>
                <a:gd name="T49" fmla="*/ 61 h 338"/>
                <a:gd name="T50" fmla="*/ 159 w 282"/>
                <a:gd name="T51" fmla="*/ 53 h 338"/>
                <a:gd name="T52" fmla="*/ 140 w 282"/>
                <a:gd name="T53" fmla="*/ 50 h 338"/>
                <a:gd name="T54" fmla="*/ 142 w 282"/>
                <a:gd name="T55" fmla="*/ 0 h 338"/>
                <a:gd name="T56" fmla="*/ 176 w 282"/>
                <a:gd name="T57" fmla="*/ 3 h 338"/>
                <a:gd name="T58" fmla="*/ 208 w 282"/>
                <a:gd name="T59" fmla="*/ 14 h 338"/>
                <a:gd name="T60" fmla="*/ 234 w 282"/>
                <a:gd name="T61" fmla="*/ 33 h 338"/>
                <a:gd name="T62" fmla="*/ 254 w 282"/>
                <a:gd name="T63" fmla="*/ 58 h 338"/>
                <a:gd name="T64" fmla="*/ 270 w 282"/>
                <a:gd name="T65" fmla="*/ 89 h 338"/>
                <a:gd name="T66" fmla="*/ 279 w 282"/>
                <a:gd name="T67" fmla="*/ 125 h 338"/>
                <a:gd name="T68" fmla="*/ 282 w 282"/>
                <a:gd name="T69" fmla="*/ 166 h 338"/>
                <a:gd name="T70" fmla="*/ 279 w 282"/>
                <a:gd name="T71" fmla="*/ 208 h 338"/>
                <a:gd name="T72" fmla="*/ 270 w 282"/>
                <a:gd name="T73" fmla="*/ 245 h 338"/>
                <a:gd name="T74" fmla="*/ 256 w 282"/>
                <a:gd name="T75" fmla="*/ 277 h 338"/>
                <a:gd name="T76" fmla="*/ 236 w 282"/>
                <a:gd name="T77" fmla="*/ 303 h 338"/>
                <a:gd name="T78" fmla="*/ 209 w 282"/>
                <a:gd name="T79" fmla="*/ 322 h 338"/>
                <a:gd name="T80" fmla="*/ 189 w 282"/>
                <a:gd name="T81" fmla="*/ 331 h 338"/>
                <a:gd name="T82" fmla="*/ 168 w 282"/>
                <a:gd name="T83" fmla="*/ 336 h 338"/>
                <a:gd name="T84" fmla="*/ 143 w 282"/>
                <a:gd name="T85" fmla="*/ 338 h 338"/>
                <a:gd name="T86" fmla="*/ 109 w 282"/>
                <a:gd name="T87" fmla="*/ 334 h 338"/>
                <a:gd name="T88" fmla="*/ 81 w 282"/>
                <a:gd name="T89" fmla="*/ 327 h 338"/>
                <a:gd name="T90" fmla="*/ 58 w 282"/>
                <a:gd name="T91" fmla="*/ 313 h 338"/>
                <a:gd name="T92" fmla="*/ 37 w 282"/>
                <a:gd name="T93" fmla="*/ 291 h 338"/>
                <a:gd name="T94" fmla="*/ 20 w 282"/>
                <a:gd name="T95" fmla="*/ 266 h 338"/>
                <a:gd name="T96" fmla="*/ 9 w 282"/>
                <a:gd name="T97" fmla="*/ 236 h 338"/>
                <a:gd name="T98" fmla="*/ 1 w 282"/>
                <a:gd name="T99" fmla="*/ 205 h 338"/>
                <a:gd name="T100" fmla="*/ 0 w 282"/>
                <a:gd name="T101" fmla="*/ 169 h 338"/>
                <a:gd name="T102" fmla="*/ 3 w 282"/>
                <a:gd name="T103" fmla="*/ 128 h 338"/>
                <a:gd name="T104" fmla="*/ 12 w 282"/>
                <a:gd name="T105" fmla="*/ 92 h 338"/>
                <a:gd name="T106" fmla="*/ 26 w 282"/>
                <a:gd name="T107" fmla="*/ 61 h 338"/>
                <a:gd name="T108" fmla="*/ 48 w 282"/>
                <a:gd name="T109" fmla="*/ 34 h 338"/>
                <a:gd name="T110" fmla="*/ 73 w 282"/>
                <a:gd name="T111" fmla="*/ 16 h 338"/>
                <a:gd name="T112" fmla="*/ 93 w 282"/>
                <a:gd name="T113" fmla="*/ 6 h 338"/>
                <a:gd name="T114" fmla="*/ 117 w 282"/>
                <a:gd name="T115" fmla="*/ 2 h 338"/>
                <a:gd name="T116" fmla="*/ 142 w 282"/>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38">
                  <a:moveTo>
                    <a:pt x="140" y="50"/>
                  </a:moveTo>
                  <a:lnTo>
                    <a:pt x="118" y="55"/>
                  </a:lnTo>
                  <a:lnTo>
                    <a:pt x="101" y="64"/>
                  </a:lnTo>
                  <a:lnTo>
                    <a:pt x="89" y="80"/>
                  </a:lnTo>
                  <a:lnTo>
                    <a:pt x="79" y="103"/>
                  </a:lnTo>
                  <a:lnTo>
                    <a:pt x="75" y="133"/>
                  </a:lnTo>
                  <a:lnTo>
                    <a:pt x="73" y="169"/>
                  </a:lnTo>
                  <a:lnTo>
                    <a:pt x="75" y="208"/>
                  </a:lnTo>
                  <a:lnTo>
                    <a:pt x="79" y="238"/>
                  </a:lnTo>
                  <a:lnTo>
                    <a:pt x="89" y="261"/>
                  </a:lnTo>
                  <a:lnTo>
                    <a:pt x="101" y="275"/>
                  </a:lnTo>
                  <a:lnTo>
                    <a:pt x="120" y="284"/>
                  </a:lnTo>
                  <a:lnTo>
                    <a:pt x="142" y="286"/>
                  </a:lnTo>
                  <a:lnTo>
                    <a:pt x="162" y="284"/>
                  </a:lnTo>
                  <a:lnTo>
                    <a:pt x="178" y="275"/>
                  </a:lnTo>
                  <a:lnTo>
                    <a:pt x="190" y="259"/>
                  </a:lnTo>
                  <a:lnTo>
                    <a:pt x="200" y="236"/>
                  </a:lnTo>
                  <a:lnTo>
                    <a:pt x="204" y="206"/>
                  </a:lnTo>
                  <a:lnTo>
                    <a:pt x="206" y="169"/>
                  </a:lnTo>
                  <a:lnTo>
                    <a:pt x="206" y="138"/>
                  </a:lnTo>
                  <a:lnTo>
                    <a:pt x="203" y="112"/>
                  </a:lnTo>
                  <a:lnTo>
                    <a:pt x="198" y="92"/>
                  </a:lnTo>
                  <a:lnTo>
                    <a:pt x="193" y="81"/>
                  </a:lnTo>
                  <a:lnTo>
                    <a:pt x="186" y="70"/>
                  </a:lnTo>
                  <a:lnTo>
                    <a:pt x="175" y="61"/>
                  </a:lnTo>
                  <a:lnTo>
                    <a:pt x="159" y="53"/>
                  </a:lnTo>
                  <a:lnTo>
                    <a:pt x="140" y="50"/>
                  </a:lnTo>
                  <a:close/>
                  <a:moveTo>
                    <a:pt x="142" y="0"/>
                  </a:moveTo>
                  <a:lnTo>
                    <a:pt x="176" y="3"/>
                  </a:lnTo>
                  <a:lnTo>
                    <a:pt x="208" y="14"/>
                  </a:lnTo>
                  <a:lnTo>
                    <a:pt x="234" y="33"/>
                  </a:lnTo>
                  <a:lnTo>
                    <a:pt x="254" y="58"/>
                  </a:lnTo>
                  <a:lnTo>
                    <a:pt x="270" y="89"/>
                  </a:lnTo>
                  <a:lnTo>
                    <a:pt x="279" y="125"/>
                  </a:lnTo>
                  <a:lnTo>
                    <a:pt x="282" y="166"/>
                  </a:lnTo>
                  <a:lnTo>
                    <a:pt x="279" y="208"/>
                  </a:lnTo>
                  <a:lnTo>
                    <a:pt x="270" y="245"/>
                  </a:lnTo>
                  <a:lnTo>
                    <a:pt x="256" y="277"/>
                  </a:lnTo>
                  <a:lnTo>
                    <a:pt x="236" y="303"/>
                  </a:lnTo>
                  <a:lnTo>
                    <a:pt x="209" y="322"/>
                  </a:lnTo>
                  <a:lnTo>
                    <a:pt x="189" y="331"/>
                  </a:lnTo>
                  <a:lnTo>
                    <a:pt x="168" y="336"/>
                  </a:lnTo>
                  <a:lnTo>
                    <a:pt x="143" y="338"/>
                  </a:lnTo>
                  <a:lnTo>
                    <a:pt x="109" y="334"/>
                  </a:lnTo>
                  <a:lnTo>
                    <a:pt x="81" y="327"/>
                  </a:lnTo>
                  <a:lnTo>
                    <a:pt x="58" y="313"/>
                  </a:lnTo>
                  <a:lnTo>
                    <a:pt x="37" y="291"/>
                  </a:lnTo>
                  <a:lnTo>
                    <a:pt x="20" y="266"/>
                  </a:lnTo>
                  <a:lnTo>
                    <a:pt x="9" y="236"/>
                  </a:lnTo>
                  <a:lnTo>
                    <a:pt x="1" y="205"/>
                  </a:lnTo>
                  <a:lnTo>
                    <a:pt x="0" y="169"/>
                  </a:lnTo>
                  <a:lnTo>
                    <a:pt x="3" y="128"/>
                  </a:lnTo>
                  <a:lnTo>
                    <a:pt x="12" y="92"/>
                  </a:lnTo>
                  <a:lnTo>
                    <a:pt x="26" y="61"/>
                  </a:lnTo>
                  <a:lnTo>
                    <a:pt x="48" y="34"/>
                  </a:lnTo>
                  <a:lnTo>
                    <a:pt x="73" y="16"/>
                  </a:lnTo>
                  <a:lnTo>
                    <a:pt x="93" y="6"/>
                  </a:lnTo>
                  <a:lnTo>
                    <a:pt x="117" y="2"/>
                  </a:lnTo>
                  <a:lnTo>
                    <a:pt x="14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2" name="Freeform 17"/>
            <p:cNvSpPr>
              <a:spLocks noEditPoints="1"/>
            </p:cNvSpPr>
            <p:nvPr/>
          </p:nvSpPr>
          <p:spPr bwMode="auto">
            <a:xfrm>
              <a:off x="4872038" y="4606925"/>
              <a:ext cx="376238" cy="517525"/>
            </a:xfrm>
            <a:custGeom>
              <a:avLst/>
              <a:gdLst>
                <a:gd name="T0" fmla="*/ 64 w 237"/>
                <a:gd name="T1" fmla="*/ 51 h 326"/>
                <a:gd name="T2" fmla="*/ 64 w 237"/>
                <a:gd name="T3" fmla="*/ 140 h 326"/>
                <a:gd name="T4" fmla="*/ 87 w 237"/>
                <a:gd name="T5" fmla="*/ 140 h 326"/>
                <a:gd name="T6" fmla="*/ 104 w 237"/>
                <a:gd name="T7" fmla="*/ 140 h 326"/>
                <a:gd name="T8" fmla="*/ 118 w 237"/>
                <a:gd name="T9" fmla="*/ 139 h 326"/>
                <a:gd name="T10" fmla="*/ 128 w 237"/>
                <a:gd name="T11" fmla="*/ 134 h 326"/>
                <a:gd name="T12" fmla="*/ 136 w 237"/>
                <a:gd name="T13" fmla="*/ 129 h 326"/>
                <a:gd name="T14" fmla="*/ 145 w 237"/>
                <a:gd name="T15" fmla="*/ 115 h 326"/>
                <a:gd name="T16" fmla="*/ 148 w 237"/>
                <a:gd name="T17" fmla="*/ 97 h 326"/>
                <a:gd name="T18" fmla="*/ 147 w 237"/>
                <a:gd name="T19" fmla="*/ 78 h 326"/>
                <a:gd name="T20" fmla="*/ 139 w 237"/>
                <a:gd name="T21" fmla="*/ 65 h 326"/>
                <a:gd name="T22" fmla="*/ 125 w 237"/>
                <a:gd name="T23" fmla="*/ 56 h 326"/>
                <a:gd name="T24" fmla="*/ 109 w 237"/>
                <a:gd name="T25" fmla="*/ 53 h 326"/>
                <a:gd name="T26" fmla="*/ 89 w 237"/>
                <a:gd name="T27" fmla="*/ 51 h 326"/>
                <a:gd name="T28" fmla="*/ 64 w 237"/>
                <a:gd name="T29" fmla="*/ 51 h 326"/>
                <a:gd name="T30" fmla="*/ 0 w 237"/>
                <a:gd name="T31" fmla="*/ 0 h 326"/>
                <a:gd name="T32" fmla="*/ 122 w 237"/>
                <a:gd name="T33" fmla="*/ 0 h 326"/>
                <a:gd name="T34" fmla="*/ 150 w 237"/>
                <a:gd name="T35" fmla="*/ 3 h 326"/>
                <a:gd name="T36" fmla="*/ 173 w 237"/>
                <a:gd name="T37" fmla="*/ 11 h 326"/>
                <a:gd name="T38" fmla="*/ 192 w 237"/>
                <a:gd name="T39" fmla="*/ 26 h 326"/>
                <a:gd name="T40" fmla="*/ 206 w 237"/>
                <a:gd name="T41" fmla="*/ 45 h 326"/>
                <a:gd name="T42" fmla="*/ 215 w 237"/>
                <a:gd name="T43" fmla="*/ 68 h 326"/>
                <a:gd name="T44" fmla="*/ 218 w 237"/>
                <a:gd name="T45" fmla="*/ 95 h 326"/>
                <a:gd name="T46" fmla="*/ 214 w 237"/>
                <a:gd name="T47" fmla="*/ 123 h 326"/>
                <a:gd name="T48" fmla="*/ 204 w 237"/>
                <a:gd name="T49" fmla="*/ 148 h 326"/>
                <a:gd name="T50" fmla="*/ 189 w 237"/>
                <a:gd name="T51" fmla="*/ 168 h 326"/>
                <a:gd name="T52" fmla="*/ 168 w 237"/>
                <a:gd name="T53" fmla="*/ 181 h 326"/>
                <a:gd name="T54" fmla="*/ 145 w 237"/>
                <a:gd name="T55" fmla="*/ 186 h 326"/>
                <a:gd name="T56" fmla="*/ 150 w 237"/>
                <a:gd name="T57" fmla="*/ 189 h 326"/>
                <a:gd name="T58" fmla="*/ 153 w 237"/>
                <a:gd name="T59" fmla="*/ 192 h 326"/>
                <a:gd name="T60" fmla="*/ 156 w 237"/>
                <a:gd name="T61" fmla="*/ 195 h 326"/>
                <a:gd name="T62" fmla="*/ 159 w 237"/>
                <a:gd name="T63" fmla="*/ 200 h 326"/>
                <a:gd name="T64" fmla="*/ 167 w 237"/>
                <a:gd name="T65" fmla="*/ 211 h 326"/>
                <a:gd name="T66" fmla="*/ 176 w 237"/>
                <a:gd name="T67" fmla="*/ 225 h 326"/>
                <a:gd name="T68" fmla="*/ 187 w 237"/>
                <a:gd name="T69" fmla="*/ 243 h 326"/>
                <a:gd name="T70" fmla="*/ 200 w 237"/>
                <a:gd name="T71" fmla="*/ 262 h 326"/>
                <a:gd name="T72" fmla="*/ 211 w 237"/>
                <a:gd name="T73" fmla="*/ 281 h 326"/>
                <a:gd name="T74" fmla="*/ 221 w 237"/>
                <a:gd name="T75" fmla="*/ 300 h 326"/>
                <a:gd name="T76" fmla="*/ 229 w 237"/>
                <a:gd name="T77" fmla="*/ 314 h 326"/>
                <a:gd name="T78" fmla="*/ 236 w 237"/>
                <a:gd name="T79" fmla="*/ 323 h 326"/>
                <a:gd name="T80" fmla="*/ 237 w 237"/>
                <a:gd name="T81" fmla="*/ 326 h 326"/>
                <a:gd name="T82" fmla="*/ 159 w 237"/>
                <a:gd name="T83" fmla="*/ 326 h 326"/>
                <a:gd name="T84" fmla="*/ 151 w 237"/>
                <a:gd name="T85" fmla="*/ 312 h 326"/>
                <a:gd name="T86" fmla="*/ 145 w 237"/>
                <a:gd name="T87" fmla="*/ 301 h 326"/>
                <a:gd name="T88" fmla="*/ 137 w 237"/>
                <a:gd name="T89" fmla="*/ 289 h 326"/>
                <a:gd name="T90" fmla="*/ 129 w 237"/>
                <a:gd name="T91" fmla="*/ 273 h 326"/>
                <a:gd name="T92" fmla="*/ 114 w 237"/>
                <a:gd name="T93" fmla="*/ 247 h 326"/>
                <a:gd name="T94" fmla="*/ 103 w 237"/>
                <a:gd name="T95" fmla="*/ 228 h 326"/>
                <a:gd name="T96" fmla="*/ 93 w 237"/>
                <a:gd name="T97" fmla="*/ 212 h 326"/>
                <a:gd name="T98" fmla="*/ 87 w 237"/>
                <a:gd name="T99" fmla="*/ 203 h 326"/>
                <a:gd name="T100" fmla="*/ 81 w 237"/>
                <a:gd name="T101" fmla="*/ 197 h 326"/>
                <a:gd name="T102" fmla="*/ 75 w 237"/>
                <a:gd name="T103" fmla="*/ 193 h 326"/>
                <a:gd name="T104" fmla="*/ 70 w 237"/>
                <a:gd name="T105" fmla="*/ 192 h 326"/>
                <a:gd name="T106" fmla="*/ 64 w 237"/>
                <a:gd name="T107" fmla="*/ 190 h 326"/>
                <a:gd name="T108" fmla="*/ 64 w 237"/>
                <a:gd name="T109" fmla="*/ 326 h 326"/>
                <a:gd name="T110" fmla="*/ 0 w 237"/>
                <a:gd name="T111" fmla="*/ 326 h 326"/>
                <a:gd name="T112" fmla="*/ 0 w 237"/>
                <a:gd name="T11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7" h="326">
                  <a:moveTo>
                    <a:pt x="64" y="51"/>
                  </a:moveTo>
                  <a:lnTo>
                    <a:pt x="64" y="140"/>
                  </a:lnTo>
                  <a:lnTo>
                    <a:pt x="87" y="140"/>
                  </a:lnTo>
                  <a:lnTo>
                    <a:pt x="104" y="140"/>
                  </a:lnTo>
                  <a:lnTo>
                    <a:pt x="118" y="139"/>
                  </a:lnTo>
                  <a:lnTo>
                    <a:pt x="128" y="134"/>
                  </a:lnTo>
                  <a:lnTo>
                    <a:pt x="136" y="129"/>
                  </a:lnTo>
                  <a:lnTo>
                    <a:pt x="145" y="115"/>
                  </a:lnTo>
                  <a:lnTo>
                    <a:pt x="148" y="97"/>
                  </a:lnTo>
                  <a:lnTo>
                    <a:pt x="147" y="78"/>
                  </a:lnTo>
                  <a:lnTo>
                    <a:pt x="139" y="65"/>
                  </a:lnTo>
                  <a:lnTo>
                    <a:pt x="125" y="56"/>
                  </a:lnTo>
                  <a:lnTo>
                    <a:pt x="109" y="53"/>
                  </a:lnTo>
                  <a:lnTo>
                    <a:pt x="89" y="51"/>
                  </a:lnTo>
                  <a:lnTo>
                    <a:pt x="64" y="51"/>
                  </a:lnTo>
                  <a:close/>
                  <a:moveTo>
                    <a:pt x="0" y="0"/>
                  </a:moveTo>
                  <a:lnTo>
                    <a:pt x="122" y="0"/>
                  </a:lnTo>
                  <a:lnTo>
                    <a:pt x="150" y="3"/>
                  </a:lnTo>
                  <a:lnTo>
                    <a:pt x="173" y="11"/>
                  </a:lnTo>
                  <a:lnTo>
                    <a:pt x="192" y="26"/>
                  </a:lnTo>
                  <a:lnTo>
                    <a:pt x="206" y="45"/>
                  </a:lnTo>
                  <a:lnTo>
                    <a:pt x="215" y="68"/>
                  </a:lnTo>
                  <a:lnTo>
                    <a:pt x="218" y="95"/>
                  </a:lnTo>
                  <a:lnTo>
                    <a:pt x="214" y="123"/>
                  </a:lnTo>
                  <a:lnTo>
                    <a:pt x="204" y="148"/>
                  </a:lnTo>
                  <a:lnTo>
                    <a:pt x="189" y="168"/>
                  </a:lnTo>
                  <a:lnTo>
                    <a:pt x="168" y="181"/>
                  </a:lnTo>
                  <a:lnTo>
                    <a:pt x="145" y="186"/>
                  </a:lnTo>
                  <a:lnTo>
                    <a:pt x="150" y="189"/>
                  </a:lnTo>
                  <a:lnTo>
                    <a:pt x="153" y="192"/>
                  </a:lnTo>
                  <a:lnTo>
                    <a:pt x="156" y="195"/>
                  </a:lnTo>
                  <a:lnTo>
                    <a:pt x="159" y="200"/>
                  </a:lnTo>
                  <a:lnTo>
                    <a:pt x="167" y="211"/>
                  </a:lnTo>
                  <a:lnTo>
                    <a:pt x="176" y="225"/>
                  </a:lnTo>
                  <a:lnTo>
                    <a:pt x="187" y="243"/>
                  </a:lnTo>
                  <a:lnTo>
                    <a:pt x="200" y="262"/>
                  </a:lnTo>
                  <a:lnTo>
                    <a:pt x="211" y="281"/>
                  </a:lnTo>
                  <a:lnTo>
                    <a:pt x="221" y="300"/>
                  </a:lnTo>
                  <a:lnTo>
                    <a:pt x="229" y="314"/>
                  </a:lnTo>
                  <a:lnTo>
                    <a:pt x="236" y="323"/>
                  </a:lnTo>
                  <a:lnTo>
                    <a:pt x="237" y="326"/>
                  </a:lnTo>
                  <a:lnTo>
                    <a:pt x="159" y="326"/>
                  </a:lnTo>
                  <a:lnTo>
                    <a:pt x="151" y="312"/>
                  </a:lnTo>
                  <a:lnTo>
                    <a:pt x="145" y="301"/>
                  </a:lnTo>
                  <a:lnTo>
                    <a:pt x="137" y="289"/>
                  </a:lnTo>
                  <a:lnTo>
                    <a:pt x="129" y="273"/>
                  </a:lnTo>
                  <a:lnTo>
                    <a:pt x="114" y="247"/>
                  </a:lnTo>
                  <a:lnTo>
                    <a:pt x="103" y="228"/>
                  </a:lnTo>
                  <a:lnTo>
                    <a:pt x="93" y="212"/>
                  </a:lnTo>
                  <a:lnTo>
                    <a:pt x="87" y="203"/>
                  </a:lnTo>
                  <a:lnTo>
                    <a:pt x="81" y="197"/>
                  </a:lnTo>
                  <a:lnTo>
                    <a:pt x="75" y="193"/>
                  </a:lnTo>
                  <a:lnTo>
                    <a:pt x="70" y="192"/>
                  </a:lnTo>
                  <a:lnTo>
                    <a:pt x="64" y="190"/>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3" name="Freeform 18"/>
            <p:cNvSpPr>
              <a:spLocks/>
            </p:cNvSpPr>
            <p:nvPr/>
          </p:nvSpPr>
          <p:spPr bwMode="auto">
            <a:xfrm>
              <a:off x="5314951" y="4606925"/>
              <a:ext cx="282575" cy="517525"/>
            </a:xfrm>
            <a:custGeom>
              <a:avLst/>
              <a:gdLst>
                <a:gd name="T0" fmla="*/ 0 w 178"/>
                <a:gd name="T1" fmla="*/ 0 h 326"/>
                <a:gd name="T2" fmla="*/ 178 w 178"/>
                <a:gd name="T3" fmla="*/ 0 h 326"/>
                <a:gd name="T4" fmla="*/ 171 w 178"/>
                <a:gd name="T5" fmla="*/ 53 h 326"/>
                <a:gd name="T6" fmla="*/ 67 w 178"/>
                <a:gd name="T7" fmla="*/ 53 h 326"/>
                <a:gd name="T8" fmla="*/ 67 w 178"/>
                <a:gd name="T9" fmla="*/ 128 h 326"/>
                <a:gd name="T10" fmla="*/ 150 w 178"/>
                <a:gd name="T11" fmla="*/ 128 h 326"/>
                <a:gd name="T12" fmla="*/ 150 w 178"/>
                <a:gd name="T13" fmla="*/ 181 h 326"/>
                <a:gd name="T14" fmla="*/ 67 w 178"/>
                <a:gd name="T15" fmla="*/ 181 h 326"/>
                <a:gd name="T16" fmla="*/ 67 w 178"/>
                <a:gd name="T17" fmla="*/ 326 h 326"/>
                <a:gd name="T18" fmla="*/ 0 w 178"/>
                <a:gd name="T19" fmla="*/ 326 h 326"/>
                <a:gd name="T20" fmla="*/ 0 w 178"/>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26">
                  <a:moveTo>
                    <a:pt x="0" y="0"/>
                  </a:moveTo>
                  <a:lnTo>
                    <a:pt x="178" y="0"/>
                  </a:lnTo>
                  <a:lnTo>
                    <a:pt x="171" y="53"/>
                  </a:lnTo>
                  <a:lnTo>
                    <a:pt x="67" y="53"/>
                  </a:lnTo>
                  <a:lnTo>
                    <a:pt x="67" y="128"/>
                  </a:lnTo>
                  <a:lnTo>
                    <a:pt x="150" y="128"/>
                  </a:lnTo>
                  <a:lnTo>
                    <a:pt x="150" y="181"/>
                  </a:lnTo>
                  <a:lnTo>
                    <a:pt x="67" y="181"/>
                  </a:lnTo>
                  <a:lnTo>
                    <a:pt x="67"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4" name="Rectangle 19"/>
            <p:cNvSpPr>
              <a:spLocks noChangeArrowheads="1"/>
            </p:cNvSpPr>
            <p:nvPr/>
          </p:nvSpPr>
          <p:spPr bwMode="auto">
            <a:xfrm>
              <a:off x="5816601"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5" name="Freeform 20"/>
            <p:cNvSpPr>
              <a:spLocks/>
            </p:cNvSpPr>
            <p:nvPr/>
          </p:nvSpPr>
          <p:spPr bwMode="auto">
            <a:xfrm>
              <a:off x="6042026" y="4602163"/>
              <a:ext cx="363538" cy="525463"/>
            </a:xfrm>
            <a:custGeom>
              <a:avLst/>
              <a:gdLst>
                <a:gd name="T0" fmla="*/ 0 w 229"/>
                <a:gd name="T1" fmla="*/ 0 h 331"/>
                <a:gd name="T2" fmla="*/ 73 w 229"/>
                <a:gd name="T3" fmla="*/ 0 h 331"/>
                <a:gd name="T4" fmla="*/ 136 w 229"/>
                <a:gd name="T5" fmla="*/ 131 h 331"/>
                <a:gd name="T6" fmla="*/ 151 w 229"/>
                <a:gd name="T7" fmla="*/ 167 h 331"/>
                <a:gd name="T8" fmla="*/ 164 w 229"/>
                <a:gd name="T9" fmla="*/ 198 h 331"/>
                <a:gd name="T10" fmla="*/ 173 w 229"/>
                <a:gd name="T11" fmla="*/ 225 h 331"/>
                <a:gd name="T12" fmla="*/ 172 w 229"/>
                <a:gd name="T13" fmla="*/ 203 h 331"/>
                <a:gd name="T14" fmla="*/ 169 w 229"/>
                <a:gd name="T15" fmla="*/ 179 h 331"/>
                <a:gd name="T16" fmla="*/ 169 w 229"/>
                <a:gd name="T17" fmla="*/ 154 h 331"/>
                <a:gd name="T18" fmla="*/ 167 w 229"/>
                <a:gd name="T19" fmla="*/ 134 h 331"/>
                <a:gd name="T20" fmla="*/ 165 w 229"/>
                <a:gd name="T21" fmla="*/ 0 h 331"/>
                <a:gd name="T22" fmla="*/ 229 w 229"/>
                <a:gd name="T23" fmla="*/ 0 h 331"/>
                <a:gd name="T24" fmla="*/ 229 w 229"/>
                <a:gd name="T25" fmla="*/ 331 h 331"/>
                <a:gd name="T26" fmla="*/ 159 w 229"/>
                <a:gd name="T27" fmla="*/ 331 h 331"/>
                <a:gd name="T28" fmla="*/ 103 w 229"/>
                <a:gd name="T29" fmla="*/ 203 h 331"/>
                <a:gd name="T30" fmla="*/ 92 w 229"/>
                <a:gd name="T31" fmla="*/ 178 h 331"/>
                <a:gd name="T32" fmla="*/ 81 w 229"/>
                <a:gd name="T33" fmla="*/ 153 h 331"/>
                <a:gd name="T34" fmla="*/ 72 w 229"/>
                <a:gd name="T35" fmla="*/ 129 h 331"/>
                <a:gd name="T36" fmla="*/ 64 w 229"/>
                <a:gd name="T37" fmla="*/ 110 h 331"/>
                <a:gd name="T38" fmla="*/ 58 w 229"/>
                <a:gd name="T39" fmla="*/ 95 h 331"/>
                <a:gd name="T40" fmla="*/ 61 w 229"/>
                <a:gd name="T41" fmla="*/ 125 h 331"/>
                <a:gd name="T42" fmla="*/ 61 w 229"/>
                <a:gd name="T43" fmla="*/ 157 h 331"/>
                <a:gd name="T44" fmla="*/ 62 w 229"/>
                <a:gd name="T45" fmla="*/ 189 h 331"/>
                <a:gd name="T46" fmla="*/ 64 w 229"/>
                <a:gd name="T47" fmla="*/ 331 h 331"/>
                <a:gd name="T48" fmla="*/ 0 w 229"/>
                <a:gd name="T49" fmla="*/ 331 h 331"/>
                <a:gd name="T50" fmla="*/ 0 w 229"/>
                <a:gd name="T5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331">
                  <a:moveTo>
                    <a:pt x="0" y="0"/>
                  </a:moveTo>
                  <a:lnTo>
                    <a:pt x="73" y="0"/>
                  </a:lnTo>
                  <a:lnTo>
                    <a:pt x="136" y="131"/>
                  </a:lnTo>
                  <a:lnTo>
                    <a:pt x="151" y="167"/>
                  </a:lnTo>
                  <a:lnTo>
                    <a:pt x="164" y="198"/>
                  </a:lnTo>
                  <a:lnTo>
                    <a:pt x="173" y="225"/>
                  </a:lnTo>
                  <a:lnTo>
                    <a:pt x="172" y="203"/>
                  </a:lnTo>
                  <a:lnTo>
                    <a:pt x="169" y="179"/>
                  </a:lnTo>
                  <a:lnTo>
                    <a:pt x="169" y="154"/>
                  </a:lnTo>
                  <a:lnTo>
                    <a:pt x="167" y="134"/>
                  </a:lnTo>
                  <a:lnTo>
                    <a:pt x="165" y="0"/>
                  </a:lnTo>
                  <a:lnTo>
                    <a:pt x="229" y="0"/>
                  </a:lnTo>
                  <a:lnTo>
                    <a:pt x="229" y="331"/>
                  </a:lnTo>
                  <a:lnTo>
                    <a:pt x="159" y="331"/>
                  </a:lnTo>
                  <a:lnTo>
                    <a:pt x="103" y="203"/>
                  </a:lnTo>
                  <a:lnTo>
                    <a:pt x="92" y="178"/>
                  </a:lnTo>
                  <a:lnTo>
                    <a:pt x="81" y="153"/>
                  </a:lnTo>
                  <a:lnTo>
                    <a:pt x="72" y="129"/>
                  </a:lnTo>
                  <a:lnTo>
                    <a:pt x="64" y="110"/>
                  </a:lnTo>
                  <a:lnTo>
                    <a:pt x="58" y="95"/>
                  </a:lnTo>
                  <a:lnTo>
                    <a:pt x="61" y="125"/>
                  </a:lnTo>
                  <a:lnTo>
                    <a:pt x="61" y="157"/>
                  </a:lnTo>
                  <a:lnTo>
                    <a:pt x="62" y="189"/>
                  </a:lnTo>
                  <a:lnTo>
                    <a:pt x="64" y="331"/>
                  </a:lnTo>
                  <a:lnTo>
                    <a:pt x="0" y="331"/>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6" name="Freeform 21"/>
            <p:cNvSpPr>
              <a:spLocks/>
            </p:cNvSpPr>
            <p:nvPr/>
          </p:nvSpPr>
          <p:spPr bwMode="auto">
            <a:xfrm>
              <a:off x="6488113" y="4584700"/>
              <a:ext cx="396875" cy="552450"/>
            </a:xfrm>
            <a:custGeom>
              <a:avLst/>
              <a:gdLst>
                <a:gd name="T0" fmla="*/ 134 w 250"/>
                <a:gd name="T1" fmla="*/ 0 h 348"/>
                <a:gd name="T2" fmla="*/ 164 w 250"/>
                <a:gd name="T3" fmla="*/ 3 h 348"/>
                <a:gd name="T4" fmla="*/ 194 w 250"/>
                <a:gd name="T5" fmla="*/ 9 h 348"/>
                <a:gd name="T6" fmla="*/ 220 w 250"/>
                <a:gd name="T7" fmla="*/ 20 h 348"/>
                <a:gd name="T8" fmla="*/ 245 w 250"/>
                <a:gd name="T9" fmla="*/ 34 h 348"/>
                <a:gd name="T10" fmla="*/ 212 w 250"/>
                <a:gd name="T11" fmla="*/ 81 h 348"/>
                <a:gd name="T12" fmla="*/ 186 w 250"/>
                <a:gd name="T13" fmla="*/ 67 h 348"/>
                <a:gd name="T14" fmla="*/ 161 w 250"/>
                <a:gd name="T15" fmla="*/ 57 h 348"/>
                <a:gd name="T16" fmla="*/ 136 w 250"/>
                <a:gd name="T17" fmla="*/ 56 h 348"/>
                <a:gd name="T18" fmla="*/ 117 w 250"/>
                <a:gd name="T19" fmla="*/ 59 h 348"/>
                <a:gd name="T20" fmla="*/ 103 w 250"/>
                <a:gd name="T21" fmla="*/ 67 h 348"/>
                <a:gd name="T22" fmla="*/ 94 w 250"/>
                <a:gd name="T23" fmla="*/ 78 h 348"/>
                <a:gd name="T24" fmla="*/ 89 w 250"/>
                <a:gd name="T25" fmla="*/ 93 h 348"/>
                <a:gd name="T26" fmla="*/ 92 w 250"/>
                <a:gd name="T27" fmla="*/ 106 h 348"/>
                <a:gd name="T28" fmla="*/ 98 w 250"/>
                <a:gd name="T29" fmla="*/ 114 h 348"/>
                <a:gd name="T30" fmla="*/ 109 w 250"/>
                <a:gd name="T31" fmla="*/ 121 h 348"/>
                <a:gd name="T32" fmla="*/ 127 w 250"/>
                <a:gd name="T33" fmla="*/ 128 h 348"/>
                <a:gd name="T34" fmla="*/ 167 w 250"/>
                <a:gd name="T35" fmla="*/ 139 h 348"/>
                <a:gd name="T36" fmla="*/ 195 w 250"/>
                <a:gd name="T37" fmla="*/ 150 h 348"/>
                <a:gd name="T38" fmla="*/ 219 w 250"/>
                <a:gd name="T39" fmla="*/ 165 h 348"/>
                <a:gd name="T40" fmla="*/ 236 w 250"/>
                <a:gd name="T41" fmla="*/ 186 h 348"/>
                <a:gd name="T42" fmla="*/ 247 w 250"/>
                <a:gd name="T43" fmla="*/ 209 h 348"/>
                <a:gd name="T44" fmla="*/ 250 w 250"/>
                <a:gd name="T45" fmla="*/ 237 h 348"/>
                <a:gd name="T46" fmla="*/ 247 w 250"/>
                <a:gd name="T47" fmla="*/ 264 h 348"/>
                <a:gd name="T48" fmla="*/ 237 w 250"/>
                <a:gd name="T49" fmla="*/ 289 h 348"/>
                <a:gd name="T50" fmla="*/ 222 w 250"/>
                <a:gd name="T51" fmla="*/ 309 h 348"/>
                <a:gd name="T52" fmla="*/ 201 w 250"/>
                <a:gd name="T53" fmla="*/ 326 h 348"/>
                <a:gd name="T54" fmla="*/ 176 w 250"/>
                <a:gd name="T55" fmla="*/ 337 h 348"/>
                <a:gd name="T56" fmla="*/ 147 w 250"/>
                <a:gd name="T57" fmla="*/ 345 h 348"/>
                <a:gd name="T58" fmla="*/ 114 w 250"/>
                <a:gd name="T59" fmla="*/ 348 h 348"/>
                <a:gd name="T60" fmla="*/ 75 w 250"/>
                <a:gd name="T61" fmla="*/ 345 h 348"/>
                <a:gd name="T62" fmla="*/ 36 w 250"/>
                <a:gd name="T63" fmla="*/ 334 h 348"/>
                <a:gd name="T64" fmla="*/ 0 w 250"/>
                <a:gd name="T65" fmla="*/ 318 h 348"/>
                <a:gd name="T66" fmla="*/ 25 w 250"/>
                <a:gd name="T67" fmla="*/ 267 h 348"/>
                <a:gd name="T68" fmla="*/ 55 w 250"/>
                <a:gd name="T69" fmla="*/ 281 h 348"/>
                <a:gd name="T70" fmla="*/ 84 w 250"/>
                <a:gd name="T71" fmla="*/ 290 h 348"/>
                <a:gd name="T72" fmla="*/ 117 w 250"/>
                <a:gd name="T73" fmla="*/ 293 h 348"/>
                <a:gd name="T74" fmla="*/ 137 w 250"/>
                <a:gd name="T75" fmla="*/ 292 h 348"/>
                <a:gd name="T76" fmla="*/ 153 w 250"/>
                <a:gd name="T77" fmla="*/ 286 h 348"/>
                <a:gd name="T78" fmla="*/ 166 w 250"/>
                <a:gd name="T79" fmla="*/ 276 h 348"/>
                <a:gd name="T80" fmla="*/ 172 w 250"/>
                <a:gd name="T81" fmla="*/ 264 h 348"/>
                <a:gd name="T82" fmla="*/ 175 w 250"/>
                <a:gd name="T83" fmla="*/ 248 h 348"/>
                <a:gd name="T84" fmla="*/ 172 w 250"/>
                <a:gd name="T85" fmla="*/ 232 h 348"/>
                <a:gd name="T86" fmla="*/ 164 w 250"/>
                <a:gd name="T87" fmla="*/ 222 h 348"/>
                <a:gd name="T88" fmla="*/ 150 w 250"/>
                <a:gd name="T89" fmla="*/ 212 h 348"/>
                <a:gd name="T90" fmla="*/ 131 w 250"/>
                <a:gd name="T91" fmla="*/ 204 h 348"/>
                <a:gd name="T92" fmla="*/ 95 w 250"/>
                <a:gd name="T93" fmla="*/ 195 h 348"/>
                <a:gd name="T94" fmla="*/ 66 w 250"/>
                <a:gd name="T95" fmla="*/ 184 h 348"/>
                <a:gd name="T96" fmla="*/ 44 w 250"/>
                <a:gd name="T97" fmla="*/ 170 h 348"/>
                <a:gd name="T98" fmla="*/ 30 w 250"/>
                <a:gd name="T99" fmla="*/ 153 h 348"/>
                <a:gd name="T100" fmla="*/ 19 w 250"/>
                <a:gd name="T101" fmla="*/ 129 h 348"/>
                <a:gd name="T102" fmla="*/ 16 w 250"/>
                <a:gd name="T103" fmla="*/ 103 h 348"/>
                <a:gd name="T104" fmla="*/ 19 w 250"/>
                <a:gd name="T105" fmla="*/ 73 h 348"/>
                <a:gd name="T106" fmla="*/ 31 w 250"/>
                <a:gd name="T107" fmla="*/ 50 h 348"/>
                <a:gd name="T108" fmla="*/ 48 w 250"/>
                <a:gd name="T109" fmla="*/ 28 h 348"/>
                <a:gd name="T110" fmla="*/ 72 w 250"/>
                <a:gd name="T111" fmla="*/ 14 h 348"/>
                <a:gd name="T112" fmla="*/ 102 w 250"/>
                <a:gd name="T113" fmla="*/ 3 h 348"/>
                <a:gd name="T114" fmla="*/ 134 w 250"/>
                <a:gd name="T11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0" h="348">
                  <a:moveTo>
                    <a:pt x="134" y="0"/>
                  </a:moveTo>
                  <a:lnTo>
                    <a:pt x="164" y="3"/>
                  </a:lnTo>
                  <a:lnTo>
                    <a:pt x="194" y="9"/>
                  </a:lnTo>
                  <a:lnTo>
                    <a:pt x="220" y="20"/>
                  </a:lnTo>
                  <a:lnTo>
                    <a:pt x="245" y="34"/>
                  </a:lnTo>
                  <a:lnTo>
                    <a:pt x="212" y="81"/>
                  </a:lnTo>
                  <a:lnTo>
                    <a:pt x="186" y="67"/>
                  </a:lnTo>
                  <a:lnTo>
                    <a:pt x="161" y="57"/>
                  </a:lnTo>
                  <a:lnTo>
                    <a:pt x="136" y="56"/>
                  </a:lnTo>
                  <a:lnTo>
                    <a:pt x="117" y="59"/>
                  </a:lnTo>
                  <a:lnTo>
                    <a:pt x="103" y="67"/>
                  </a:lnTo>
                  <a:lnTo>
                    <a:pt x="94" y="78"/>
                  </a:lnTo>
                  <a:lnTo>
                    <a:pt x="89" y="93"/>
                  </a:lnTo>
                  <a:lnTo>
                    <a:pt x="92" y="106"/>
                  </a:lnTo>
                  <a:lnTo>
                    <a:pt x="98" y="114"/>
                  </a:lnTo>
                  <a:lnTo>
                    <a:pt x="109" y="121"/>
                  </a:lnTo>
                  <a:lnTo>
                    <a:pt x="127" y="128"/>
                  </a:lnTo>
                  <a:lnTo>
                    <a:pt x="167" y="139"/>
                  </a:lnTo>
                  <a:lnTo>
                    <a:pt x="195" y="150"/>
                  </a:lnTo>
                  <a:lnTo>
                    <a:pt x="219" y="165"/>
                  </a:lnTo>
                  <a:lnTo>
                    <a:pt x="236" y="186"/>
                  </a:lnTo>
                  <a:lnTo>
                    <a:pt x="247" y="209"/>
                  </a:lnTo>
                  <a:lnTo>
                    <a:pt x="250" y="237"/>
                  </a:lnTo>
                  <a:lnTo>
                    <a:pt x="247" y="264"/>
                  </a:lnTo>
                  <a:lnTo>
                    <a:pt x="237" y="289"/>
                  </a:lnTo>
                  <a:lnTo>
                    <a:pt x="222" y="309"/>
                  </a:lnTo>
                  <a:lnTo>
                    <a:pt x="201" y="326"/>
                  </a:lnTo>
                  <a:lnTo>
                    <a:pt x="176" y="337"/>
                  </a:lnTo>
                  <a:lnTo>
                    <a:pt x="147" y="345"/>
                  </a:lnTo>
                  <a:lnTo>
                    <a:pt x="114" y="348"/>
                  </a:lnTo>
                  <a:lnTo>
                    <a:pt x="75" y="345"/>
                  </a:lnTo>
                  <a:lnTo>
                    <a:pt x="36" y="334"/>
                  </a:lnTo>
                  <a:lnTo>
                    <a:pt x="0" y="318"/>
                  </a:lnTo>
                  <a:lnTo>
                    <a:pt x="25" y="267"/>
                  </a:lnTo>
                  <a:lnTo>
                    <a:pt x="55" y="281"/>
                  </a:lnTo>
                  <a:lnTo>
                    <a:pt x="84" y="290"/>
                  </a:lnTo>
                  <a:lnTo>
                    <a:pt x="117" y="293"/>
                  </a:lnTo>
                  <a:lnTo>
                    <a:pt x="137" y="292"/>
                  </a:lnTo>
                  <a:lnTo>
                    <a:pt x="153" y="286"/>
                  </a:lnTo>
                  <a:lnTo>
                    <a:pt x="166" y="276"/>
                  </a:lnTo>
                  <a:lnTo>
                    <a:pt x="172" y="264"/>
                  </a:lnTo>
                  <a:lnTo>
                    <a:pt x="175" y="248"/>
                  </a:lnTo>
                  <a:lnTo>
                    <a:pt x="172" y="232"/>
                  </a:lnTo>
                  <a:lnTo>
                    <a:pt x="164" y="222"/>
                  </a:lnTo>
                  <a:lnTo>
                    <a:pt x="150" y="212"/>
                  </a:lnTo>
                  <a:lnTo>
                    <a:pt x="131" y="204"/>
                  </a:lnTo>
                  <a:lnTo>
                    <a:pt x="95" y="195"/>
                  </a:lnTo>
                  <a:lnTo>
                    <a:pt x="66" y="184"/>
                  </a:lnTo>
                  <a:lnTo>
                    <a:pt x="44" y="170"/>
                  </a:lnTo>
                  <a:lnTo>
                    <a:pt x="30" y="153"/>
                  </a:lnTo>
                  <a:lnTo>
                    <a:pt x="19" y="129"/>
                  </a:lnTo>
                  <a:lnTo>
                    <a:pt x="16" y="103"/>
                  </a:lnTo>
                  <a:lnTo>
                    <a:pt x="19" y="73"/>
                  </a:lnTo>
                  <a:lnTo>
                    <a:pt x="31" y="50"/>
                  </a:lnTo>
                  <a:lnTo>
                    <a:pt x="48" y="28"/>
                  </a:lnTo>
                  <a:lnTo>
                    <a:pt x="72" y="14"/>
                  </a:lnTo>
                  <a:lnTo>
                    <a:pt x="102" y="3"/>
                  </a:lnTo>
                  <a:lnTo>
                    <a:pt x="13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7" name="Freeform 22"/>
            <p:cNvSpPr>
              <a:spLocks/>
            </p:cNvSpPr>
            <p:nvPr/>
          </p:nvSpPr>
          <p:spPr bwMode="auto">
            <a:xfrm>
              <a:off x="6915151"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8" name="Rectangle 23"/>
            <p:cNvSpPr>
              <a:spLocks noChangeArrowheads="1"/>
            </p:cNvSpPr>
            <p:nvPr/>
          </p:nvSpPr>
          <p:spPr bwMode="auto">
            <a:xfrm>
              <a:off x="7339013"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9" name="Freeform 24"/>
            <p:cNvSpPr>
              <a:spLocks/>
            </p:cNvSpPr>
            <p:nvPr/>
          </p:nvSpPr>
          <p:spPr bwMode="auto">
            <a:xfrm>
              <a:off x="7516813"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0" name="Freeform 25"/>
            <p:cNvSpPr>
              <a:spLocks/>
            </p:cNvSpPr>
            <p:nvPr/>
          </p:nvSpPr>
          <p:spPr bwMode="auto">
            <a:xfrm>
              <a:off x="7940676" y="4602163"/>
              <a:ext cx="377825" cy="533400"/>
            </a:xfrm>
            <a:custGeom>
              <a:avLst/>
              <a:gdLst>
                <a:gd name="T0" fmla="*/ 0 w 238"/>
                <a:gd name="T1" fmla="*/ 0 h 336"/>
                <a:gd name="T2" fmla="*/ 67 w 238"/>
                <a:gd name="T3" fmla="*/ 0 h 336"/>
                <a:gd name="T4" fmla="*/ 67 w 238"/>
                <a:gd name="T5" fmla="*/ 217 h 336"/>
                <a:gd name="T6" fmla="*/ 69 w 238"/>
                <a:gd name="T7" fmla="*/ 234 h 336"/>
                <a:gd name="T8" fmla="*/ 71 w 238"/>
                <a:gd name="T9" fmla="*/ 248 h 336"/>
                <a:gd name="T10" fmla="*/ 74 w 238"/>
                <a:gd name="T11" fmla="*/ 256 h 336"/>
                <a:gd name="T12" fmla="*/ 85 w 238"/>
                <a:gd name="T13" fmla="*/ 268 h 336"/>
                <a:gd name="T14" fmla="*/ 99 w 238"/>
                <a:gd name="T15" fmla="*/ 276 h 336"/>
                <a:gd name="T16" fmla="*/ 119 w 238"/>
                <a:gd name="T17" fmla="*/ 279 h 336"/>
                <a:gd name="T18" fmla="*/ 139 w 238"/>
                <a:gd name="T19" fmla="*/ 276 h 336"/>
                <a:gd name="T20" fmla="*/ 155 w 238"/>
                <a:gd name="T21" fmla="*/ 268 h 336"/>
                <a:gd name="T22" fmla="*/ 164 w 238"/>
                <a:gd name="T23" fmla="*/ 257 h 336"/>
                <a:gd name="T24" fmla="*/ 169 w 238"/>
                <a:gd name="T25" fmla="*/ 240 h 336"/>
                <a:gd name="T26" fmla="*/ 170 w 238"/>
                <a:gd name="T27" fmla="*/ 234 h 336"/>
                <a:gd name="T28" fmla="*/ 170 w 238"/>
                <a:gd name="T29" fmla="*/ 225 h 336"/>
                <a:gd name="T30" fmla="*/ 170 w 238"/>
                <a:gd name="T31" fmla="*/ 211 h 336"/>
                <a:gd name="T32" fmla="*/ 170 w 238"/>
                <a:gd name="T33" fmla="*/ 0 h 336"/>
                <a:gd name="T34" fmla="*/ 238 w 238"/>
                <a:gd name="T35" fmla="*/ 0 h 336"/>
                <a:gd name="T36" fmla="*/ 238 w 238"/>
                <a:gd name="T37" fmla="*/ 221 h 336"/>
                <a:gd name="T38" fmla="*/ 238 w 238"/>
                <a:gd name="T39" fmla="*/ 242 h 336"/>
                <a:gd name="T40" fmla="*/ 238 w 238"/>
                <a:gd name="T41" fmla="*/ 254 h 336"/>
                <a:gd name="T42" fmla="*/ 236 w 238"/>
                <a:gd name="T43" fmla="*/ 264 h 336"/>
                <a:gd name="T44" fmla="*/ 233 w 238"/>
                <a:gd name="T45" fmla="*/ 275 h 336"/>
                <a:gd name="T46" fmla="*/ 228 w 238"/>
                <a:gd name="T47" fmla="*/ 286 h 336"/>
                <a:gd name="T48" fmla="*/ 219 w 238"/>
                <a:gd name="T49" fmla="*/ 298 h 336"/>
                <a:gd name="T50" fmla="*/ 208 w 238"/>
                <a:gd name="T51" fmla="*/ 309 h 336"/>
                <a:gd name="T52" fmla="*/ 192 w 238"/>
                <a:gd name="T53" fmla="*/ 320 h 336"/>
                <a:gd name="T54" fmla="*/ 172 w 238"/>
                <a:gd name="T55" fmla="*/ 328 h 336"/>
                <a:gd name="T56" fmla="*/ 149 w 238"/>
                <a:gd name="T57" fmla="*/ 334 h 336"/>
                <a:gd name="T58" fmla="*/ 120 w 238"/>
                <a:gd name="T59" fmla="*/ 336 h 336"/>
                <a:gd name="T60" fmla="*/ 85 w 238"/>
                <a:gd name="T61" fmla="*/ 334 h 336"/>
                <a:gd name="T62" fmla="*/ 55 w 238"/>
                <a:gd name="T63" fmla="*/ 325 h 336"/>
                <a:gd name="T64" fmla="*/ 31 w 238"/>
                <a:gd name="T65" fmla="*/ 311 h 336"/>
                <a:gd name="T66" fmla="*/ 14 w 238"/>
                <a:gd name="T67" fmla="*/ 292 h 336"/>
                <a:gd name="T68" fmla="*/ 8 w 238"/>
                <a:gd name="T69" fmla="*/ 279 h 336"/>
                <a:gd name="T70" fmla="*/ 3 w 238"/>
                <a:gd name="T71" fmla="*/ 267 h 336"/>
                <a:gd name="T72" fmla="*/ 0 w 238"/>
                <a:gd name="T73" fmla="*/ 250 h 336"/>
                <a:gd name="T74" fmla="*/ 0 w 238"/>
                <a:gd name="T75" fmla="*/ 229 h 336"/>
                <a:gd name="T76" fmla="*/ 0 w 238"/>
                <a:gd name="T7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336">
                  <a:moveTo>
                    <a:pt x="0" y="0"/>
                  </a:moveTo>
                  <a:lnTo>
                    <a:pt x="67" y="0"/>
                  </a:lnTo>
                  <a:lnTo>
                    <a:pt x="67" y="217"/>
                  </a:lnTo>
                  <a:lnTo>
                    <a:pt x="69" y="234"/>
                  </a:lnTo>
                  <a:lnTo>
                    <a:pt x="71" y="248"/>
                  </a:lnTo>
                  <a:lnTo>
                    <a:pt x="74" y="256"/>
                  </a:lnTo>
                  <a:lnTo>
                    <a:pt x="85" y="268"/>
                  </a:lnTo>
                  <a:lnTo>
                    <a:pt x="99" y="276"/>
                  </a:lnTo>
                  <a:lnTo>
                    <a:pt x="119" y="279"/>
                  </a:lnTo>
                  <a:lnTo>
                    <a:pt x="139" y="276"/>
                  </a:lnTo>
                  <a:lnTo>
                    <a:pt x="155" y="268"/>
                  </a:lnTo>
                  <a:lnTo>
                    <a:pt x="164" y="257"/>
                  </a:lnTo>
                  <a:lnTo>
                    <a:pt x="169" y="240"/>
                  </a:lnTo>
                  <a:lnTo>
                    <a:pt x="170" y="234"/>
                  </a:lnTo>
                  <a:lnTo>
                    <a:pt x="170" y="225"/>
                  </a:lnTo>
                  <a:lnTo>
                    <a:pt x="170" y="211"/>
                  </a:lnTo>
                  <a:lnTo>
                    <a:pt x="170" y="0"/>
                  </a:lnTo>
                  <a:lnTo>
                    <a:pt x="238" y="0"/>
                  </a:lnTo>
                  <a:lnTo>
                    <a:pt x="238" y="221"/>
                  </a:lnTo>
                  <a:lnTo>
                    <a:pt x="238" y="242"/>
                  </a:lnTo>
                  <a:lnTo>
                    <a:pt x="238" y="254"/>
                  </a:lnTo>
                  <a:lnTo>
                    <a:pt x="236" y="264"/>
                  </a:lnTo>
                  <a:lnTo>
                    <a:pt x="233" y="275"/>
                  </a:lnTo>
                  <a:lnTo>
                    <a:pt x="228" y="286"/>
                  </a:lnTo>
                  <a:lnTo>
                    <a:pt x="219" y="298"/>
                  </a:lnTo>
                  <a:lnTo>
                    <a:pt x="208" y="309"/>
                  </a:lnTo>
                  <a:lnTo>
                    <a:pt x="192" y="320"/>
                  </a:lnTo>
                  <a:lnTo>
                    <a:pt x="172" y="328"/>
                  </a:lnTo>
                  <a:lnTo>
                    <a:pt x="149" y="334"/>
                  </a:lnTo>
                  <a:lnTo>
                    <a:pt x="120" y="336"/>
                  </a:lnTo>
                  <a:lnTo>
                    <a:pt x="85" y="334"/>
                  </a:lnTo>
                  <a:lnTo>
                    <a:pt x="55" y="325"/>
                  </a:lnTo>
                  <a:lnTo>
                    <a:pt x="31" y="311"/>
                  </a:lnTo>
                  <a:lnTo>
                    <a:pt x="14" y="292"/>
                  </a:lnTo>
                  <a:lnTo>
                    <a:pt x="8" y="279"/>
                  </a:lnTo>
                  <a:lnTo>
                    <a:pt x="3" y="267"/>
                  </a:lnTo>
                  <a:lnTo>
                    <a:pt x="0" y="250"/>
                  </a:lnTo>
                  <a:lnTo>
                    <a:pt x="0" y="229"/>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1" name="Freeform 26"/>
            <p:cNvSpPr>
              <a:spLocks/>
            </p:cNvSpPr>
            <p:nvPr/>
          </p:nvSpPr>
          <p:spPr bwMode="auto">
            <a:xfrm>
              <a:off x="8385176" y="4602163"/>
              <a:ext cx="379413" cy="525463"/>
            </a:xfrm>
            <a:custGeom>
              <a:avLst/>
              <a:gdLst>
                <a:gd name="T0" fmla="*/ 0 w 239"/>
                <a:gd name="T1" fmla="*/ 0 h 331"/>
                <a:gd name="T2" fmla="*/ 239 w 239"/>
                <a:gd name="T3" fmla="*/ 0 h 331"/>
                <a:gd name="T4" fmla="*/ 228 w 239"/>
                <a:gd name="T5" fmla="*/ 54 h 331"/>
                <a:gd name="T6" fmla="*/ 148 w 239"/>
                <a:gd name="T7" fmla="*/ 54 h 331"/>
                <a:gd name="T8" fmla="*/ 148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48" y="54"/>
                  </a:lnTo>
                  <a:lnTo>
                    <a:pt x="148"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2" name="Freeform 27"/>
            <p:cNvSpPr>
              <a:spLocks/>
            </p:cNvSpPr>
            <p:nvPr/>
          </p:nvSpPr>
          <p:spPr bwMode="auto">
            <a:xfrm>
              <a:off x="592138" y="5353050"/>
              <a:ext cx="342900" cy="523875"/>
            </a:xfrm>
            <a:custGeom>
              <a:avLst/>
              <a:gdLst>
                <a:gd name="T0" fmla="*/ 0 w 216"/>
                <a:gd name="T1" fmla="*/ 0 h 330"/>
                <a:gd name="T2" fmla="*/ 37 w 216"/>
                <a:gd name="T3" fmla="*/ 0 h 330"/>
                <a:gd name="T4" fmla="*/ 37 w 216"/>
                <a:gd name="T5" fmla="*/ 219 h 330"/>
                <a:gd name="T6" fmla="*/ 39 w 216"/>
                <a:gd name="T7" fmla="*/ 236 h 330"/>
                <a:gd name="T8" fmla="*/ 41 w 216"/>
                <a:gd name="T9" fmla="*/ 252 h 330"/>
                <a:gd name="T10" fmla="*/ 44 w 216"/>
                <a:gd name="T11" fmla="*/ 266 h 330"/>
                <a:gd name="T12" fmla="*/ 48 w 216"/>
                <a:gd name="T13" fmla="*/ 274 h 330"/>
                <a:gd name="T14" fmla="*/ 58 w 216"/>
                <a:gd name="T15" fmla="*/ 283 h 330"/>
                <a:gd name="T16" fmla="*/ 70 w 216"/>
                <a:gd name="T17" fmla="*/ 289 h 330"/>
                <a:gd name="T18" fmla="*/ 86 w 216"/>
                <a:gd name="T19" fmla="*/ 296 h 330"/>
                <a:gd name="T20" fmla="*/ 108 w 216"/>
                <a:gd name="T21" fmla="*/ 297 h 330"/>
                <a:gd name="T22" fmla="*/ 131 w 216"/>
                <a:gd name="T23" fmla="*/ 294 h 330"/>
                <a:gd name="T24" fmla="*/ 151 w 216"/>
                <a:gd name="T25" fmla="*/ 288 h 330"/>
                <a:gd name="T26" fmla="*/ 164 w 216"/>
                <a:gd name="T27" fmla="*/ 277 h 330"/>
                <a:gd name="T28" fmla="*/ 172 w 216"/>
                <a:gd name="T29" fmla="*/ 261 h 330"/>
                <a:gd name="T30" fmla="*/ 176 w 216"/>
                <a:gd name="T31" fmla="*/ 246 h 330"/>
                <a:gd name="T32" fmla="*/ 176 w 216"/>
                <a:gd name="T33" fmla="*/ 227 h 330"/>
                <a:gd name="T34" fmla="*/ 176 w 216"/>
                <a:gd name="T35" fmla="*/ 0 h 330"/>
                <a:gd name="T36" fmla="*/ 216 w 216"/>
                <a:gd name="T37" fmla="*/ 0 h 330"/>
                <a:gd name="T38" fmla="*/ 216 w 216"/>
                <a:gd name="T39" fmla="*/ 232 h 330"/>
                <a:gd name="T40" fmla="*/ 214 w 216"/>
                <a:gd name="T41" fmla="*/ 257 h 330"/>
                <a:gd name="T42" fmla="*/ 209 w 216"/>
                <a:gd name="T43" fmla="*/ 277 h 330"/>
                <a:gd name="T44" fmla="*/ 201 w 216"/>
                <a:gd name="T45" fmla="*/ 292 h 330"/>
                <a:gd name="T46" fmla="*/ 191 w 216"/>
                <a:gd name="T47" fmla="*/ 305 h 330"/>
                <a:gd name="T48" fmla="*/ 173 w 216"/>
                <a:gd name="T49" fmla="*/ 316 h 330"/>
                <a:gd name="T50" fmla="*/ 155 w 216"/>
                <a:gd name="T51" fmla="*/ 324 h 330"/>
                <a:gd name="T52" fmla="*/ 133 w 216"/>
                <a:gd name="T53" fmla="*/ 328 h 330"/>
                <a:gd name="T54" fmla="*/ 105 w 216"/>
                <a:gd name="T55" fmla="*/ 330 h 330"/>
                <a:gd name="T56" fmla="*/ 78 w 216"/>
                <a:gd name="T57" fmla="*/ 328 h 330"/>
                <a:gd name="T58" fmla="*/ 55 w 216"/>
                <a:gd name="T59" fmla="*/ 322 h 330"/>
                <a:gd name="T60" fmla="*/ 36 w 216"/>
                <a:gd name="T61" fmla="*/ 314 h 330"/>
                <a:gd name="T62" fmla="*/ 22 w 216"/>
                <a:gd name="T63" fmla="*/ 300 h 330"/>
                <a:gd name="T64" fmla="*/ 9 w 216"/>
                <a:gd name="T65" fmla="*/ 283 h 330"/>
                <a:gd name="T66" fmla="*/ 3 w 216"/>
                <a:gd name="T67" fmla="*/ 266 h 330"/>
                <a:gd name="T68" fmla="*/ 0 w 216"/>
                <a:gd name="T69" fmla="*/ 249 h 330"/>
                <a:gd name="T70" fmla="*/ 0 w 216"/>
                <a:gd name="T71" fmla="*/ 233 h 330"/>
                <a:gd name="T72" fmla="*/ 0 w 216"/>
                <a:gd name="T7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 h="330">
                  <a:moveTo>
                    <a:pt x="0" y="0"/>
                  </a:moveTo>
                  <a:lnTo>
                    <a:pt x="37" y="0"/>
                  </a:lnTo>
                  <a:lnTo>
                    <a:pt x="37" y="219"/>
                  </a:lnTo>
                  <a:lnTo>
                    <a:pt x="39" y="236"/>
                  </a:lnTo>
                  <a:lnTo>
                    <a:pt x="41" y="252"/>
                  </a:lnTo>
                  <a:lnTo>
                    <a:pt x="44" y="266"/>
                  </a:lnTo>
                  <a:lnTo>
                    <a:pt x="48" y="274"/>
                  </a:lnTo>
                  <a:lnTo>
                    <a:pt x="58" y="283"/>
                  </a:lnTo>
                  <a:lnTo>
                    <a:pt x="70" y="289"/>
                  </a:lnTo>
                  <a:lnTo>
                    <a:pt x="86" y="296"/>
                  </a:lnTo>
                  <a:lnTo>
                    <a:pt x="108" y="297"/>
                  </a:lnTo>
                  <a:lnTo>
                    <a:pt x="131" y="294"/>
                  </a:lnTo>
                  <a:lnTo>
                    <a:pt x="151" y="288"/>
                  </a:lnTo>
                  <a:lnTo>
                    <a:pt x="164" y="277"/>
                  </a:lnTo>
                  <a:lnTo>
                    <a:pt x="172" y="261"/>
                  </a:lnTo>
                  <a:lnTo>
                    <a:pt x="176" y="246"/>
                  </a:lnTo>
                  <a:lnTo>
                    <a:pt x="176" y="227"/>
                  </a:lnTo>
                  <a:lnTo>
                    <a:pt x="176" y="0"/>
                  </a:lnTo>
                  <a:lnTo>
                    <a:pt x="216" y="0"/>
                  </a:lnTo>
                  <a:lnTo>
                    <a:pt x="216" y="232"/>
                  </a:lnTo>
                  <a:lnTo>
                    <a:pt x="214" y="257"/>
                  </a:lnTo>
                  <a:lnTo>
                    <a:pt x="209" y="277"/>
                  </a:lnTo>
                  <a:lnTo>
                    <a:pt x="201" y="292"/>
                  </a:lnTo>
                  <a:lnTo>
                    <a:pt x="191" y="305"/>
                  </a:lnTo>
                  <a:lnTo>
                    <a:pt x="173" y="316"/>
                  </a:lnTo>
                  <a:lnTo>
                    <a:pt x="155" y="324"/>
                  </a:lnTo>
                  <a:lnTo>
                    <a:pt x="133" y="328"/>
                  </a:lnTo>
                  <a:lnTo>
                    <a:pt x="105" y="330"/>
                  </a:lnTo>
                  <a:lnTo>
                    <a:pt x="78" y="328"/>
                  </a:lnTo>
                  <a:lnTo>
                    <a:pt x="55" y="322"/>
                  </a:lnTo>
                  <a:lnTo>
                    <a:pt x="36" y="314"/>
                  </a:lnTo>
                  <a:lnTo>
                    <a:pt x="22" y="300"/>
                  </a:lnTo>
                  <a:lnTo>
                    <a:pt x="9" y="283"/>
                  </a:lnTo>
                  <a:lnTo>
                    <a:pt x="3" y="266"/>
                  </a:lnTo>
                  <a:lnTo>
                    <a:pt x="0" y="249"/>
                  </a:lnTo>
                  <a:lnTo>
                    <a:pt x="0" y="2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3" name="Freeform 28"/>
            <p:cNvSpPr>
              <a:spLocks/>
            </p:cNvSpPr>
            <p:nvPr/>
          </p:nvSpPr>
          <p:spPr bwMode="auto">
            <a:xfrm>
              <a:off x="1069976" y="5353050"/>
              <a:ext cx="342900" cy="514350"/>
            </a:xfrm>
            <a:custGeom>
              <a:avLst/>
              <a:gdLst>
                <a:gd name="T0" fmla="*/ 0 w 216"/>
                <a:gd name="T1" fmla="*/ 0 h 324"/>
                <a:gd name="T2" fmla="*/ 46 w 216"/>
                <a:gd name="T3" fmla="*/ 0 h 324"/>
                <a:gd name="T4" fmla="*/ 153 w 216"/>
                <a:gd name="T5" fmla="*/ 207 h 324"/>
                <a:gd name="T6" fmla="*/ 163 w 216"/>
                <a:gd name="T7" fmla="*/ 225 h 324"/>
                <a:gd name="T8" fmla="*/ 171 w 216"/>
                <a:gd name="T9" fmla="*/ 244 h 324"/>
                <a:gd name="T10" fmla="*/ 177 w 216"/>
                <a:gd name="T11" fmla="*/ 258 h 324"/>
                <a:gd name="T12" fmla="*/ 182 w 216"/>
                <a:gd name="T13" fmla="*/ 271 h 324"/>
                <a:gd name="T14" fmla="*/ 183 w 216"/>
                <a:gd name="T15" fmla="*/ 275 h 324"/>
                <a:gd name="T16" fmla="*/ 183 w 216"/>
                <a:gd name="T17" fmla="*/ 271 h 324"/>
                <a:gd name="T18" fmla="*/ 183 w 216"/>
                <a:gd name="T19" fmla="*/ 260 h 324"/>
                <a:gd name="T20" fmla="*/ 182 w 216"/>
                <a:gd name="T21" fmla="*/ 242 h 324"/>
                <a:gd name="T22" fmla="*/ 180 w 216"/>
                <a:gd name="T23" fmla="*/ 222 h 324"/>
                <a:gd name="T24" fmla="*/ 180 w 216"/>
                <a:gd name="T25" fmla="*/ 200 h 324"/>
                <a:gd name="T26" fmla="*/ 180 w 216"/>
                <a:gd name="T27" fmla="*/ 177 h 324"/>
                <a:gd name="T28" fmla="*/ 178 w 216"/>
                <a:gd name="T29" fmla="*/ 0 h 324"/>
                <a:gd name="T30" fmla="*/ 216 w 216"/>
                <a:gd name="T31" fmla="*/ 0 h 324"/>
                <a:gd name="T32" fmla="*/ 216 w 216"/>
                <a:gd name="T33" fmla="*/ 324 h 324"/>
                <a:gd name="T34" fmla="*/ 175 w 216"/>
                <a:gd name="T35" fmla="*/ 324 h 324"/>
                <a:gd name="T36" fmla="*/ 72 w 216"/>
                <a:gd name="T37" fmla="*/ 125 h 324"/>
                <a:gd name="T38" fmla="*/ 61 w 216"/>
                <a:gd name="T39" fmla="*/ 106 h 324"/>
                <a:gd name="T40" fmla="*/ 54 w 216"/>
                <a:gd name="T41" fmla="*/ 88 h 324"/>
                <a:gd name="T42" fmla="*/ 46 w 216"/>
                <a:gd name="T43" fmla="*/ 72 h 324"/>
                <a:gd name="T44" fmla="*/ 39 w 216"/>
                <a:gd name="T45" fmla="*/ 60 h 324"/>
                <a:gd name="T46" fmla="*/ 36 w 216"/>
                <a:gd name="T47" fmla="*/ 52 h 324"/>
                <a:gd name="T48" fmla="*/ 35 w 216"/>
                <a:gd name="T49" fmla="*/ 49 h 324"/>
                <a:gd name="T50" fmla="*/ 35 w 216"/>
                <a:gd name="T51" fmla="*/ 53 h 324"/>
                <a:gd name="T52" fmla="*/ 36 w 216"/>
                <a:gd name="T53" fmla="*/ 67 h 324"/>
                <a:gd name="T54" fmla="*/ 38 w 216"/>
                <a:gd name="T55" fmla="*/ 88 h 324"/>
                <a:gd name="T56" fmla="*/ 38 w 216"/>
                <a:gd name="T57" fmla="*/ 111 h 324"/>
                <a:gd name="T58" fmla="*/ 39 w 216"/>
                <a:gd name="T59" fmla="*/ 136 h 324"/>
                <a:gd name="T60" fmla="*/ 41 w 216"/>
                <a:gd name="T61" fmla="*/ 324 h 324"/>
                <a:gd name="T62" fmla="*/ 0 w 216"/>
                <a:gd name="T63" fmla="*/ 324 h 324"/>
                <a:gd name="T64" fmla="*/ 0 w 216"/>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 h="324">
                  <a:moveTo>
                    <a:pt x="0" y="0"/>
                  </a:moveTo>
                  <a:lnTo>
                    <a:pt x="46" y="0"/>
                  </a:lnTo>
                  <a:lnTo>
                    <a:pt x="153" y="207"/>
                  </a:lnTo>
                  <a:lnTo>
                    <a:pt x="163" y="225"/>
                  </a:lnTo>
                  <a:lnTo>
                    <a:pt x="171" y="244"/>
                  </a:lnTo>
                  <a:lnTo>
                    <a:pt x="177" y="258"/>
                  </a:lnTo>
                  <a:lnTo>
                    <a:pt x="182" y="271"/>
                  </a:lnTo>
                  <a:lnTo>
                    <a:pt x="183" y="275"/>
                  </a:lnTo>
                  <a:lnTo>
                    <a:pt x="183" y="271"/>
                  </a:lnTo>
                  <a:lnTo>
                    <a:pt x="183" y="260"/>
                  </a:lnTo>
                  <a:lnTo>
                    <a:pt x="182" y="242"/>
                  </a:lnTo>
                  <a:lnTo>
                    <a:pt x="180" y="222"/>
                  </a:lnTo>
                  <a:lnTo>
                    <a:pt x="180" y="200"/>
                  </a:lnTo>
                  <a:lnTo>
                    <a:pt x="180" y="177"/>
                  </a:lnTo>
                  <a:lnTo>
                    <a:pt x="178" y="0"/>
                  </a:lnTo>
                  <a:lnTo>
                    <a:pt x="216" y="0"/>
                  </a:lnTo>
                  <a:lnTo>
                    <a:pt x="216" y="324"/>
                  </a:lnTo>
                  <a:lnTo>
                    <a:pt x="175" y="324"/>
                  </a:lnTo>
                  <a:lnTo>
                    <a:pt x="72" y="125"/>
                  </a:lnTo>
                  <a:lnTo>
                    <a:pt x="61" y="106"/>
                  </a:lnTo>
                  <a:lnTo>
                    <a:pt x="54" y="88"/>
                  </a:lnTo>
                  <a:lnTo>
                    <a:pt x="46" y="72"/>
                  </a:lnTo>
                  <a:lnTo>
                    <a:pt x="39" y="60"/>
                  </a:lnTo>
                  <a:lnTo>
                    <a:pt x="36" y="52"/>
                  </a:lnTo>
                  <a:lnTo>
                    <a:pt x="35" y="49"/>
                  </a:lnTo>
                  <a:lnTo>
                    <a:pt x="35" y="53"/>
                  </a:lnTo>
                  <a:lnTo>
                    <a:pt x="36" y="67"/>
                  </a:lnTo>
                  <a:lnTo>
                    <a:pt x="38" y="88"/>
                  </a:lnTo>
                  <a:lnTo>
                    <a:pt x="38" y="111"/>
                  </a:lnTo>
                  <a:lnTo>
                    <a:pt x="39" y="136"/>
                  </a:lnTo>
                  <a:lnTo>
                    <a:pt x="41"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4" name="Rectangle 29"/>
            <p:cNvSpPr>
              <a:spLocks noChangeArrowheads="1"/>
            </p:cNvSpPr>
            <p:nvPr/>
          </p:nvSpPr>
          <p:spPr bwMode="auto">
            <a:xfrm>
              <a:off x="1557338" y="5353050"/>
              <a:ext cx="58738"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5" name="Freeform 30"/>
            <p:cNvSpPr>
              <a:spLocks/>
            </p:cNvSpPr>
            <p:nvPr/>
          </p:nvSpPr>
          <p:spPr bwMode="auto">
            <a:xfrm>
              <a:off x="1698626" y="5353050"/>
              <a:ext cx="407988" cy="514350"/>
            </a:xfrm>
            <a:custGeom>
              <a:avLst/>
              <a:gdLst>
                <a:gd name="T0" fmla="*/ 0 w 257"/>
                <a:gd name="T1" fmla="*/ 0 h 324"/>
                <a:gd name="T2" fmla="*/ 42 w 257"/>
                <a:gd name="T3" fmla="*/ 0 h 324"/>
                <a:gd name="T4" fmla="*/ 110 w 257"/>
                <a:gd name="T5" fmla="*/ 210 h 324"/>
                <a:gd name="T6" fmla="*/ 117 w 257"/>
                <a:gd name="T7" fmla="*/ 232 h 324"/>
                <a:gd name="T8" fmla="*/ 123 w 257"/>
                <a:gd name="T9" fmla="*/ 252 h 324"/>
                <a:gd name="T10" fmla="*/ 126 w 257"/>
                <a:gd name="T11" fmla="*/ 271 h 324"/>
                <a:gd name="T12" fmla="*/ 129 w 257"/>
                <a:gd name="T13" fmla="*/ 282 h 324"/>
                <a:gd name="T14" fmla="*/ 131 w 257"/>
                <a:gd name="T15" fmla="*/ 272 h 324"/>
                <a:gd name="T16" fmla="*/ 135 w 257"/>
                <a:gd name="T17" fmla="*/ 258 h 324"/>
                <a:gd name="T18" fmla="*/ 142 w 257"/>
                <a:gd name="T19" fmla="*/ 238 h 324"/>
                <a:gd name="T20" fmla="*/ 150 w 257"/>
                <a:gd name="T21" fmla="*/ 214 h 324"/>
                <a:gd name="T22" fmla="*/ 218 w 257"/>
                <a:gd name="T23" fmla="*/ 0 h 324"/>
                <a:gd name="T24" fmla="*/ 257 w 257"/>
                <a:gd name="T25" fmla="*/ 0 h 324"/>
                <a:gd name="T26" fmla="*/ 146 w 257"/>
                <a:gd name="T27" fmla="*/ 324 h 324"/>
                <a:gd name="T28" fmla="*/ 109 w 257"/>
                <a:gd name="T29" fmla="*/ 324 h 324"/>
                <a:gd name="T30" fmla="*/ 0 w 257"/>
                <a:gd name="T3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24">
                  <a:moveTo>
                    <a:pt x="0" y="0"/>
                  </a:moveTo>
                  <a:lnTo>
                    <a:pt x="42" y="0"/>
                  </a:lnTo>
                  <a:lnTo>
                    <a:pt x="110" y="210"/>
                  </a:lnTo>
                  <a:lnTo>
                    <a:pt x="117" y="232"/>
                  </a:lnTo>
                  <a:lnTo>
                    <a:pt x="123" y="252"/>
                  </a:lnTo>
                  <a:lnTo>
                    <a:pt x="126" y="271"/>
                  </a:lnTo>
                  <a:lnTo>
                    <a:pt x="129" y="282"/>
                  </a:lnTo>
                  <a:lnTo>
                    <a:pt x="131" y="272"/>
                  </a:lnTo>
                  <a:lnTo>
                    <a:pt x="135" y="258"/>
                  </a:lnTo>
                  <a:lnTo>
                    <a:pt x="142" y="238"/>
                  </a:lnTo>
                  <a:lnTo>
                    <a:pt x="150" y="214"/>
                  </a:lnTo>
                  <a:lnTo>
                    <a:pt x="218" y="0"/>
                  </a:lnTo>
                  <a:lnTo>
                    <a:pt x="257" y="0"/>
                  </a:lnTo>
                  <a:lnTo>
                    <a:pt x="146" y="324"/>
                  </a:lnTo>
                  <a:lnTo>
                    <a:pt x="109"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6" name="Freeform 31"/>
            <p:cNvSpPr>
              <a:spLocks/>
            </p:cNvSpPr>
            <p:nvPr/>
          </p:nvSpPr>
          <p:spPr bwMode="auto">
            <a:xfrm>
              <a:off x="2190751" y="5353050"/>
              <a:ext cx="288925" cy="514350"/>
            </a:xfrm>
            <a:custGeom>
              <a:avLst/>
              <a:gdLst>
                <a:gd name="T0" fmla="*/ 0 w 182"/>
                <a:gd name="T1" fmla="*/ 0 h 324"/>
                <a:gd name="T2" fmla="*/ 177 w 182"/>
                <a:gd name="T3" fmla="*/ 0 h 324"/>
                <a:gd name="T4" fmla="*/ 172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7" y="0"/>
                  </a:lnTo>
                  <a:lnTo>
                    <a:pt x="172"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7" name="Freeform 32"/>
            <p:cNvSpPr>
              <a:spLocks noEditPoints="1"/>
            </p:cNvSpPr>
            <p:nvPr/>
          </p:nvSpPr>
          <p:spPr bwMode="auto">
            <a:xfrm>
              <a:off x="2581276" y="5353050"/>
              <a:ext cx="323850" cy="514350"/>
            </a:xfrm>
            <a:custGeom>
              <a:avLst/>
              <a:gdLst>
                <a:gd name="T0" fmla="*/ 39 w 204"/>
                <a:gd name="T1" fmla="*/ 33 h 324"/>
                <a:gd name="T2" fmla="*/ 39 w 204"/>
                <a:gd name="T3" fmla="*/ 153 h 324"/>
                <a:gd name="T4" fmla="*/ 73 w 204"/>
                <a:gd name="T5" fmla="*/ 153 h 324"/>
                <a:gd name="T6" fmla="*/ 98 w 204"/>
                <a:gd name="T7" fmla="*/ 152 h 324"/>
                <a:gd name="T8" fmla="*/ 117 w 204"/>
                <a:gd name="T9" fmla="*/ 147 h 324"/>
                <a:gd name="T10" fmla="*/ 131 w 204"/>
                <a:gd name="T11" fmla="*/ 138 h 324"/>
                <a:gd name="T12" fmla="*/ 140 w 204"/>
                <a:gd name="T13" fmla="*/ 125 h 324"/>
                <a:gd name="T14" fmla="*/ 146 w 204"/>
                <a:gd name="T15" fmla="*/ 108 h 324"/>
                <a:gd name="T16" fmla="*/ 148 w 204"/>
                <a:gd name="T17" fmla="*/ 89 h 324"/>
                <a:gd name="T18" fmla="*/ 143 w 204"/>
                <a:gd name="T19" fmla="*/ 67 h 324"/>
                <a:gd name="T20" fmla="*/ 132 w 204"/>
                <a:gd name="T21" fmla="*/ 50 h 324"/>
                <a:gd name="T22" fmla="*/ 117 w 204"/>
                <a:gd name="T23" fmla="*/ 39 h 324"/>
                <a:gd name="T24" fmla="*/ 98 w 204"/>
                <a:gd name="T25" fmla="*/ 35 h 324"/>
                <a:gd name="T26" fmla="*/ 76 w 204"/>
                <a:gd name="T27" fmla="*/ 33 h 324"/>
                <a:gd name="T28" fmla="*/ 39 w 204"/>
                <a:gd name="T29" fmla="*/ 33 h 324"/>
                <a:gd name="T30" fmla="*/ 0 w 204"/>
                <a:gd name="T31" fmla="*/ 0 h 324"/>
                <a:gd name="T32" fmla="*/ 75 w 204"/>
                <a:gd name="T33" fmla="*/ 0 h 324"/>
                <a:gd name="T34" fmla="*/ 104 w 204"/>
                <a:gd name="T35" fmla="*/ 2 h 324"/>
                <a:gd name="T36" fmla="*/ 126 w 204"/>
                <a:gd name="T37" fmla="*/ 6 h 324"/>
                <a:gd name="T38" fmla="*/ 143 w 204"/>
                <a:gd name="T39" fmla="*/ 13 h 324"/>
                <a:gd name="T40" fmla="*/ 156 w 204"/>
                <a:gd name="T41" fmla="*/ 20 h 324"/>
                <a:gd name="T42" fmla="*/ 168 w 204"/>
                <a:gd name="T43" fmla="*/ 31 h 324"/>
                <a:gd name="T44" fmla="*/ 178 w 204"/>
                <a:gd name="T45" fmla="*/ 47 h 324"/>
                <a:gd name="T46" fmla="*/ 185 w 204"/>
                <a:gd name="T47" fmla="*/ 66 h 324"/>
                <a:gd name="T48" fmla="*/ 189 w 204"/>
                <a:gd name="T49" fmla="*/ 89 h 324"/>
                <a:gd name="T50" fmla="*/ 185 w 204"/>
                <a:gd name="T51" fmla="*/ 114 h 324"/>
                <a:gd name="T52" fmla="*/ 178 w 204"/>
                <a:gd name="T53" fmla="*/ 136 h 324"/>
                <a:gd name="T54" fmla="*/ 165 w 204"/>
                <a:gd name="T55" fmla="*/ 153 h 324"/>
                <a:gd name="T56" fmla="*/ 148 w 204"/>
                <a:gd name="T57" fmla="*/ 167 h 324"/>
                <a:gd name="T58" fmla="*/ 126 w 204"/>
                <a:gd name="T59" fmla="*/ 175 h 324"/>
                <a:gd name="T60" fmla="*/ 103 w 204"/>
                <a:gd name="T61" fmla="*/ 178 h 324"/>
                <a:gd name="T62" fmla="*/ 98 w 204"/>
                <a:gd name="T63" fmla="*/ 178 h 324"/>
                <a:gd name="T64" fmla="*/ 112 w 204"/>
                <a:gd name="T65" fmla="*/ 191 h 324"/>
                <a:gd name="T66" fmla="*/ 123 w 204"/>
                <a:gd name="T67" fmla="*/ 203 h 324"/>
                <a:gd name="T68" fmla="*/ 131 w 204"/>
                <a:gd name="T69" fmla="*/ 214 h 324"/>
                <a:gd name="T70" fmla="*/ 137 w 204"/>
                <a:gd name="T71" fmla="*/ 224 h 324"/>
                <a:gd name="T72" fmla="*/ 145 w 204"/>
                <a:gd name="T73" fmla="*/ 236 h 324"/>
                <a:gd name="T74" fmla="*/ 156 w 204"/>
                <a:gd name="T75" fmla="*/ 250 h 324"/>
                <a:gd name="T76" fmla="*/ 167 w 204"/>
                <a:gd name="T77" fmla="*/ 267 h 324"/>
                <a:gd name="T78" fmla="*/ 178 w 204"/>
                <a:gd name="T79" fmla="*/ 285 h 324"/>
                <a:gd name="T80" fmla="*/ 189 w 204"/>
                <a:gd name="T81" fmla="*/ 300 h 324"/>
                <a:gd name="T82" fmla="*/ 196 w 204"/>
                <a:gd name="T83" fmla="*/ 313 h 324"/>
                <a:gd name="T84" fmla="*/ 203 w 204"/>
                <a:gd name="T85" fmla="*/ 321 h 324"/>
                <a:gd name="T86" fmla="*/ 204 w 204"/>
                <a:gd name="T87" fmla="*/ 324 h 324"/>
                <a:gd name="T88" fmla="*/ 156 w 204"/>
                <a:gd name="T89" fmla="*/ 324 h 324"/>
                <a:gd name="T90" fmla="*/ 148 w 204"/>
                <a:gd name="T91" fmla="*/ 308 h 324"/>
                <a:gd name="T92" fmla="*/ 135 w 204"/>
                <a:gd name="T93" fmla="*/ 286 h 324"/>
                <a:gd name="T94" fmla="*/ 118 w 204"/>
                <a:gd name="T95" fmla="*/ 261 h 324"/>
                <a:gd name="T96" fmla="*/ 98 w 204"/>
                <a:gd name="T97" fmla="*/ 232 h 324"/>
                <a:gd name="T98" fmla="*/ 73 w 204"/>
                <a:gd name="T99" fmla="*/ 199 h 324"/>
                <a:gd name="T100" fmla="*/ 62 w 204"/>
                <a:gd name="T101" fmla="*/ 186 h 324"/>
                <a:gd name="T102" fmla="*/ 51 w 204"/>
                <a:gd name="T103" fmla="*/ 180 h 324"/>
                <a:gd name="T104" fmla="*/ 37 w 204"/>
                <a:gd name="T105" fmla="*/ 178 h 324"/>
                <a:gd name="T106" fmla="*/ 37 w 204"/>
                <a:gd name="T107" fmla="*/ 324 h 324"/>
                <a:gd name="T108" fmla="*/ 0 w 204"/>
                <a:gd name="T109" fmla="*/ 324 h 324"/>
                <a:gd name="T110" fmla="*/ 0 w 204"/>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324">
                  <a:moveTo>
                    <a:pt x="39" y="33"/>
                  </a:moveTo>
                  <a:lnTo>
                    <a:pt x="39" y="153"/>
                  </a:lnTo>
                  <a:lnTo>
                    <a:pt x="73" y="153"/>
                  </a:lnTo>
                  <a:lnTo>
                    <a:pt x="98" y="152"/>
                  </a:lnTo>
                  <a:lnTo>
                    <a:pt x="117" y="147"/>
                  </a:lnTo>
                  <a:lnTo>
                    <a:pt x="131" y="138"/>
                  </a:lnTo>
                  <a:lnTo>
                    <a:pt x="140" y="125"/>
                  </a:lnTo>
                  <a:lnTo>
                    <a:pt x="146" y="108"/>
                  </a:lnTo>
                  <a:lnTo>
                    <a:pt x="148" y="89"/>
                  </a:lnTo>
                  <a:lnTo>
                    <a:pt x="143" y="67"/>
                  </a:lnTo>
                  <a:lnTo>
                    <a:pt x="132" y="50"/>
                  </a:lnTo>
                  <a:lnTo>
                    <a:pt x="117" y="39"/>
                  </a:lnTo>
                  <a:lnTo>
                    <a:pt x="98" y="35"/>
                  </a:lnTo>
                  <a:lnTo>
                    <a:pt x="76" y="33"/>
                  </a:lnTo>
                  <a:lnTo>
                    <a:pt x="39" y="33"/>
                  </a:lnTo>
                  <a:close/>
                  <a:moveTo>
                    <a:pt x="0" y="0"/>
                  </a:moveTo>
                  <a:lnTo>
                    <a:pt x="75" y="0"/>
                  </a:lnTo>
                  <a:lnTo>
                    <a:pt x="104" y="2"/>
                  </a:lnTo>
                  <a:lnTo>
                    <a:pt x="126" y="6"/>
                  </a:lnTo>
                  <a:lnTo>
                    <a:pt x="143" y="13"/>
                  </a:lnTo>
                  <a:lnTo>
                    <a:pt x="156" y="20"/>
                  </a:lnTo>
                  <a:lnTo>
                    <a:pt x="168" y="31"/>
                  </a:lnTo>
                  <a:lnTo>
                    <a:pt x="178" y="47"/>
                  </a:lnTo>
                  <a:lnTo>
                    <a:pt x="185" y="66"/>
                  </a:lnTo>
                  <a:lnTo>
                    <a:pt x="189" y="89"/>
                  </a:lnTo>
                  <a:lnTo>
                    <a:pt x="185" y="114"/>
                  </a:lnTo>
                  <a:lnTo>
                    <a:pt x="178" y="136"/>
                  </a:lnTo>
                  <a:lnTo>
                    <a:pt x="165" y="153"/>
                  </a:lnTo>
                  <a:lnTo>
                    <a:pt x="148" y="167"/>
                  </a:lnTo>
                  <a:lnTo>
                    <a:pt x="126" y="175"/>
                  </a:lnTo>
                  <a:lnTo>
                    <a:pt x="103" y="178"/>
                  </a:lnTo>
                  <a:lnTo>
                    <a:pt x="98" y="178"/>
                  </a:lnTo>
                  <a:lnTo>
                    <a:pt x="112" y="191"/>
                  </a:lnTo>
                  <a:lnTo>
                    <a:pt x="123" y="203"/>
                  </a:lnTo>
                  <a:lnTo>
                    <a:pt x="131" y="214"/>
                  </a:lnTo>
                  <a:lnTo>
                    <a:pt x="137" y="224"/>
                  </a:lnTo>
                  <a:lnTo>
                    <a:pt x="145" y="236"/>
                  </a:lnTo>
                  <a:lnTo>
                    <a:pt x="156" y="250"/>
                  </a:lnTo>
                  <a:lnTo>
                    <a:pt x="167" y="267"/>
                  </a:lnTo>
                  <a:lnTo>
                    <a:pt x="178" y="285"/>
                  </a:lnTo>
                  <a:lnTo>
                    <a:pt x="189" y="300"/>
                  </a:lnTo>
                  <a:lnTo>
                    <a:pt x="196" y="313"/>
                  </a:lnTo>
                  <a:lnTo>
                    <a:pt x="203" y="321"/>
                  </a:lnTo>
                  <a:lnTo>
                    <a:pt x="204" y="324"/>
                  </a:lnTo>
                  <a:lnTo>
                    <a:pt x="156" y="324"/>
                  </a:lnTo>
                  <a:lnTo>
                    <a:pt x="148" y="308"/>
                  </a:lnTo>
                  <a:lnTo>
                    <a:pt x="135" y="286"/>
                  </a:lnTo>
                  <a:lnTo>
                    <a:pt x="118" y="261"/>
                  </a:lnTo>
                  <a:lnTo>
                    <a:pt x="98" y="232"/>
                  </a:lnTo>
                  <a:lnTo>
                    <a:pt x="73" y="199"/>
                  </a:lnTo>
                  <a:lnTo>
                    <a:pt x="62" y="186"/>
                  </a:lnTo>
                  <a:lnTo>
                    <a:pt x="51" y="180"/>
                  </a:lnTo>
                  <a:lnTo>
                    <a:pt x="37" y="178"/>
                  </a:lnTo>
                  <a:lnTo>
                    <a:pt x="37"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8" name="Freeform 33"/>
            <p:cNvSpPr>
              <a:spLocks/>
            </p:cNvSpPr>
            <p:nvPr/>
          </p:nvSpPr>
          <p:spPr bwMode="auto">
            <a:xfrm>
              <a:off x="2967038" y="5343525"/>
              <a:ext cx="349250" cy="533400"/>
            </a:xfrm>
            <a:custGeom>
              <a:avLst/>
              <a:gdLst>
                <a:gd name="T0" fmla="*/ 114 w 220"/>
                <a:gd name="T1" fmla="*/ 0 h 336"/>
                <a:gd name="T2" fmla="*/ 149 w 220"/>
                <a:gd name="T3" fmla="*/ 3 h 336"/>
                <a:gd name="T4" fmla="*/ 181 w 220"/>
                <a:gd name="T5" fmla="*/ 12 h 336"/>
                <a:gd name="T6" fmla="*/ 213 w 220"/>
                <a:gd name="T7" fmla="*/ 31 h 336"/>
                <a:gd name="T8" fmla="*/ 195 w 220"/>
                <a:gd name="T9" fmla="*/ 58 h 336"/>
                <a:gd name="T10" fmla="*/ 174 w 220"/>
                <a:gd name="T11" fmla="*/ 45 h 336"/>
                <a:gd name="T12" fmla="*/ 155 w 220"/>
                <a:gd name="T13" fmla="*/ 37 h 336"/>
                <a:gd name="T14" fmla="*/ 136 w 220"/>
                <a:gd name="T15" fmla="*/ 33 h 336"/>
                <a:gd name="T16" fmla="*/ 116 w 220"/>
                <a:gd name="T17" fmla="*/ 31 h 336"/>
                <a:gd name="T18" fmla="*/ 94 w 220"/>
                <a:gd name="T19" fmla="*/ 33 h 336"/>
                <a:gd name="T20" fmla="*/ 75 w 220"/>
                <a:gd name="T21" fmla="*/ 41 h 336"/>
                <a:gd name="T22" fmla="*/ 63 w 220"/>
                <a:gd name="T23" fmla="*/ 51 h 336"/>
                <a:gd name="T24" fmla="*/ 55 w 220"/>
                <a:gd name="T25" fmla="*/ 66 h 336"/>
                <a:gd name="T26" fmla="*/ 52 w 220"/>
                <a:gd name="T27" fmla="*/ 84 h 336"/>
                <a:gd name="T28" fmla="*/ 55 w 220"/>
                <a:gd name="T29" fmla="*/ 102 h 336"/>
                <a:gd name="T30" fmla="*/ 64 w 220"/>
                <a:gd name="T31" fmla="*/ 116 h 336"/>
                <a:gd name="T32" fmla="*/ 81 w 220"/>
                <a:gd name="T33" fmla="*/ 128 h 336"/>
                <a:gd name="T34" fmla="*/ 105 w 220"/>
                <a:gd name="T35" fmla="*/ 137 h 336"/>
                <a:gd name="T36" fmla="*/ 142 w 220"/>
                <a:gd name="T37" fmla="*/ 148 h 336"/>
                <a:gd name="T38" fmla="*/ 167 w 220"/>
                <a:gd name="T39" fmla="*/ 158 h 336"/>
                <a:gd name="T40" fmla="*/ 186 w 220"/>
                <a:gd name="T41" fmla="*/ 169 h 336"/>
                <a:gd name="T42" fmla="*/ 200 w 220"/>
                <a:gd name="T43" fmla="*/ 181 h 336"/>
                <a:gd name="T44" fmla="*/ 211 w 220"/>
                <a:gd name="T45" fmla="*/ 198 h 336"/>
                <a:gd name="T46" fmla="*/ 219 w 220"/>
                <a:gd name="T47" fmla="*/ 219 h 336"/>
                <a:gd name="T48" fmla="*/ 220 w 220"/>
                <a:gd name="T49" fmla="*/ 239 h 336"/>
                <a:gd name="T50" fmla="*/ 217 w 220"/>
                <a:gd name="T51" fmla="*/ 261 h 336"/>
                <a:gd name="T52" fmla="*/ 210 w 220"/>
                <a:gd name="T53" fmla="*/ 283 h 336"/>
                <a:gd name="T54" fmla="*/ 195 w 220"/>
                <a:gd name="T55" fmla="*/ 302 h 336"/>
                <a:gd name="T56" fmla="*/ 177 w 220"/>
                <a:gd name="T57" fmla="*/ 317 h 336"/>
                <a:gd name="T58" fmla="*/ 155 w 220"/>
                <a:gd name="T59" fmla="*/ 328 h 336"/>
                <a:gd name="T60" fmla="*/ 131 w 220"/>
                <a:gd name="T61" fmla="*/ 334 h 336"/>
                <a:gd name="T62" fmla="*/ 103 w 220"/>
                <a:gd name="T63" fmla="*/ 336 h 336"/>
                <a:gd name="T64" fmla="*/ 66 w 220"/>
                <a:gd name="T65" fmla="*/ 333 h 336"/>
                <a:gd name="T66" fmla="*/ 31 w 220"/>
                <a:gd name="T67" fmla="*/ 323 h 336"/>
                <a:gd name="T68" fmla="*/ 0 w 220"/>
                <a:gd name="T69" fmla="*/ 308 h 336"/>
                <a:gd name="T70" fmla="*/ 17 w 220"/>
                <a:gd name="T71" fmla="*/ 277 h 336"/>
                <a:gd name="T72" fmla="*/ 44 w 220"/>
                <a:gd name="T73" fmla="*/ 292 h 336"/>
                <a:gd name="T74" fmla="*/ 72 w 220"/>
                <a:gd name="T75" fmla="*/ 302 h 336"/>
                <a:gd name="T76" fmla="*/ 103 w 220"/>
                <a:gd name="T77" fmla="*/ 305 h 336"/>
                <a:gd name="T78" fmla="*/ 125 w 220"/>
                <a:gd name="T79" fmla="*/ 303 h 336"/>
                <a:gd name="T80" fmla="*/ 141 w 220"/>
                <a:gd name="T81" fmla="*/ 298 h 336"/>
                <a:gd name="T82" fmla="*/ 155 w 220"/>
                <a:gd name="T83" fmla="*/ 291 h 336"/>
                <a:gd name="T84" fmla="*/ 167 w 220"/>
                <a:gd name="T85" fmla="*/ 278 h 336"/>
                <a:gd name="T86" fmla="*/ 175 w 220"/>
                <a:gd name="T87" fmla="*/ 263 h 336"/>
                <a:gd name="T88" fmla="*/ 178 w 220"/>
                <a:gd name="T89" fmla="*/ 244 h 336"/>
                <a:gd name="T90" fmla="*/ 175 w 220"/>
                <a:gd name="T91" fmla="*/ 225 h 336"/>
                <a:gd name="T92" fmla="*/ 164 w 220"/>
                <a:gd name="T93" fmla="*/ 208 h 336"/>
                <a:gd name="T94" fmla="*/ 145 w 220"/>
                <a:gd name="T95" fmla="*/ 194 h 336"/>
                <a:gd name="T96" fmla="*/ 120 w 220"/>
                <a:gd name="T97" fmla="*/ 184 h 336"/>
                <a:gd name="T98" fmla="*/ 88 w 220"/>
                <a:gd name="T99" fmla="*/ 173 h 336"/>
                <a:gd name="T100" fmla="*/ 63 w 220"/>
                <a:gd name="T101" fmla="*/ 166 h 336"/>
                <a:gd name="T102" fmla="*/ 44 w 220"/>
                <a:gd name="T103" fmla="*/ 156 h 336"/>
                <a:gd name="T104" fmla="*/ 30 w 220"/>
                <a:gd name="T105" fmla="*/ 145 h 336"/>
                <a:gd name="T106" fmla="*/ 19 w 220"/>
                <a:gd name="T107" fmla="*/ 130 h 336"/>
                <a:gd name="T108" fmla="*/ 11 w 220"/>
                <a:gd name="T109" fmla="*/ 112 h 336"/>
                <a:gd name="T110" fmla="*/ 10 w 220"/>
                <a:gd name="T111" fmla="*/ 92 h 336"/>
                <a:gd name="T112" fmla="*/ 13 w 220"/>
                <a:gd name="T113" fmla="*/ 66 h 336"/>
                <a:gd name="T114" fmla="*/ 22 w 220"/>
                <a:gd name="T115" fmla="*/ 44 h 336"/>
                <a:gd name="T116" fmla="*/ 38 w 220"/>
                <a:gd name="T117" fmla="*/ 25 h 336"/>
                <a:gd name="T118" fmla="*/ 60 w 220"/>
                <a:gd name="T119" fmla="*/ 11 h 336"/>
                <a:gd name="T120" fmla="*/ 85 w 220"/>
                <a:gd name="T121" fmla="*/ 3 h 336"/>
                <a:gd name="T122" fmla="*/ 114 w 220"/>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 h="336">
                  <a:moveTo>
                    <a:pt x="114" y="0"/>
                  </a:moveTo>
                  <a:lnTo>
                    <a:pt x="149" y="3"/>
                  </a:lnTo>
                  <a:lnTo>
                    <a:pt x="181" y="12"/>
                  </a:lnTo>
                  <a:lnTo>
                    <a:pt x="213" y="31"/>
                  </a:lnTo>
                  <a:lnTo>
                    <a:pt x="195" y="58"/>
                  </a:lnTo>
                  <a:lnTo>
                    <a:pt x="174" y="45"/>
                  </a:lnTo>
                  <a:lnTo>
                    <a:pt x="155" y="37"/>
                  </a:lnTo>
                  <a:lnTo>
                    <a:pt x="136" y="33"/>
                  </a:lnTo>
                  <a:lnTo>
                    <a:pt x="116" y="31"/>
                  </a:lnTo>
                  <a:lnTo>
                    <a:pt x="94" y="33"/>
                  </a:lnTo>
                  <a:lnTo>
                    <a:pt x="75" y="41"/>
                  </a:lnTo>
                  <a:lnTo>
                    <a:pt x="63" y="51"/>
                  </a:lnTo>
                  <a:lnTo>
                    <a:pt x="55" y="66"/>
                  </a:lnTo>
                  <a:lnTo>
                    <a:pt x="52" y="84"/>
                  </a:lnTo>
                  <a:lnTo>
                    <a:pt x="55" y="102"/>
                  </a:lnTo>
                  <a:lnTo>
                    <a:pt x="64" y="116"/>
                  </a:lnTo>
                  <a:lnTo>
                    <a:pt x="81" y="128"/>
                  </a:lnTo>
                  <a:lnTo>
                    <a:pt x="105" y="137"/>
                  </a:lnTo>
                  <a:lnTo>
                    <a:pt x="142" y="148"/>
                  </a:lnTo>
                  <a:lnTo>
                    <a:pt x="167" y="158"/>
                  </a:lnTo>
                  <a:lnTo>
                    <a:pt x="186" y="169"/>
                  </a:lnTo>
                  <a:lnTo>
                    <a:pt x="200" y="181"/>
                  </a:lnTo>
                  <a:lnTo>
                    <a:pt x="211" y="198"/>
                  </a:lnTo>
                  <a:lnTo>
                    <a:pt x="219" y="219"/>
                  </a:lnTo>
                  <a:lnTo>
                    <a:pt x="220" y="239"/>
                  </a:lnTo>
                  <a:lnTo>
                    <a:pt x="217" y="261"/>
                  </a:lnTo>
                  <a:lnTo>
                    <a:pt x="210" y="283"/>
                  </a:lnTo>
                  <a:lnTo>
                    <a:pt x="195" y="302"/>
                  </a:lnTo>
                  <a:lnTo>
                    <a:pt x="177" y="317"/>
                  </a:lnTo>
                  <a:lnTo>
                    <a:pt x="155" y="328"/>
                  </a:lnTo>
                  <a:lnTo>
                    <a:pt x="131" y="334"/>
                  </a:lnTo>
                  <a:lnTo>
                    <a:pt x="103" y="336"/>
                  </a:lnTo>
                  <a:lnTo>
                    <a:pt x="66" y="333"/>
                  </a:lnTo>
                  <a:lnTo>
                    <a:pt x="31" y="323"/>
                  </a:lnTo>
                  <a:lnTo>
                    <a:pt x="0" y="308"/>
                  </a:lnTo>
                  <a:lnTo>
                    <a:pt x="17" y="277"/>
                  </a:lnTo>
                  <a:lnTo>
                    <a:pt x="44" y="292"/>
                  </a:lnTo>
                  <a:lnTo>
                    <a:pt x="72" y="302"/>
                  </a:lnTo>
                  <a:lnTo>
                    <a:pt x="103" y="305"/>
                  </a:lnTo>
                  <a:lnTo>
                    <a:pt x="125" y="303"/>
                  </a:lnTo>
                  <a:lnTo>
                    <a:pt x="141" y="298"/>
                  </a:lnTo>
                  <a:lnTo>
                    <a:pt x="155" y="291"/>
                  </a:lnTo>
                  <a:lnTo>
                    <a:pt x="167" y="278"/>
                  </a:lnTo>
                  <a:lnTo>
                    <a:pt x="175" y="263"/>
                  </a:lnTo>
                  <a:lnTo>
                    <a:pt x="178" y="244"/>
                  </a:lnTo>
                  <a:lnTo>
                    <a:pt x="175" y="225"/>
                  </a:lnTo>
                  <a:lnTo>
                    <a:pt x="164" y="208"/>
                  </a:lnTo>
                  <a:lnTo>
                    <a:pt x="145" y="194"/>
                  </a:lnTo>
                  <a:lnTo>
                    <a:pt x="120" y="184"/>
                  </a:lnTo>
                  <a:lnTo>
                    <a:pt x="88" y="173"/>
                  </a:lnTo>
                  <a:lnTo>
                    <a:pt x="63" y="166"/>
                  </a:lnTo>
                  <a:lnTo>
                    <a:pt x="44" y="156"/>
                  </a:lnTo>
                  <a:lnTo>
                    <a:pt x="30" y="145"/>
                  </a:lnTo>
                  <a:lnTo>
                    <a:pt x="19" y="130"/>
                  </a:lnTo>
                  <a:lnTo>
                    <a:pt x="11" y="112"/>
                  </a:lnTo>
                  <a:lnTo>
                    <a:pt x="10" y="92"/>
                  </a:lnTo>
                  <a:lnTo>
                    <a:pt x="13" y="66"/>
                  </a:lnTo>
                  <a:lnTo>
                    <a:pt x="22" y="44"/>
                  </a:lnTo>
                  <a:lnTo>
                    <a:pt x="38" y="25"/>
                  </a:lnTo>
                  <a:lnTo>
                    <a:pt x="60" y="11"/>
                  </a:lnTo>
                  <a:lnTo>
                    <a:pt x="85" y="3"/>
                  </a:lnTo>
                  <a:lnTo>
                    <a:pt x="114"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9" name="Rectangle 34"/>
            <p:cNvSpPr>
              <a:spLocks noChangeArrowheads="1"/>
            </p:cNvSpPr>
            <p:nvPr/>
          </p:nvSpPr>
          <p:spPr bwMode="auto">
            <a:xfrm>
              <a:off x="3430588" y="5353050"/>
              <a:ext cx="60325"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0" name="Freeform 35"/>
            <p:cNvSpPr>
              <a:spLocks/>
            </p:cNvSpPr>
            <p:nvPr/>
          </p:nvSpPr>
          <p:spPr bwMode="auto">
            <a:xfrm>
              <a:off x="3579813"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1" name="Freeform 36"/>
            <p:cNvSpPr>
              <a:spLocks noEditPoints="1"/>
            </p:cNvSpPr>
            <p:nvPr/>
          </p:nvSpPr>
          <p:spPr bwMode="auto">
            <a:xfrm>
              <a:off x="3889376" y="5243513"/>
              <a:ext cx="422275" cy="623888"/>
            </a:xfrm>
            <a:custGeom>
              <a:avLst/>
              <a:gdLst>
                <a:gd name="T0" fmla="*/ 133 w 266"/>
                <a:gd name="T1" fmla="*/ 104 h 393"/>
                <a:gd name="T2" fmla="*/ 81 w 266"/>
                <a:gd name="T3" fmla="*/ 261 h 393"/>
                <a:gd name="T4" fmla="*/ 181 w 266"/>
                <a:gd name="T5" fmla="*/ 261 h 393"/>
                <a:gd name="T6" fmla="*/ 133 w 266"/>
                <a:gd name="T7" fmla="*/ 104 h 393"/>
                <a:gd name="T8" fmla="*/ 108 w 266"/>
                <a:gd name="T9" fmla="*/ 69 h 393"/>
                <a:gd name="T10" fmla="*/ 160 w 266"/>
                <a:gd name="T11" fmla="*/ 69 h 393"/>
                <a:gd name="T12" fmla="*/ 266 w 266"/>
                <a:gd name="T13" fmla="*/ 393 h 393"/>
                <a:gd name="T14" fmla="*/ 222 w 266"/>
                <a:gd name="T15" fmla="*/ 393 h 393"/>
                <a:gd name="T16" fmla="*/ 192 w 266"/>
                <a:gd name="T17" fmla="*/ 294 h 393"/>
                <a:gd name="T18" fmla="*/ 71 w 266"/>
                <a:gd name="T19" fmla="*/ 294 h 393"/>
                <a:gd name="T20" fmla="*/ 39 w 266"/>
                <a:gd name="T21" fmla="*/ 393 h 393"/>
                <a:gd name="T22" fmla="*/ 0 w 266"/>
                <a:gd name="T23" fmla="*/ 393 h 393"/>
                <a:gd name="T24" fmla="*/ 108 w 266"/>
                <a:gd name="T25" fmla="*/ 69 h 393"/>
                <a:gd name="T26" fmla="*/ 183 w 266"/>
                <a:gd name="T27" fmla="*/ 0 h 393"/>
                <a:gd name="T28" fmla="*/ 189 w 266"/>
                <a:gd name="T29" fmla="*/ 2 h 393"/>
                <a:gd name="T30" fmla="*/ 195 w 266"/>
                <a:gd name="T31" fmla="*/ 4 h 393"/>
                <a:gd name="T32" fmla="*/ 200 w 266"/>
                <a:gd name="T33" fmla="*/ 8 h 393"/>
                <a:gd name="T34" fmla="*/ 203 w 266"/>
                <a:gd name="T35" fmla="*/ 13 h 393"/>
                <a:gd name="T36" fmla="*/ 206 w 266"/>
                <a:gd name="T37" fmla="*/ 18 h 393"/>
                <a:gd name="T38" fmla="*/ 208 w 266"/>
                <a:gd name="T39" fmla="*/ 24 h 393"/>
                <a:gd name="T40" fmla="*/ 205 w 266"/>
                <a:gd name="T41" fmla="*/ 36 h 393"/>
                <a:gd name="T42" fmla="*/ 195 w 266"/>
                <a:gd name="T43" fmla="*/ 46 h 393"/>
                <a:gd name="T44" fmla="*/ 183 w 266"/>
                <a:gd name="T45" fmla="*/ 49 h 393"/>
                <a:gd name="T46" fmla="*/ 170 w 266"/>
                <a:gd name="T47" fmla="*/ 46 h 393"/>
                <a:gd name="T48" fmla="*/ 163 w 266"/>
                <a:gd name="T49" fmla="*/ 36 h 393"/>
                <a:gd name="T50" fmla="*/ 158 w 266"/>
                <a:gd name="T51" fmla="*/ 24 h 393"/>
                <a:gd name="T52" fmla="*/ 160 w 266"/>
                <a:gd name="T53" fmla="*/ 18 h 393"/>
                <a:gd name="T54" fmla="*/ 163 w 266"/>
                <a:gd name="T55" fmla="*/ 13 h 393"/>
                <a:gd name="T56" fmla="*/ 166 w 266"/>
                <a:gd name="T57" fmla="*/ 8 h 393"/>
                <a:gd name="T58" fmla="*/ 170 w 266"/>
                <a:gd name="T59" fmla="*/ 4 h 393"/>
                <a:gd name="T60" fmla="*/ 177 w 266"/>
                <a:gd name="T61" fmla="*/ 2 h 393"/>
                <a:gd name="T62" fmla="*/ 183 w 266"/>
                <a:gd name="T63" fmla="*/ 0 h 393"/>
                <a:gd name="T64" fmla="*/ 85 w 266"/>
                <a:gd name="T65" fmla="*/ 0 h 393"/>
                <a:gd name="T66" fmla="*/ 92 w 266"/>
                <a:gd name="T67" fmla="*/ 2 h 393"/>
                <a:gd name="T68" fmla="*/ 97 w 266"/>
                <a:gd name="T69" fmla="*/ 4 h 393"/>
                <a:gd name="T70" fmla="*/ 102 w 266"/>
                <a:gd name="T71" fmla="*/ 8 h 393"/>
                <a:gd name="T72" fmla="*/ 106 w 266"/>
                <a:gd name="T73" fmla="*/ 13 h 393"/>
                <a:gd name="T74" fmla="*/ 108 w 266"/>
                <a:gd name="T75" fmla="*/ 18 h 393"/>
                <a:gd name="T76" fmla="*/ 110 w 266"/>
                <a:gd name="T77" fmla="*/ 24 h 393"/>
                <a:gd name="T78" fmla="*/ 106 w 266"/>
                <a:gd name="T79" fmla="*/ 36 h 393"/>
                <a:gd name="T80" fmla="*/ 99 w 266"/>
                <a:gd name="T81" fmla="*/ 46 h 393"/>
                <a:gd name="T82" fmla="*/ 86 w 266"/>
                <a:gd name="T83" fmla="*/ 49 h 393"/>
                <a:gd name="T84" fmla="*/ 74 w 266"/>
                <a:gd name="T85" fmla="*/ 46 h 393"/>
                <a:gd name="T86" fmla="*/ 64 w 266"/>
                <a:gd name="T87" fmla="*/ 36 h 393"/>
                <a:gd name="T88" fmla="*/ 61 w 266"/>
                <a:gd name="T89" fmla="*/ 24 h 393"/>
                <a:gd name="T90" fmla="*/ 61 w 266"/>
                <a:gd name="T91" fmla="*/ 18 h 393"/>
                <a:gd name="T92" fmla="*/ 64 w 266"/>
                <a:gd name="T93" fmla="*/ 13 h 393"/>
                <a:gd name="T94" fmla="*/ 67 w 266"/>
                <a:gd name="T95" fmla="*/ 8 h 393"/>
                <a:gd name="T96" fmla="*/ 74 w 266"/>
                <a:gd name="T97" fmla="*/ 4 h 393"/>
                <a:gd name="T98" fmla="*/ 78 w 266"/>
                <a:gd name="T99" fmla="*/ 2 h 393"/>
                <a:gd name="T100" fmla="*/ 85 w 266"/>
                <a:gd name="T10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93">
                  <a:moveTo>
                    <a:pt x="133" y="104"/>
                  </a:moveTo>
                  <a:lnTo>
                    <a:pt x="81" y="261"/>
                  </a:lnTo>
                  <a:lnTo>
                    <a:pt x="181" y="261"/>
                  </a:lnTo>
                  <a:lnTo>
                    <a:pt x="133" y="104"/>
                  </a:lnTo>
                  <a:close/>
                  <a:moveTo>
                    <a:pt x="108" y="69"/>
                  </a:moveTo>
                  <a:lnTo>
                    <a:pt x="160" y="69"/>
                  </a:lnTo>
                  <a:lnTo>
                    <a:pt x="266" y="393"/>
                  </a:lnTo>
                  <a:lnTo>
                    <a:pt x="222" y="393"/>
                  </a:lnTo>
                  <a:lnTo>
                    <a:pt x="192" y="294"/>
                  </a:lnTo>
                  <a:lnTo>
                    <a:pt x="71" y="294"/>
                  </a:lnTo>
                  <a:lnTo>
                    <a:pt x="39" y="393"/>
                  </a:lnTo>
                  <a:lnTo>
                    <a:pt x="0" y="393"/>
                  </a:lnTo>
                  <a:lnTo>
                    <a:pt x="108" y="69"/>
                  </a:lnTo>
                  <a:close/>
                  <a:moveTo>
                    <a:pt x="183" y="0"/>
                  </a:moveTo>
                  <a:lnTo>
                    <a:pt x="189" y="2"/>
                  </a:lnTo>
                  <a:lnTo>
                    <a:pt x="195" y="4"/>
                  </a:lnTo>
                  <a:lnTo>
                    <a:pt x="200" y="8"/>
                  </a:lnTo>
                  <a:lnTo>
                    <a:pt x="203" y="13"/>
                  </a:lnTo>
                  <a:lnTo>
                    <a:pt x="206" y="18"/>
                  </a:lnTo>
                  <a:lnTo>
                    <a:pt x="208" y="24"/>
                  </a:lnTo>
                  <a:lnTo>
                    <a:pt x="205" y="36"/>
                  </a:lnTo>
                  <a:lnTo>
                    <a:pt x="195" y="46"/>
                  </a:lnTo>
                  <a:lnTo>
                    <a:pt x="183" y="49"/>
                  </a:lnTo>
                  <a:lnTo>
                    <a:pt x="170" y="46"/>
                  </a:lnTo>
                  <a:lnTo>
                    <a:pt x="163" y="36"/>
                  </a:lnTo>
                  <a:lnTo>
                    <a:pt x="158" y="24"/>
                  </a:lnTo>
                  <a:lnTo>
                    <a:pt x="160" y="18"/>
                  </a:lnTo>
                  <a:lnTo>
                    <a:pt x="163" y="13"/>
                  </a:lnTo>
                  <a:lnTo>
                    <a:pt x="166" y="8"/>
                  </a:lnTo>
                  <a:lnTo>
                    <a:pt x="170" y="4"/>
                  </a:lnTo>
                  <a:lnTo>
                    <a:pt x="177" y="2"/>
                  </a:lnTo>
                  <a:lnTo>
                    <a:pt x="183" y="0"/>
                  </a:lnTo>
                  <a:close/>
                  <a:moveTo>
                    <a:pt x="85" y="0"/>
                  </a:moveTo>
                  <a:lnTo>
                    <a:pt x="92" y="2"/>
                  </a:lnTo>
                  <a:lnTo>
                    <a:pt x="97" y="4"/>
                  </a:lnTo>
                  <a:lnTo>
                    <a:pt x="102" y="8"/>
                  </a:lnTo>
                  <a:lnTo>
                    <a:pt x="106" y="13"/>
                  </a:lnTo>
                  <a:lnTo>
                    <a:pt x="108" y="18"/>
                  </a:lnTo>
                  <a:lnTo>
                    <a:pt x="110" y="24"/>
                  </a:lnTo>
                  <a:lnTo>
                    <a:pt x="106" y="36"/>
                  </a:lnTo>
                  <a:lnTo>
                    <a:pt x="99" y="46"/>
                  </a:lnTo>
                  <a:lnTo>
                    <a:pt x="86" y="49"/>
                  </a:lnTo>
                  <a:lnTo>
                    <a:pt x="74" y="46"/>
                  </a:lnTo>
                  <a:lnTo>
                    <a:pt x="64" y="36"/>
                  </a:lnTo>
                  <a:lnTo>
                    <a:pt x="61" y="24"/>
                  </a:lnTo>
                  <a:lnTo>
                    <a:pt x="61" y="18"/>
                  </a:lnTo>
                  <a:lnTo>
                    <a:pt x="64" y="13"/>
                  </a:lnTo>
                  <a:lnTo>
                    <a:pt x="67" y="8"/>
                  </a:lnTo>
                  <a:lnTo>
                    <a:pt x="74" y="4"/>
                  </a:lnTo>
                  <a:lnTo>
                    <a:pt x="78" y="2"/>
                  </a:lnTo>
                  <a:lnTo>
                    <a:pt x="85"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2" name="Freeform 37"/>
            <p:cNvSpPr>
              <a:spLocks/>
            </p:cNvSpPr>
            <p:nvPr/>
          </p:nvSpPr>
          <p:spPr bwMode="auto">
            <a:xfrm>
              <a:off x="4289426"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3" name="Freeform 38"/>
            <p:cNvSpPr>
              <a:spLocks noEditPoints="1"/>
            </p:cNvSpPr>
            <p:nvPr/>
          </p:nvSpPr>
          <p:spPr bwMode="auto">
            <a:xfrm>
              <a:off x="4921251" y="5353050"/>
              <a:ext cx="322263" cy="514350"/>
            </a:xfrm>
            <a:custGeom>
              <a:avLst/>
              <a:gdLst>
                <a:gd name="T0" fmla="*/ 39 w 203"/>
                <a:gd name="T1" fmla="*/ 33 h 324"/>
                <a:gd name="T2" fmla="*/ 39 w 203"/>
                <a:gd name="T3" fmla="*/ 164 h 324"/>
                <a:gd name="T4" fmla="*/ 92 w 203"/>
                <a:gd name="T5" fmla="*/ 164 h 324"/>
                <a:gd name="T6" fmla="*/ 111 w 203"/>
                <a:gd name="T7" fmla="*/ 163 h 324"/>
                <a:gd name="T8" fmla="*/ 123 w 203"/>
                <a:gd name="T9" fmla="*/ 160 h 324"/>
                <a:gd name="T10" fmla="*/ 134 w 203"/>
                <a:gd name="T11" fmla="*/ 155 h 324"/>
                <a:gd name="T12" fmla="*/ 144 w 203"/>
                <a:gd name="T13" fmla="*/ 146 h 324"/>
                <a:gd name="T14" fmla="*/ 153 w 203"/>
                <a:gd name="T15" fmla="*/ 133 h 324"/>
                <a:gd name="T16" fmla="*/ 158 w 203"/>
                <a:gd name="T17" fmla="*/ 117 h 324"/>
                <a:gd name="T18" fmla="*/ 159 w 203"/>
                <a:gd name="T19" fmla="*/ 100 h 324"/>
                <a:gd name="T20" fmla="*/ 158 w 203"/>
                <a:gd name="T21" fmla="*/ 78 h 324"/>
                <a:gd name="T22" fmla="*/ 151 w 203"/>
                <a:gd name="T23" fmla="*/ 63 h 324"/>
                <a:gd name="T24" fmla="*/ 140 w 203"/>
                <a:gd name="T25" fmla="*/ 49 h 324"/>
                <a:gd name="T26" fmla="*/ 126 w 203"/>
                <a:gd name="T27" fmla="*/ 39 h 324"/>
                <a:gd name="T28" fmla="*/ 106 w 203"/>
                <a:gd name="T29" fmla="*/ 35 h 324"/>
                <a:gd name="T30" fmla="*/ 80 w 203"/>
                <a:gd name="T31" fmla="*/ 33 h 324"/>
                <a:gd name="T32" fmla="*/ 39 w 203"/>
                <a:gd name="T33" fmla="*/ 33 h 324"/>
                <a:gd name="T34" fmla="*/ 0 w 203"/>
                <a:gd name="T35" fmla="*/ 0 h 324"/>
                <a:gd name="T36" fmla="*/ 91 w 203"/>
                <a:gd name="T37" fmla="*/ 0 h 324"/>
                <a:gd name="T38" fmla="*/ 114 w 203"/>
                <a:gd name="T39" fmla="*/ 2 h 324"/>
                <a:gd name="T40" fmla="*/ 133 w 203"/>
                <a:gd name="T41" fmla="*/ 3 h 324"/>
                <a:gd name="T42" fmla="*/ 147 w 203"/>
                <a:gd name="T43" fmla="*/ 8 h 324"/>
                <a:gd name="T44" fmla="*/ 161 w 203"/>
                <a:gd name="T45" fmla="*/ 16 h 324"/>
                <a:gd name="T46" fmla="*/ 180 w 203"/>
                <a:gd name="T47" fmla="*/ 30 h 324"/>
                <a:gd name="T48" fmla="*/ 192 w 203"/>
                <a:gd name="T49" fmla="*/ 49 h 324"/>
                <a:gd name="T50" fmla="*/ 200 w 203"/>
                <a:gd name="T51" fmla="*/ 69 h 324"/>
                <a:gd name="T52" fmla="*/ 203 w 203"/>
                <a:gd name="T53" fmla="*/ 92 h 324"/>
                <a:gd name="T54" fmla="*/ 200 w 203"/>
                <a:gd name="T55" fmla="*/ 124 h 324"/>
                <a:gd name="T56" fmla="*/ 190 w 203"/>
                <a:gd name="T57" fmla="*/ 149 h 324"/>
                <a:gd name="T58" fmla="*/ 173 w 203"/>
                <a:gd name="T59" fmla="*/ 171 h 324"/>
                <a:gd name="T60" fmla="*/ 150 w 203"/>
                <a:gd name="T61" fmla="*/ 185 h 324"/>
                <a:gd name="T62" fmla="*/ 125 w 203"/>
                <a:gd name="T63" fmla="*/ 192 h 324"/>
                <a:gd name="T64" fmla="*/ 95 w 203"/>
                <a:gd name="T65" fmla="*/ 196 h 324"/>
                <a:gd name="T66" fmla="*/ 39 w 203"/>
                <a:gd name="T67" fmla="*/ 196 h 324"/>
                <a:gd name="T68" fmla="*/ 39 w 203"/>
                <a:gd name="T69" fmla="*/ 324 h 324"/>
                <a:gd name="T70" fmla="*/ 0 w 203"/>
                <a:gd name="T71" fmla="*/ 324 h 324"/>
                <a:gd name="T72" fmla="*/ 0 w 203"/>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324">
                  <a:moveTo>
                    <a:pt x="39" y="33"/>
                  </a:moveTo>
                  <a:lnTo>
                    <a:pt x="39" y="164"/>
                  </a:lnTo>
                  <a:lnTo>
                    <a:pt x="92" y="164"/>
                  </a:lnTo>
                  <a:lnTo>
                    <a:pt x="111" y="163"/>
                  </a:lnTo>
                  <a:lnTo>
                    <a:pt x="123" y="160"/>
                  </a:lnTo>
                  <a:lnTo>
                    <a:pt x="134" y="155"/>
                  </a:lnTo>
                  <a:lnTo>
                    <a:pt x="144" y="146"/>
                  </a:lnTo>
                  <a:lnTo>
                    <a:pt x="153" y="133"/>
                  </a:lnTo>
                  <a:lnTo>
                    <a:pt x="158" y="117"/>
                  </a:lnTo>
                  <a:lnTo>
                    <a:pt x="159" y="100"/>
                  </a:lnTo>
                  <a:lnTo>
                    <a:pt x="158" y="78"/>
                  </a:lnTo>
                  <a:lnTo>
                    <a:pt x="151" y="63"/>
                  </a:lnTo>
                  <a:lnTo>
                    <a:pt x="140" y="49"/>
                  </a:lnTo>
                  <a:lnTo>
                    <a:pt x="126" y="39"/>
                  </a:lnTo>
                  <a:lnTo>
                    <a:pt x="106" y="35"/>
                  </a:lnTo>
                  <a:lnTo>
                    <a:pt x="80" y="33"/>
                  </a:lnTo>
                  <a:lnTo>
                    <a:pt x="39" y="33"/>
                  </a:lnTo>
                  <a:close/>
                  <a:moveTo>
                    <a:pt x="0" y="0"/>
                  </a:moveTo>
                  <a:lnTo>
                    <a:pt x="91" y="0"/>
                  </a:lnTo>
                  <a:lnTo>
                    <a:pt x="114" y="2"/>
                  </a:lnTo>
                  <a:lnTo>
                    <a:pt x="133" y="3"/>
                  </a:lnTo>
                  <a:lnTo>
                    <a:pt x="147" y="8"/>
                  </a:lnTo>
                  <a:lnTo>
                    <a:pt x="161" y="16"/>
                  </a:lnTo>
                  <a:lnTo>
                    <a:pt x="180" y="30"/>
                  </a:lnTo>
                  <a:lnTo>
                    <a:pt x="192" y="49"/>
                  </a:lnTo>
                  <a:lnTo>
                    <a:pt x="200" y="69"/>
                  </a:lnTo>
                  <a:lnTo>
                    <a:pt x="203" y="92"/>
                  </a:lnTo>
                  <a:lnTo>
                    <a:pt x="200" y="124"/>
                  </a:lnTo>
                  <a:lnTo>
                    <a:pt x="190" y="149"/>
                  </a:lnTo>
                  <a:lnTo>
                    <a:pt x="173" y="171"/>
                  </a:lnTo>
                  <a:lnTo>
                    <a:pt x="150" y="185"/>
                  </a:lnTo>
                  <a:lnTo>
                    <a:pt x="125" y="192"/>
                  </a:lnTo>
                  <a:lnTo>
                    <a:pt x="95" y="196"/>
                  </a:lnTo>
                  <a:lnTo>
                    <a:pt x="39" y="196"/>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4" name="Freeform 39"/>
            <p:cNvSpPr>
              <a:spLocks noEditPoints="1"/>
            </p:cNvSpPr>
            <p:nvPr/>
          </p:nvSpPr>
          <p:spPr bwMode="auto">
            <a:xfrm>
              <a:off x="5238751" y="5353050"/>
              <a:ext cx="420688" cy="514350"/>
            </a:xfrm>
            <a:custGeom>
              <a:avLst/>
              <a:gdLst>
                <a:gd name="T0" fmla="*/ 131 w 265"/>
                <a:gd name="T1" fmla="*/ 35 h 324"/>
                <a:gd name="T2" fmla="*/ 81 w 265"/>
                <a:gd name="T3" fmla="*/ 192 h 324"/>
                <a:gd name="T4" fmla="*/ 181 w 265"/>
                <a:gd name="T5" fmla="*/ 192 h 324"/>
                <a:gd name="T6" fmla="*/ 131 w 265"/>
                <a:gd name="T7" fmla="*/ 35 h 324"/>
                <a:gd name="T8" fmla="*/ 108 w 265"/>
                <a:gd name="T9" fmla="*/ 0 h 324"/>
                <a:gd name="T10" fmla="*/ 159 w 265"/>
                <a:gd name="T11" fmla="*/ 0 h 324"/>
                <a:gd name="T12" fmla="*/ 265 w 265"/>
                <a:gd name="T13" fmla="*/ 324 h 324"/>
                <a:gd name="T14" fmla="*/ 222 w 265"/>
                <a:gd name="T15" fmla="*/ 324 h 324"/>
                <a:gd name="T16" fmla="*/ 192 w 265"/>
                <a:gd name="T17" fmla="*/ 225 h 324"/>
                <a:gd name="T18" fmla="*/ 70 w 265"/>
                <a:gd name="T19" fmla="*/ 225 h 324"/>
                <a:gd name="T20" fmla="*/ 39 w 265"/>
                <a:gd name="T21" fmla="*/ 324 h 324"/>
                <a:gd name="T22" fmla="*/ 0 w 265"/>
                <a:gd name="T23" fmla="*/ 324 h 324"/>
                <a:gd name="T24" fmla="*/ 108 w 265"/>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324">
                  <a:moveTo>
                    <a:pt x="131" y="35"/>
                  </a:moveTo>
                  <a:lnTo>
                    <a:pt x="81" y="192"/>
                  </a:lnTo>
                  <a:lnTo>
                    <a:pt x="181" y="192"/>
                  </a:lnTo>
                  <a:lnTo>
                    <a:pt x="131" y="35"/>
                  </a:lnTo>
                  <a:close/>
                  <a:moveTo>
                    <a:pt x="108" y="0"/>
                  </a:moveTo>
                  <a:lnTo>
                    <a:pt x="159" y="0"/>
                  </a:lnTo>
                  <a:lnTo>
                    <a:pt x="265" y="324"/>
                  </a:lnTo>
                  <a:lnTo>
                    <a:pt x="222" y="324"/>
                  </a:lnTo>
                  <a:lnTo>
                    <a:pt x="192" y="225"/>
                  </a:lnTo>
                  <a:lnTo>
                    <a:pt x="70" y="225"/>
                  </a:lnTo>
                  <a:lnTo>
                    <a:pt x="39" y="324"/>
                  </a:lnTo>
                  <a:lnTo>
                    <a:pt x="0" y="324"/>
                  </a:lnTo>
                  <a:lnTo>
                    <a:pt x="108"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5" name="Freeform 40"/>
            <p:cNvSpPr>
              <a:spLocks noEditPoints="1"/>
            </p:cNvSpPr>
            <p:nvPr/>
          </p:nvSpPr>
          <p:spPr bwMode="auto">
            <a:xfrm>
              <a:off x="5738813" y="5353050"/>
              <a:ext cx="355600" cy="514350"/>
            </a:xfrm>
            <a:custGeom>
              <a:avLst/>
              <a:gdLst>
                <a:gd name="T0" fmla="*/ 39 w 224"/>
                <a:gd name="T1" fmla="*/ 31 h 324"/>
                <a:gd name="T2" fmla="*/ 39 w 224"/>
                <a:gd name="T3" fmla="*/ 292 h 324"/>
                <a:gd name="T4" fmla="*/ 78 w 224"/>
                <a:gd name="T5" fmla="*/ 292 h 324"/>
                <a:gd name="T6" fmla="*/ 97 w 224"/>
                <a:gd name="T7" fmla="*/ 291 h 324"/>
                <a:gd name="T8" fmla="*/ 116 w 224"/>
                <a:gd name="T9" fmla="*/ 289 h 324"/>
                <a:gd name="T10" fmla="*/ 133 w 224"/>
                <a:gd name="T11" fmla="*/ 283 h 324"/>
                <a:gd name="T12" fmla="*/ 147 w 224"/>
                <a:gd name="T13" fmla="*/ 274 h 324"/>
                <a:gd name="T14" fmla="*/ 160 w 224"/>
                <a:gd name="T15" fmla="*/ 258 h 324"/>
                <a:gd name="T16" fmla="*/ 172 w 224"/>
                <a:gd name="T17" fmla="*/ 232 h 324"/>
                <a:gd name="T18" fmla="*/ 180 w 224"/>
                <a:gd name="T19" fmla="*/ 200 h 324"/>
                <a:gd name="T20" fmla="*/ 182 w 224"/>
                <a:gd name="T21" fmla="*/ 167 h 324"/>
                <a:gd name="T22" fmla="*/ 180 w 224"/>
                <a:gd name="T23" fmla="*/ 135 h 324"/>
                <a:gd name="T24" fmla="*/ 175 w 224"/>
                <a:gd name="T25" fmla="*/ 106 h 324"/>
                <a:gd name="T26" fmla="*/ 167 w 224"/>
                <a:gd name="T27" fmla="*/ 83 h 324"/>
                <a:gd name="T28" fmla="*/ 153 w 224"/>
                <a:gd name="T29" fmla="*/ 61 h 324"/>
                <a:gd name="T30" fmla="*/ 138 w 224"/>
                <a:gd name="T31" fmla="*/ 47 h 324"/>
                <a:gd name="T32" fmla="*/ 121 w 224"/>
                <a:gd name="T33" fmla="*/ 38 h 324"/>
                <a:gd name="T34" fmla="*/ 100 w 224"/>
                <a:gd name="T35" fmla="*/ 33 h 324"/>
                <a:gd name="T36" fmla="*/ 78 w 224"/>
                <a:gd name="T37" fmla="*/ 31 h 324"/>
                <a:gd name="T38" fmla="*/ 39 w 224"/>
                <a:gd name="T39" fmla="*/ 31 h 324"/>
                <a:gd name="T40" fmla="*/ 0 w 224"/>
                <a:gd name="T41" fmla="*/ 0 h 324"/>
                <a:gd name="T42" fmla="*/ 64 w 224"/>
                <a:gd name="T43" fmla="*/ 0 h 324"/>
                <a:gd name="T44" fmla="*/ 97 w 224"/>
                <a:gd name="T45" fmla="*/ 2 h 324"/>
                <a:gd name="T46" fmla="*/ 124 w 224"/>
                <a:gd name="T47" fmla="*/ 5 h 324"/>
                <a:gd name="T48" fmla="*/ 146 w 224"/>
                <a:gd name="T49" fmla="*/ 11 h 324"/>
                <a:gd name="T50" fmla="*/ 169 w 224"/>
                <a:gd name="T51" fmla="*/ 25 h 324"/>
                <a:gd name="T52" fmla="*/ 189 w 224"/>
                <a:gd name="T53" fmla="*/ 44 h 324"/>
                <a:gd name="T54" fmla="*/ 203 w 224"/>
                <a:gd name="T55" fmla="*/ 67 h 324"/>
                <a:gd name="T56" fmla="*/ 214 w 224"/>
                <a:gd name="T57" fmla="*/ 94 h 324"/>
                <a:gd name="T58" fmla="*/ 222 w 224"/>
                <a:gd name="T59" fmla="*/ 127 h 324"/>
                <a:gd name="T60" fmla="*/ 224 w 224"/>
                <a:gd name="T61" fmla="*/ 163 h 324"/>
                <a:gd name="T62" fmla="*/ 221 w 224"/>
                <a:gd name="T63" fmla="*/ 202 h 324"/>
                <a:gd name="T64" fmla="*/ 213 w 224"/>
                <a:gd name="T65" fmla="*/ 236 h 324"/>
                <a:gd name="T66" fmla="*/ 202 w 224"/>
                <a:gd name="T67" fmla="*/ 263 h 324"/>
                <a:gd name="T68" fmla="*/ 186 w 224"/>
                <a:gd name="T69" fmla="*/ 283 h 324"/>
                <a:gd name="T70" fmla="*/ 166 w 224"/>
                <a:gd name="T71" fmla="*/ 303 h 324"/>
                <a:gd name="T72" fmla="*/ 142 w 224"/>
                <a:gd name="T73" fmla="*/ 316 h 324"/>
                <a:gd name="T74" fmla="*/ 116 w 224"/>
                <a:gd name="T75" fmla="*/ 322 h 324"/>
                <a:gd name="T76" fmla="*/ 85 w 224"/>
                <a:gd name="T77" fmla="*/ 324 h 324"/>
                <a:gd name="T78" fmla="*/ 0 w 224"/>
                <a:gd name="T79" fmla="*/ 324 h 324"/>
                <a:gd name="T80" fmla="*/ 0 w 224"/>
                <a:gd name="T8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324">
                  <a:moveTo>
                    <a:pt x="39" y="31"/>
                  </a:moveTo>
                  <a:lnTo>
                    <a:pt x="39" y="292"/>
                  </a:lnTo>
                  <a:lnTo>
                    <a:pt x="78" y="292"/>
                  </a:lnTo>
                  <a:lnTo>
                    <a:pt x="97" y="291"/>
                  </a:lnTo>
                  <a:lnTo>
                    <a:pt x="116" y="289"/>
                  </a:lnTo>
                  <a:lnTo>
                    <a:pt x="133" y="283"/>
                  </a:lnTo>
                  <a:lnTo>
                    <a:pt x="147" y="274"/>
                  </a:lnTo>
                  <a:lnTo>
                    <a:pt x="160" y="258"/>
                  </a:lnTo>
                  <a:lnTo>
                    <a:pt x="172" y="232"/>
                  </a:lnTo>
                  <a:lnTo>
                    <a:pt x="180" y="200"/>
                  </a:lnTo>
                  <a:lnTo>
                    <a:pt x="182" y="167"/>
                  </a:lnTo>
                  <a:lnTo>
                    <a:pt x="180" y="135"/>
                  </a:lnTo>
                  <a:lnTo>
                    <a:pt x="175" y="106"/>
                  </a:lnTo>
                  <a:lnTo>
                    <a:pt x="167" y="83"/>
                  </a:lnTo>
                  <a:lnTo>
                    <a:pt x="153" y="61"/>
                  </a:lnTo>
                  <a:lnTo>
                    <a:pt x="138" y="47"/>
                  </a:lnTo>
                  <a:lnTo>
                    <a:pt x="121" y="38"/>
                  </a:lnTo>
                  <a:lnTo>
                    <a:pt x="100" y="33"/>
                  </a:lnTo>
                  <a:lnTo>
                    <a:pt x="78" y="31"/>
                  </a:lnTo>
                  <a:lnTo>
                    <a:pt x="39" y="31"/>
                  </a:lnTo>
                  <a:close/>
                  <a:moveTo>
                    <a:pt x="0" y="0"/>
                  </a:moveTo>
                  <a:lnTo>
                    <a:pt x="64" y="0"/>
                  </a:lnTo>
                  <a:lnTo>
                    <a:pt x="97" y="2"/>
                  </a:lnTo>
                  <a:lnTo>
                    <a:pt x="124" y="5"/>
                  </a:lnTo>
                  <a:lnTo>
                    <a:pt x="146" y="11"/>
                  </a:lnTo>
                  <a:lnTo>
                    <a:pt x="169" y="25"/>
                  </a:lnTo>
                  <a:lnTo>
                    <a:pt x="189" y="44"/>
                  </a:lnTo>
                  <a:lnTo>
                    <a:pt x="203" y="67"/>
                  </a:lnTo>
                  <a:lnTo>
                    <a:pt x="214" y="94"/>
                  </a:lnTo>
                  <a:lnTo>
                    <a:pt x="222" y="127"/>
                  </a:lnTo>
                  <a:lnTo>
                    <a:pt x="224" y="163"/>
                  </a:lnTo>
                  <a:lnTo>
                    <a:pt x="221" y="202"/>
                  </a:lnTo>
                  <a:lnTo>
                    <a:pt x="213" y="236"/>
                  </a:lnTo>
                  <a:lnTo>
                    <a:pt x="202" y="263"/>
                  </a:lnTo>
                  <a:lnTo>
                    <a:pt x="186" y="283"/>
                  </a:lnTo>
                  <a:lnTo>
                    <a:pt x="166" y="303"/>
                  </a:lnTo>
                  <a:lnTo>
                    <a:pt x="142" y="316"/>
                  </a:lnTo>
                  <a:lnTo>
                    <a:pt x="116" y="322"/>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6" name="Freeform 41"/>
            <p:cNvSpPr>
              <a:spLocks/>
            </p:cNvSpPr>
            <p:nvPr/>
          </p:nvSpPr>
          <p:spPr bwMode="auto">
            <a:xfrm>
              <a:off x="6213476" y="5353050"/>
              <a:ext cx="288925" cy="514350"/>
            </a:xfrm>
            <a:custGeom>
              <a:avLst/>
              <a:gdLst>
                <a:gd name="T0" fmla="*/ 0 w 182"/>
                <a:gd name="T1" fmla="*/ 0 h 324"/>
                <a:gd name="T2" fmla="*/ 178 w 182"/>
                <a:gd name="T3" fmla="*/ 0 h 324"/>
                <a:gd name="T4" fmla="*/ 171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8" y="0"/>
                  </a:lnTo>
                  <a:lnTo>
                    <a:pt x="171"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7" name="Freeform 42"/>
            <p:cNvSpPr>
              <a:spLocks noEditPoints="1"/>
            </p:cNvSpPr>
            <p:nvPr/>
          </p:nvSpPr>
          <p:spPr bwMode="auto">
            <a:xfrm>
              <a:off x="6602413" y="5353050"/>
              <a:ext cx="327025" cy="514350"/>
            </a:xfrm>
            <a:custGeom>
              <a:avLst/>
              <a:gdLst>
                <a:gd name="T0" fmla="*/ 40 w 206"/>
                <a:gd name="T1" fmla="*/ 33 h 324"/>
                <a:gd name="T2" fmla="*/ 40 w 206"/>
                <a:gd name="T3" fmla="*/ 153 h 324"/>
                <a:gd name="T4" fmla="*/ 75 w 206"/>
                <a:gd name="T5" fmla="*/ 153 h 324"/>
                <a:gd name="T6" fmla="*/ 100 w 206"/>
                <a:gd name="T7" fmla="*/ 152 h 324"/>
                <a:gd name="T8" fmla="*/ 119 w 206"/>
                <a:gd name="T9" fmla="*/ 147 h 324"/>
                <a:gd name="T10" fmla="*/ 133 w 206"/>
                <a:gd name="T11" fmla="*/ 138 h 324"/>
                <a:gd name="T12" fmla="*/ 142 w 206"/>
                <a:gd name="T13" fmla="*/ 125 h 324"/>
                <a:gd name="T14" fmla="*/ 147 w 206"/>
                <a:gd name="T15" fmla="*/ 108 h 324"/>
                <a:gd name="T16" fmla="*/ 150 w 206"/>
                <a:gd name="T17" fmla="*/ 89 h 324"/>
                <a:gd name="T18" fmla="*/ 145 w 206"/>
                <a:gd name="T19" fmla="*/ 67 h 324"/>
                <a:gd name="T20" fmla="*/ 134 w 206"/>
                <a:gd name="T21" fmla="*/ 50 h 324"/>
                <a:gd name="T22" fmla="*/ 117 w 206"/>
                <a:gd name="T23" fmla="*/ 39 h 324"/>
                <a:gd name="T24" fmla="*/ 100 w 206"/>
                <a:gd name="T25" fmla="*/ 35 h 324"/>
                <a:gd name="T26" fmla="*/ 76 w 206"/>
                <a:gd name="T27" fmla="*/ 33 h 324"/>
                <a:gd name="T28" fmla="*/ 40 w 206"/>
                <a:gd name="T29" fmla="*/ 33 h 324"/>
                <a:gd name="T30" fmla="*/ 0 w 206"/>
                <a:gd name="T31" fmla="*/ 0 h 324"/>
                <a:gd name="T32" fmla="*/ 76 w 206"/>
                <a:gd name="T33" fmla="*/ 0 h 324"/>
                <a:gd name="T34" fmla="*/ 106 w 206"/>
                <a:gd name="T35" fmla="*/ 2 h 324"/>
                <a:gd name="T36" fmla="*/ 128 w 206"/>
                <a:gd name="T37" fmla="*/ 6 h 324"/>
                <a:gd name="T38" fmla="*/ 145 w 206"/>
                <a:gd name="T39" fmla="*/ 13 h 324"/>
                <a:gd name="T40" fmla="*/ 158 w 206"/>
                <a:gd name="T41" fmla="*/ 20 h 324"/>
                <a:gd name="T42" fmla="*/ 169 w 206"/>
                <a:gd name="T43" fmla="*/ 31 h 324"/>
                <a:gd name="T44" fmla="*/ 179 w 206"/>
                <a:gd name="T45" fmla="*/ 47 h 324"/>
                <a:gd name="T46" fmla="*/ 187 w 206"/>
                <a:gd name="T47" fmla="*/ 66 h 324"/>
                <a:gd name="T48" fmla="*/ 190 w 206"/>
                <a:gd name="T49" fmla="*/ 89 h 324"/>
                <a:gd name="T50" fmla="*/ 187 w 206"/>
                <a:gd name="T51" fmla="*/ 114 h 324"/>
                <a:gd name="T52" fmla="*/ 179 w 206"/>
                <a:gd name="T53" fmla="*/ 136 h 324"/>
                <a:gd name="T54" fmla="*/ 165 w 206"/>
                <a:gd name="T55" fmla="*/ 153 h 324"/>
                <a:gd name="T56" fmla="*/ 150 w 206"/>
                <a:gd name="T57" fmla="*/ 167 h 324"/>
                <a:gd name="T58" fmla="*/ 128 w 206"/>
                <a:gd name="T59" fmla="*/ 175 h 324"/>
                <a:gd name="T60" fmla="*/ 104 w 206"/>
                <a:gd name="T61" fmla="*/ 178 h 324"/>
                <a:gd name="T62" fmla="*/ 100 w 206"/>
                <a:gd name="T63" fmla="*/ 178 h 324"/>
                <a:gd name="T64" fmla="*/ 112 w 206"/>
                <a:gd name="T65" fmla="*/ 191 h 324"/>
                <a:gd name="T66" fmla="*/ 123 w 206"/>
                <a:gd name="T67" fmla="*/ 203 h 324"/>
                <a:gd name="T68" fmla="*/ 131 w 206"/>
                <a:gd name="T69" fmla="*/ 214 h 324"/>
                <a:gd name="T70" fmla="*/ 137 w 206"/>
                <a:gd name="T71" fmla="*/ 224 h 324"/>
                <a:gd name="T72" fmla="*/ 147 w 206"/>
                <a:gd name="T73" fmla="*/ 236 h 324"/>
                <a:gd name="T74" fmla="*/ 158 w 206"/>
                <a:gd name="T75" fmla="*/ 250 h 324"/>
                <a:gd name="T76" fmla="*/ 169 w 206"/>
                <a:gd name="T77" fmla="*/ 267 h 324"/>
                <a:gd name="T78" fmla="*/ 179 w 206"/>
                <a:gd name="T79" fmla="*/ 285 h 324"/>
                <a:gd name="T80" fmla="*/ 190 w 206"/>
                <a:gd name="T81" fmla="*/ 300 h 324"/>
                <a:gd name="T82" fmla="*/ 198 w 206"/>
                <a:gd name="T83" fmla="*/ 313 h 324"/>
                <a:gd name="T84" fmla="*/ 204 w 206"/>
                <a:gd name="T85" fmla="*/ 321 h 324"/>
                <a:gd name="T86" fmla="*/ 206 w 206"/>
                <a:gd name="T87" fmla="*/ 324 h 324"/>
                <a:gd name="T88" fmla="*/ 158 w 206"/>
                <a:gd name="T89" fmla="*/ 324 h 324"/>
                <a:gd name="T90" fmla="*/ 150 w 206"/>
                <a:gd name="T91" fmla="*/ 308 h 324"/>
                <a:gd name="T92" fmla="*/ 137 w 206"/>
                <a:gd name="T93" fmla="*/ 286 h 324"/>
                <a:gd name="T94" fmla="*/ 120 w 206"/>
                <a:gd name="T95" fmla="*/ 261 h 324"/>
                <a:gd name="T96" fmla="*/ 100 w 206"/>
                <a:gd name="T97" fmla="*/ 232 h 324"/>
                <a:gd name="T98" fmla="*/ 75 w 206"/>
                <a:gd name="T99" fmla="*/ 199 h 324"/>
                <a:gd name="T100" fmla="*/ 64 w 206"/>
                <a:gd name="T101" fmla="*/ 186 h 324"/>
                <a:gd name="T102" fmla="*/ 53 w 206"/>
                <a:gd name="T103" fmla="*/ 180 h 324"/>
                <a:gd name="T104" fmla="*/ 39 w 206"/>
                <a:gd name="T105" fmla="*/ 178 h 324"/>
                <a:gd name="T106" fmla="*/ 39 w 206"/>
                <a:gd name="T107" fmla="*/ 324 h 324"/>
                <a:gd name="T108" fmla="*/ 0 w 206"/>
                <a:gd name="T109" fmla="*/ 324 h 324"/>
                <a:gd name="T110" fmla="*/ 0 w 206"/>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324">
                  <a:moveTo>
                    <a:pt x="40" y="33"/>
                  </a:moveTo>
                  <a:lnTo>
                    <a:pt x="40" y="153"/>
                  </a:lnTo>
                  <a:lnTo>
                    <a:pt x="75" y="153"/>
                  </a:lnTo>
                  <a:lnTo>
                    <a:pt x="100" y="152"/>
                  </a:lnTo>
                  <a:lnTo>
                    <a:pt x="119" y="147"/>
                  </a:lnTo>
                  <a:lnTo>
                    <a:pt x="133" y="138"/>
                  </a:lnTo>
                  <a:lnTo>
                    <a:pt x="142" y="125"/>
                  </a:lnTo>
                  <a:lnTo>
                    <a:pt x="147" y="108"/>
                  </a:lnTo>
                  <a:lnTo>
                    <a:pt x="150" y="89"/>
                  </a:lnTo>
                  <a:lnTo>
                    <a:pt x="145" y="67"/>
                  </a:lnTo>
                  <a:lnTo>
                    <a:pt x="134" y="50"/>
                  </a:lnTo>
                  <a:lnTo>
                    <a:pt x="117" y="39"/>
                  </a:lnTo>
                  <a:lnTo>
                    <a:pt x="100" y="35"/>
                  </a:lnTo>
                  <a:lnTo>
                    <a:pt x="76" y="33"/>
                  </a:lnTo>
                  <a:lnTo>
                    <a:pt x="40" y="33"/>
                  </a:lnTo>
                  <a:close/>
                  <a:moveTo>
                    <a:pt x="0" y="0"/>
                  </a:moveTo>
                  <a:lnTo>
                    <a:pt x="76" y="0"/>
                  </a:lnTo>
                  <a:lnTo>
                    <a:pt x="106" y="2"/>
                  </a:lnTo>
                  <a:lnTo>
                    <a:pt x="128" y="6"/>
                  </a:lnTo>
                  <a:lnTo>
                    <a:pt x="145" y="13"/>
                  </a:lnTo>
                  <a:lnTo>
                    <a:pt x="158" y="20"/>
                  </a:lnTo>
                  <a:lnTo>
                    <a:pt x="169" y="31"/>
                  </a:lnTo>
                  <a:lnTo>
                    <a:pt x="179" y="47"/>
                  </a:lnTo>
                  <a:lnTo>
                    <a:pt x="187" y="66"/>
                  </a:lnTo>
                  <a:lnTo>
                    <a:pt x="190" y="89"/>
                  </a:lnTo>
                  <a:lnTo>
                    <a:pt x="187" y="114"/>
                  </a:lnTo>
                  <a:lnTo>
                    <a:pt x="179" y="136"/>
                  </a:lnTo>
                  <a:lnTo>
                    <a:pt x="165" y="153"/>
                  </a:lnTo>
                  <a:lnTo>
                    <a:pt x="150" y="167"/>
                  </a:lnTo>
                  <a:lnTo>
                    <a:pt x="128" y="175"/>
                  </a:lnTo>
                  <a:lnTo>
                    <a:pt x="104" y="178"/>
                  </a:lnTo>
                  <a:lnTo>
                    <a:pt x="100" y="178"/>
                  </a:lnTo>
                  <a:lnTo>
                    <a:pt x="112" y="191"/>
                  </a:lnTo>
                  <a:lnTo>
                    <a:pt x="123" y="203"/>
                  </a:lnTo>
                  <a:lnTo>
                    <a:pt x="131" y="214"/>
                  </a:lnTo>
                  <a:lnTo>
                    <a:pt x="137" y="224"/>
                  </a:lnTo>
                  <a:lnTo>
                    <a:pt x="147" y="236"/>
                  </a:lnTo>
                  <a:lnTo>
                    <a:pt x="158" y="250"/>
                  </a:lnTo>
                  <a:lnTo>
                    <a:pt x="169" y="267"/>
                  </a:lnTo>
                  <a:lnTo>
                    <a:pt x="179" y="285"/>
                  </a:lnTo>
                  <a:lnTo>
                    <a:pt x="190" y="300"/>
                  </a:lnTo>
                  <a:lnTo>
                    <a:pt x="198" y="313"/>
                  </a:lnTo>
                  <a:lnTo>
                    <a:pt x="204" y="321"/>
                  </a:lnTo>
                  <a:lnTo>
                    <a:pt x="206" y="324"/>
                  </a:lnTo>
                  <a:lnTo>
                    <a:pt x="158" y="324"/>
                  </a:lnTo>
                  <a:lnTo>
                    <a:pt x="150" y="308"/>
                  </a:lnTo>
                  <a:lnTo>
                    <a:pt x="137" y="286"/>
                  </a:lnTo>
                  <a:lnTo>
                    <a:pt x="120"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8" name="Freeform 43"/>
            <p:cNvSpPr>
              <a:spLocks noEditPoints="1"/>
            </p:cNvSpPr>
            <p:nvPr/>
          </p:nvSpPr>
          <p:spPr bwMode="auto">
            <a:xfrm>
              <a:off x="7018338" y="5353050"/>
              <a:ext cx="338138" cy="514350"/>
            </a:xfrm>
            <a:custGeom>
              <a:avLst/>
              <a:gdLst>
                <a:gd name="T0" fmla="*/ 38 w 213"/>
                <a:gd name="T1" fmla="*/ 292 h 324"/>
                <a:gd name="T2" fmla="*/ 133 w 213"/>
                <a:gd name="T3" fmla="*/ 291 h 324"/>
                <a:gd name="T4" fmla="*/ 163 w 213"/>
                <a:gd name="T5" fmla="*/ 271 h 324"/>
                <a:gd name="T6" fmla="*/ 172 w 213"/>
                <a:gd name="T7" fmla="*/ 232 h 324"/>
                <a:gd name="T8" fmla="*/ 161 w 213"/>
                <a:gd name="T9" fmla="*/ 196 h 324"/>
                <a:gd name="T10" fmla="*/ 133 w 213"/>
                <a:gd name="T11" fmla="*/ 175 h 324"/>
                <a:gd name="T12" fmla="*/ 96 w 213"/>
                <a:gd name="T13" fmla="*/ 172 h 324"/>
                <a:gd name="T14" fmla="*/ 38 w 213"/>
                <a:gd name="T15" fmla="*/ 33 h 324"/>
                <a:gd name="T16" fmla="*/ 94 w 213"/>
                <a:gd name="T17" fmla="*/ 139 h 324"/>
                <a:gd name="T18" fmla="*/ 133 w 213"/>
                <a:gd name="T19" fmla="*/ 135 h 324"/>
                <a:gd name="T20" fmla="*/ 152 w 213"/>
                <a:gd name="T21" fmla="*/ 111 h 324"/>
                <a:gd name="T22" fmla="*/ 156 w 213"/>
                <a:gd name="T23" fmla="*/ 86 h 324"/>
                <a:gd name="T24" fmla="*/ 145 w 213"/>
                <a:gd name="T25" fmla="*/ 53 h 324"/>
                <a:gd name="T26" fmla="*/ 119 w 213"/>
                <a:gd name="T27" fmla="*/ 36 h 324"/>
                <a:gd name="T28" fmla="*/ 85 w 213"/>
                <a:gd name="T29" fmla="*/ 33 h 324"/>
                <a:gd name="T30" fmla="*/ 0 w 213"/>
                <a:gd name="T31" fmla="*/ 0 h 324"/>
                <a:gd name="T32" fmla="*/ 81 w 213"/>
                <a:gd name="T33" fmla="*/ 0 h 324"/>
                <a:gd name="T34" fmla="*/ 122 w 213"/>
                <a:gd name="T35" fmla="*/ 2 h 324"/>
                <a:gd name="T36" fmla="*/ 144 w 213"/>
                <a:gd name="T37" fmla="*/ 8 h 324"/>
                <a:gd name="T38" fmla="*/ 185 w 213"/>
                <a:gd name="T39" fmla="*/ 36 h 324"/>
                <a:gd name="T40" fmla="*/ 199 w 213"/>
                <a:gd name="T41" fmla="*/ 81 h 324"/>
                <a:gd name="T42" fmla="*/ 185 w 213"/>
                <a:gd name="T43" fmla="*/ 125 h 324"/>
                <a:gd name="T44" fmla="*/ 141 w 213"/>
                <a:gd name="T45" fmla="*/ 152 h 324"/>
                <a:gd name="T46" fmla="*/ 172 w 213"/>
                <a:gd name="T47" fmla="*/ 163 h 324"/>
                <a:gd name="T48" fmla="*/ 197 w 213"/>
                <a:gd name="T49" fmla="*/ 183 h 324"/>
                <a:gd name="T50" fmla="*/ 211 w 213"/>
                <a:gd name="T51" fmla="*/ 217 h 324"/>
                <a:gd name="T52" fmla="*/ 210 w 213"/>
                <a:gd name="T53" fmla="*/ 261 h 324"/>
                <a:gd name="T54" fmla="*/ 183 w 213"/>
                <a:gd name="T55" fmla="*/ 302 h 324"/>
                <a:gd name="T56" fmla="*/ 152 w 213"/>
                <a:gd name="T57" fmla="*/ 319 h 324"/>
                <a:gd name="T58" fmla="*/ 128 w 213"/>
                <a:gd name="T59" fmla="*/ 322 h 324"/>
                <a:gd name="T60" fmla="*/ 85 w 213"/>
                <a:gd name="T61" fmla="*/ 324 h 324"/>
                <a:gd name="T62" fmla="*/ 0 w 213"/>
                <a:gd name="T6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 h="324">
                  <a:moveTo>
                    <a:pt x="38" y="172"/>
                  </a:moveTo>
                  <a:lnTo>
                    <a:pt x="38" y="292"/>
                  </a:lnTo>
                  <a:lnTo>
                    <a:pt x="106" y="292"/>
                  </a:lnTo>
                  <a:lnTo>
                    <a:pt x="133" y="291"/>
                  </a:lnTo>
                  <a:lnTo>
                    <a:pt x="150" y="283"/>
                  </a:lnTo>
                  <a:lnTo>
                    <a:pt x="163" y="271"/>
                  </a:lnTo>
                  <a:lnTo>
                    <a:pt x="170" y="253"/>
                  </a:lnTo>
                  <a:lnTo>
                    <a:pt x="172" y="232"/>
                  </a:lnTo>
                  <a:lnTo>
                    <a:pt x="169" y="213"/>
                  </a:lnTo>
                  <a:lnTo>
                    <a:pt x="161" y="196"/>
                  </a:lnTo>
                  <a:lnTo>
                    <a:pt x="149" y="181"/>
                  </a:lnTo>
                  <a:lnTo>
                    <a:pt x="133" y="175"/>
                  </a:lnTo>
                  <a:lnTo>
                    <a:pt x="117" y="172"/>
                  </a:lnTo>
                  <a:lnTo>
                    <a:pt x="96" y="172"/>
                  </a:lnTo>
                  <a:lnTo>
                    <a:pt x="38" y="172"/>
                  </a:lnTo>
                  <a:close/>
                  <a:moveTo>
                    <a:pt x="38" y="33"/>
                  </a:moveTo>
                  <a:lnTo>
                    <a:pt x="38" y="139"/>
                  </a:lnTo>
                  <a:lnTo>
                    <a:pt x="94" y="139"/>
                  </a:lnTo>
                  <a:lnTo>
                    <a:pt x="117" y="138"/>
                  </a:lnTo>
                  <a:lnTo>
                    <a:pt x="133" y="135"/>
                  </a:lnTo>
                  <a:lnTo>
                    <a:pt x="142" y="125"/>
                  </a:lnTo>
                  <a:lnTo>
                    <a:pt x="152" y="111"/>
                  </a:lnTo>
                  <a:lnTo>
                    <a:pt x="155" y="100"/>
                  </a:lnTo>
                  <a:lnTo>
                    <a:pt x="156" y="86"/>
                  </a:lnTo>
                  <a:lnTo>
                    <a:pt x="153" y="69"/>
                  </a:lnTo>
                  <a:lnTo>
                    <a:pt x="145" y="53"/>
                  </a:lnTo>
                  <a:lnTo>
                    <a:pt x="135" y="42"/>
                  </a:lnTo>
                  <a:lnTo>
                    <a:pt x="119" y="36"/>
                  </a:lnTo>
                  <a:lnTo>
                    <a:pt x="105" y="33"/>
                  </a:lnTo>
                  <a:lnTo>
                    <a:pt x="85" y="33"/>
                  </a:lnTo>
                  <a:lnTo>
                    <a:pt x="38" y="33"/>
                  </a:lnTo>
                  <a:close/>
                  <a:moveTo>
                    <a:pt x="0" y="0"/>
                  </a:moveTo>
                  <a:lnTo>
                    <a:pt x="47" y="0"/>
                  </a:lnTo>
                  <a:lnTo>
                    <a:pt x="81" y="0"/>
                  </a:lnTo>
                  <a:lnTo>
                    <a:pt x="105" y="2"/>
                  </a:lnTo>
                  <a:lnTo>
                    <a:pt x="122" y="2"/>
                  </a:lnTo>
                  <a:lnTo>
                    <a:pt x="135" y="5"/>
                  </a:lnTo>
                  <a:lnTo>
                    <a:pt x="144" y="8"/>
                  </a:lnTo>
                  <a:lnTo>
                    <a:pt x="166" y="19"/>
                  </a:lnTo>
                  <a:lnTo>
                    <a:pt x="185" y="36"/>
                  </a:lnTo>
                  <a:lnTo>
                    <a:pt x="195" y="58"/>
                  </a:lnTo>
                  <a:lnTo>
                    <a:pt x="199" y="81"/>
                  </a:lnTo>
                  <a:lnTo>
                    <a:pt x="195" y="105"/>
                  </a:lnTo>
                  <a:lnTo>
                    <a:pt x="185" y="125"/>
                  </a:lnTo>
                  <a:lnTo>
                    <a:pt x="166" y="141"/>
                  </a:lnTo>
                  <a:lnTo>
                    <a:pt x="141" y="152"/>
                  </a:lnTo>
                  <a:lnTo>
                    <a:pt x="158" y="156"/>
                  </a:lnTo>
                  <a:lnTo>
                    <a:pt x="172" y="163"/>
                  </a:lnTo>
                  <a:lnTo>
                    <a:pt x="183" y="169"/>
                  </a:lnTo>
                  <a:lnTo>
                    <a:pt x="197" y="183"/>
                  </a:lnTo>
                  <a:lnTo>
                    <a:pt x="206" y="200"/>
                  </a:lnTo>
                  <a:lnTo>
                    <a:pt x="211" y="217"/>
                  </a:lnTo>
                  <a:lnTo>
                    <a:pt x="213" y="236"/>
                  </a:lnTo>
                  <a:lnTo>
                    <a:pt x="210" y="261"/>
                  </a:lnTo>
                  <a:lnTo>
                    <a:pt x="200" y="285"/>
                  </a:lnTo>
                  <a:lnTo>
                    <a:pt x="183" y="302"/>
                  </a:lnTo>
                  <a:lnTo>
                    <a:pt x="163" y="314"/>
                  </a:lnTo>
                  <a:lnTo>
                    <a:pt x="152" y="319"/>
                  </a:lnTo>
                  <a:lnTo>
                    <a:pt x="141" y="321"/>
                  </a:lnTo>
                  <a:lnTo>
                    <a:pt x="128" y="322"/>
                  </a:lnTo>
                  <a:lnTo>
                    <a:pt x="110" y="324"/>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9" name="Freeform 44"/>
            <p:cNvSpPr>
              <a:spLocks noEditPoints="1"/>
            </p:cNvSpPr>
            <p:nvPr/>
          </p:nvSpPr>
          <p:spPr bwMode="auto">
            <a:xfrm>
              <a:off x="7453313" y="5343525"/>
              <a:ext cx="412750" cy="533400"/>
            </a:xfrm>
            <a:custGeom>
              <a:avLst/>
              <a:gdLst>
                <a:gd name="T0" fmla="*/ 107 w 260"/>
                <a:gd name="T1" fmla="*/ 34 h 336"/>
                <a:gd name="T2" fmla="*/ 71 w 260"/>
                <a:gd name="T3" fmla="*/ 55 h 336"/>
                <a:gd name="T4" fmla="*/ 51 w 260"/>
                <a:gd name="T5" fmla="*/ 94 h 336"/>
                <a:gd name="T6" fmla="*/ 43 w 260"/>
                <a:gd name="T7" fmla="*/ 159 h 336"/>
                <a:gd name="T8" fmla="*/ 50 w 260"/>
                <a:gd name="T9" fmla="*/ 225 h 336"/>
                <a:gd name="T10" fmla="*/ 64 w 260"/>
                <a:gd name="T11" fmla="*/ 272 h 336"/>
                <a:gd name="T12" fmla="*/ 93 w 260"/>
                <a:gd name="T13" fmla="*/ 297 h 336"/>
                <a:gd name="T14" fmla="*/ 132 w 260"/>
                <a:gd name="T15" fmla="*/ 306 h 336"/>
                <a:gd name="T16" fmla="*/ 178 w 260"/>
                <a:gd name="T17" fmla="*/ 294 h 336"/>
                <a:gd name="T18" fmla="*/ 203 w 260"/>
                <a:gd name="T19" fmla="*/ 266 h 336"/>
                <a:gd name="T20" fmla="*/ 214 w 260"/>
                <a:gd name="T21" fmla="*/ 231 h 336"/>
                <a:gd name="T22" fmla="*/ 217 w 260"/>
                <a:gd name="T23" fmla="*/ 180 h 336"/>
                <a:gd name="T24" fmla="*/ 214 w 260"/>
                <a:gd name="T25" fmla="*/ 119 h 336"/>
                <a:gd name="T26" fmla="*/ 201 w 260"/>
                <a:gd name="T27" fmla="*/ 77 h 336"/>
                <a:gd name="T28" fmla="*/ 182 w 260"/>
                <a:gd name="T29" fmla="*/ 50 h 336"/>
                <a:gd name="T30" fmla="*/ 149 w 260"/>
                <a:gd name="T31" fmla="*/ 34 h 336"/>
                <a:gd name="T32" fmla="*/ 129 w 260"/>
                <a:gd name="T33" fmla="*/ 0 h 336"/>
                <a:gd name="T34" fmla="*/ 178 w 260"/>
                <a:gd name="T35" fmla="*/ 9 h 336"/>
                <a:gd name="T36" fmla="*/ 210 w 260"/>
                <a:gd name="T37" fmla="*/ 30 h 336"/>
                <a:gd name="T38" fmla="*/ 231 w 260"/>
                <a:gd name="T39" fmla="*/ 53 h 336"/>
                <a:gd name="T40" fmla="*/ 253 w 260"/>
                <a:gd name="T41" fmla="*/ 105 h 336"/>
                <a:gd name="T42" fmla="*/ 260 w 260"/>
                <a:gd name="T43" fmla="*/ 173 h 336"/>
                <a:gd name="T44" fmla="*/ 253 w 260"/>
                <a:gd name="T45" fmla="*/ 238 h 336"/>
                <a:gd name="T46" fmla="*/ 231 w 260"/>
                <a:gd name="T47" fmla="*/ 286 h 336"/>
                <a:gd name="T48" fmla="*/ 189 w 260"/>
                <a:gd name="T49" fmla="*/ 323 h 336"/>
                <a:gd name="T50" fmla="*/ 131 w 260"/>
                <a:gd name="T51" fmla="*/ 336 h 336"/>
                <a:gd name="T52" fmla="*/ 78 w 260"/>
                <a:gd name="T53" fmla="*/ 325 h 336"/>
                <a:gd name="T54" fmla="*/ 39 w 260"/>
                <a:gd name="T55" fmla="*/ 295 h 336"/>
                <a:gd name="T56" fmla="*/ 10 w 260"/>
                <a:gd name="T57" fmla="*/ 241 h 336"/>
                <a:gd name="T58" fmla="*/ 0 w 260"/>
                <a:gd name="T59" fmla="*/ 167 h 336"/>
                <a:gd name="T60" fmla="*/ 12 w 260"/>
                <a:gd name="T61" fmla="*/ 89 h 336"/>
                <a:gd name="T62" fmla="*/ 45 w 260"/>
                <a:gd name="T63" fmla="*/ 34 h 336"/>
                <a:gd name="T64" fmla="*/ 96 w 260"/>
                <a:gd name="T65" fmla="*/ 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336">
                  <a:moveTo>
                    <a:pt x="129" y="31"/>
                  </a:moveTo>
                  <a:lnTo>
                    <a:pt x="107" y="34"/>
                  </a:lnTo>
                  <a:lnTo>
                    <a:pt x="87" y="42"/>
                  </a:lnTo>
                  <a:lnTo>
                    <a:pt x="71" y="55"/>
                  </a:lnTo>
                  <a:lnTo>
                    <a:pt x="60" y="70"/>
                  </a:lnTo>
                  <a:lnTo>
                    <a:pt x="51" y="94"/>
                  </a:lnTo>
                  <a:lnTo>
                    <a:pt x="45" y="123"/>
                  </a:lnTo>
                  <a:lnTo>
                    <a:pt x="43" y="159"/>
                  </a:lnTo>
                  <a:lnTo>
                    <a:pt x="45" y="194"/>
                  </a:lnTo>
                  <a:lnTo>
                    <a:pt x="50" y="225"/>
                  </a:lnTo>
                  <a:lnTo>
                    <a:pt x="56" y="252"/>
                  </a:lnTo>
                  <a:lnTo>
                    <a:pt x="64" y="272"/>
                  </a:lnTo>
                  <a:lnTo>
                    <a:pt x="76" y="286"/>
                  </a:lnTo>
                  <a:lnTo>
                    <a:pt x="93" y="297"/>
                  </a:lnTo>
                  <a:lnTo>
                    <a:pt x="112" y="305"/>
                  </a:lnTo>
                  <a:lnTo>
                    <a:pt x="132" y="306"/>
                  </a:lnTo>
                  <a:lnTo>
                    <a:pt x="157" y="303"/>
                  </a:lnTo>
                  <a:lnTo>
                    <a:pt x="178" y="294"/>
                  </a:lnTo>
                  <a:lnTo>
                    <a:pt x="193" y="278"/>
                  </a:lnTo>
                  <a:lnTo>
                    <a:pt x="203" y="266"/>
                  </a:lnTo>
                  <a:lnTo>
                    <a:pt x="209" y="250"/>
                  </a:lnTo>
                  <a:lnTo>
                    <a:pt x="214" y="231"/>
                  </a:lnTo>
                  <a:lnTo>
                    <a:pt x="217" y="208"/>
                  </a:lnTo>
                  <a:lnTo>
                    <a:pt x="217" y="180"/>
                  </a:lnTo>
                  <a:lnTo>
                    <a:pt x="217" y="147"/>
                  </a:lnTo>
                  <a:lnTo>
                    <a:pt x="214" y="119"/>
                  </a:lnTo>
                  <a:lnTo>
                    <a:pt x="209" y="95"/>
                  </a:lnTo>
                  <a:lnTo>
                    <a:pt x="201" y="77"/>
                  </a:lnTo>
                  <a:lnTo>
                    <a:pt x="193" y="62"/>
                  </a:lnTo>
                  <a:lnTo>
                    <a:pt x="182" y="50"/>
                  </a:lnTo>
                  <a:lnTo>
                    <a:pt x="167" y="41"/>
                  </a:lnTo>
                  <a:lnTo>
                    <a:pt x="149" y="34"/>
                  </a:lnTo>
                  <a:lnTo>
                    <a:pt x="129" y="31"/>
                  </a:lnTo>
                  <a:close/>
                  <a:moveTo>
                    <a:pt x="129" y="0"/>
                  </a:moveTo>
                  <a:lnTo>
                    <a:pt x="156" y="3"/>
                  </a:lnTo>
                  <a:lnTo>
                    <a:pt x="178" y="9"/>
                  </a:lnTo>
                  <a:lnTo>
                    <a:pt x="195" y="19"/>
                  </a:lnTo>
                  <a:lnTo>
                    <a:pt x="210" y="30"/>
                  </a:lnTo>
                  <a:lnTo>
                    <a:pt x="221" y="42"/>
                  </a:lnTo>
                  <a:lnTo>
                    <a:pt x="231" y="53"/>
                  </a:lnTo>
                  <a:lnTo>
                    <a:pt x="245" y="78"/>
                  </a:lnTo>
                  <a:lnTo>
                    <a:pt x="253" y="105"/>
                  </a:lnTo>
                  <a:lnTo>
                    <a:pt x="259" y="137"/>
                  </a:lnTo>
                  <a:lnTo>
                    <a:pt x="260" y="173"/>
                  </a:lnTo>
                  <a:lnTo>
                    <a:pt x="259" y="208"/>
                  </a:lnTo>
                  <a:lnTo>
                    <a:pt x="253" y="238"/>
                  </a:lnTo>
                  <a:lnTo>
                    <a:pt x="245" y="264"/>
                  </a:lnTo>
                  <a:lnTo>
                    <a:pt x="231" y="286"/>
                  </a:lnTo>
                  <a:lnTo>
                    <a:pt x="214" y="305"/>
                  </a:lnTo>
                  <a:lnTo>
                    <a:pt x="189" y="323"/>
                  </a:lnTo>
                  <a:lnTo>
                    <a:pt x="162" y="333"/>
                  </a:lnTo>
                  <a:lnTo>
                    <a:pt x="131" y="336"/>
                  </a:lnTo>
                  <a:lnTo>
                    <a:pt x="103" y="333"/>
                  </a:lnTo>
                  <a:lnTo>
                    <a:pt x="78" y="325"/>
                  </a:lnTo>
                  <a:lnTo>
                    <a:pt x="57" y="313"/>
                  </a:lnTo>
                  <a:lnTo>
                    <a:pt x="39" y="295"/>
                  </a:lnTo>
                  <a:lnTo>
                    <a:pt x="21" y="270"/>
                  </a:lnTo>
                  <a:lnTo>
                    <a:pt x="10" y="241"/>
                  </a:lnTo>
                  <a:lnTo>
                    <a:pt x="3" y="206"/>
                  </a:lnTo>
                  <a:lnTo>
                    <a:pt x="0" y="167"/>
                  </a:lnTo>
                  <a:lnTo>
                    <a:pt x="3" y="125"/>
                  </a:lnTo>
                  <a:lnTo>
                    <a:pt x="12" y="89"/>
                  </a:lnTo>
                  <a:lnTo>
                    <a:pt x="26" y="58"/>
                  </a:lnTo>
                  <a:lnTo>
                    <a:pt x="45" y="34"/>
                  </a:lnTo>
                  <a:lnTo>
                    <a:pt x="68" y="16"/>
                  </a:lnTo>
                  <a:lnTo>
                    <a:pt x="96" y="5"/>
                  </a:lnTo>
                  <a:lnTo>
                    <a:pt x="129"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90" name="Freeform 45"/>
            <p:cNvSpPr>
              <a:spLocks noEditPoints="1"/>
            </p:cNvSpPr>
            <p:nvPr/>
          </p:nvSpPr>
          <p:spPr bwMode="auto">
            <a:xfrm>
              <a:off x="7985126" y="5353050"/>
              <a:ext cx="328613" cy="514350"/>
            </a:xfrm>
            <a:custGeom>
              <a:avLst/>
              <a:gdLst>
                <a:gd name="T0" fmla="*/ 39 w 207"/>
                <a:gd name="T1" fmla="*/ 33 h 324"/>
                <a:gd name="T2" fmla="*/ 39 w 207"/>
                <a:gd name="T3" fmla="*/ 153 h 324"/>
                <a:gd name="T4" fmla="*/ 74 w 207"/>
                <a:gd name="T5" fmla="*/ 153 h 324"/>
                <a:gd name="T6" fmla="*/ 100 w 207"/>
                <a:gd name="T7" fmla="*/ 152 h 324"/>
                <a:gd name="T8" fmla="*/ 119 w 207"/>
                <a:gd name="T9" fmla="*/ 147 h 324"/>
                <a:gd name="T10" fmla="*/ 133 w 207"/>
                <a:gd name="T11" fmla="*/ 138 h 324"/>
                <a:gd name="T12" fmla="*/ 142 w 207"/>
                <a:gd name="T13" fmla="*/ 125 h 324"/>
                <a:gd name="T14" fmla="*/ 147 w 207"/>
                <a:gd name="T15" fmla="*/ 108 h 324"/>
                <a:gd name="T16" fmla="*/ 149 w 207"/>
                <a:gd name="T17" fmla="*/ 89 h 324"/>
                <a:gd name="T18" fmla="*/ 146 w 207"/>
                <a:gd name="T19" fmla="*/ 67 h 324"/>
                <a:gd name="T20" fmla="*/ 135 w 207"/>
                <a:gd name="T21" fmla="*/ 50 h 324"/>
                <a:gd name="T22" fmla="*/ 117 w 207"/>
                <a:gd name="T23" fmla="*/ 39 h 324"/>
                <a:gd name="T24" fmla="*/ 100 w 207"/>
                <a:gd name="T25" fmla="*/ 35 h 324"/>
                <a:gd name="T26" fmla="*/ 77 w 207"/>
                <a:gd name="T27" fmla="*/ 33 h 324"/>
                <a:gd name="T28" fmla="*/ 39 w 207"/>
                <a:gd name="T29" fmla="*/ 33 h 324"/>
                <a:gd name="T30" fmla="*/ 0 w 207"/>
                <a:gd name="T31" fmla="*/ 0 h 324"/>
                <a:gd name="T32" fmla="*/ 77 w 207"/>
                <a:gd name="T33" fmla="*/ 0 h 324"/>
                <a:gd name="T34" fmla="*/ 105 w 207"/>
                <a:gd name="T35" fmla="*/ 2 h 324"/>
                <a:gd name="T36" fmla="*/ 128 w 207"/>
                <a:gd name="T37" fmla="*/ 6 h 324"/>
                <a:gd name="T38" fmla="*/ 146 w 207"/>
                <a:gd name="T39" fmla="*/ 13 h 324"/>
                <a:gd name="T40" fmla="*/ 158 w 207"/>
                <a:gd name="T41" fmla="*/ 20 h 324"/>
                <a:gd name="T42" fmla="*/ 169 w 207"/>
                <a:gd name="T43" fmla="*/ 31 h 324"/>
                <a:gd name="T44" fmla="*/ 180 w 207"/>
                <a:gd name="T45" fmla="*/ 47 h 324"/>
                <a:gd name="T46" fmla="*/ 188 w 207"/>
                <a:gd name="T47" fmla="*/ 66 h 324"/>
                <a:gd name="T48" fmla="*/ 189 w 207"/>
                <a:gd name="T49" fmla="*/ 89 h 324"/>
                <a:gd name="T50" fmla="*/ 188 w 207"/>
                <a:gd name="T51" fmla="*/ 114 h 324"/>
                <a:gd name="T52" fmla="*/ 180 w 207"/>
                <a:gd name="T53" fmla="*/ 136 h 324"/>
                <a:gd name="T54" fmla="*/ 166 w 207"/>
                <a:gd name="T55" fmla="*/ 153 h 324"/>
                <a:gd name="T56" fmla="*/ 149 w 207"/>
                <a:gd name="T57" fmla="*/ 167 h 324"/>
                <a:gd name="T58" fmla="*/ 128 w 207"/>
                <a:gd name="T59" fmla="*/ 175 h 324"/>
                <a:gd name="T60" fmla="*/ 103 w 207"/>
                <a:gd name="T61" fmla="*/ 178 h 324"/>
                <a:gd name="T62" fmla="*/ 99 w 207"/>
                <a:gd name="T63" fmla="*/ 178 h 324"/>
                <a:gd name="T64" fmla="*/ 113 w 207"/>
                <a:gd name="T65" fmla="*/ 191 h 324"/>
                <a:gd name="T66" fmla="*/ 124 w 207"/>
                <a:gd name="T67" fmla="*/ 203 h 324"/>
                <a:gd name="T68" fmla="*/ 132 w 207"/>
                <a:gd name="T69" fmla="*/ 214 h 324"/>
                <a:gd name="T70" fmla="*/ 138 w 207"/>
                <a:gd name="T71" fmla="*/ 224 h 324"/>
                <a:gd name="T72" fmla="*/ 147 w 207"/>
                <a:gd name="T73" fmla="*/ 236 h 324"/>
                <a:gd name="T74" fmla="*/ 158 w 207"/>
                <a:gd name="T75" fmla="*/ 250 h 324"/>
                <a:gd name="T76" fmla="*/ 169 w 207"/>
                <a:gd name="T77" fmla="*/ 267 h 324"/>
                <a:gd name="T78" fmla="*/ 180 w 207"/>
                <a:gd name="T79" fmla="*/ 285 h 324"/>
                <a:gd name="T80" fmla="*/ 191 w 207"/>
                <a:gd name="T81" fmla="*/ 300 h 324"/>
                <a:gd name="T82" fmla="*/ 199 w 207"/>
                <a:gd name="T83" fmla="*/ 313 h 324"/>
                <a:gd name="T84" fmla="*/ 205 w 207"/>
                <a:gd name="T85" fmla="*/ 321 h 324"/>
                <a:gd name="T86" fmla="*/ 207 w 207"/>
                <a:gd name="T87" fmla="*/ 324 h 324"/>
                <a:gd name="T88" fmla="*/ 158 w 207"/>
                <a:gd name="T89" fmla="*/ 324 h 324"/>
                <a:gd name="T90" fmla="*/ 150 w 207"/>
                <a:gd name="T91" fmla="*/ 308 h 324"/>
                <a:gd name="T92" fmla="*/ 138 w 207"/>
                <a:gd name="T93" fmla="*/ 286 h 324"/>
                <a:gd name="T94" fmla="*/ 121 w 207"/>
                <a:gd name="T95" fmla="*/ 261 h 324"/>
                <a:gd name="T96" fmla="*/ 100 w 207"/>
                <a:gd name="T97" fmla="*/ 232 h 324"/>
                <a:gd name="T98" fmla="*/ 75 w 207"/>
                <a:gd name="T99" fmla="*/ 199 h 324"/>
                <a:gd name="T100" fmla="*/ 64 w 207"/>
                <a:gd name="T101" fmla="*/ 186 h 324"/>
                <a:gd name="T102" fmla="*/ 53 w 207"/>
                <a:gd name="T103" fmla="*/ 180 h 324"/>
                <a:gd name="T104" fmla="*/ 39 w 207"/>
                <a:gd name="T105" fmla="*/ 178 h 324"/>
                <a:gd name="T106" fmla="*/ 39 w 207"/>
                <a:gd name="T107" fmla="*/ 324 h 324"/>
                <a:gd name="T108" fmla="*/ 0 w 207"/>
                <a:gd name="T109" fmla="*/ 324 h 324"/>
                <a:gd name="T110" fmla="*/ 0 w 207"/>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24">
                  <a:moveTo>
                    <a:pt x="39" y="33"/>
                  </a:moveTo>
                  <a:lnTo>
                    <a:pt x="39" y="153"/>
                  </a:lnTo>
                  <a:lnTo>
                    <a:pt x="74" y="153"/>
                  </a:lnTo>
                  <a:lnTo>
                    <a:pt x="100" y="152"/>
                  </a:lnTo>
                  <a:lnTo>
                    <a:pt x="119" y="147"/>
                  </a:lnTo>
                  <a:lnTo>
                    <a:pt x="133" y="138"/>
                  </a:lnTo>
                  <a:lnTo>
                    <a:pt x="142" y="125"/>
                  </a:lnTo>
                  <a:lnTo>
                    <a:pt x="147" y="108"/>
                  </a:lnTo>
                  <a:lnTo>
                    <a:pt x="149" y="89"/>
                  </a:lnTo>
                  <a:lnTo>
                    <a:pt x="146" y="67"/>
                  </a:lnTo>
                  <a:lnTo>
                    <a:pt x="135" y="50"/>
                  </a:lnTo>
                  <a:lnTo>
                    <a:pt x="117" y="39"/>
                  </a:lnTo>
                  <a:lnTo>
                    <a:pt x="100" y="35"/>
                  </a:lnTo>
                  <a:lnTo>
                    <a:pt x="77" y="33"/>
                  </a:lnTo>
                  <a:lnTo>
                    <a:pt x="39" y="33"/>
                  </a:lnTo>
                  <a:close/>
                  <a:moveTo>
                    <a:pt x="0" y="0"/>
                  </a:moveTo>
                  <a:lnTo>
                    <a:pt x="77" y="0"/>
                  </a:lnTo>
                  <a:lnTo>
                    <a:pt x="105" y="2"/>
                  </a:lnTo>
                  <a:lnTo>
                    <a:pt x="128" y="6"/>
                  </a:lnTo>
                  <a:lnTo>
                    <a:pt x="146" y="13"/>
                  </a:lnTo>
                  <a:lnTo>
                    <a:pt x="158" y="20"/>
                  </a:lnTo>
                  <a:lnTo>
                    <a:pt x="169" y="31"/>
                  </a:lnTo>
                  <a:lnTo>
                    <a:pt x="180" y="47"/>
                  </a:lnTo>
                  <a:lnTo>
                    <a:pt x="188" y="66"/>
                  </a:lnTo>
                  <a:lnTo>
                    <a:pt x="189" y="89"/>
                  </a:lnTo>
                  <a:lnTo>
                    <a:pt x="188" y="114"/>
                  </a:lnTo>
                  <a:lnTo>
                    <a:pt x="180" y="136"/>
                  </a:lnTo>
                  <a:lnTo>
                    <a:pt x="166" y="153"/>
                  </a:lnTo>
                  <a:lnTo>
                    <a:pt x="149" y="167"/>
                  </a:lnTo>
                  <a:lnTo>
                    <a:pt x="128" y="175"/>
                  </a:lnTo>
                  <a:lnTo>
                    <a:pt x="103" y="178"/>
                  </a:lnTo>
                  <a:lnTo>
                    <a:pt x="99" y="178"/>
                  </a:lnTo>
                  <a:lnTo>
                    <a:pt x="113" y="191"/>
                  </a:lnTo>
                  <a:lnTo>
                    <a:pt x="124" y="203"/>
                  </a:lnTo>
                  <a:lnTo>
                    <a:pt x="132" y="214"/>
                  </a:lnTo>
                  <a:lnTo>
                    <a:pt x="138" y="224"/>
                  </a:lnTo>
                  <a:lnTo>
                    <a:pt x="147" y="236"/>
                  </a:lnTo>
                  <a:lnTo>
                    <a:pt x="158" y="250"/>
                  </a:lnTo>
                  <a:lnTo>
                    <a:pt x="169" y="267"/>
                  </a:lnTo>
                  <a:lnTo>
                    <a:pt x="180" y="285"/>
                  </a:lnTo>
                  <a:lnTo>
                    <a:pt x="191" y="300"/>
                  </a:lnTo>
                  <a:lnTo>
                    <a:pt x="199" y="313"/>
                  </a:lnTo>
                  <a:lnTo>
                    <a:pt x="205" y="321"/>
                  </a:lnTo>
                  <a:lnTo>
                    <a:pt x="207" y="324"/>
                  </a:lnTo>
                  <a:lnTo>
                    <a:pt x="158" y="324"/>
                  </a:lnTo>
                  <a:lnTo>
                    <a:pt x="150" y="308"/>
                  </a:lnTo>
                  <a:lnTo>
                    <a:pt x="138" y="286"/>
                  </a:lnTo>
                  <a:lnTo>
                    <a:pt x="121"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91" name="Freeform 46"/>
            <p:cNvSpPr>
              <a:spLocks/>
            </p:cNvSpPr>
            <p:nvPr/>
          </p:nvSpPr>
          <p:spPr bwMode="auto">
            <a:xfrm>
              <a:off x="8402638" y="5353050"/>
              <a:ext cx="341313" cy="514350"/>
            </a:xfrm>
            <a:custGeom>
              <a:avLst/>
              <a:gdLst>
                <a:gd name="T0" fmla="*/ 0 w 215"/>
                <a:gd name="T1" fmla="*/ 0 h 324"/>
                <a:gd name="T2" fmla="*/ 45 w 215"/>
                <a:gd name="T3" fmla="*/ 0 h 324"/>
                <a:gd name="T4" fmla="*/ 153 w 215"/>
                <a:gd name="T5" fmla="*/ 207 h 324"/>
                <a:gd name="T6" fmla="*/ 162 w 215"/>
                <a:gd name="T7" fmla="*/ 225 h 324"/>
                <a:gd name="T8" fmla="*/ 170 w 215"/>
                <a:gd name="T9" fmla="*/ 244 h 324"/>
                <a:gd name="T10" fmla="*/ 176 w 215"/>
                <a:gd name="T11" fmla="*/ 258 h 324"/>
                <a:gd name="T12" fmla="*/ 181 w 215"/>
                <a:gd name="T13" fmla="*/ 271 h 324"/>
                <a:gd name="T14" fmla="*/ 182 w 215"/>
                <a:gd name="T15" fmla="*/ 275 h 324"/>
                <a:gd name="T16" fmla="*/ 182 w 215"/>
                <a:gd name="T17" fmla="*/ 271 h 324"/>
                <a:gd name="T18" fmla="*/ 182 w 215"/>
                <a:gd name="T19" fmla="*/ 260 h 324"/>
                <a:gd name="T20" fmla="*/ 181 w 215"/>
                <a:gd name="T21" fmla="*/ 242 h 324"/>
                <a:gd name="T22" fmla="*/ 179 w 215"/>
                <a:gd name="T23" fmla="*/ 222 h 324"/>
                <a:gd name="T24" fmla="*/ 179 w 215"/>
                <a:gd name="T25" fmla="*/ 200 h 324"/>
                <a:gd name="T26" fmla="*/ 179 w 215"/>
                <a:gd name="T27" fmla="*/ 177 h 324"/>
                <a:gd name="T28" fmla="*/ 178 w 215"/>
                <a:gd name="T29" fmla="*/ 0 h 324"/>
                <a:gd name="T30" fmla="*/ 215 w 215"/>
                <a:gd name="T31" fmla="*/ 0 h 324"/>
                <a:gd name="T32" fmla="*/ 215 w 215"/>
                <a:gd name="T33" fmla="*/ 324 h 324"/>
                <a:gd name="T34" fmla="*/ 175 w 215"/>
                <a:gd name="T35" fmla="*/ 324 h 324"/>
                <a:gd name="T36" fmla="*/ 72 w 215"/>
                <a:gd name="T37" fmla="*/ 125 h 324"/>
                <a:gd name="T38" fmla="*/ 61 w 215"/>
                <a:gd name="T39" fmla="*/ 106 h 324"/>
                <a:gd name="T40" fmla="*/ 53 w 215"/>
                <a:gd name="T41" fmla="*/ 88 h 324"/>
                <a:gd name="T42" fmla="*/ 45 w 215"/>
                <a:gd name="T43" fmla="*/ 72 h 324"/>
                <a:gd name="T44" fmla="*/ 39 w 215"/>
                <a:gd name="T45" fmla="*/ 60 h 324"/>
                <a:gd name="T46" fmla="*/ 36 w 215"/>
                <a:gd name="T47" fmla="*/ 52 h 324"/>
                <a:gd name="T48" fmla="*/ 34 w 215"/>
                <a:gd name="T49" fmla="*/ 49 h 324"/>
                <a:gd name="T50" fmla="*/ 34 w 215"/>
                <a:gd name="T51" fmla="*/ 53 h 324"/>
                <a:gd name="T52" fmla="*/ 36 w 215"/>
                <a:gd name="T53" fmla="*/ 67 h 324"/>
                <a:gd name="T54" fmla="*/ 37 w 215"/>
                <a:gd name="T55" fmla="*/ 88 h 324"/>
                <a:gd name="T56" fmla="*/ 37 w 215"/>
                <a:gd name="T57" fmla="*/ 111 h 324"/>
                <a:gd name="T58" fmla="*/ 39 w 215"/>
                <a:gd name="T59" fmla="*/ 136 h 324"/>
                <a:gd name="T60" fmla="*/ 40 w 215"/>
                <a:gd name="T61" fmla="*/ 324 h 324"/>
                <a:gd name="T62" fmla="*/ 0 w 215"/>
                <a:gd name="T63" fmla="*/ 324 h 324"/>
                <a:gd name="T64" fmla="*/ 0 w 215"/>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324">
                  <a:moveTo>
                    <a:pt x="0" y="0"/>
                  </a:moveTo>
                  <a:lnTo>
                    <a:pt x="45" y="0"/>
                  </a:lnTo>
                  <a:lnTo>
                    <a:pt x="153" y="207"/>
                  </a:lnTo>
                  <a:lnTo>
                    <a:pt x="162" y="225"/>
                  </a:lnTo>
                  <a:lnTo>
                    <a:pt x="170" y="244"/>
                  </a:lnTo>
                  <a:lnTo>
                    <a:pt x="176" y="258"/>
                  </a:lnTo>
                  <a:lnTo>
                    <a:pt x="181" y="271"/>
                  </a:lnTo>
                  <a:lnTo>
                    <a:pt x="182" y="275"/>
                  </a:lnTo>
                  <a:lnTo>
                    <a:pt x="182" y="271"/>
                  </a:lnTo>
                  <a:lnTo>
                    <a:pt x="182" y="260"/>
                  </a:lnTo>
                  <a:lnTo>
                    <a:pt x="181" y="242"/>
                  </a:lnTo>
                  <a:lnTo>
                    <a:pt x="179" y="222"/>
                  </a:lnTo>
                  <a:lnTo>
                    <a:pt x="179" y="200"/>
                  </a:lnTo>
                  <a:lnTo>
                    <a:pt x="179" y="177"/>
                  </a:lnTo>
                  <a:lnTo>
                    <a:pt x="178" y="0"/>
                  </a:lnTo>
                  <a:lnTo>
                    <a:pt x="215" y="0"/>
                  </a:lnTo>
                  <a:lnTo>
                    <a:pt x="215" y="324"/>
                  </a:lnTo>
                  <a:lnTo>
                    <a:pt x="175" y="324"/>
                  </a:lnTo>
                  <a:lnTo>
                    <a:pt x="72" y="125"/>
                  </a:lnTo>
                  <a:lnTo>
                    <a:pt x="61" y="106"/>
                  </a:lnTo>
                  <a:lnTo>
                    <a:pt x="53" y="88"/>
                  </a:lnTo>
                  <a:lnTo>
                    <a:pt x="45" y="72"/>
                  </a:lnTo>
                  <a:lnTo>
                    <a:pt x="39" y="60"/>
                  </a:lnTo>
                  <a:lnTo>
                    <a:pt x="36" y="52"/>
                  </a:lnTo>
                  <a:lnTo>
                    <a:pt x="34" y="49"/>
                  </a:lnTo>
                  <a:lnTo>
                    <a:pt x="34" y="53"/>
                  </a:lnTo>
                  <a:lnTo>
                    <a:pt x="36" y="67"/>
                  </a:lnTo>
                  <a:lnTo>
                    <a:pt x="37" y="88"/>
                  </a:lnTo>
                  <a:lnTo>
                    <a:pt x="37" y="111"/>
                  </a:lnTo>
                  <a:lnTo>
                    <a:pt x="39" y="136"/>
                  </a:lnTo>
                  <a:lnTo>
                    <a:pt x="40"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grpSp>
    </p:spTree>
  </p:cSld>
  <p:clrMap bg1="lt1" tx1="dk1" bg2="lt2" tx2="dk2" accent1="accent1" accent2="accent2" accent3="accent3" accent4="accent4" accent5="accent5" accent6="accent6" hlink="hlink" folHlink="folHlink"/>
  <p:sldLayoutIdLst>
    <p:sldLayoutId id="2147483699" r:id="rId1"/>
    <p:sldLayoutId id="2147483698" r:id="rId2"/>
    <p:sldLayoutId id="2147483697" r:id="rId3"/>
    <p:sldLayoutId id="2147483696" r:id="rId4"/>
    <p:sldLayoutId id="2147483695" r:id="rId5"/>
    <p:sldLayoutId id="2147483694" r:id="rId6"/>
    <p:sldLayoutId id="2147483693" r:id="rId7"/>
    <p:sldLayoutId id="2147483700" r:id="rId8"/>
    <p:sldLayoutId id="2147483692" r:id="rId9"/>
    <p:sldLayoutId id="2147483691" r:id="rId10"/>
    <p:sldLayoutId id="2147483690" r:id="rId11"/>
  </p:sldLayoutIdLst>
  <p:hf hdr="0" dt="0"/>
  <p:txStyles>
    <p:titleStyle>
      <a:lvl1pPr algn="l" rtl="0" eaLnBrk="1" fontAlgn="base" hangingPunct="1">
        <a:spcBef>
          <a:spcPct val="0"/>
        </a:spcBef>
        <a:spcAft>
          <a:spcPct val="0"/>
        </a:spcAft>
        <a:defRPr sz="2400" b="1" i="0" kern="1200">
          <a:solidFill>
            <a:schemeClr val="tx1"/>
          </a:solidFill>
          <a:latin typeface="+mj-lt"/>
          <a:ea typeface="+mj-ea"/>
          <a:cs typeface="+mj-cs"/>
        </a:defRPr>
      </a:lvl1pPr>
      <a:lvl2pPr algn="l" rtl="0" eaLnBrk="1" fontAlgn="base" hangingPunct="1">
        <a:spcBef>
          <a:spcPct val="0"/>
        </a:spcBef>
        <a:spcAft>
          <a:spcPct val="0"/>
        </a:spcAft>
        <a:defRPr sz="2000" b="1" i="1">
          <a:solidFill>
            <a:srgbClr val="003A80"/>
          </a:solidFill>
          <a:latin typeface="Arial" charset="0"/>
        </a:defRPr>
      </a:lvl2pPr>
      <a:lvl3pPr algn="l" rtl="0" eaLnBrk="1" fontAlgn="base" hangingPunct="1">
        <a:spcBef>
          <a:spcPct val="0"/>
        </a:spcBef>
        <a:spcAft>
          <a:spcPct val="0"/>
        </a:spcAft>
        <a:defRPr sz="2000" b="1" i="1">
          <a:solidFill>
            <a:srgbClr val="003A80"/>
          </a:solidFill>
          <a:latin typeface="Arial" charset="0"/>
        </a:defRPr>
      </a:lvl3pPr>
      <a:lvl4pPr algn="l" rtl="0" eaLnBrk="1" fontAlgn="base" hangingPunct="1">
        <a:spcBef>
          <a:spcPct val="0"/>
        </a:spcBef>
        <a:spcAft>
          <a:spcPct val="0"/>
        </a:spcAft>
        <a:defRPr sz="2000" b="1" i="1">
          <a:solidFill>
            <a:srgbClr val="003A80"/>
          </a:solidFill>
          <a:latin typeface="Arial" charset="0"/>
        </a:defRPr>
      </a:lvl4pPr>
      <a:lvl5pPr algn="l" rtl="0" eaLnBrk="1" fontAlgn="base" hangingPunct="1">
        <a:spcBef>
          <a:spcPct val="0"/>
        </a:spcBef>
        <a:spcAft>
          <a:spcPct val="0"/>
        </a:spcAft>
        <a:defRPr sz="2000" b="1" i="1">
          <a:solidFill>
            <a:srgbClr val="003A80"/>
          </a:solidFill>
          <a:latin typeface="Arial" charset="0"/>
        </a:defRPr>
      </a:lvl5pPr>
      <a:lvl6pPr marL="457148" algn="l" rtl="0" eaLnBrk="1" fontAlgn="base" hangingPunct="1">
        <a:spcBef>
          <a:spcPct val="0"/>
        </a:spcBef>
        <a:spcAft>
          <a:spcPct val="0"/>
        </a:spcAft>
        <a:defRPr sz="2000" b="1" i="1">
          <a:solidFill>
            <a:srgbClr val="16316F"/>
          </a:solidFill>
          <a:latin typeface="Arial" charset="0"/>
        </a:defRPr>
      </a:lvl6pPr>
      <a:lvl7pPr marL="914296" algn="l" rtl="0" eaLnBrk="1" fontAlgn="base" hangingPunct="1">
        <a:spcBef>
          <a:spcPct val="0"/>
        </a:spcBef>
        <a:spcAft>
          <a:spcPct val="0"/>
        </a:spcAft>
        <a:defRPr sz="2000" b="1" i="1">
          <a:solidFill>
            <a:srgbClr val="16316F"/>
          </a:solidFill>
          <a:latin typeface="Arial" charset="0"/>
        </a:defRPr>
      </a:lvl7pPr>
      <a:lvl8pPr marL="1371445" algn="l" rtl="0" eaLnBrk="1" fontAlgn="base" hangingPunct="1">
        <a:spcBef>
          <a:spcPct val="0"/>
        </a:spcBef>
        <a:spcAft>
          <a:spcPct val="0"/>
        </a:spcAft>
        <a:defRPr sz="2000" b="1" i="1">
          <a:solidFill>
            <a:srgbClr val="16316F"/>
          </a:solidFill>
          <a:latin typeface="Arial" charset="0"/>
        </a:defRPr>
      </a:lvl8pPr>
      <a:lvl9pPr marL="1828592" algn="l" rtl="0" eaLnBrk="1" fontAlgn="base" hangingPunct="1">
        <a:spcBef>
          <a:spcPct val="0"/>
        </a:spcBef>
        <a:spcAft>
          <a:spcPct val="0"/>
        </a:spcAft>
        <a:defRPr sz="2000" b="1" i="1">
          <a:solidFill>
            <a:srgbClr val="16316F"/>
          </a:solidFill>
          <a:latin typeface="Arial" charset="0"/>
        </a:defRPr>
      </a:lvl9pPr>
    </p:titleStyle>
    <p:bodyStyle>
      <a:lvl1pPr marL="3600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1pPr>
      <a:lvl2pPr marL="817200" indent="-350838"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2pPr>
      <a:lvl3pPr marL="12731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3pPr>
      <a:lvl4pPr marL="17303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4pPr>
      <a:lvl5pPr marL="21888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lang="de-DE" sz="1800" b="0" kern="1200" dirty="0" smtClean="0">
          <a:solidFill>
            <a:schemeClr val="tx1"/>
          </a:solidFill>
          <a:latin typeface="+mn-lt"/>
          <a:ea typeface="+mn-ea"/>
          <a:cs typeface="+mn-cs"/>
        </a:defRPr>
      </a:lvl5pPr>
      <a:lvl6pPr marL="0" indent="-422388" algn="l" defTabSz="914296" rtl="0" eaLnBrk="1" latinLnBrk="0" hangingPunct="1">
        <a:spcBef>
          <a:spcPct val="20000"/>
        </a:spcBef>
        <a:buFont typeface="Arial" pitchFamily="34" charset="0"/>
        <a:buNone/>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45/2970276.2970347"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sonarqube.org/"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sonarlint.org/" TargetMode="External"/><Relationship Id="rId5" Type="http://schemas.openxmlformats.org/officeDocument/2006/relationships/hyperlink" Target="https://eslint.org/" TargetMode="Externa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balsamiq.com/" TargetMode="External"/><Relationship Id="rId2" Type="http://schemas.openxmlformats.org/officeDocument/2006/relationships/hyperlink" Target="https://www.nngroup.com/articles/why-you-only-need-to-test-with-5-users" TargetMode="Externa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3"/>
          </p:nvPr>
        </p:nvSpPr>
        <p:spPr>
          <a:xfrm>
            <a:off x="271992" y="4725144"/>
            <a:ext cx="4679950" cy="2016646"/>
          </a:xfrm>
        </p:spPr>
        <p:txBody>
          <a:bodyPr/>
          <a:lstStyle/>
          <a:p>
            <a:pPr>
              <a:buFont typeface="Wingdings" panose="05000000000000000000" pitchFamily="2" charset="2"/>
              <a:buChar char="§"/>
            </a:pPr>
            <a:r>
              <a:rPr lang="de-DE" dirty="0"/>
              <a:t>G. S. Varma</a:t>
            </a:r>
          </a:p>
        </p:txBody>
      </p:sp>
      <p:sp>
        <p:nvSpPr>
          <p:cNvPr id="4" name="Textplatzhalter 3"/>
          <p:cNvSpPr>
            <a:spLocks noGrp="1"/>
          </p:cNvSpPr>
          <p:nvPr>
            <p:ph type="body" sz="quarter" idx="14"/>
          </p:nvPr>
        </p:nvSpPr>
        <p:spPr>
          <a:xfrm>
            <a:off x="271992" y="1971085"/>
            <a:ext cx="9362546" cy="1437456"/>
          </a:xfrm>
        </p:spPr>
        <p:txBody>
          <a:bodyPr/>
          <a:lstStyle/>
          <a:p>
            <a:pPr algn="ctr">
              <a:lnSpc>
                <a:spcPct val="150000"/>
              </a:lnSpc>
            </a:pPr>
            <a:r>
              <a:rPr lang="en-GB" dirty="0"/>
              <a:t>Integration of Multiple Static Analysis Tools in a Single Interface</a:t>
            </a:r>
            <a:endParaRPr lang="de-DE" dirty="0"/>
          </a:p>
        </p:txBody>
      </p:sp>
      <p:sp>
        <p:nvSpPr>
          <p:cNvPr id="7" name="Inhaltsplatzhalter 2">
            <a:extLst>
              <a:ext uri="{FF2B5EF4-FFF2-40B4-BE49-F238E27FC236}">
                <a16:creationId xmlns:a16="http://schemas.microsoft.com/office/drawing/2014/main" id="{61C1876A-294E-4485-B625-2F6EB61D8D87}"/>
              </a:ext>
            </a:extLst>
          </p:cNvPr>
          <p:cNvSpPr txBox="1">
            <a:spLocks/>
          </p:cNvSpPr>
          <p:nvPr/>
        </p:nvSpPr>
        <p:spPr>
          <a:xfrm>
            <a:off x="6753200" y="4725144"/>
            <a:ext cx="4679950" cy="2016646"/>
          </a:xfrm>
          <a:prstGeom prst="rect">
            <a:avLst/>
          </a:prstGeom>
        </p:spPr>
        <p:txBody>
          <a:bodyPr vert="horz" lIns="0" tIns="45720" rIns="0" bIns="45720" rtlCol="0">
            <a:noAutofit/>
          </a:bodyPr>
          <a:lstStyle>
            <a:lvl1pPr marL="3600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1pPr>
            <a:lvl2pPr marL="817200" indent="-350838"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2pPr>
            <a:lvl3pPr marL="12731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3pPr>
            <a:lvl4pPr marL="17303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4pPr>
            <a:lvl5pPr marL="21888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lang="de-DE" sz="1800" b="0" kern="1200" dirty="0" smtClean="0">
                <a:solidFill>
                  <a:schemeClr val="tx1"/>
                </a:solidFill>
                <a:latin typeface="+mn-lt"/>
                <a:ea typeface="+mn-ea"/>
                <a:cs typeface="+mn-cs"/>
              </a:defRPr>
            </a:lvl5pPr>
            <a:lvl6pPr marL="0" indent="-422388" algn="l" defTabSz="914296" rtl="0" eaLnBrk="1" latinLnBrk="0" hangingPunct="1">
              <a:spcBef>
                <a:spcPct val="20000"/>
              </a:spcBef>
              <a:buFont typeface="Arial" pitchFamily="34" charset="0"/>
              <a:buNone/>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Supervisors:</a:t>
            </a:r>
          </a:p>
          <a:p>
            <a:pPr>
              <a:buFont typeface="Wingdings" panose="05000000000000000000" pitchFamily="2" charset="2"/>
              <a:buChar char="§"/>
            </a:pPr>
            <a:r>
              <a:rPr lang="en-GB" dirty="0"/>
              <a:t>Prof. </a:t>
            </a:r>
            <a:r>
              <a:rPr lang="en-GB" dirty="0" err="1"/>
              <a:t>Dr.</a:t>
            </a:r>
            <a:r>
              <a:rPr lang="en-GB" dirty="0"/>
              <a:t> Eric </a:t>
            </a:r>
            <a:r>
              <a:rPr lang="en-GB" dirty="0" err="1"/>
              <a:t>Bodden</a:t>
            </a:r>
            <a:endParaRPr lang="en-GB" dirty="0"/>
          </a:p>
          <a:p>
            <a:pPr>
              <a:buFont typeface="Wingdings" panose="05000000000000000000" pitchFamily="2" charset="2"/>
              <a:buChar char="§"/>
            </a:pPr>
            <a:r>
              <a:rPr lang="en-GB" dirty="0" err="1"/>
              <a:t>Dr.</a:t>
            </a:r>
            <a:r>
              <a:rPr lang="en-GB" dirty="0"/>
              <a:t>-Ing. Ben Hermann</a:t>
            </a:r>
            <a:endParaRPr lang="de-DE" dirty="0"/>
          </a:p>
        </p:txBody>
      </p:sp>
    </p:spTree>
    <p:extLst>
      <p:ext uri="{BB962C8B-B14F-4D97-AF65-F5344CB8AC3E}">
        <p14:creationId xmlns:p14="http://schemas.microsoft.com/office/powerpoint/2010/main" val="211043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BCAC-B08D-48EA-AFBF-FE4ED61AECD5}"/>
              </a:ext>
            </a:extLst>
          </p:cNvPr>
          <p:cNvSpPr>
            <a:spLocks noGrp="1"/>
          </p:cNvSpPr>
          <p:nvPr>
            <p:ph type="title"/>
          </p:nvPr>
        </p:nvSpPr>
        <p:spPr/>
        <p:txBody>
          <a:bodyPr/>
          <a:lstStyle/>
          <a:p>
            <a:r>
              <a:rPr lang="en-GB" dirty="0"/>
              <a:t>Analysis View</a:t>
            </a:r>
          </a:p>
        </p:txBody>
      </p:sp>
      <p:sp>
        <p:nvSpPr>
          <p:cNvPr id="3" name="Footer Placeholder 2">
            <a:extLst>
              <a:ext uri="{FF2B5EF4-FFF2-40B4-BE49-F238E27FC236}">
                <a16:creationId xmlns:a16="http://schemas.microsoft.com/office/drawing/2014/main" id="{51043A4A-0C29-4410-B5DB-F8BB34717B1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456D5BD5-B903-4EF3-B0A5-ED380C4ED299}"/>
              </a:ext>
            </a:extLst>
          </p:cNvPr>
          <p:cNvSpPr>
            <a:spLocks noGrp="1"/>
          </p:cNvSpPr>
          <p:nvPr>
            <p:ph type="sldNum" sz="quarter" idx="11"/>
          </p:nvPr>
        </p:nvSpPr>
        <p:spPr/>
        <p:txBody>
          <a:bodyPr/>
          <a:lstStyle/>
          <a:p>
            <a:fld id="{815DB69B-0A2B-4D0B-A3BD-360AAA24381D}" type="slidenum">
              <a:rPr lang="de-DE" smtClean="0"/>
              <a:pPr/>
              <a:t>10</a:t>
            </a:fld>
            <a:endParaRPr lang="de-DE" dirty="0"/>
          </a:p>
        </p:txBody>
      </p:sp>
      <p:pic>
        <p:nvPicPr>
          <p:cNvPr id="7" name="Picture 6" descr="A screenshot of a computer&#10;&#10;Description automatically generated">
            <a:extLst>
              <a:ext uri="{FF2B5EF4-FFF2-40B4-BE49-F238E27FC236}">
                <a16:creationId xmlns:a16="http://schemas.microsoft.com/office/drawing/2014/main" id="{542C5777-C084-429C-AD29-135A0F834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90" y="1290401"/>
            <a:ext cx="9057456" cy="4834589"/>
          </a:xfrm>
          <a:prstGeom prst="rect">
            <a:avLst/>
          </a:prstGeom>
        </p:spPr>
      </p:pic>
    </p:spTree>
    <p:extLst>
      <p:ext uri="{BB962C8B-B14F-4D97-AF65-F5344CB8AC3E}">
        <p14:creationId xmlns:p14="http://schemas.microsoft.com/office/powerpoint/2010/main" val="196597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BCAC-B08D-48EA-AFBF-FE4ED61AECD5}"/>
              </a:ext>
            </a:extLst>
          </p:cNvPr>
          <p:cNvSpPr>
            <a:spLocks noGrp="1"/>
          </p:cNvSpPr>
          <p:nvPr>
            <p:ph type="title"/>
          </p:nvPr>
        </p:nvSpPr>
        <p:spPr/>
        <p:txBody>
          <a:bodyPr/>
          <a:lstStyle/>
          <a:p>
            <a:r>
              <a:rPr lang="en-GB" dirty="0"/>
              <a:t>Code View</a:t>
            </a:r>
          </a:p>
        </p:txBody>
      </p:sp>
      <p:sp>
        <p:nvSpPr>
          <p:cNvPr id="3" name="Footer Placeholder 2">
            <a:extLst>
              <a:ext uri="{FF2B5EF4-FFF2-40B4-BE49-F238E27FC236}">
                <a16:creationId xmlns:a16="http://schemas.microsoft.com/office/drawing/2014/main" id="{51043A4A-0C29-4410-B5DB-F8BB34717B1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456D5BD5-B903-4EF3-B0A5-ED380C4ED299}"/>
              </a:ext>
            </a:extLst>
          </p:cNvPr>
          <p:cNvSpPr>
            <a:spLocks noGrp="1"/>
          </p:cNvSpPr>
          <p:nvPr>
            <p:ph type="sldNum" sz="quarter" idx="11"/>
          </p:nvPr>
        </p:nvSpPr>
        <p:spPr/>
        <p:txBody>
          <a:bodyPr/>
          <a:lstStyle/>
          <a:p>
            <a:fld id="{815DB69B-0A2B-4D0B-A3BD-360AAA24381D}" type="slidenum">
              <a:rPr lang="de-DE" smtClean="0"/>
              <a:pPr/>
              <a:t>11</a:t>
            </a:fld>
            <a:endParaRPr lang="de-DE" dirty="0"/>
          </a:p>
        </p:txBody>
      </p:sp>
      <p:pic>
        <p:nvPicPr>
          <p:cNvPr id="7" name="Picture 6">
            <a:extLst>
              <a:ext uri="{FF2B5EF4-FFF2-40B4-BE49-F238E27FC236}">
                <a16:creationId xmlns:a16="http://schemas.microsoft.com/office/drawing/2014/main" id="{542C5777-C084-429C-AD29-135A0F834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3990" y="1316711"/>
            <a:ext cx="9057456" cy="4781968"/>
          </a:xfrm>
          <a:prstGeom prst="rect">
            <a:avLst/>
          </a:prstGeom>
        </p:spPr>
      </p:pic>
    </p:spTree>
    <p:extLst>
      <p:ext uri="{BB962C8B-B14F-4D97-AF65-F5344CB8AC3E}">
        <p14:creationId xmlns:p14="http://schemas.microsoft.com/office/powerpoint/2010/main" val="424484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12</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buNone/>
            </a:pPr>
            <a:r>
              <a:rPr lang="en-GB" sz="2400" b="1" dirty="0"/>
              <a:t>UX Design Cycle 1</a:t>
            </a:r>
          </a:p>
        </p:txBody>
      </p:sp>
    </p:spTree>
    <p:extLst>
      <p:ext uri="{BB962C8B-B14F-4D97-AF65-F5344CB8AC3E}">
        <p14:creationId xmlns:p14="http://schemas.microsoft.com/office/powerpoint/2010/main" val="42174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1</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13</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867052998"/>
              </p:ext>
            </p:extLst>
          </p:nvPr>
        </p:nvGraphicFramePr>
        <p:xfrm>
          <a:off x="2144406" y="1412776"/>
          <a:ext cx="5616624" cy="4848912"/>
        </p:xfrm>
        <a:graphic>
          <a:graphicData uri="http://schemas.openxmlformats.org/drawingml/2006/table">
            <a:tbl>
              <a:tblPr firstRow="1" bandRow="1">
                <a:tableStyleId>{5940675A-B579-460E-94D1-54222C63F5DA}</a:tableStyleId>
              </a:tblPr>
              <a:tblGrid>
                <a:gridCol w="2808312">
                  <a:extLst>
                    <a:ext uri="{9D8B030D-6E8A-4147-A177-3AD203B41FA5}">
                      <a16:colId xmlns:a16="http://schemas.microsoft.com/office/drawing/2014/main" val="2406918312"/>
                    </a:ext>
                  </a:extLst>
                </a:gridCol>
                <a:gridCol w="2808312">
                  <a:extLst>
                    <a:ext uri="{9D8B030D-6E8A-4147-A177-3AD203B41FA5}">
                      <a16:colId xmlns:a16="http://schemas.microsoft.com/office/drawing/2014/main" val="3849632893"/>
                    </a:ext>
                  </a:extLst>
                </a:gridCol>
              </a:tblGrid>
              <a:tr h="554809">
                <a:tc>
                  <a:txBody>
                    <a:bodyPr/>
                    <a:lstStyle/>
                    <a:p>
                      <a:endParaRPr lang="en-GB" dirty="0"/>
                    </a:p>
                  </a:txBody>
                  <a:tcPr/>
                </a:tc>
                <a:tc>
                  <a:txBody>
                    <a:bodyPr/>
                    <a:lstStyle/>
                    <a:p>
                      <a:pPr algn="ctr"/>
                      <a:r>
                        <a:rPr lang="en-GB" b="1" dirty="0"/>
                        <a:t>Analysis View</a:t>
                      </a:r>
                    </a:p>
                  </a:txBody>
                  <a:tcPr anchor="ctr"/>
                </a:tc>
                <a:extLst>
                  <a:ext uri="{0D108BD9-81ED-4DB2-BD59-A6C34878D82A}">
                    <a16:rowId xmlns:a16="http://schemas.microsoft.com/office/drawing/2014/main" val="4001962314"/>
                  </a:ext>
                </a:extLst>
              </a:tr>
              <a:tr h="1368023">
                <a:tc>
                  <a:txBody>
                    <a:bodyPr/>
                    <a:lstStyle/>
                    <a:p>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p>
                      <a:pPr marL="285750" indent="-285750">
                        <a:buFont typeface="Arial" panose="020B0604020202020204" pitchFamily="34" charset="0"/>
                        <a:buChar char="•"/>
                      </a:pPr>
                      <a:r>
                        <a:rPr lang="en-GB" dirty="0"/>
                        <a:t>Statistics Screen</a:t>
                      </a:r>
                    </a:p>
                    <a:p>
                      <a:pPr marL="285750" indent="-285750">
                        <a:buFont typeface="Arial" panose="020B0604020202020204" pitchFamily="34" charset="0"/>
                        <a:buChar char="•"/>
                      </a:pPr>
                      <a:endParaRPr lang="en-GB" dirty="0"/>
                    </a:p>
                  </a:txBody>
                  <a:tcPr/>
                </a:tc>
                <a:extLst>
                  <a:ext uri="{0D108BD9-81ED-4DB2-BD59-A6C34878D82A}">
                    <a16:rowId xmlns:a16="http://schemas.microsoft.com/office/drawing/2014/main" val="3132111287"/>
                  </a:ext>
                </a:extLst>
              </a:tr>
              <a:tr h="1368023">
                <a:tc>
                  <a:txBody>
                    <a:bodyPr/>
                    <a:lstStyle/>
                    <a:p>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Animated Icons</a:t>
                      </a:r>
                    </a:p>
                    <a:p>
                      <a:pPr marL="285750" indent="-285750" algn="l">
                        <a:buFont typeface="Arial" panose="020B0604020202020204" pitchFamily="34" charset="0"/>
                        <a:buChar char="•"/>
                      </a:pPr>
                      <a:r>
                        <a:rPr lang="en-GB" dirty="0"/>
                        <a:t>Progress Bar</a:t>
                      </a:r>
                    </a:p>
                    <a:p>
                      <a:pPr marL="285750" indent="-285750" algn="l">
                        <a:buFont typeface="Arial" panose="020B0604020202020204" pitchFamily="34" charset="0"/>
                        <a:buChar char="•"/>
                      </a:pPr>
                      <a:r>
                        <a:rPr lang="en-GB" dirty="0"/>
                        <a:t>Popup</a:t>
                      </a:r>
                    </a:p>
                  </a:txBody>
                  <a:tcPr/>
                </a:tc>
                <a:extLst>
                  <a:ext uri="{0D108BD9-81ED-4DB2-BD59-A6C34878D82A}">
                    <a16:rowId xmlns:a16="http://schemas.microsoft.com/office/drawing/2014/main" val="3107927025"/>
                  </a:ext>
                </a:extLst>
              </a:tr>
              <a:tr h="957616">
                <a:tc>
                  <a:txBody>
                    <a:bodyPr/>
                    <a:lstStyle/>
                    <a:p>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Numbers</a:t>
                      </a:r>
                    </a:p>
                    <a:p>
                      <a:pPr marL="0" indent="0">
                        <a:buFont typeface="Arial" panose="020B0604020202020204" pitchFamily="34" charset="0"/>
                        <a:buNone/>
                      </a:pPr>
                      <a:br>
                        <a:rPr lang="en-GB" dirty="0"/>
                      </a:br>
                      <a:endParaRPr lang="en-GB" dirty="0"/>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144793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14</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5</a:t>
            </a:r>
          </a:p>
          <a:p>
            <a:pPr>
              <a:lnSpc>
                <a:spcPct val="200000"/>
              </a:lnSpc>
            </a:pPr>
            <a:r>
              <a:rPr lang="en-GB" dirty="0"/>
              <a:t>Sub research questions: 9</a:t>
            </a:r>
          </a:p>
          <a:p>
            <a:pPr>
              <a:lnSpc>
                <a:spcPct val="200000"/>
              </a:lnSpc>
            </a:pPr>
            <a:r>
              <a:rPr lang="en-GB" dirty="0"/>
              <a:t>Each session: ~ 90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1</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spTree>
    <p:extLst>
      <p:ext uri="{BB962C8B-B14F-4D97-AF65-F5344CB8AC3E}">
        <p14:creationId xmlns:p14="http://schemas.microsoft.com/office/powerpoint/2010/main" val="195860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15</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31526"/>
            <a:ext cx="8020050" cy="3857625"/>
          </a:xfrm>
          <a:prstGeom prst="rect">
            <a:avLst/>
          </a:prstGeom>
        </p:spPr>
      </p:pic>
      <p:sp>
        <p:nvSpPr>
          <p:cNvPr id="5" name="TextBox 4">
            <a:extLst>
              <a:ext uri="{FF2B5EF4-FFF2-40B4-BE49-F238E27FC236}">
                <a16:creationId xmlns:a16="http://schemas.microsoft.com/office/drawing/2014/main" id="{6DDB137D-428D-4AEC-83A3-C7C407BE2618}"/>
              </a:ext>
            </a:extLst>
          </p:cNvPr>
          <p:cNvSpPr txBox="1"/>
          <p:nvPr/>
        </p:nvSpPr>
        <p:spPr>
          <a:xfrm>
            <a:off x="4144533" y="6019530"/>
            <a:ext cx="1427955"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Single List</a:t>
            </a:r>
          </a:p>
        </p:txBody>
      </p:sp>
    </p:spTree>
    <p:extLst>
      <p:ext uri="{BB962C8B-B14F-4D97-AF65-F5344CB8AC3E}">
        <p14:creationId xmlns:p14="http://schemas.microsoft.com/office/powerpoint/2010/main" val="252843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16</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2693" y="2044749"/>
            <a:ext cx="8020050" cy="3724275"/>
          </a:xfrm>
          <a:prstGeom prst="rect">
            <a:avLst/>
          </a:prstGeom>
        </p:spPr>
      </p:pic>
      <p:sp>
        <p:nvSpPr>
          <p:cNvPr id="6" name="TextBox 5">
            <a:extLst>
              <a:ext uri="{FF2B5EF4-FFF2-40B4-BE49-F238E27FC236}">
                <a16:creationId xmlns:a16="http://schemas.microsoft.com/office/drawing/2014/main" id="{BF70BA6A-E923-4BCE-8B3F-2E34FB131020}"/>
              </a:ext>
            </a:extLst>
          </p:cNvPr>
          <p:cNvSpPr txBox="1"/>
          <p:nvPr/>
        </p:nvSpPr>
        <p:spPr>
          <a:xfrm>
            <a:off x="4144533" y="6019530"/>
            <a:ext cx="1722908"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err="1"/>
              <a:t>Seperate</a:t>
            </a:r>
            <a:r>
              <a:rPr lang="en-GB" dirty="0"/>
              <a:t> List</a:t>
            </a:r>
          </a:p>
        </p:txBody>
      </p:sp>
    </p:spTree>
    <p:extLst>
      <p:ext uri="{BB962C8B-B14F-4D97-AF65-F5344CB8AC3E}">
        <p14:creationId xmlns:p14="http://schemas.microsoft.com/office/powerpoint/2010/main" val="2156331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17</a:t>
            </a:fld>
            <a:endParaRPr lang="de-DE" dirty="0"/>
          </a:p>
        </p:txBody>
      </p:sp>
      <p:sp>
        <p:nvSpPr>
          <p:cNvPr id="6" name="TextBox 5">
            <a:extLst>
              <a:ext uri="{FF2B5EF4-FFF2-40B4-BE49-F238E27FC236}">
                <a16:creationId xmlns:a16="http://schemas.microsoft.com/office/drawing/2014/main" id="{BF70BA6A-E923-4BCE-8B3F-2E34FB131020}"/>
              </a:ext>
            </a:extLst>
          </p:cNvPr>
          <p:cNvSpPr txBox="1"/>
          <p:nvPr/>
        </p:nvSpPr>
        <p:spPr>
          <a:xfrm>
            <a:off x="260512" y="1844824"/>
            <a:ext cx="1197123"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p:txBody>
      </p:sp>
      <p:graphicFrame>
        <p:nvGraphicFramePr>
          <p:cNvPr id="5" name="Table 7">
            <a:extLst>
              <a:ext uri="{FF2B5EF4-FFF2-40B4-BE49-F238E27FC236}">
                <a16:creationId xmlns:a16="http://schemas.microsoft.com/office/drawing/2014/main" id="{18E0ECC5-9740-48E7-A4C0-5AA0A2D61F66}"/>
              </a:ext>
            </a:extLst>
          </p:cNvPr>
          <p:cNvGraphicFramePr>
            <a:graphicFrameLocks noGrp="1"/>
          </p:cNvGraphicFramePr>
          <p:nvPr/>
        </p:nvGraphicFramePr>
        <p:xfrm>
          <a:off x="1650718" y="2665720"/>
          <a:ext cx="6603999" cy="148336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451710943"/>
                    </a:ext>
                  </a:extLst>
                </a:gridCol>
                <a:gridCol w="2201333">
                  <a:extLst>
                    <a:ext uri="{9D8B030D-6E8A-4147-A177-3AD203B41FA5}">
                      <a16:colId xmlns:a16="http://schemas.microsoft.com/office/drawing/2014/main" val="2145922691"/>
                    </a:ext>
                  </a:extLst>
                </a:gridCol>
                <a:gridCol w="2201333">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 Single List</a:t>
                      </a:r>
                    </a:p>
                  </a:txBody>
                  <a:tcPr/>
                </a:tc>
                <a:tc>
                  <a:txBody>
                    <a:bodyPr/>
                    <a:lstStyle/>
                    <a:p>
                      <a:pPr algn="ctr"/>
                      <a:r>
                        <a:rPr lang="en-GB" b="1" dirty="0"/>
                        <a:t>Separate List</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100 %</a:t>
                      </a:r>
                    </a:p>
                  </a:txBody>
                  <a:tcPr/>
                </a:tc>
                <a:tc>
                  <a:txBody>
                    <a:bodyPr/>
                    <a:lstStyle/>
                    <a:p>
                      <a:pPr algn="ctr"/>
                      <a:r>
                        <a:rPr lang="en-GB" dirty="0"/>
                        <a:t>100 %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a:t>
                      </a:r>
                    </a:p>
                  </a:txBody>
                  <a:tcPr/>
                </a:tc>
                <a:tc>
                  <a:txBody>
                    <a:bodyPr/>
                    <a:lstStyle/>
                    <a:p>
                      <a:pPr algn="ctr"/>
                      <a:r>
                        <a:rPr lang="en-GB" dirty="0"/>
                        <a:t>7.6</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2</a:t>
                      </a:r>
                    </a:p>
                  </a:txBody>
                  <a:tcPr/>
                </a:tc>
                <a:tc>
                  <a:txBody>
                    <a:bodyPr/>
                    <a:lstStyle/>
                    <a:p>
                      <a:pPr algn="ctr"/>
                      <a:r>
                        <a:rPr lang="en-GB" dirty="0"/>
                        <a:t>3</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4E7B3E94-8169-4CA7-8101-A9052F6188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1232" y="4365104"/>
            <a:ext cx="371894" cy="371894"/>
          </a:xfrm>
          <a:prstGeom prst="rect">
            <a:avLst/>
          </a:prstGeom>
        </p:spPr>
      </p:pic>
      <p:sp>
        <p:nvSpPr>
          <p:cNvPr id="10" name="TextBox 9">
            <a:extLst>
              <a:ext uri="{FF2B5EF4-FFF2-40B4-BE49-F238E27FC236}">
                <a16:creationId xmlns:a16="http://schemas.microsoft.com/office/drawing/2014/main" id="{741D3026-0A67-42CB-BD3C-404F297F6CB4}"/>
              </a:ext>
            </a:extLst>
          </p:cNvPr>
          <p:cNvSpPr txBox="1"/>
          <p:nvPr/>
        </p:nvSpPr>
        <p:spPr>
          <a:xfrm>
            <a:off x="2054327" y="5246717"/>
            <a:ext cx="5796780"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
            </a:pPr>
            <a:r>
              <a:rPr lang="en-GB" dirty="0"/>
              <a:t>Separate List – more effective when using more tools</a:t>
            </a:r>
          </a:p>
          <a:p>
            <a:pPr marL="360000" indent="-360000">
              <a:spcAft>
                <a:spcPts val="1000"/>
              </a:spcAft>
              <a:buClr>
                <a:schemeClr val="tx2"/>
              </a:buClr>
              <a:buSzPct val="80000"/>
              <a:buFont typeface="Wingdings" panose="05000000000000000000" pitchFamily="2" charset="2"/>
              <a:buChar char="n"/>
            </a:pPr>
            <a:endParaRPr lang="en-GB" dirty="0"/>
          </a:p>
        </p:txBody>
      </p:sp>
    </p:spTree>
    <p:extLst>
      <p:ext uri="{BB962C8B-B14F-4D97-AF65-F5344CB8AC3E}">
        <p14:creationId xmlns:p14="http://schemas.microsoft.com/office/powerpoint/2010/main" val="425254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6F3-65D3-4F69-921E-46F0E67CC46E}"/>
              </a:ext>
            </a:extLst>
          </p:cNvPr>
          <p:cNvSpPr>
            <a:spLocks noGrp="1"/>
          </p:cNvSpPr>
          <p:nvPr>
            <p:ph type="title"/>
          </p:nvPr>
        </p:nvSpPr>
        <p:spPr/>
        <p:txBody>
          <a:bodyPr/>
          <a:lstStyle/>
          <a:p>
            <a:r>
              <a:rPr lang="en-GB" dirty="0"/>
              <a:t>UX 1 – Lessons</a:t>
            </a:r>
          </a:p>
        </p:txBody>
      </p:sp>
      <p:sp>
        <p:nvSpPr>
          <p:cNvPr id="3" name="Footer Placeholder 2">
            <a:extLst>
              <a:ext uri="{FF2B5EF4-FFF2-40B4-BE49-F238E27FC236}">
                <a16:creationId xmlns:a16="http://schemas.microsoft.com/office/drawing/2014/main" id="{E5761703-8EF6-4C23-9EEB-25476EB4BA86}"/>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76CD5C8D-0B40-49CB-8703-522618A3C6C0}"/>
              </a:ext>
            </a:extLst>
          </p:cNvPr>
          <p:cNvSpPr>
            <a:spLocks noGrp="1"/>
          </p:cNvSpPr>
          <p:nvPr>
            <p:ph type="sldNum" sz="quarter" idx="11"/>
          </p:nvPr>
        </p:nvSpPr>
        <p:spPr/>
        <p:txBody>
          <a:bodyPr/>
          <a:lstStyle/>
          <a:p>
            <a:fld id="{815DB69B-0A2B-4D0B-A3BD-360AAA24381D}" type="slidenum">
              <a:rPr lang="de-DE" smtClean="0"/>
              <a:pPr/>
              <a:t>18</a:t>
            </a:fld>
            <a:endParaRPr lang="de-DE" dirty="0"/>
          </a:p>
        </p:txBody>
      </p:sp>
      <p:sp>
        <p:nvSpPr>
          <p:cNvPr id="5" name="Text Placeholder 4">
            <a:extLst>
              <a:ext uri="{FF2B5EF4-FFF2-40B4-BE49-F238E27FC236}">
                <a16:creationId xmlns:a16="http://schemas.microsoft.com/office/drawing/2014/main" id="{3EC070DB-515E-40A0-BBE6-3FECE74EEE56}"/>
              </a:ext>
            </a:extLst>
          </p:cNvPr>
          <p:cNvSpPr>
            <a:spLocks noGrp="1"/>
          </p:cNvSpPr>
          <p:nvPr>
            <p:ph type="body" sz="quarter" idx="12"/>
          </p:nvPr>
        </p:nvSpPr>
        <p:spPr/>
        <p:txBody>
          <a:bodyPr/>
          <a:lstStyle/>
          <a:p>
            <a:endParaRPr lang="en-GB" dirty="0"/>
          </a:p>
          <a:p>
            <a:r>
              <a:rPr lang="en-GB" dirty="0"/>
              <a:t>Analysis / Results View</a:t>
            </a:r>
          </a:p>
          <a:p>
            <a:endParaRPr lang="en-GB" dirty="0"/>
          </a:p>
          <a:p>
            <a:endParaRPr lang="en-GB" dirty="0"/>
          </a:p>
          <a:p>
            <a:r>
              <a:rPr lang="en-GB" dirty="0"/>
              <a:t>Improvisations for next UX cycle:</a:t>
            </a:r>
          </a:p>
          <a:p>
            <a:pPr>
              <a:buFont typeface="Wingdings" panose="05000000000000000000" pitchFamily="2" charset="2"/>
              <a:buChar char="§"/>
            </a:pPr>
            <a:endParaRPr lang="en-GB" dirty="0"/>
          </a:p>
          <a:p>
            <a:pPr lvl="2">
              <a:buFont typeface="Wingdings" panose="05000000000000000000" pitchFamily="2" charset="2"/>
              <a:buChar char="§"/>
            </a:pPr>
            <a:r>
              <a:rPr lang="en-GB" dirty="0"/>
              <a:t>Increase code base</a:t>
            </a:r>
          </a:p>
          <a:p>
            <a:pPr lvl="2">
              <a:buFont typeface="Wingdings" panose="05000000000000000000" pitchFamily="2" charset="2"/>
              <a:buChar char="§"/>
            </a:pPr>
            <a:r>
              <a:rPr lang="en-GB" dirty="0"/>
              <a:t>Volume of bugs ( + scroll )</a:t>
            </a:r>
          </a:p>
          <a:p>
            <a:pPr lvl="2">
              <a:buFont typeface="Wingdings" panose="05000000000000000000" pitchFamily="2" charset="2"/>
              <a:buChar char="§"/>
            </a:pPr>
            <a:r>
              <a:rPr lang="en-GB" dirty="0"/>
              <a:t>Integrate more tools </a:t>
            </a:r>
          </a:p>
          <a:p>
            <a:pPr lvl="2">
              <a:buFont typeface="Wingdings" panose="05000000000000000000" pitchFamily="2" charset="2"/>
              <a:buChar char="§"/>
            </a:pPr>
            <a:r>
              <a:rPr lang="en-GB" dirty="0"/>
              <a:t>Code view perspective</a:t>
            </a:r>
          </a:p>
          <a:p>
            <a:pPr lvl="2">
              <a:buFont typeface="Wingdings" panose="05000000000000000000" pitchFamily="2" charset="2"/>
              <a:buChar char="§"/>
            </a:pPr>
            <a:r>
              <a:rPr lang="en-GB" dirty="0"/>
              <a:t>+ new sub RQ’s</a:t>
            </a:r>
          </a:p>
        </p:txBody>
      </p:sp>
      <p:pic>
        <p:nvPicPr>
          <p:cNvPr id="9" name="Picture 8" descr="A picture containing drawing&#10;&#10;Description automatically generated">
            <a:extLst>
              <a:ext uri="{FF2B5EF4-FFF2-40B4-BE49-F238E27FC236}">
                <a16:creationId xmlns:a16="http://schemas.microsoft.com/office/drawing/2014/main" id="{1A305F6E-4C30-4B70-A486-1EE3CF5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773" y="1290909"/>
            <a:ext cx="1057275" cy="1057275"/>
          </a:xfrm>
          <a:prstGeom prst="rect">
            <a:avLst/>
          </a:prstGeom>
        </p:spPr>
      </p:pic>
    </p:spTree>
    <p:extLst>
      <p:ext uri="{BB962C8B-B14F-4D97-AF65-F5344CB8AC3E}">
        <p14:creationId xmlns:p14="http://schemas.microsoft.com/office/powerpoint/2010/main" val="59824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19</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buNone/>
            </a:pPr>
            <a:r>
              <a:rPr lang="en-GB" sz="2400" b="1" dirty="0"/>
              <a:t>UX Design Cycle 2</a:t>
            </a:r>
          </a:p>
        </p:txBody>
      </p:sp>
    </p:spTree>
    <p:extLst>
      <p:ext uri="{BB962C8B-B14F-4D97-AF65-F5344CB8AC3E}">
        <p14:creationId xmlns:p14="http://schemas.microsoft.com/office/powerpoint/2010/main" val="146259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15DB69B-0A2B-4D0B-A3BD-360AAA24381D}" type="slidenum">
              <a:rPr lang="de-DE" smtClean="0"/>
              <a:pPr/>
              <a:t>2</a:t>
            </a:fld>
            <a:endParaRPr lang="de-DE" dirty="0"/>
          </a:p>
        </p:txBody>
      </p:sp>
      <p:sp>
        <p:nvSpPr>
          <p:cNvPr id="5" name="Textplatzhalter 4"/>
          <p:cNvSpPr>
            <a:spLocks noGrp="1"/>
          </p:cNvSpPr>
          <p:nvPr>
            <p:ph type="body" sz="quarter" idx="12"/>
          </p:nvPr>
        </p:nvSpPr>
        <p:spPr>
          <a:xfrm>
            <a:off x="452374" y="1354002"/>
            <a:ext cx="3626081" cy="2096235"/>
          </a:xfrm>
        </p:spPr>
        <p:txBody>
          <a:bodyPr/>
          <a:lstStyle/>
          <a:p>
            <a:endParaRPr lang="en-GB" dirty="0"/>
          </a:p>
          <a:p>
            <a:r>
              <a:rPr lang="en-GB" dirty="0"/>
              <a:t>Johnson et al.</a:t>
            </a:r>
            <a:endParaRPr lang="en-GB" sz="1600" dirty="0"/>
          </a:p>
          <a:p>
            <a:pPr marL="466362" lvl="1" indent="0">
              <a:buNone/>
            </a:pPr>
            <a:endParaRPr lang="en-GB" sz="1600" dirty="0"/>
          </a:p>
          <a:p>
            <a:pPr marL="360000" lvl="1" indent="-360000"/>
            <a:r>
              <a:rPr lang="en-GB" dirty="0"/>
              <a:t>Christakis et al.</a:t>
            </a:r>
            <a:br>
              <a:rPr lang="en-GB" dirty="0"/>
            </a:br>
            <a:endParaRPr lang="en-GB" dirty="0"/>
          </a:p>
          <a:p>
            <a:pPr marL="360000" lvl="1" indent="-360000"/>
            <a:endParaRPr lang="en-GB" dirty="0"/>
          </a:p>
          <a:p>
            <a:pPr marL="360000" lvl="1" indent="-360000"/>
            <a:endParaRPr lang="en-GB" dirty="0"/>
          </a:p>
          <a:p>
            <a:pPr marL="360000" lvl="1" indent="-360000"/>
            <a:endParaRPr lang="en-GB" dirty="0"/>
          </a:p>
          <a:p>
            <a:pPr marL="360000" lvl="1" indent="-360000"/>
            <a:r>
              <a:rPr lang="en-GB" dirty="0"/>
              <a:t>Habib et al.</a:t>
            </a:r>
            <a:br>
              <a:rPr lang="en-GB" dirty="0"/>
            </a:br>
            <a:endParaRPr lang="en-GB" dirty="0"/>
          </a:p>
          <a:p>
            <a:pPr lvl="1">
              <a:buFontTx/>
              <a:buChar char="-"/>
            </a:pPr>
            <a:endParaRPr lang="en-GB" sz="1600" dirty="0"/>
          </a:p>
          <a:p>
            <a:pPr>
              <a:buFontTx/>
              <a:buChar char="-"/>
            </a:pPr>
            <a:endParaRPr lang="de-DE" dirty="0"/>
          </a:p>
          <a:p>
            <a:pPr>
              <a:buFontTx/>
              <a:buChar char="-"/>
            </a:pP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8" name="Titel 1">
            <a:extLst>
              <a:ext uri="{FF2B5EF4-FFF2-40B4-BE49-F238E27FC236}">
                <a16:creationId xmlns:a16="http://schemas.microsoft.com/office/drawing/2014/main" id="{8F3356E1-DF59-4BA5-8E40-09958117AED1}"/>
              </a:ext>
            </a:extLst>
          </p:cNvPr>
          <p:cNvSpPr>
            <a:spLocks noGrp="1"/>
          </p:cNvSpPr>
          <p:nvPr>
            <p:ph type="title"/>
          </p:nvPr>
        </p:nvSpPr>
        <p:spPr>
          <a:xfrm>
            <a:off x="270900" y="188642"/>
            <a:ext cx="9363637" cy="1079772"/>
          </a:xfrm>
        </p:spPr>
        <p:txBody>
          <a:bodyPr/>
          <a:lstStyle/>
          <a:p>
            <a:r>
              <a:rPr lang="de-DE" dirty="0">
                <a:solidFill>
                  <a:schemeClr val="tx2"/>
                </a:solidFill>
              </a:rPr>
              <a:t>Static Code Analysis</a:t>
            </a:r>
          </a:p>
        </p:txBody>
      </p:sp>
      <p:sp>
        <p:nvSpPr>
          <p:cNvPr id="6" name="Rectangle 5">
            <a:extLst>
              <a:ext uri="{FF2B5EF4-FFF2-40B4-BE49-F238E27FC236}">
                <a16:creationId xmlns:a16="http://schemas.microsoft.com/office/drawing/2014/main" id="{DDFAA2B6-4D61-4CED-ACEF-6473307B202E}"/>
              </a:ext>
            </a:extLst>
          </p:cNvPr>
          <p:cNvSpPr/>
          <p:nvPr/>
        </p:nvSpPr>
        <p:spPr>
          <a:xfrm>
            <a:off x="6249144" y="3080905"/>
            <a:ext cx="1787669" cy="369332"/>
          </a:xfrm>
          <a:prstGeom prst="rect">
            <a:avLst/>
          </a:prstGeom>
        </p:spPr>
        <p:txBody>
          <a:bodyPr wrap="none">
            <a:spAutoFit/>
          </a:bodyPr>
          <a:lstStyle/>
          <a:p>
            <a:r>
              <a:rPr lang="de-DE" dirty="0">
                <a:solidFill>
                  <a:srgbClr val="00B050"/>
                </a:solidFill>
              </a:rPr>
              <a:t>Usability Issues</a:t>
            </a:r>
            <a:endParaRPr lang="LID4096" dirty="0">
              <a:solidFill>
                <a:srgbClr val="00B050"/>
              </a:solidFill>
            </a:endParaRPr>
          </a:p>
        </p:txBody>
      </p:sp>
      <p:sp>
        <p:nvSpPr>
          <p:cNvPr id="13" name="TextBox 12">
            <a:extLst>
              <a:ext uri="{FF2B5EF4-FFF2-40B4-BE49-F238E27FC236}">
                <a16:creationId xmlns:a16="http://schemas.microsoft.com/office/drawing/2014/main" id="{8573BD47-F90D-4FA1-8B25-00A8EA62085C}"/>
              </a:ext>
            </a:extLst>
          </p:cNvPr>
          <p:cNvSpPr txBox="1"/>
          <p:nvPr/>
        </p:nvSpPr>
        <p:spPr>
          <a:xfrm>
            <a:off x="270900" y="5269404"/>
            <a:ext cx="9324347" cy="1400383"/>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Brittany Johnson, </a:t>
            </a:r>
            <a:r>
              <a:rPr lang="en-GB" sz="1000" dirty="0" err="1"/>
              <a:t>Yoonki</a:t>
            </a:r>
            <a:r>
              <a:rPr lang="en-GB" sz="1000" dirty="0"/>
              <a:t> Song, Emerson Murphy-Hill, and Robert </a:t>
            </a:r>
            <a:r>
              <a:rPr lang="en-GB" sz="1000" dirty="0" err="1"/>
              <a:t>Bowdidge</a:t>
            </a:r>
            <a:r>
              <a:rPr lang="en-GB" sz="1000" dirty="0"/>
              <a:t>. 2013. Why don't software developers use static analysis tools to find bugs?. </a:t>
            </a:r>
            <a:br>
              <a:rPr lang="en-GB" sz="1000" dirty="0"/>
            </a:br>
            <a:r>
              <a:rPr lang="en-GB" sz="1000" dirty="0"/>
              <a:t>In </a:t>
            </a:r>
            <a:r>
              <a:rPr lang="en-GB" sz="1000" i="1" dirty="0"/>
              <a:t>Proceedings of the 2013 International Conference on Software Engineering</a:t>
            </a:r>
            <a:r>
              <a:rPr lang="en-GB" sz="1000" dirty="0"/>
              <a:t> (ICSE '13). IEEE Press, Piscataway, NJ, USA, 672-681.</a:t>
            </a:r>
          </a:p>
          <a:p>
            <a:pPr marL="360000" indent="-360000">
              <a:spcAft>
                <a:spcPts val="1000"/>
              </a:spcAft>
              <a:buClr>
                <a:schemeClr val="tx2"/>
              </a:buClr>
              <a:buSzPct val="80000"/>
              <a:buFont typeface="Wingdings" panose="05000000000000000000" pitchFamily="2" charset="2"/>
              <a:buChar char="v"/>
            </a:pPr>
            <a:r>
              <a:rPr lang="en-GB" sz="1000" dirty="0"/>
              <a:t>Maria Christakis and Christian Bird. 2016. What developers want and need from program analysis: an empirical study. In </a:t>
            </a:r>
            <a:r>
              <a:rPr lang="en-GB" sz="1000" i="1" dirty="0"/>
              <a:t>Proceedings of the 31st IEEE/ACM </a:t>
            </a:r>
            <a:br>
              <a:rPr lang="en-GB" sz="1000" i="1" dirty="0"/>
            </a:br>
            <a:r>
              <a:rPr lang="en-GB" sz="1000" i="1" dirty="0"/>
              <a:t>International Conference on Automated Software Engineering</a:t>
            </a:r>
            <a:r>
              <a:rPr lang="en-GB" sz="1000" dirty="0"/>
              <a:t> (ASE 2016). ACM, New York, NY, USA, 332-343. DOI: </a:t>
            </a:r>
            <a:r>
              <a:rPr lang="en-GB" sz="1000" dirty="0">
                <a:hlinkClick r:id="rId3"/>
              </a:rPr>
              <a:t>https://doi.org/10.1145/2970276.2970347</a:t>
            </a: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Habib, A., &amp; </a:t>
            </a:r>
            <a:r>
              <a:rPr lang="en-GB" sz="1000" dirty="0" err="1"/>
              <a:t>Pradel</a:t>
            </a:r>
            <a:r>
              <a:rPr lang="en-GB" sz="1000" dirty="0"/>
              <a:t>, M. (2018, September). How many of all bugs do we find? a study of static bug detectors. In </a:t>
            </a:r>
            <a:r>
              <a:rPr lang="en-GB" sz="1000" i="1" dirty="0"/>
              <a:t>ASE</a:t>
            </a:r>
            <a:r>
              <a:rPr lang="en-GB" sz="1000" dirty="0"/>
              <a:t> (pp. 317-328).</a:t>
            </a:r>
          </a:p>
          <a:p>
            <a:pPr marL="360000" indent="-360000">
              <a:spcAft>
                <a:spcPts val="1000"/>
              </a:spcAft>
              <a:buClr>
                <a:schemeClr val="tx2"/>
              </a:buClr>
              <a:buSzPct val="80000"/>
              <a:buFont typeface="Wingdings" panose="05000000000000000000" pitchFamily="2" charset="2"/>
              <a:buChar char="v"/>
            </a:pPr>
            <a:endParaRPr lang="LID4096" sz="1000" dirty="0" err="1"/>
          </a:p>
        </p:txBody>
      </p:sp>
    </p:spTree>
    <p:extLst>
      <p:ext uri="{BB962C8B-B14F-4D97-AF65-F5344CB8AC3E}">
        <p14:creationId xmlns:p14="http://schemas.microsoft.com/office/powerpoint/2010/main" val="2155070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2</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20</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3462205276"/>
              </p:ext>
            </p:extLst>
          </p:nvPr>
        </p:nvGraphicFramePr>
        <p:xfrm>
          <a:off x="560512" y="1469769"/>
          <a:ext cx="8712969" cy="4479575"/>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Multiple Icons</a:t>
                      </a:r>
                    </a:p>
                    <a:p>
                      <a:pPr marL="285750" indent="-285750">
                        <a:buFont typeface="Arial" panose="020B0604020202020204" pitchFamily="34" charset="0"/>
                        <a:buChar char="•"/>
                      </a:pPr>
                      <a:r>
                        <a:rPr lang="en-GB" dirty="0"/>
                        <a:t>Single Icon</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Numbers</a:t>
                      </a:r>
                    </a:p>
                    <a:p>
                      <a:pPr marL="285750" indent="-285750">
                        <a:buFont typeface="Arial" panose="020B0604020202020204" pitchFamily="34" charset="0"/>
                        <a:buChar char="•"/>
                      </a:pPr>
                      <a:r>
                        <a:rPr lang="en-GB" dirty="0"/>
                        <a:t>Adjectives</a:t>
                      </a:r>
                      <a:br>
                        <a:rPr lang="en-GB" dirty="0"/>
                      </a:b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2946794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21</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7</a:t>
            </a:r>
          </a:p>
          <a:p>
            <a:pPr>
              <a:lnSpc>
                <a:spcPct val="200000"/>
              </a:lnSpc>
            </a:pPr>
            <a:r>
              <a:rPr lang="en-GB" dirty="0"/>
              <a:t>Sub research questions: 9</a:t>
            </a:r>
          </a:p>
          <a:p>
            <a:pPr>
              <a:lnSpc>
                <a:spcPct val="200000"/>
              </a:lnSpc>
            </a:pPr>
            <a:r>
              <a:rPr lang="en-GB" dirty="0"/>
              <a:t>Each session: ~ 105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2</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pic>
        <p:nvPicPr>
          <p:cNvPr id="7" name="Picture 6" descr="A close up of a logo&#10;&#10;Description automatically generated">
            <a:extLst>
              <a:ext uri="{FF2B5EF4-FFF2-40B4-BE49-F238E27FC236}">
                <a16:creationId xmlns:a16="http://schemas.microsoft.com/office/drawing/2014/main" id="{929FD7B3-AACB-4BB4-A318-C81EB75F0B06}"/>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6472" r="83085" b="6472"/>
          <a:stretch/>
        </p:blipFill>
        <p:spPr>
          <a:xfrm>
            <a:off x="3656856" y="3429000"/>
            <a:ext cx="723333" cy="2879822"/>
          </a:xfrm>
          <a:prstGeom prst="rect">
            <a:avLst/>
          </a:prstGeom>
        </p:spPr>
      </p:pic>
      <p:pic>
        <p:nvPicPr>
          <p:cNvPr id="9" name="Picture 8" descr="A close up of a logo&#10;&#10;Description automatically generated">
            <a:extLst>
              <a:ext uri="{FF2B5EF4-FFF2-40B4-BE49-F238E27FC236}">
                <a16:creationId xmlns:a16="http://schemas.microsoft.com/office/drawing/2014/main" id="{F248FEB9-6DEF-4568-A00A-3739BE2B65D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6472" r="83085" b="6472"/>
          <a:stretch/>
        </p:blipFill>
        <p:spPr>
          <a:xfrm flipH="1">
            <a:off x="9001097" y="3429000"/>
            <a:ext cx="723333" cy="2879822"/>
          </a:xfrm>
          <a:prstGeom prst="rect">
            <a:avLst/>
          </a:prstGeom>
        </p:spPr>
      </p:pic>
    </p:spTree>
    <p:extLst>
      <p:ext uri="{BB962C8B-B14F-4D97-AF65-F5344CB8AC3E}">
        <p14:creationId xmlns:p14="http://schemas.microsoft.com/office/powerpoint/2010/main" val="2091466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22</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6267" y="1398793"/>
            <a:ext cx="8292902" cy="4426495"/>
          </a:xfrm>
          <a:prstGeom prst="rect">
            <a:avLst/>
          </a:prstGeom>
        </p:spPr>
      </p:pic>
      <p:sp>
        <p:nvSpPr>
          <p:cNvPr id="5" name="TextBox 4">
            <a:extLst>
              <a:ext uri="{FF2B5EF4-FFF2-40B4-BE49-F238E27FC236}">
                <a16:creationId xmlns:a16="http://schemas.microsoft.com/office/drawing/2014/main" id="{6DDB137D-428D-4AEC-83A3-C7C407BE2618}"/>
              </a:ext>
            </a:extLst>
          </p:cNvPr>
          <p:cNvSpPr txBox="1"/>
          <p:nvPr/>
        </p:nvSpPr>
        <p:spPr>
          <a:xfrm>
            <a:off x="4144533" y="6019530"/>
            <a:ext cx="1427955"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Single List</a:t>
            </a:r>
          </a:p>
        </p:txBody>
      </p:sp>
    </p:spTree>
    <p:extLst>
      <p:ext uri="{BB962C8B-B14F-4D97-AF65-F5344CB8AC3E}">
        <p14:creationId xmlns:p14="http://schemas.microsoft.com/office/powerpoint/2010/main" val="1885103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23</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8544" y="1419653"/>
            <a:ext cx="8253824" cy="4405636"/>
          </a:xfrm>
          <a:prstGeom prst="rect">
            <a:avLst/>
          </a:prstGeom>
        </p:spPr>
      </p:pic>
      <p:sp>
        <p:nvSpPr>
          <p:cNvPr id="6" name="TextBox 5">
            <a:extLst>
              <a:ext uri="{FF2B5EF4-FFF2-40B4-BE49-F238E27FC236}">
                <a16:creationId xmlns:a16="http://schemas.microsoft.com/office/drawing/2014/main" id="{BF70BA6A-E923-4BCE-8B3F-2E34FB131020}"/>
              </a:ext>
            </a:extLst>
          </p:cNvPr>
          <p:cNvSpPr txBox="1"/>
          <p:nvPr/>
        </p:nvSpPr>
        <p:spPr>
          <a:xfrm>
            <a:off x="4144533" y="6019530"/>
            <a:ext cx="1722908"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Separate List</a:t>
            </a:r>
          </a:p>
        </p:txBody>
      </p:sp>
    </p:spTree>
    <p:extLst>
      <p:ext uri="{BB962C8B-B14F-4D97-AF65-F5344CB8AC3E}">
        <p14:creationId xmlns:p14="http://schemas.microsoft.com/office/powerpoint/2010/main" val="1767376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24</a:t>
            </a:fld>
            <a:endParaRPr lang="de-DE" dirty="0"/>
          </a:p>
        </p:txBody>
      </p:sp>
      <p:sp>
        <p:nvSpPr>
          <p:cNvPr id="6" name="TextBox 5">
            <a:extLst>
              <a:ext uri="{FF2B5EF4-FFF2-40B4-BE49-F238E27FC236}">
                <a16:creationId xmlns:a16="http://schemas.microsoft.com/office/drawing/2014/main" id="{BF70BA6A-E923-4BCE-8B3F-2E34FB131020}"/>
              </a:ext>
            </a:extLst>
          </p:cNvPr>
          <p:cNvSpPr txBox="1"/>
          <p:nvPr/>
        </p:nvSpPr>
        <p:spPr>
          <a:xfrm>
            <a:off x="260512" y="1844824"/>
            <a:ext cx="1197123"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p:txBody>
      </p:sp>
      <p:graphicFrame>
        <p:nvGraphicFramePr>
          <p:cNvPr id="5" name="Table 7">
            <a:extLst>
              <a:ext uri="{FF2B5EF4-FFF2-40B4-BE49-F238E27FC236}">
                <a16:creationId xmlns:a16="http://schemas.microsoft.com/office/drawing/2014/main" id="{18E0ECC5-9740-48E7-A4C0-5AA0A2D61F66}"/>
              </a:ext>
            </a:extLst>
          </p:cNvPr>
          <p:cNvGraphicFramePr>
            <a:graphicFrameLocks noGrp="1"/>
          </p:cNvGraphicFramePr>
          <p:nvPr>
            <p:extLst>
              <p:ext uri="{D42A27DB-BD31-4B8C-83A1-F6EECF244321}">
                <p14:modId xmlns:p14="http://schemas.microsoft.com/office/powerpoint/2010/main" val="1234253183"/>
              </p:ext>
            </p:extLst>
          </p:nvPr>
        </p:nvGraphicFramePr>
        <p:xfrm>
          <a:off x="1650718" y="2665720"/>
          <a:ext cx="6603999" cy="148336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451710943"/>
                    </a:ext>
                  </a:extLst>
                </a:gridCol>
                <a:gridCol w="2201333">
                  <a:extLst>
                    <a:ext uri="{9D8B030D-6E8A-4147-A177-3AD203B41FA5}">
                      <a16:colId xmlns:a16="http://schemas.microsoft.com/office/drawing/2014/main" val="2145922691"/>
                    </a:ext>
                  </a:extLst>
                </a:gridCol>
                <a:gridCol w="2201333">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 Single List</a:t>
                      </a:r>
                    </a:p>
                  </a:txBody>
                  <a:tcPr/>
                </a:tc>
                <a:tc>
                  <a:txBody>
                    <a:bodyPr/>
                    <a:lstStyle/>
                    <a:p>
                      <a:pPr algn="ctr"/>
                      <a:r>
                        <a:rPr lang="en-GB" b="1" dirty="0"/>
                        <a:t>Separate List</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71.43 %</a:t>
                      </a:r>
                    </a:p>
                  </a:txBody>
                  <a:tcPr/>
                </a:tc>
                <a:tc>
                  <a:txBody>
                    <a:bodyPr/>
                    <a:lstStyle/>
                    <a:p>
                      <a:pPr algn="ctr"/>
                      <a:r>
                        <a:rPr lang="en-GB" dirty="0"/>
                        <a:t>42.85 %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8.14</a:t>
                      </a:r>
                    </a:p>
                  </a:txBody>
                  <a:tcPr/>
                </a:tc>
                <a:tc>
                  <a:txBody>
                    <a:bodyPr/>
                    <a:lstStyle/>
                    <a:p>
                      <a:pPr algn="ctr"/>
                      <a:r>
                        <a:rPr lang="en-GB" dirty="0"/>
                        <a:t>5.43</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5</a:t>
                      </a:r>
                    </a:p>
                  </a:txBody>
                  <a:tcPr/>
                </a:tc>
                <a:tc>
                  <a:txBody>
                    <a:bodyPr/>
                    <a:lstStyle/>
                    <a:p>
                      <a:pPr algn="ctr"/>
                      <a:r>
                        <a:rPr lang="en-GB" dirty="0"/>
                        <a:t>0</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4E7B3E94-8169-4CA7-8101-A9052F6188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8984" y="4365104"/>
            <a:ext cx="371894" cy="371894"/>
          </a:xfrm>
          <a:prstGeom prst="rect">
            <a:avLst/>
          </a:prstGeom>
        </p:spPr>
      </p:pic>
      <p:sp>
        <p:nvSpPr>
          <p:cNvPr id="10" name="TextBox 9">
            <a:extLst>
              <a:ext uri="{FF2B5EF4-FFF2-40B4-BE49-F238E27FC236}">
                <a16:creationId xmlns:a16="http://schemas.microsoft.com/office/drawing/2014/main" id="{741D3026-0A67-42CB-BD3C-404F297F6CB4}"/>
              </a:ext>
            </a:extLst>
          </p:cNvPr>
          <p:cNvSpPr txBox="1"/>
          <p:nvPr/>
        </p:nvSpPr>
        <p:spPr>
          <a:xfrm>
            <a:off x="2054327" y="5246717"/>
            <a:ext cx="5783956"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
            </a:pPr>
            <a:r>
              <a:rPr lang="en-GB" dirty="0"/>
              <a:t>Single List – effortless to perceive, more user friendly</a:t>
            </a:r>
          </a:p>
          <a:p>
            <a:pPr marL="360000" indent="-360000">
              <a:spcAft>
                <a:spcPts val="1000"/>
              </a:spcAft>
              <a:buClr>
                <a:schemeClr val="tx2"/>
              </a:buClr>
              <a:buSzPct val="80000"/>
              <a:buFont typeface="Wingdings" panose="05000000000000000000" pitchFamily="2" charset="2"/>
              <a:buChar char="n"/>
            </a:pPr>
            <a:endParaRPr lang="en-GB" dirty="0"/>
          </a:p>
        </p:txBody>
      </p:sp>
    </p:spTree>
    <p:extLst>
      <p:ext uri="{BB962C8B-B14F-4D97-AF65-F5344CB8AC3E}">
        <p14:creationId xmlns:p14="http://schemas.microsoft.com/office/powerpoint/2010/main" val="2535454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6F3-65D3-4F69-921E-46F0E67CC46E}"/>
              </a:ext>
            </a:extLst>
          </p:cNvPr>
          <p:cNvSpPr>
            <a:spLocks noGrp="1"/>
          </p:cNvSpPr>
          <p:nvPr>
            <p:ph type="title"/>
          </p:nvPr>
        </p:nvSpPr>
        <p:spPr/>
        <p:txBody>
          <a:bodyPr/>
          <a:lstStyle/>
          <a:p>
            <a:r>
              <a:rPr lang="en-GB" dirty="0"/>
              <a:t>UX 2 – Lessons</a:t>
            </a:r>
          </a:p>
        </p:txBody>
      </p:sp>
      <p:sp>
        <p:nvSpPr>
          <p:cNvPr id="3" name="Footer Placeholder 2">
            <a:extLst>
              <a:ext uri="{FF2B5EF4-FFF2-40B4-BE49-F238E27FC236}">
                <a16:creationId xmlns:a16="http://schemas.microsoft.com/office/drawing/2014/main" id="{E5761703-8EF6-4C23-9EEB-25476EB4BA86}"/>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76CD5C8D-0B40-49CB-8703-522618A3C6C0}"/>
              </a:ext>
            </a:extLst>
          </p:cNvPr>
          <p:cNvSpPr>
            <a:spLocks noGrp="1"/>
          </p:cNvSpPr>
          <p:nvPr>
            <p:ph type="sldNum" sz="quarter" idx="11"/>
          </p:nvPr>
        </p:nvSpPr>
        <p:spPr/>
        <p:txBody>
          <a:bodyPr/>
          <a:lstStyle/>
          <a:p>
            <a:fld id="{815DB69B-0A2B-4D0B-A3BD-360AAA24381D}" type="slidenum">
              <a:rPr lang="de-DE" smtClean="0"/>
              <a:pPr/>
              <a:t>25</a:t>
            </a:fld>
            <a:endParaRPr lang="de-DE" dirty="0"/>
          </a:p>
        </p:txBody>
      </p:sp>
      <p:sp>
        <p:nvSpPr>
          <p:cNvPr id="5" name="Text Placeholder 4">
            <a:extLst>
              <a:ext uri="{FF2B5EF4-FFF2-40B4-BE49-F238E27FC236}">
                <a16:creationId xmlns:a16="http://schemas.microsoft.com/office/drawing/2014/main" id="{3EC070DB-515E-40A0-BBE6-3FECE74EEE56}"/>
              </a:ext>
            </a:extLst>
          </p:cNvPr>
          <p:cNvSpPr>
            <a:spLocks noGrp="1"/>
          </p:cNvSpPr>
          <p:nvPr>
            <p:ph type="body" sz="quarter" idx="12"/>
          </p:nvPr>
        </p:nvSpPr>
        <p:spPr/>
        <p:txBody>
          <a:bodyPr/>
          <a:lstStyle/>
          <a:p>
            <a:endParaRPr lang="en-GB" dirty="0"/>
          </a:p>
          <a:p>
            <a:r>
              <a:rPr lang="en-GB" dirty="0"/>
              <a:t>Analysis / Results View</a:t>
            </a:r>
          </a:p>
          <a:p>
            <a:r>
              <a:rPr lang="en-GB" dirty="0"/>
              <a:t>Code View</a:t>
            </a:r>
          </a:p>
          <a:p>
            <a:r>
              <a:rPr lang="en-GB" dirty="0"/>
              <a:t>UX 1 Scalability </a:t>
            </a:r>
          </a:p>
          <a:p>
            <a:endParaRPr lang="en-GB" dirty="0"/>
          </a:p>
          <a:p>
            <a:endParaRPr lang="en-GB" dirty="0"/>
          </a:p>
          <a:p>
            <a:endParaRPr lang="en-GB" dirty="0"/>
          </a:p>
          <a:p>
            <a:r>
              <a:rPr lang="en-GB" dirty="0"/>
              <a:t>Improvisations for next UX cycle:</a:t>
            </a:r>
          </a:p>
          <a:p>
            <a:pPr>
              <a:buFont typeface="Wingdings" panose="05000000000000000000" pitchFamily="2" charset="2"/>
              <a:buChar char="§"/>
            </a:pPr>
            <a:endParaRPr lang="en-GB" dirty="0"/>
          </a:p>
          <a:p>
            <a:pPr lvl="3">
              <a:buFont typeface="Wingdings" panose="05000000000000000000" pitchFamily="2" charset="2"/>
              <a:buChar char="§"/>
            </a:pPr>
            <a:r>
              <a:rPr lang="en-GB" dirty="0"/>
              <a:t>UX 2 Scalability</a:t>
            </a:r>
          </a:p>
          <a:p>
            <a:pPr lvl="3">
              <a:buFont typeface="Wingdings" panose="05000000000000000000" pitchFamily="2" charset="2"/>
              <a:buChar char="§"/>
            </a:pPr>
            <a:r>
              <a:rPr lang="en-GB" dirty="0"/>
              <a:t>+ new sub RQ’s</a:t>
            </a:r>
          </a:p>
        </p:txBody>
      </p:sp>
      <p:pic>
        <p:nvPicPr>
          <p:cNvPr id="9" name="Picture 8" descr="A picture containing drawing&#10;&#10;Description automatically generated">
            <a:extLst>
              <a:ext uri="{FF2B5EF4-FFF2-40B4-BE49-F238E27FC236}">
                <a16:creationId xmlns:a16="http://schemas.microsoft.com/office/drawing/2014/main" id="{1A305F6E-4C30-4B70-A486-1EE3CF5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718" y="1700808"/>
            <a:ext cx="1057275" cy="1057275"/>
          </a:xfrm>
          <a:prstGeom prst="rect">
            <a:avLst/>
          </a:prstGeom>
        </p:spPr>
      </p:pic>
    </p:spTree>
    <p:extLst>
      <p:ext uri="{BB962C8B-B14F-4D97-AF65-F5344CB8AC3E}">
        <p14:creationId xmlns:p14="http://schemas.microsoft.com/office/powerpoint/2010/main" val="2847585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26</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buNone/>
            </a:pPr>
            <a:r>
              <a:rPr lang="en-GB" sz="2400" b="1" dirty="0"/>
              <a:t>UX Design Cycle 3</a:t>
            </a:r>
          </a:p>
        </p:txBody>
      </p:sp>
    </p:spTree>
    <p:extLst>
      <p:ext uri="{BB962C8B-B14F-4D97-AF65-F5344CB8AC3E}">
        <p14:creationId xmlns:p14="http://schemas.microsoft.com/office/powerpoint/2010/main" val="293922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a:xfrm>
            <a:off x="271181" y="-60166"/>
            <a:ext cx="9363637" cy="1079772"/>
          </a:xfrm>
        </p:spPr>
        <p:txBody>
          <a:bodyPr/>
          <a:lstStyle/>
          <a:p>
            <a:r>
              <a:rPr lang="en-GB" dirty="0">
                <a:solidFill>
                  <a:srgbClr val="003A80"/>
                </a:solidFill>
              </a:rPr>
              <a:t>UX 3</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27</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2544374686"/>
              </p:ext>
            </p:extLst>
          </p:nvPr>
        </p:nvGraphicFramePr>
        <p:xfrm>
          <a:off x="560512" y="980728"/>
          <a:ext cx="8712969" cy="5397552"/>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Next</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List view</a:t>
                      </a:r>
                    </a:p>
                    <a:p>
                      <a:pPr marL="285750" indent="-285750">
                        <a:buFont typeface="Arial" panose="020B0604020202020204" pitchFamily="34" charset="0"/>
                        <a:buChar char="•"/>
                      </a:pPr>
                      <a:r>
                        <a:rPr lang="en-GB" dirty="0"/>
                        <a:t>Bug icons</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Table view</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Vertical view</a:t>
                      </a:r>
                    </a:p>
                    <a:p>
                      <a:pPr marL="285750" indent="-285750">
                        <a:buFont typeface="Arial" panose="020B0604020202020204" pitchFamily="34" charset="0"/>
                        <a:buChar char="•"/>
                      </a:pPr>
                      <a:r>
                        <a:rPr lang="en-GB" dirty="0"/>
                        <a:t>Horizontal view</a:t>
                      </a:r>
                    </a:p>
                    <a:p>
                      <a:pPr marL="285750" indent="-285750">
                        <a:buFont typeface="Arial" panose="020B0604020202020204" pitchFamily="34" charset="0"/>
                        <a:buChar char="•"/>
                      </a:pPr>
                      <a:r>
                        <a:rPr lang="en-GB" dirty="0"/>
                        <a:t>Similar boxes</a:t>
                      </a:r>
                    </a:p>
                    <a:p>
                      <a:pPr marL="285750" indent="-285750">
                        <a:buFont typeface="Arial" panose="020B0604020202020204" pitchFamily="34" charset="0"/>
                        <a:buChar char="•"/>
                      </a:pPr>
                      <a:r>
                        <a:rPr lang="en-GB" dirty="0"/>
                        <a:t>Similar list</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p>
                      <a:pPr marL="285750" indent="-285750">
                        <a:buFont typeface="Arial" panose="020B0604020202020204" pitchFamily="34" charset="0"/>
                        <a:buChar char="•"/>
                      </a:pPr>
                      <a:r>
                        <a:rPr lang="en-GB" dirty="0"/>
                        <a:t>Table view</a:t>
                      </a:r>
                    </a:p>
                    <a:p>
                      <a:pPr marL="0" indent="0">
                        <a:buFont typeface="Arial" panose="020B0604020202020204" pitchFamily="34" charset="0"/>
                        <a:buNone/>
                      </a:pPr>
                      <a:endParaRPr lang="en-GB" dirty="0"/>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2086948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28</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5</a:t>
            </a:r>
          </a:p>
          <a:p>
            <a:pPr>
              <a:lnSpc>
                <a:spcPct val="200000"/>
              </a:lnSpc>
            </a:pPr>
            <a:r>
              <a:rPr lang="en-GB" dirty="0"/>
              <a:t>Sub research questions: 13</a:t>
            </a:r>
          </a:p>
          <a:p>
            <a:pPr>
              <a:lnSpc>
                <a:spcPct val="200000"/>
              </a:lnSpc>
            </a:pPr>
            <a:r>
              <a:rPr lang="en-GB" dirty="0"/>
              <a:t>Each session: ~ 120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3</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spTree>
    <p:extLst>
      <p:ext uri="{BB962C8B-B14F-4D97-AF65-F5344CB8AC3E}">
        <p14:creationId xmlns:p14="http://schemas.microsoft.com/office/powerpoint/2010/main" val="3513834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29</a:t>
            </a:fld>
            <a:endParaRPr lang="de-DE" dirty="0"/>
          </a:p>
        </p:txBody>
      </p:sp>
      <p:sp>
        <p:nvSpPr>
          <p:cNvPr id="5" name="TextBox 4">
            <a:extLst>
              <a:ext uri="{FF2B5EF4-FFF2-40B4-BE49-F238E27FC236}">
                <a16:creationId xmlns:a16="http://schemas.microsoft.com/office/drawing/2014/main" id="{AE9C2D08-5C4A-4E6B-8BA5-02A2F1767ED9}"/>
              </a:ext>
            </a:extLst>
          </p:cNvPr>
          <p:cNvSpPr txBox="1"/>
          <p:nvPr/>
        </p:nvSpPr>
        <p:spPr>
          <a:xfrm>
            <a:off x="632520" y="2043482"/>
            <a:ext cx="6378028" cy="3226524"/>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Evaluation Setup: 3 native UI tools for a JavaScript project.</a:t>
            </a:r>
            <a:br>
              <a:rPr lang="en-GB" dirty="0"/>
            </a:b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r>
              <a:rPr lang="en-GB" dirty="0"/>
              <a:t>CLI – </a:t>
            </a:r>
            <a:r>
              <a:rPr lang="en-GB" dirty="0" err="1"/>
              <a:t>ESLint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IDE – </a:t>
            </a:r>
            <a:r>
              <a:rPr lang="en-GB" dirty="0" err="1"/>
              <a:t>SonarLint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WEB - SonarQube</a:t>
            </a:r>
          </a:p>
        </p:txBody>
      </p:sp>
      <p:pic>
        <p:nvPicPr>
          <p:cNvPr id="12" name="Picture 11" descr="A picture containing drawing&#10;&#10;Description automatically generated">
            <a:extLst>
              <a:ext uri="{FF2B5EF4-FFF2-40B4-BE49-F238E27FC236}">
                <a16:creationId xmlns:a16="http://schemas.microsoft.com/office/drawing/2014/main" id="{C60504D6-8FF5-4A95-B5F8-20D6B74D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347" y="4018898"/>
            <a:ext cx="1247949" cy="495369"/>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B4D9C803-CDCC-4392-9CAD-5BAB919F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808" y="4776023"/>
            <a:ext cx="1781424" cy="64779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3A774D67-38B3-4FD0-A01B-84ADEDF08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80" y="3162111"/>
            <a:ext cx="1457528" cy="581106"/>
          </a:xfrm>
          <a:prstGeom prst="rect">
            <a:avLst/>
          </a:prstGeom>
        </p:spPr>
      </p:pic>
      <p:sp>
        <p:nvSpPr>
          <p:cNvPr id="9" name="TextBox 8">
            <a:extLst>
              <a:ext uri="{FF2B5EF4-FFF2-40B4-BE49-F238E27FC236}">
                <a16:creationId xmlns:a16="http://schemas.microsoft.com/office/drawing/2014/main" id="{E24F9C66-9EEF-4DD2-B557-9F73C55D8DF1}"/>
              </a:ext>
            </a:extLst>
          </p:cNvPr>
          <p:cNvSpPr txBox="1"/>
          <p:nvPr/>
        </p:nvSpPr>
        <p:spPr>
          <a:xfrm>
            <a:off x="277580" y="5528753"/>
            <a:ext cx="9648969" cy="1169551"/>
          </a:xfrm>
          <a:prstGeom prst="rect">
            <a:avLst/>
          </a:prstGeom>
          <a:noFill/>
        </p:spPr>
        <p:txBody>
          <a:bodyPr wrap="square" lIns="0" rIns="0" rtlCol="0">
            <a:spAutoFit/>
          </a:bodyPr>
          <a:lstStyle/>
          <a:p>
            <a:pPr>
              <a:spcAft>
                <a:spcPts val="600"/>
              </a:spcAft>
              <a:buClr>
                <a:schemeClr val="tx2"/>
              </a:buClr>
              <a:buSzPct val="80000"/>
            </a:pPr>
            <a:endParaRPr lang="en-GB" sz="1000" dirty="0"/>
          </a:p>
          <a:p>
            <a:pPr marL="180000" indent="-360000">
              <a:spcAft>
                <a:spcPts val="600"/>
              </a:spcAft>
              <a:buClr>
                <a:schemeClr val="tx2"/>
              </a:buClr>
              <a:buSzPct val="80000"/>
              <a:buFont typeface="Wingdings" panose="05000000000000000000" pitchFamily="2" charset="2"/>
              <a:buChar char="v"/>
            </a:pPr>
            <a:r>
              <a:rPr lang="en-GB" sz="1000" dirty="0" err="1"/>
              <a:t>ESLint</a:t>
            </a:r>
            <a:r>
              <a:rPr lang="en-GB" sz="1000" dirty="0"/>
              <a:t> – The pluggable linting utility for JavaScript and JSX</a:t>
            </a:r>
            <a:r>
              <a:rPr lang="en-GB" sz="1000" b="1" dirty="0"/>
              <a:t>. </a:t>
            </a:r>
            <a:r>
              <a:rPr lang="en-GB" sz="1000" dirty="0"/>
              <a:t>url: </a:t>
            </a:r>
            <a:r>
              <a:rPr lang="en-GB" sz="1000" dirty="0">
                <a:hlinkClick r:id="rId5"/>
              </a:rPr>
              <a:t>https://eslint.org/</a:t>
            </a:r>
            <a:endParaRPr lang="en-GB" sz="1000" dirty="0"/>
          </a:p>
          <a:p>
            <a:pPr marL="180000" indent="-360000">
              <a:spcAft>
                <a:spcPts val="600"/>
              </a:spcAft>
              <a:buClr>
                <a:schemeClr val="tx2"/>
              </a:buClr>
              <a:buSzPct val="80000"/>
              <a:buFont typeface="Wingdings" panose="05000000000000000000" pitchFamily="2" charset="2"/>
              <a:buChar char="v"/>
            </a:pPr>
            <a:r>
              <a:rPr lang="en-GB" sz="1000" dirty="0" err="1"/>
              <a:t>Sonarlint</a:t>
            </a:r>
            <a:r>
              <a:rPr lang="en-GB" sz="1000" dirty="0"/>
              <a:t> - Fix issues before they exist. url: </a:t>
            </a:r>
            <a:r>
              <a:rPr lang="en-GB" sz="1000" dirty="0">
                <a:hlinkClick r:id="rId6"/>
              </a:rPr>
              <a:t>https://www.sonarlint.org/</a:t>
            </a:r>
            <a:r>
              <a:rPr lang="en-GB" sz="1000" dirty="0"/>
              <a:t> </a:t>
            </a:r>
          </a:p>
          <a:p>
            <a:pPr marL="180000" indent="-360000">
              <a:spcAft>
                <a:spcPts val="600"/>
              </a:spcAft>
              <a:buClr>
                <a:schemeClr val="tx2"/>
              </a:buClr>
              <a:buSzPct val="80000"/>
              <a:buFont typeface="Wingdings" panose="05000000000000000000" pitchFamily="2" charset="2"/>
              <a:buChar char="v"/>
            </a:pPr>
            <a:r>
              <a:rPr lang="en-GB" sz="1000" dirty="0" err="1"/>
              <a:t>Sonarqube</a:t>
            </a:r>
            <a:r>
              <a:rPr lang="en-GB" sz="1000" dirty="0"/>
              <a:t> - Code Quality and Security . url: </a:t>
            </a:r>
            <a:r>
              <a:rPr lang="en-GB" sz="1000" dirty="0">
                <a:hlinkClick r:id="rId7"/>
              </a:rPr>
              <a:t>https://www.sonarqube.org/</a:t>
            </a:r>
            <a:r>
              <a:rPr lang="en-GB" sz="1000" dirty="0"/>
              <a:t> </a:t>
            </a:r>
          </a:p>
          <a:p>
            <a:pPr marL="360000" indent="-360000">
              <a:spcAft>
                <a:spcPts val="1000"/>
              </a:spcAft>
              <a:buClr>
                <a:schemeClr val="tx2"/>
              </a:buClr>
              <a:buSzPct val="80000"/>
              <a:buFont typeface="Wingdings" panose="05000000000000000000" pitchFamily="2" charset="2"/>
              <a:buChar char="v"/>
            </a:pPr>
            <a:endParaRPr lang="en-GB" sz="1000" dirty="0"/>
          </a:p>
        </p:txBody>
      </p:sp>
      <p:sp>
        <p:nvSpPr>
          <p:cNvPr id="10" name="Title 1">
            <a:extLst>
              <a:ext uri="{FF2B5EF4-FFF2-40B4-BE49-F238E27FC236}">
                <a16:creationId xmlns:a16="http://schemas.microsoft.com/office/drawing/2014/main" id="{218089E0-A3CE-4901-8085-84C394A1FC74}"/>
              </a:ext>
            </a:extLst>
          </p:cNvPr>
          <p:cNvSpPr txBox="1">
            <a:spLocks/>
          </p:cNvSpPr>
          <p:nvPr/>
        </p:nvSpPr>
        <p:spPr>
          <a:xfrm>
            <a:off x="250734" y="404664"/>
            <a:ext cx="9363637" cy="1079772"/>
          </a:xfrm>
          <a:prstGeom prst="rect">
            <a:avLst/>
          </a:prstGeom>
        </p:spPr>
        <p:txBody>
          <a:bodyPr vert="horz" lIns="0" tIns="0" rIns="0" bIns="0" rtlCol="0" anchor="ctr">
            <a:noAutofit/>
          </a:bodyPr>
          <a:lstStyle>
            <a:lvl1pPr algn="l" rtl="0" eaLnBrk="1" fontAlgn="base" hangingPunct="1">
              <a:spcBef>
                <a:spcPct val="0"/>
              </a:spcBef>
              <a:spcAft>
                <a:spcPct val="0"/>
              </a:spcAft>
              <a:defRPr sz="2400" b="1" i="0" kern="1200">
                <a:solidFill>
                  <a:schemeClr val="tx1"/>
                </a:solidFill>
                <a:latin typeface="+mj-lt"/>
                <a:ea typeface="+mj-ea"/>
                <a:cs typeface="+mj-cs"/>
              </a:defRPr>
            </a:lvl1pPr>
            <a:lvl2pPr algn="l" rtl="0" eaLnBrk="1" fontAlgn="base" hangingPunct="1">
              <a:spcBef>
                <a:spcPct val="0"/>
              </a:spcBef>
              <a:spcAft>
                <a:spcPct val="0"/>
              </a:spcAft>
              <a:defRPr sz="2000" b="1" i="1">
                <a:solidFill>
                  <a:srgbClr val="003A80"/>
                </a:solidFill>
                <a:latin typeface="Arial" charset="0"/>
              </a:defRPr>
            </a:lvl2pPr>
            <a:lvl3pPr algn="l" rtl="0" eaLnBrk="1" fontAlgn="base" hangingPunct="1">
              <a:spcBef>
                <a:spcPct val="0"/>
              </a:spcBef>
              <a:spcAft>
                <a:spcPct val="0"/>
              </a:spcAft>
              <a:defRPr sz="2000" b="1" i="1">
                <a:solidFill>
                  <a:srgbClr val="003A80"/>
                </a:solidFill>
                <a:latin typeface="Arial" charset="0"/>
              </a:defRPr>
            </a:lvl3pPr>
            <a:lvl4pPr algn="l" rtl="0" eaLnBrk="1" fontAlgn="base" hangingPunct="1">
              <a:spcBef>
                <a:spcPct val="0"/>
              </a:spcBef>
              <a:spcAft>
                <a:spcPct val="0"/>
              </a:spcAft>
              <a:defRPr sz="2000" b="1" i="1">
                <a:solidFill>
                  <a:srgbClr val="003A80"/>
                </a:solidFill>
                <a:latin typeface="Arial" charset="0"/>
              </a:defRPr>
            </a:lvl4pPr>
            <a:lvl5pPr algn="l" rtl="0" eaLnBrk="1" fontAlgn="base" hangingPunct="1">
              <a:spcBef>
                <a:spcPct val="0"/>
              </a:spcBef>
              <a:spcAft>
                <a:spcPct val="0"/>
              </a:spcAft>
              <a:defRPr sz="2000" b="1" i="1">
                <a:solidFill>
                  <a:srgbClr val="003A80"/>
                </a:solidFill>
                <a:latin typeface="Arial" charset="0"/>
              </a:defRPr>
            </a:lvl5pPr>
            <a:lvl6pPr marL="457148" algn="l" rtl="0" eaLnBrk="1" fontAlgn="base" hangingPunct="1">
              <a:spcBef>
                <a:spcPct val="0"/>
              </a:spcBef>
              <a:spcAft>
                <a:spcPct val="0"/>
              </a:spcAft>
              <a:defRPr sz="2000" b="1" i="1">
                <a:solidFill>
                  <a:srgbClr val="16316F"/>
                </a:solidFill>
                <a:latin typeface="Arial" charset="0"/>
              </a:defRPr>
            </a:lvl6pPr>
            <a:lvl7pPr marL="914296" algn="l" rtl="0" eaLnBrk="1" fontAlgn="base" hangingPunct="1">
              <a:spcBef>
                <a:spcPct val="0"/>
              </a:spcBef>
              <a:spcAft>
                <a:spcPct val="0"/>
              </a:spcAft>
              <a:defRPr sz="2000" b="1" i="1">
                <a:solidFill>
                  <a:srgbClr val="16316F"/>
                </a:solidFill>
                <a:latin typeface="Arial" charset="0"/>
              </a:defRPr>
            </a:lvl7pPr>
            <a:lvl8pPr marL="1371445" algn="l" rtl="0" eaLnBrk="1" fontAlgn="base" hangingPunct="1">
              <a:spcBef>
                <a:spcPct val="0"/>
              </a:spcBef>
              <a:spcAft>
                <a:spcPct val="0"/>
              </a:spcAft>
              <a:defRPr sz="2000" b="1" i="1">
                <a:solidFill>
                  <a:srgbClr val="16316F"/>
                </a:solidFill>
                <a:latin typeface="Arial" charset="0"/>
              </a:defRPr>
            </a:lvl8pPr>
            <a:lvl9pPr marL="1828592" algn="l" rtl="0" eaLnBrk="1" fontAlgn="base" hangingPunct="1">
              <a:spcBef>
                <a:spcPct val="0"/>
              </a:spcBef>
              <a:spcAft>
                <a:spcPct val="0"/>
              </a:spcAft>
              <a:defRPr sz="2000" b="1" i="1">
                <a:solidFill>
                  <a:srgbClr val="16316F"/>
                </a:solidFill>
                <a:latin typeface="Arial" charset="0"/>
              </a:defRPr>
            </a:lvl9pPr>
          </a:lstStyle>
          <a:p>
            <a:r>
              <a:rPr lang="en-GB" dirty="0">
                <a:solidFill>
                  <a:srgbClr val="003A80"/>
                </a:solidFill>
              </a:rPr>
              <a:t>[RQ 2.1]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Tree>
    <p:extLst>
      <p:ext uri="{BB962C8B-B14F-4D97-AF65-F5344CB8AC3E}">
        <p14:creationId xmlns:p14="http://schemas.microsoft.com/office/powerpoint/2010/main" val="178827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Multiple Tools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a:t>
            </a:fld>
            <a:endParaRPr lang="de-DE" dirty="0"/>
          </a:p>
        </p:txBody>
      </p:sp>
      <p:sp>
        <p:nvSpPr>
          <p:cNvPr id="5" name="Textplatzhalter 4"/>
          <p:cNvSpPr>
            <a:spLocks noGrp="1"/>
          </p:cNvSpPr>
          <p:nvPr>
            <p:ph type="body" sz="quarter" idx="12"/>
          </p:nvPr>
        </p:nvSpPr>
        <p:spPr/>
        <p:txBody>
          <a:bodyPr/>
          <a:lstStyle/>
          <a:p>
            <a:pPr marL="0" indent="0">
              <a:buNone/>
            </a:pPr>
            <a:endParaRPr lang="de-DE" dirty="0"/>
          </a:p>
          <a:p>
            <a:r>
              <a:rPr lang="de-DE" dirty="0"/>
              <a:t>Developers use multiple static analysis tools each having own coverage.</a:t>
            </a:r>
          </a:p>
          <a:p>
            <a:endParaRPr lang="de-DE" dirty="0"/>
          </a:p>
          <a:p>
            <a:r>
              <a:rPr lang="de-DE" dirty="0"/>
              <a:t>Research trends:</a:t>
            </a:r>
          </a:p>
          <a:p>
            <a:endParaRPr lang="de-DE" dirty="0"/>
          </a:p>
          <a:p>
            <a:pPr>
              <a:buFont typeface="Arial" panose="020B0604020202020204" pitchFamily="34" charset="0"/>
              <a:buChar char="•"/>
            </a:pPr>
            <a:r>
              <a:rPr lang="en-GB" dirty="0"/>
              <a:t>Prioritise the bug warning alerts</a:t>
            </a:r>
          </a:p>
          <a:p>
            <a:pPr marL="0" indent="0" algn="r">
              <a:buNone/>
            </a:pPr>
            <a:r>
              <a:rPr lang="en-GB" dirty="0"/>
              <a:t>( Flynn et al. )</a:t>
            </a:r>
          </a:p>
          <a:p>
            <a:pPr>
              <a:buFont typeface="Arial" panose="020B0604020202020204" pitchFamily="34" charset="0"/>
              <a:buChar char="•"/>
            </a:pPr>
            <a:r>
              <a:rPr lang="en-GB" dirty="0"/>
              <a:t>Merges 3 tools for Java to show warnings </a:t>
            </a:r>
          </a:p>
          <a:p>
            <a:pPr marL="0" indent="0" algn="r">
              <a:buNone/>
            </a:pPr>
            <a:r>
              <a:rPr lang="en-GB" dirty="0"/>
              <a:t>( Meng et al. )</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BE000176-FB64-494D-85BE-2C0B58A1CB46}"/>
              </a:ext>
            </a:extLst>
          </p:cNvPr>
          <p:cNvSpPr txBox="1"/>
          <p:nvPr/>
        </p:nvSpPr>
        <p:spPr>
          <a:xfrm>
            <a:off x="270900" y="5492411"/>
            <a:ext cx="9433352" cy="990015"/>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Lori Flynn, William Snavely, David Svoboda, Nathan </a:t>
            </a:r>
            <a:r>
              <a:rPr lang="en-GB" sz="1000" dirty="0" err="1"/>
              <a:t>VanHoudnos</a:t>
            </a:r>
            <a:r>
              <a:rPr lang="en-GB" sz="1000" dirty="0"/>
              <a:t>, Richard Qin, Jennifer Burns, David </a:t>
            </a:r>
            <a:r>
              <a:rPr lang="en-GB" sz="1000" dirty="0" err="1"/>
              <a:t>Zubrow</a:t>
            </a:r>
            <a:r>
              <a:rPr lang="en-GB" sz="1000" dirty="0"/>
              <a:t>, Robert Stoddard, and Guillermo </a:t>
            </a:r>
            <a:r>
              <a:rPr lang="en-GB" sz="1000" dirty="0" err="1"/>
              <a:t>Marce-Santurio</a:t>
            </a:r>
            <a:r>
              <a:rPr lang="en-GB" sz="1000" dirty="0"/>
              <a:t>. </a:t>
            </a:r>
            <a:br>
              <a:rPr lang="en-GB" sz="1000" dirty="0"/>
            </a:br>
            <a:r>
              <a:rPr lang="en-GB" sz="1000" dirty="0"/>
              <a:t>2018. Prioritizing alerts from multiple static analysis tools, using classification models. In </a:t>
            </a:r>
            <a:r>
              <a:rPr lang="en-GB" sz="1000" i="1" dirty="0"/>
              <a:t>Proceedings of the 1st International Workshop on Software Qualities </a:t>
            </a:r>
            <a:br>
              <a:rPr lang="en-GB" sz="1000" i="1" dirty="0"/>
            </a:br>
            <a:r>
              <a:rPr lang="en-GB" sz="1000" i="1" dirty="0"/>
              <a:t>and Their Dependencies</a:t>
            </a:r>
            <a:r>
              <a:rPr lang="en-GB" sz="1000" dirty="0"/>
              <a:t> (SQUADE '18). ACM, New York, NY, USA, 13-20. DOI: https://doi.org/10.1145/3194095.3194100 </a:t>
            </a:r>
          </a:p>
          <a:p>
            <a:pPr marL="360000" indent="-360000">
              <a:spcAft>
                <a:spcPts val="1000"/>
              </a:spcAft>
              <a:buClr>
                <a:schemeClr val="tx2"/>
              </a:buClr>
              <a:buSzPct val="80000"/>
              <a:buFont typeface="Wingdings" panose="05000000000000000000" pitchFamily="2" charset="2"/>
              <a:buChar char="v"/>
            </a:pPr>
            <a:r>
              <a:rPr lang="en-GB" sz="1000" dirty="0"/>
              <a:t>N. Meng, Q. Wang, Q. Wu and H. Mei, "An Approach to Merge Results of Multiple Static Analysis Tools (Short Paper)," </a:t>
            </a:r>
            <a:r>
              <a:rPr lang="en-GB" sz="1000" i="1" dirty="0"/>
              <a:t>2008 The Eighth International </a:t>
            </a:r>
            <a:br>
              <a:rPr lang="en-GB" sz="1000" i="1" dirty="0"/>
            </a:br>
            <a:r>
              <a:rPr lang="en-GB" sz="1000" i="1" dirty="0"/>
              <a:t>Conference on Quality Software</a:t>
            </a:r>
            <a:r>
              <a:rPr lang="en-GB" sz="1000" dirty="0"/>
              <a:t>, Oxford, 2008, pp. 169-174.doi: 10.1109/QSIC.2008.30</a:t>
            </a:r>
            <a:endParaRPr lang="LID4096" sz="1000" dirty="0" err="1"/>
          </a:p>
        </p:txBody>
      </p:sp>
    </p:spTree>
    <p:extLst>
      <p:ext uri="{BB962C8B-B14F-4D97-AF65-F5344CB8AC3E}">
        <p14:creationId xmlns:p14="http://schemas.microsoft.com/office/powerpoint/2010/main" val="3993522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2.1]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30</a:t>
            </a:fld>
            <a:endParaRPr lang="de-DE" dirty="0"/>
          </a:p>
        </p:txBody>
      </p:sp>
      <p:sp>
        <p:nvSpPr>
          <p:cNvPr id="5" name="TextBox 4">
            <a:extLst>
              <a:ext uri="{FF2B5EF4-FFF2-40B4-BE49-F238E27FC236}">
                <a16:creationId xmlns:a16="http://schemas.microsoft.com/office/drawing/2014/main" id="{F7E54871-4301-4549-BA66-9A05B456E854}"/>
              </a:ext>
            </a:extLst>
          </p:cNvPr>
          <p:cNvSpPr txBox="1"/>
          <p:nvPr/>
        </p:nvSpPr>
        <p:spPr>
          <a:xfrm>
            <a:off x="751656" y="1567160"/>
            <a:ext cx="8258671" cy="4698722"/>
          </a:xfrm>
          <a:prstGeom prst="rect">
            <a:avLst/>
          </a:prstGeom>
          <a:noFill/>
        </p:spPr>
        <p:txBody>
          <a:bodyPr wrap="none" lIns="0" rIns="0" rtlCol="0">
            <a:spAutoFit/>
          </a:bodyPr>
          <a:lstStyle/>
          <a:p>
            <a:pPr>
              <a:spcAft>
                <a:spcPts val="1000"/>
              </a:spcAft>
              <a:buClr>
                <a:schemeClr val="tx2"/>
              </a:buClr>
              <a:buSzPct val="80000"/>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a:spcAft>
                <a:spcPts val="1000"/>
              </a:spcAft>
              <a:buClr>
                <a:schemeClr val="tx2"/>
              </a:buClr>
              <a:buSzPct val="80000"/>
            </a:pPr>
            <a:endParaRPr lang="en-GB" dirty="0"/>
          </a:p>
          <a:p>
            <a:pPr>
              <a:spcAft>
                <a:spcPts val="1000"/>
              </a:spcAft>
              <a:buClr>
                <a:schemeClr val="tx2"/>
              </a:buClr>
              <a:buSzPct val="80000"/>
            </a:pPr>
            <a:endParaRPr lang="en-GB" dirty="0"/>
          </a:p>
          <a:p>
            <a:pPr>
              <a:spcAft>
                <a:spcPts val="1000"/>
              </a:spcAft>
              <a:buClr>
                <a:schemeClr val="tx2"/>
              </a:buClr>
              <a:buSzPct val="80000"/>
            </a:pPr>
            <a:br>
              <a:rPr lang="en-GB" dirty="0"/>
            </a:br>
            <a:r>
              <a:rPr lang="en-GB" dirty="0"/>
              <a:t>Almost all users agreed the ideas being novel and hardly present with native UIs.</a:t>
            </a:r>
          </a:p>
        </p:txBody>
      </p:sp>
      <p:graphicFrame>
        <p:nvGraphicFramePr>
          <p:cNvPr id="6" name="Table 6">
            <a:extLst>
              <a:ext uri="{FF2B5EF4-FFF2-40B4-BE49-F238E27FC236}">
                <a16:creationId xmlns:a16="http://schemas.microsoft.com/office/drawing/2014/main" id="{4D8A8780-E938-4AED-8078-D6DCCF77230C}"/>
              </a:ext>
            </a:extLst>
          </p:cNvPr>
          <p:cNvGraphicFramePr>
            <a:graphicFrameLocks noGrp="1"/>
          </p:cNvGraphicFramePr>
          <p:nvPr>
            <p:extLst>
              <p:ext uri="{D42A27DB-BD31-4B8C-83A1-F6EECF244321}">
                <p14:modId xmlns:p14="http://schemas.microsoft.com/office/powerpoint/2010/main" val="2357749545"/>
              </p:ext>
            </p:extLst>
          </p:nvPr>
        </p:nvGraphicFramePr>
        <p:xfrm>
          <a:off x="632521" y="1988840"/>
          <a:ext cx="8496942" cy="3302000"/>
        </p:xfrm>
        <a:graphic>
          <a:graphicData uri="http://schemas.openxmlformats.org/drawingml/2006/table">
            <a:tbl>
              <a:tblPr firstRow="1" bandRow="1">
                <a:tableStyleId>{5940675A-B579-460E-94D1-54222C63F5DA}</a:tableStyleId>
              </a:tblPr>
              <a:tblGrid>
                <a:gridCol w="2832314">
                  <a:extLst>
                    <a:ext uri="{9D8B030D-6E8A-4147-A177-3AD203B41FA5}">
                      <a16:colId xmlns:a16="http://schemas.microsoft.com/office/drawing/2014/main" val="2939093173"/>
                    </a:ext>
                  </a:extLst>
                </a:gridCol>
                <a:gridCol w="2832314">
                  <a:extLst>
                    <a:ext uri="{9D8B030D-6E8A-4147-A177-3AD203B41FA5}">
                      <a16:colId xmlns:a16="http://schemas.microsoft.com/office/drawing/2014/main" val="2209606050"/>
                    </a:ext>
                  </a:extLst>
                </a:gridCol>
                <a:gridCol w="2832314">
                  <a:extLst>
                    <a:ext uri="{9D8B030D-6E8A-4147-A177-3AD203B41FA5}">
                      <a16:colId xmlns:a16="http://schemas.microsoft.com/office/drawing/2014/main" val="3031433046"/>
                    </a:ext>
                  </a:extLst>
                </a:gridCol>
              </a:tblGrid>
              <a:tr h="370840">
                <a:tc>
                  <a:txBody>
                    <a:bodyPr/>
                    <a:lstStyle/>
                    <a:p>
                      <a:pPr algn="ctr"/>
                      <a:r>
                        <a:rPr lang="en-GB" dirty="0"/>
                        <a:t>Result</a:t>
                      </a:r>
                    </a:p>
                  </a:txBody>
                  <a:tcPr/>
                </a:tc>
                <a:tc>
                  <a:txBody>
                    <a:bodyPr/>
                    <a:lstStyle/>
                    <a:p>
                      <a:pPr algn="ctr"/>
                      <a:r>
                        <a:rPr lang="en-GB" dirty="0"/>
                        <a:t>MSAT-UI</a:t>
                      </a:r>
                    </a:p>
                  </a:txBody>
                  <a:tcPr/>
                </a:tc>
                <a:tc>
                  <a:txBody>
                    <a:bodyPr/>
                    <a:lstStyle/>
                    <a:p>
                      <a:pPr algn="ctr"/>
                      <a:r>
                        <a:rPr lang="en-GB" dirty="0"/>
                        <a:t>Native UI</a:t>
                      </a:r>
                    </a:p>
                  </a:txBody>
                  <a:tcPr/>
                </a:tc>
                <a:extLst>
                  <a:ext uri="{0D108BD9-81ED-4DB2-BD59-A6C34878D82A}">
                    <a16:rowId xmlns:a16="http://schemas.microsoft.com/office/drawing/2014/main" val="4101662971"/>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Animated Icons</a:t>
                      </a:r>
                    </a:p>
                    <a:p>
                      <a:pPr algn="ctr"/>
                      <a:endParaRPr lang="en-GB" dirty="0"/>
                    </a:p>
                  </a:txBody>
                  <a:tcPr/>
                </a:tc>
                <a:tc>
                  <a:txBody>
                    <a:bodyPr/>
                    <a:lstStyle/>
                    <a:p>
                      <a:pPr algn="ctr"/>
                      <a:r>
                        <a:rPr lang="en-GB" dirty="0"/>
                        <a:t>8.4</a:t>
                      </a:r>
                    </a:p>
                  </a:txBody>
                  <a:tcPr/>
                </a:tc>
                <a:tc>
                  <a:txBody>
                    <a:bodyPr/>
                    <a:lstStyle/>
                    <a:p>
                      <a:pPr algn="ctr"/>
                      <a:r>
                        <a:rPr lang="en-GB" dirty="0"/>
                        <a:t>0</a:t>
                      </a:r>
                    </a:p>
                  </a:txBody>
                  <a:tcPr/>
                </a:tc>
                <a:extLst>
                  <a:ext uri="{0D108BD9-81ED-4DB2-BD59-A6C34878D82A}">
                    <a16:rowId xmlns:a16="http://schemas.microsoft.com/office/drawing/2014/main" val="3618162243"/>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Progress Bar</a:t>
                      </a:r>
                    </a:p>
                    <a:p>
                      <a:pPr algn="ctr"/>
                      <a:endParaRPr lang="en-GB" dirty="0"/>
                    </a:p>
                  </a:txBody>
                  <a:tcPr/>
                </a:tc>
                <a:tc>
                  <a:txBody>
                    <a:bodyPr/>
                    <a:lstStyle/>
                    <a:p>
                      <a:pPr algn="ctr"/>
                      <a:r>
                        <a:rPr lang="en-GB" dirty="0"/>
                        <a:t>7.6</a:t>
                      </a:r>
                    </a:p>
                  </a:txBody>
                  <a:tcPr/>
                </a:tc>
                <a:tc>
                  <a:txBody>
                    <a:bodyPr/>
                    <a:lstStyle/>
                    <a:p>
                      <a:pPr algn="ctr"/>
                      <a:r>
                        <a:rPr lang="en-GB" dirty="0"/>
                        <a:t>0.8</a:t>
                      </a:r>
                    </a:p>
                  </a:txBody>
                  <a:tcPr/>
                </a:tc>
                <a:extLst>
                  <a:ext uri="{0D108BD9-81ED-4DB2-BD59-A6C34878D82A}">
                    <a16:rowId xmlns:a16="http://schemas.microsoft.com/office/drawing/2014/main" val="2172680505"/>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Pending Status Popup</a:t>
                      </a:r>
                    </a:p>
                    <a:p>
                      <a:pPr algn="ctr"/>
                      <a:endParaRPr lang="en-GB" dirty="0"/>
                    </a:p>
                  </a:txBody>
                  <a:tcPr/>
                </a:tc>
                <a:tc>
                  <a:txBody>
                    <a:bodyPr/>
                    <a:lstStyle/>
                    <a:p>
                      <a:pPr algn="ctr"/>
                      <a:r>
                        <a:rPr lang="en-GB" dirty="0"/>
                        <a:t>7.8</a:t>
                      </a:r>
                    </a:p>
                  </a:txBody>
                  <a:tcPr/>
                </a:tc>
                <a:tc>
                  <a:txBody>
                    <a:bodyPr/>
                    <a:lstStyle/>
                    <a:p>
                      <a:pPr algn="ctr"/>
                      <a:r>
                        <a:rPr lang="en-GB" dirty="0"/>
                        <a:t>0</a:t>
                      </a:r>
                    </a:p>
                  </a:txBody>
                  <a:tcPr/>
                </a:tc>
                <a:extLst>
                  <a:ext uri="{0D108BD9-81ED-4DB2-BD59-A6C34878D82A}">
                    <a16:rowId xmlns:a16="http://schemas.microsoft.com/office/drawing/2014/main" val="3125294370"/>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Alerts</a:t>
                      </a:r>
                    </a:p>
                    <a:p>
                      <a:pPr algn="ctr"/>
                      <a:endParaRPr lang="en-GB" dirty="0"/>
                    </a:p>
                  </a:txBody>
                  <a:tcPr/>
                </a:tc>
                <a:tc>
                  <a:txBody>
                    <a:bodyPr/>
                    <a:lstStyle/>
                    <a:p>
                      <a:pPr algn="ctr"/>
                      <a:r>
                        <a:rPr lang="en-GB" dirty="0"/>
                        <a:t>9.2</a:t>
                      </a:r>
                    </a:p>
                  </a:txBody>
                  <a:tcPr/>
                </a:tc>
                <a:tc>
                  <a:txBody>
                    <a:bodyPr/>
                    <a:lstStyle/>
                    <a:p>
                      <a:pPr algn="ctr"/>
                      <a:r>
                        <a:rPr lang="en-GB" dirty="0"/>
                        <a:t>0</a:t>
                      </a:r>
                    </a:p>
                  </a:txBody>
                  <a:tcPr/>
                </a:tc>
                <a:extLst>
                  <a:ext uri="{0D108BD9-81ED-4DB2-BD59-A6C34878D82A}">
                    <a16:rowId xmlns:a16="http://schemas.microsoft.com/office/drawing/2014/main" val="1382099254"/>
                  </a:ext>
                </a:extLst>
              </a:tr>
              <a:tr h="370840">
                <a:tc>
                  <a:txBody>
                    <a:bodyPr/>
                    <a:lstStyle/>
                    <a:p>
                      <a:pPr algn="ctr"/>
                      <a:r>
                        <a:rPr lang="en-GB" dirty="0"/>
                        <a:t>Status</a:t>
                      </a:r>
                    </a:p>
                  </a:txBody>
                  <a:tcPr/>
                </a:tc>
                <a:tc>
                  <a:txBody>
                    <a:bodyPr/>
                    <a:lstStyle/>
                    <a:p>
                      <a:pPr algn="ctr"/>
                      <a:r>
                        <a:rPr lang="en-GB" dirty="0"/>
                        <a:t>8.8</a:t>
                      </a:r>
                    </a:p>
                  </a:txBody>
                  <a:tcPr/>
                </a:tc>
                <a:tc>
                  <a:txBody>
                    <a:bodyPr/>
                    <a:lstStyle/>
                    <a:p>
                      <a:pPr algn="ctr"/>
                      <a:r>
                        <a:rPr lang="en-GB" dirty="0"/>
                        <a:t>4</a:t>
                      </a:r>
                    </a:p>
                  </a:txBody>
                  <a:tcPr/>
                </a:tc>
                <a:extLst>
                  <a:ext uri="{0D108BD9-81ED-4DB2-BD59-A6C34878D82A}">
                    <a16:rowId xmlns:a16="http://schemas.microsoft.com/office/drawing/2014/main" val="2822490298"/>
                  </a:ext>
                </a:extLst>
              </a:tr>
            </a:tbl>
          </a:graphicData>
        </a:graphic>
      </p:graphicFrame>
    </p:spTree>
    <p:extLst>
      <p:ext uri="{BB962C8B-B14F-4D97-AF65-F5344CB8AC3E}">
        <p14:creationId xmlns:p14="http://schemas.microsoft.com/office/powerpoint/2010/main" val="1211639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Limitations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31</a:t>
            </a:fld>
            <a:endParaRPr lang="de-DE" dirty="0"/>
          </a:p>
        </p:txBody>
      </p:sp>
      <p:sp>
        <p:nvSpPr>
          <p:cNvPr id="5" name="Textplatzhalter 4"/>
          <p:cNvSpPr>
            <a:spLocks noGrp="1"/>
          </p:cNvSpPr>
          <p:nvPr>
            <p:ph type="body" sz="quarter" idx="12"/>
          </p:nvPr>
        </p:nvSpPr>
        <p:spPr>
          <a:xfrm>
            <a:off x="287481" y="1700167"/>
            <a:ext cx="9361488" cy="5113337"/>
          </a:xfrm>
        </p:spPr>
        <p:txBody>
          <a:bodyPr/>
          <a:lstStyle/>
          <a:p>
            <a:r>
              <a:rPr lang="en-GB" dirty="0"/>
              <a:t>Number of participants:     &gt;</a:t>
            </a:r>
            <a:br>
              <a:rPr lang="en-GB" dirty="0"/>
            </a:br>
            <a:endParaRPr lang="en-GB" dirty="0"/>
          </a:p>
          <a:p>
            <a:pPr>
              <a:buFont typeface="Wingdings" panose="05000000000000000000" pitchFamily="2" charset="2"/>
              <a:buChar char="§"/>
            </a:pPr>
            <a:r>
              <a:rPr lang="en-GB" dirty="0"/>
              <a:t>UX 1 – 5</a:t>
            </a:r>
          </a:p>
          <a:p>
            <a:pPr>
              <a:buFont typeface="Wingdings" panose="05000000000000000000" pitchFamily="2" charset="2"/>
              <a:buChar char="§"/>
            </a:pPr>
            <a:r>
              <a:rPr lang="en-GB" dirty="0"/>
              <a:t>UX 2 – 7</a:t>
            </a:r>
          </a:p>
          <a:p>
            <a:pPr>
              <a:buFont typeface="Wingdings" panose="05000000000000000000" pitchFamily="2" charset="2"/>
              <a:buChar char="§"/>
            </a:pPr>
            <a:r>
              <a:rPr lang="en-GB" dirty="0"/>
              <a:t>UX 3 – 5</a:t>
            </a:r>
          </a:p>
          <a:p>
            <a:endParaRPr lang="en-GB" dirty="0"/>
          </a:p>
          <a:p>
            <a:r>
              <a:rPr lang="en-GB" dirty="0"/>
              <a:t>Closed Study</a:t>
            </a:r>
            <a:br>
              <a:rPr lang="en-GB" dirty="0"/>
            </a:br>
            <a:endParaRPr lang="en-GB" dirty="0"/>
          </a:p>
          <a:p>
            <a:r>
              <a:rPr lang="en-GB" dirty="0"/>
              <a:t>Order of evaluation – priming, recency bias:  Latin Square partition</a:t>
            </a:r>
            <a:br>
              <a:rPr lang="en-GB" dirty="0"/>
            </a:br>
            <a:endParaRPr lang="en-GB" dirty="0"/>
          </a:p>
          <a:p>
            <a:r>
              <a:rPr lang="en-GB" dirty="0"/>
              <a:t>Design Tool: click jump, animation</a:t>
            </a:r>
            <a:endParaRPr lang="de-DE" dirty="0"/>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7441A442-122D-4274-A87D-0CE1E5E665DB}"/>
              </a:ext>
            </a:extLst>
          </p:cNvPr>
          <p:cNvSpPr txBox="1"/>
          <p:nvPr/>
        </p:nvSpPr>
        <p:spPr>
          <a:xfrm>
            <a:off x="272583" y="5661907"/>
            <a:ext cx="9648969" cy="1374735"/>
          </a:xfrm>
          <a:prstGeom prst="rect">
            <a:avLst/>
          </a:prstGeom>
          <a:noFill/>
        </p:spPr>
        <p:txBody>
          <a:bodyPr wrap="square" lIns="0" rIns="0" rtlCol="0">
            <a:spAutoFit/>
          </a:bodyPr>
          <a:lstStyle/>
          <a:p>
            <a:pPr>
              <a:spcAft>
                <a:spcPts val="1000"/>
              </a:spcAft>
              <a:buClr>
                <a:schemeClr val="tx2"/>
              </a:buClr>
              <a:buSzPct val="80000"/>
            </a:pP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Why You Only Need to Test with 5 Users. url: </a:t>
            </a:r>
            <a:r>
              <a:rPr lang="en-GB" sz="1000" dirty="0">
                <a:hlinkClick r:id="rId2"/>
              </a:rPr>
              <a:t>https://www.nngroup.com/articles/why-you-only-need-to-test-with-5-users</a:t>
            </a: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Balsamiq – Rapid, effective and fun wireframing software</a:t>
            </a:r>
            <a:r>
              <a:rPr lang="en-GB" sz="1000" b="1" dirty="0"/>
              <a:t>. </a:t>
            </a:r>
            <a:r>
              <a:rPr lang="en-GB" sz="1000" dirty="0"/>
              <a:t>url: </a:t>
            </a:r>
            <a:r>
              <a:rPr lang="en-GB" sz="1000" dirty="0">
                <a:hlinkClick r:id="rId3"/>
              </a:rPr>
              <a:t>https://balsamiq.com/</a:t>
            </a:r>
            <a:endParaRPr lang="en-GB" sz="1000" dirty="0"/>
          </a:p>
          <a:p>
            <a:pPr>
              <a:spcAft>
                <a:spcPts val="1000"/>
              </a:spcAft>
              <a:buClr>
                <a:schemeClr val="tx2"/>
              </a:buClr>
              <a:buSzPct val="80000"/>
            </a:pPr>
            <a:endParaRPr lang="en-GB" sz="1000" dirty="0"/>
          </a:p>
          <a:p>
            <a:pPr marL="360000" indent="-360000">
              <a:spcAft>
                <a:spcPts val="1000"/>
              </a:spcAft>
              <a:buClr>
                <a:schemeClr val="tx2"/>
              </a:buClr>
              <a:buSzPct val="80000"/>
              <a:buFont typeface="Wingdings" panose="05000000000000000000" pitchFamily="2" charset="2"/>
              <a:buChar char="v"/>
            </a:pPr>
            <a:endParaRPr lang="en-GB" sz="1000" dirty="0"/>
          </a:p>
        </p:txBody>
      </p:sp>
      <p:pic>
        <p:nvPicPr>
          <p:cNvPr id="8" name="Picture 7" descr="A picture containing drawing&#10;&#10;Description automatically generated">
            <a:extLst>
              <a:ext uri="{FF2B5EF4-FFF2-40B4-BE49-F238E27FC236}">
                <a16:creationId xmlns:a16="http://schemas.microsoft.com/office/drawing/2014/main" id="{8BCE1812-C5CC-47DD-9612-30BFB2076B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2844" y="1700167"/>
            <a:ext cx="360040" cy="360040"/>
          </a:xfrm>
          <a:prstGeom prst="rect">
            <a:avLst/>
          </a:prstGeom>
        </p:spPr>
      </p:pic>
      <p:pic>
        <p:nvPicPr>
          <p:cNvPr id="10" name="Picture 9" descr="A picture containing knife&#10;&#10;Description automatically generated">
            <a:extLst>
              <a:ext uri="{FF2B5EF4-FFF2-40B4-BE49-F238E27FC236}">
                <a16:creationId xmlns:a16="http://schemas.microsoft.com/office/drawing/2014/main" id="{B5418062-A80F-41EA-A801-1CF1C2202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7271" y="4617144"/>
            <a:ext cx="1651248" cy="1651248"/>
          </a:xfrm>
          <a:prstGeom prst="rect">
            <a:avLst/>
          </a:prstGeom>
        </p:spPr>
      </p:pic>
    </p:spTree>
    <p:extLst>
      <p:ext uri="{BB962C8B-B14F-4D97-AF65-F5344CB8AC3E}">
        <p14:creationId xmlns:p14="http://schemas.microsoft.com/office/powerpoint/2010/main" val="428875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Future Work</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32</a:t>
            </a:fld>
            <a:endParaRPr lang="de-DE" dirty="0"/>
          </a:p>
        </p:txBody>
      </p:sp>
      <p:sp>
        <p:nvSpPr>
          <p:cNvPr id="5" name="Textplatzhalter 4"/>
          <p:cNvSpPr>
            <a:spLocks noGrp="1"/>
          </p:cNvSpPr>
          <p:nvPr>
            <p:ph type="body" sz="quarter" idx="12"/>
          </p:nvPr>
        </p:nvSpPr>
        <p:spPr>
          <a:xfrm>
            <a:off x="272284" y="1916832"/>
            <a:ext cx="9361488" cy="5113337"/>
          </a:xfrm>
        </p:spPr>
        <p:txBody>
          <a:bodyPr/>
          <a:lstStyle/>
          <a:p>
            <a:r>
              <a:rPr lang="en-GB" dirty="0"/>
              <a:t>Q. Would having </a:t>
            </a:r>
            <a:r>
              <a:rPr lang="en-GB" dirty="0">
                <a:solidFill>
                  <a:srgbClr val="FF0000"/>
                </a:solidFill>
              </a:rPr>
              <a:t>tabs</a:t>
            </a:r>
            <a:r>
              <a:rPr lang="en-GB" dirty="0"/>
              <a:t> help scale the tools visibility with bugs results?</a:t>
            </a:r>
            <a:br>
              <a:rPr lang="en-GB" dirty="0"/>
            </a:br>
            <a:endParaRPr lang="en-GB" dirty="0"/>
          </a:p>
          <a:p>
            <a:r>
              <a:rPr lang="en-GB" dirty="0"/>
              <a:t>Q. Do </a:t>
            </a:r>
            <a:r>
              <a:rPr lang="en-GB" dirty="0">
                <a:solidFill>
                  <a:srgbClr val="FF0000"/>
                </a:solidFill>
              </a:rPr>
              <a:t>graphs</a:t>
            </a:r>
            <a:r>
              <a:rPr lang="en-GB" dirty="0"/>
              <a:t> help in understanding the bugs reported?</a:t>
            </a:r>
          </a:p>
          <a:p>
            <a:endParaRPr lang="en-GB" dirty="0"/>
          </a:p>
          <a:p>
            <a:pPr marL="0" indent="0">
              <a:buNone/>
            </a:pPr>
            <a:endParaRPr lang="en-GB" dirty="0"/>
          </a:p>
          <a:p>
            <a:r>
              <a:rPr lang="en-GB" dirty="0"/>
              <a:t>RQ 4: How is </a:t>
            </a:r>
            <a:r>
              <a:rPr lang="en-GB" dirty="0">
                <a:solidFill>
                  <a:srgbClr val="FF0000"/>
                </a:solidFill>
              </a:rPr>
              <a:t>teamwork</a:t>
            </a:r>
            <a:r>
              <a:rPr lang="en-GB" dirty="0"/>
              <a:t> facilitated in bug fixing in context of multiple tools?																								</a:t>
            </a:r>
          </a:p>
          <a:p>
            <a:pPr marL="0" indent="0">
              <a:buNone/>
            </a:pPr>
            <a:r>
              <a:rPr lang="en-GB" dirty="0"/>
              <a:t>										</a:t>
            </a:r>
          </a:p>
          <a:p>
            <a:pPr marL="0" indent="0">
              <a:lnSpc>
                <a:spcPct val="150000"/>
              </a:lnSpc>
              <a:buNone/>
            </a:pPr>
            <a:r>
              <a:rPr lang="en-GB" dirty="0"/>
              <a:t>														</a:t>
            </a:r>
            <a:r>
              <a:rPr lang="en-GB" dirty="0">
                <a:solidFill>
                  <a:srgbClr val="00B050"/>
                </a:solidFill>
              </a:rPr>
              <a:t>	… many more!</a:t>
            </a:r>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633130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Summary</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33</a:t>
            </a:fld>
            <a:endParaRPr lang="de-DE" dirty="0"/>
          </a:p>
        </p:txBody>
      </p:sp>
      <p:sp>
        <p:nvSpPr>
          <p:cNvPr id="5" name="Textplatzhalter 4"/>
          <p:cNvSpPr>
            <a:spLocks noGrp="1"/>
          </p:cNvSpPr>
          <p:nvPr>
            <p:ph type="body" sz="quarter" idx="12"/>
          </p:nvPr>
        </p:nvSpPr>
        <p:spPr/>
        <p:txBody>
          <a:bodyPr/>
          <a:lstStyle/>
          <a:p>
            <a:r>
              <a:rPr lang="de-DE" dirty="0"/>
              <a:t>Importance of Static Analysis tools</a:t>
            </a:r>
          </a:p>
          <a:p>
            <a:r>
              <a:rPr lang="de-DE" dirty="0"/>
              <a:t>Usage of Multiple Static Analysis tools</a:t>
            </a:r>
          </a:p>
          <a:p>
            <a:pPr marL="0" indent="0">
              <a:buNone/>
            </a:pPr>
            <a:endParaRPr lang="de-DE" dirty="0"/>
          </a:p>
          <a:p>
            <a:r>
              <a:rPr lang="de-DE" dirty="0"/>
              <a:t>Need for a single user interface for multiple tools</a:t>
            </a:r>
          </a:p>
          <a:p>
            <a:endParaRPr lang="de-DE" dirty="0"/>
          </a:p>
          <a:p>
            <a:r>
              <a:rPr lang="de-DE" dirty="0"/>
              <a:t>This thesis work followed UX Design Cycle to achieve usable prototypes focussing on primary research questions such as, </a:t>
            </a:r>
            <a:r>
              <a:rPr lang="en-GB" dirty="0"/>
              <a:t> </a:t>
            </a:r>
          </a:p>
          <a:p>
            <a:pPr marL="0" indent="0">
              <a:buNone/>
            </a:pPr>
            <a:endParaRPr lang="en-GB" dirty="0"/>
          </a:p>
          <a:p>
            <a:pPr lvl="1">
              <a:buFont typeface="Wingdings" panose="05000000000000000000" pitchFamily="2" charset="2"/>
              <a:buChar char="§"/>
            </a:pPr>
            <a:r>
              <a:rPr lang="en-GB" dirty="0"/>
              <a:t>How to display results of the same codebase from different analysis tools?</a:t>
            </a:r>
          </a:p>
          <a:p>
            <a:pPr lvl="1">
              <a:lnSpc>
                <a:spcPct val="150000"/>
              </a:lnSpc>
              <a:buFont typeface="Wingdings" panose="05000000000000000000" pitchFamily="2" charset="2"/>
              <a:buChar char="§"/>
            </a:pPr>
            <a:r>
              <a:rPr lang="en-GB" dirty="0"/>
              <a:t>What feedback works to know that bug fixing is on-going?</a:t>
            </a:r>
          </a:p>
          <a:p>
            <a:pPr lvl="1">
              <a:lnSpc>
                <a:spcPct val="150000"/>
              </a:lnSpc>
              <a:buFont typeface="Wingdings" panose="05000000000000000000" pitchFamily="2" charset="2"/>
              <a:buChar char="§"/>
            </a:pPr>
            <a:r>
              <a:rPr lang="en-GB" dirty="0"/>
              <a:t>How to carry traceability of bug fixing? </a:t>
            </a:r>
            <a:endParaRPr lang="de-DE" dirty="0"/>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1011400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46E0-D11C-4EFA-AD20-7E30A6FAEFDF}"/>
              </a:ext>
            </a:extLst>
          </p:cNvPr>
          <p:cNvSpPr>
            <a:spLocks noGrp="1"/>
          </p:cNvSpPr>
          <p:nvPr>
            <p:ph type="title"/>
          </p:nvPr>
        </p:nvSpPr>
        <p:spPr>
          <a:xfrm>
            <a:off x="3778796" y="2889114"/>
            <a:ext cx="2348408" cy="1079772"/>
          </a:xfrm>
        </p:spPr>
        <p:txBody>
          <a:bodyPr/>
          <a:lstStyle/>
          <a:p>
            <a:r>
              <a:rPr lang="en-GB" dirty="0"/>
              <a:t>Backup Slides</a:t>
            </a:r>
          </a:p>
        </p:txBody>
      </p:sp>
      <p:sp>
        <p:nvSpPr>
          <p:cNvPr id="3" name="Footer Placeholder 2">
            <a:extLst>
              <a:ext uri="{FF2B5EF4-FFF2-40B4-BE49-F238E27FC236}">
                <a16:creationId xmlns:a16="http://schemas.microsoft.com/office/drawing/2014/main" id="{C91A6E5C-3F21-43D2-96C9-B0440A6662B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A4AB73-122A-4D81-8AAD-7BA4C1C07C9A}"/>
              </a:ext>
            </a:extLst>
          </p:cNvPr>
          <p:cNvSpPr>
            <a:spLocks noGrp="1"/>
          </p:cNvSpPr>
          <p:nvPr>
            <p:ph type="sldNum" sz="quarter" idx="11"/>
          </p:nvPr>
        </p:nvSpPr>
        <p:spPr/>
        <p:txBody>
          <a:bodyPr/>
          <a:lstStyle/>
          <a:p>
            <a:fld id="{815DB69B-0A2B-4D0B-A3BD-360AAA24381D}" type="slidenum">
              <a:rPr lang="de-DE" smtClean="0"/>
              <a:pPr/>
              <a:t>34</a:t>
            </a:fld>
            <a:endParaRPr lang="de-DE" dirty="0"/>
          </a:p>
        </p:txBody>
      </p:sp>
    </p:spTree>
    <p:extLst>
      <p:ext uri="{BB962C8B-B14F-4D97-AF65-F5344CB8AC3E}">
        <p14:creationId xmlns:p14="http://schemas.microsoft.com/office/powerpoint/2010/main" val="243905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1</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35</a:t>
            </a:fld>
            <a:endParaRPr lang="de-DE" dirty="0"/>
          </a:p>
        </p:txBody>
      </p:sp>
    </p:spTree>
    <p:extLst>
      <p:ext uri="{BB962C8B-B14F-4D97-AF65-F5344CB8AC3E}">
        <p14:creationId xmlns:p14="http://schemas.microsoft.com/office/powerpoint/2010/main" val="1497993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36</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31526"/>
            <a:ext cx="8020050" cy="3857625"/>
          </a:xfrm>
          <a:prstGeom prst="rect">
            <a:avLst/>
          </a:prstGeom>
        </p:spPr>
      </p:pic>
      <p:sp>
        <p:nvSpPr>
          <p:cNvPr id="5" name="Rectangle 4">
            <a:extLst>
              <a:ext uri="{FF2B5EF4-FFF2-40B4-BE49-F238E27FC236}">
                <a16:creationId xmlns:a16="http://schemas.microsoft.com/office/drawing/2014/main" id="{6D972A2B-A60C-4DDD-A377-548BD7DC45CF}"/>
              </a:ext>
            </a:extLst>
          </p:cNvPr>
          <p:cNvSpPr/>
          <p:nvPr/>
        </p:nvSpPr>
        <p:spPr>
          <a:xfrm>
            <a:off x="1928664" y="5889151"/>
            <a:ext cx="4953000" cy="646331"/>
          </a:xfrm>
          <a:prstGeom prst="rect">
            <a:avLst/>
          </a:prstGeom>
        </p:spPr>
        <p:txBody>
          <a:bodyPr>
            <a:spAutoFit/>
          </a:bodyPr>
          <a:lstStyle/>
          <a:p>
            <a:r>
              <a:rPr lang="en-GB" dirty="0">
                <a:latin typeface="LMRoman10-Regular"/>
              </a:rPr>
              <a:t>Separate list </a:t>
            </a:r>
            <a:r>
              <a:rPr lang="en-GB" dirty="0" err="1">
                <a:latin typeface="LMRoman10-Regular"/>
              </a:rPr>
              <a:t>outwins</a:t>
            </a:r>
            <a:r>
              <a:rPr lang="en-GB" dirty="0">
                <a:latin typeface="LMRoman10-Regular"/>
              </a:rPr>
              <a:t> the single list with a slight majority of 3 out 5.</a:t>
            </a:r>
            <a:endParaRPr lang="en-GB" dirty="0"/>
          </a:p>
        </p:txBody>
      </p:sp>
    </p:spTree>
    <p:extLst>
      <p:ext uri="{BB962C8B-B14F-4D97-AF65-F5344CB8AC3E}">
        <p14:creationId xmlns:p14="http://schemas.microsoft.com/office/powerpoint/2010/main" val="4058786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1 ] Will having tags help in scalability of bugs?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37</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CF51ED1D-B4C6-41C7-9ED6-A150DB0E3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68" y="1988840"/>
            <a:ext cx="8020050" cy="4324350"/>
          </a:xfrm>
          <a:prstGeom prst="rect">
            <a:avLst/>
          </a:prstGeom>
        </p:spPr>
      </p:pic>
      <p:sp>
        <p:nvSpPr>
          <p:cNvPr id="5" name="Rectangle 4">
            <a:extLst>
              <a:ext uri="{FF2B5EF4-FFF2-40B4-BE49-F238E27FC236}">
                <a16:creationId xmlns:a16="http://schemas.microsoft.com/office/drawing/2014/main" id="{82F88E92-5D17-4E13-BC8C-58577A7BA45E}"/>
              </a:ext>
            </a:extLst>
          </p:cNvPr>
          <p:cNvSpPr/>
          <p:nvPr/>
        </p:nvSpPr>
        <p:spPr>
          <a:xfrm>
            <a:off x="2360712" y="5659774"/>
            <a:ext cx="4953000" cy="923330"/>
          </a:xfrm>
          <a:prstGeom prst="rect">
            <a:avLst/>
          </a:prstGeom>
        </p:spPr>
        <p:txBody>
          <a:bodyPr>
            <a:spAutoFit/>
          </a:bodyPr>
          <a:lstStyle/>
          <a:p>
            <a:r>
              <a:rPr lang="en-GB" dirty="0">
                <a:latin typeface="LMRoman10-Regular"/>
              </a:rPr>
              <a:t>Yes! However, the interface is confusing. Users preferred single list in table format</a:t>
            </a:r>
          </a:p>
          <a:p>
            <a:r>
              <a:rPr lang="en-GB" dirty="0">
                <a:latin typeface="LMRoman10-Regular"/>
              </a:rPr>
              <a:t>solution idea as it suffices this scalability concern.</a:t>
            </a:r>
            <a:endParaRPr lang="en-GB" dirty="0"/>
          </a:p>
        </p:txBody>
      </p:sp>
    </p:spTree>
    <p:extLst>
      <p:ext uri="{BB962C8B-B14F-4D97-AF65-F5344CB8AC3E}">
        <p14:creationId xmlns:p14="http://schemas.microsoft.com/office/powerpoint/2010/main" val="2509351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1] Does the given statistics screen help the user in 					understating the analysis results overview?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38</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88FB85EB-A966-4EF2-B468-B602467EC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63621"/>
            <a:ext cx="8020050" cy="3724275"/>
          </a:xfrm>
          <a:prstGeom prst="rect">
            <a:avLst/>
          </a:prstGeom>
        </p:spPr>
      </p:pic>
      <p:sp>
        <p:nvSpPr>
          <p:cNvPr id="5" name="Rectangle 4">
            <a:extLst>
              <a:ext uri="{FF2B5EF4-FFF2-40B4-BE49-F238E27FC236}">
                <a16:creationId xmlns:a16="http://schemas.microsoft.com/office/drawing/2014/main" id="{77A5D247-7036-44A9-8B4A-8004A998ECF2}"/>
              </a:ext>
            </a:extLst>
          </p:cNvPr>
          <p:cNvSpPr/>
          <p:nvPr/>
        </p:nvSpPr>
        <p:spPr>
          <a:xfrm>
            <a:off x="2476218" y="5849891"/>
            <a:ext cx="4953000" cy="646331"/>
          </a:xfrm>
          <a:prstGeom prst="rect">
            <a:avLst/>
          </a:prstGeom>
        </p:spPr>
        <p:txBody>
          <a:bodyPr>
            <a:spAutoFit/>
          </a:bodyPr>
          <a:lstStyle/>
          <a:p>
            <a:r>
              <a:rPr lang="en-GB" dirty="0">
                <a:latin typeface="LMRoman10-Regular"/>
              </a:rPr>
              <a:t>Yes! It is conducive, especially when codebase is vast, and we use more analysis tools.</a:t>
            </a:r>
            <a:endParaRPr lang="en-GB" dirty="0"/>
          </a:p>
        </p:txBody>
      </p:sp>
    </p:spTree>
    <p:extLst>
      <p:ext uri="{BB962C8B-B14F-4D97-AF65-F5344CB8AC3E}">
        <p14:creationId xmlns:p14="http://schemas.microsoft.com/office/powerpoint/2010/main" val="3056595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Will the animation (rotation) of icons for tools suﬃce the feedback required by the user?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39</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C59E0DED-7A42-4D0A-8517-D361B2EE2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96946"/>
            <a:ext cx="8020050" cy="3857625"/>
          </a:xfrm>
          <a:prstGeom prst="rect">
            <a:avLst/>
          </a:prstGeom>
        </p:spPr>
      </p:pic>
      <p:sp>
        <p:nvSpPr>
          <p:cNvPr id="5" name="Rectangle 4">
            <a:extLst>
              <a:ext uri="{FF2B5EF4-FFF2-40B4-BE49-F238E27FC236}">
                <a16:creationId xmlns:a16="http://schemas.microsoft.com/office/drawing/2014/main" id="{367E4874-FD41-416D-B591-D1E8C3E94786}"/>
              </a:ext>
            </a:extLst>
          </p:cNvPr>
          <p:cNvSpPr/>
          <p:nvPr/>
        </p:nvSpPr>
        <p:spPr>
          <a:xfrm>
            <a:off x="2476218" y="5659773"/>
            <a:ext cx="4953000" cy="923330"/>
          </a:xfrm>
          <a:prstGeom prst="rect">
            <a:avLst/>
          </a:prstGeom>
        </p:spPr>
        <p:txBody>
          <a:bodyPr>
            <a:spAutoFit/>
          </a:bodyPr>
          <a:lstStyle/>
          <a:p>
            <a:r>
              <a:rPr lang="en-GB" dirty="0">
                <a:latin typeface="LMRoman10-Regular"/>
              </a:rPr>
              <a:t>No! Users interested to see how far the analysis done and also to have more detailed</a:t>
            </a:r>
          </a:p>
          <a:p>
            <a:r>
              <a:rPr lang="en-GB" dirty="0">
                <a:latin typeface="LMRoman10-Regular"/>
              </a:rPr>
              <a:t>information on it.</a:t>
            </a:r>
            <a:endParaRPr lang="en-GB" dirty="0"/>
          </a:p>
        </p:txBody>
      </p:sp>
    </p:spTree>
    <p:extLst>
      <p:ext uri="{BB962C8B-B14F-4D97-AF65-F5344CB8AC3E}">
        <p14:creationId xmlns:p14="http://schemas.microsoft.com/office/powerpoint/2010/main" val="33314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Multiple Tools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4</a:t>
            </a:fld>
            <a:endParaRPr lang="de-DE" dirty="0"/>
          </a:p>
        </p:txBody>
      </p:sp>
      <p:sp>
        <p:nvSpPr>
          <p:cNvPr id="5" name="Textplatzhalter 4"/>
          <p:cNvSpPr>
            <a:spLocks noGrp="1"/>
          </p:cNvSpPr>
          <p:nvPr>
            <p:ph type="body" sz="quarter" idx="12"/>
          </p:nvPr>
        </p:nvSpPr>
        <p:spPr/>
        <p:txBody>
          <a:bodyPr/>
          <a:lstStyle/>
          <a:p>
            <a:pPr>
              <a:buFont typeface="Wingdings" panose="05000000000000000000" pitchFamily="2" charset="2"/>
              <a:buChar char="§"/>
            </a:pPr>
            <a:endParaRPr lang="en-GB" dirty="0"/>
          </a:p>
          <a:p>
            <a:pPr>
              <a:buFont typeface="Wingdings" panose="05000000000000000000" pitchFamily="2" charset="2"/>
              <a:buChar char="§"/>
            </a:pPr>
            <a:r>
              <a:rPr lang="en-GB" dirty="0"/>
              <a:t>Tricorder</a:t>
            </a:r>
          </a:p>
          <a:p>
            <a:pPr>
              <a:lnSpc>
                <a:spcPct val="150000"/>
              </a:lnSpc>
              <a:buFont typeface="Wingdings" panose="05000000000000000000" pitchFamily="2" charset="2"/>
              <a:buChar char="§"/>
            </a:pPr>
            <a:r>
              <a:rPr lang="en-GB" dirty="0"/>
              <a:t>Shipshape</a:t>
            </a:r>
          </a:p>
          <a:p>
            <a:pPr>
              <a:lnSpc>
                <a:spcPct val="150000"/>
              </a:lnSpc>
              <a:buFont typeface="Wingdings" panose="05000000000000000000" pitchFamily="2" charset="2"/>
              <a:buChar char="§"/>
            </a:pPr>
            <a:r>
              <a:rPr lang="en-GB" dirty="0" err="1"/>
              <a:t>Tricium</a:t>
            </a:r>
            <a:endParaRPr lang="en-GB" dirty="0"/>
          </a:p>
          <a:p>
            <a:pPr>
              <a:buFont typeface="Wingdings" panose="05000000000000000000" pitchFamily="2" charset="2"/>
              <a:buChar char="§"/>
            </a:pPr>
            <a:r>
              <a:rPr lang="en-GB" dirty="0"/>
              <a:t>Parfait                                                                                               ( Cifuentes et al. )</a:t>
            </a:r>
          </a:p>
          <a:p>
            <a:pPr marL="0" indent="0" algn="ctr">
              <a:buNone/>
            </a:pPr>
            <a:br>
              <a:rPr lang="en-GB" dirty="0"/>
            </a:b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Rectangle: Rounded Corners 5">
            <a:extLst>
              <a:ext uri="{FF2B5EF4-FFF2-40B4-BE49-F238E27FC236}">
                <a16:creationId xmlns:a16="http://schemas.microsoft.com/office/drawing/2014/main" id="{7B1A95CE-58D3-4A2F-96D9-3FCCC8DB722D}"/>
              </a:ext>
            </a:extLst>
          </p:cNvPr>
          <p:cNvSpPr/>
          <p:nvPr/>
        </p:nvSpPr>
        <p:spPr bwMode="auto">
          <a:xfrm>
            <a:off x="3079049" y="4331391"/>
            <a:ext cx="3672408" cy="432048"/>
          </a:xfrm>
          <a:prstGeom prst="roundRect">
            <a:avLst/>
          </a:prstGeom>
          <a:noFill/>
          <a:ln w="12700">
            <a:solidFill>
              <a:srgbClr val="FF0000"/>
            </a:solidFill>
            <a:miter lim="800000"/>
            <a:headEnd/>
            <a:tailEnd/>
          </a:ln>
          <a:effectLst/>
        </p:spPr>
        <p:txBody>
          <a:bodyPr wrap="none" rtlCol="0" anchor="ctr"/>
          <a:lstStyle/>
          <a:p>
            <a:pPr algn="ctr"/>
            <a:endParaRPr lang="LID4096" sz="1600" b="1" dirty="0">
              <a:solidFill>
                <a:schemeClr val="bg1"/>
              </a:solidFill>
            </a:endParaRPr>
          </a:p>
        </p:txBody>
      </p:sp>
      <p:sp>
        <p:nvSpPr>
          <p:cNvPr id="7" name="TextBox 6">
            <a:extLst>
              <a:ext uri="{FF2B5EF4-FFF2-40B4-BE49-F238E27FC236}">
                <a16:creationId xmlns:a16="http://schemas.microsoft.com/office/drawing/2014/main" id="{69EF1288-A1A1-4D2C-91B6-7C4C1C4B12A1}"/>
              </a:ext>
            </a:extLst>
          </p:cNvPr>
          <p:cNvSpPr txBox="1"/>
          <p:nvPr/>
        </p:nvSpPr>
        <p:spPr>
          <a:xfrm>
            <a:off x="301971" y="5646301"/>
            <a:ext cx="9226565" cy="836126"/>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Caitlin Sadowski, Jeffrey van Gogh, Ciera </a:t>
            </a:r>
            <a:r>
              <a:rPr lang="en-GB" sz="1000" dirty="0" err="1"/>
              <a:t>Jaspan</a:t>
            </a:r>
            <a:r>
              <a:rPr lang="en-GB" sz="1000" dirty="0"/>
              <a:t>, Emma </a:t>
            </a:r>
            <a:r>
              <a:rPr lang="en-GB" sz="1000" dirty="0" err="1"/>
              <a:t>Söderberg</a:t>
            </a:r>
            <a:r>
              <a:rPr lang="en-GB" sz="1000" dirty="0"/>
              <a:t>, and Collin Winter. 2015. Tricorder: building a program analysis ecosystem. </a:t>
            </a:r>
            <a:br>
              <a:rPr lang="en-GB" sz="1000" dirty="0"/>
            </a:br>
            <a:r>
              <a:rPr lang="en-GB" sz="1000" dirty="0"/>
              <a:t>In </a:t>
            </a:r>
            <a:r>
              <a:rPr lang="en-GB" sz="1000" i="1" dirty="0"/>
              <a:t>Proceedings of the 37th International Conference on Software Engineering - Volume 1</a:t>
            </a:r>
            <a:r>
              <a:rPr lang="en-GB" sz="1000" dirty="0"/>
              <a:t> (ICSE '15), Vol. 1. IEEE Press, Piscataway, NJ, USA, 598-608.  </a:t>
            </a:r>
          </a:p>
          <a:p>
            <a:pPr marL="360000" indent="-360000">
              <a:spcAft>
                <a:spcPts val="1000"/>
              </a:spcAft>
              <a:buClr>
                <a:schemeClr val="tx2"/>
              </a:buClr>
              <a:buSzPct val="80000"/>
              <a:buFont typeface="Wingdings" panose="05000000000000000000" pitchFamily="2" charset="2"/>
              <a:buChar char="v"/>
            </a:pPr>
            <a:r>
              <a:rPr lang="en-GB" sz="1000" dirty="0"/>
              <a:t>Cristina Cifuentes and Bernhard Scholz. 2008. Parfait: designing a scalable bug checker. In </a:t>
            </a:r>
            <a:r>
              <a:rPr lang="en-GB" sz="1000" i="1" dirty="0"/>
              <a:t>Proceedings of the 2008 workshop on Static analysis</a:t>
            </a:r>
            <a:r>
              <a:rPr lang="en-GB" sz="1000" dirty="0"/>
              <a:t> (SAW '08). </a:t>
            </a:r>
            <a:br>
              <a:rPr lang="en-GB" sz="1000" dirty="0"/>
            </a:br>
            <a:r>
              <a:rPr lang="en-GB" sz="1000" dirty="0"/>
              <a:t>ACM, New York, NY, USA, 4-11. DOI=http://dx.doi.org/10.1145/1394504.1394505 </a:t>
            </a:r>
            <a:endParaRPr lang="LID4096" sz="1000" dirty="0" err="1"/>
          </a:p>
        </p:txBody>
      </p:sp>
      <p:sp>
        <p:nvSpPr>
          <p:cNvPr id="8" name="TextBox 7">
            <a:extLst>
              <a:ext uri="{FF2B5EF4-FFF2-40B4-BE49-F238E27FC236}">
                <a16:creationId xmlns:a16="http://schemas.microsoft.com/office/drawing/2014/main" id="{2B8A2715-A3AA-4482-A224-A7DD1F53A754}"/>
              </a:ext>
            </a:extLst>
          </p:cNvPr>
          <p:cNvSpPr txBox="1"/>
          <p:nvPr/>
        </p:nvSpPr>
        <p:spPr>
          <a:xfrm>
            <a:off x="3165850" y="4394633"/>
            <a:ext cx="3573735" cy="369332"/>
          </a:xfrm>
          <a:prstGeom prst="rect">
            <a:avLst/>
          </a:prstGeom>
          <a:noFill/>
        </p:spPr>
        <p:txBody>
          <a:bodyPr wrap="none" lIns="0" rIns="0" rtlCol="0">
            <a:spAutoFit/>
          </a:bodyPr>
          <a:lstStyle/>
          <a:p>
            <a:pPr>
              <a:spcAft>
                <a:spcPts val="1000"/>
              </a:spcAft>
              <a:buClr>
                <a:schemeClr val="tx2"/>
              </a:buClr>
              <a:buSzPct val="80000"/>
            </a:pPr>
            <a:r>
              <a:rPr lang="en-GB" dirty="0"/>
              <a:t>But </a:t>
            </a:r>
            <a:r>
              <a:rPr lang="en-GB" dirty="0">
                <a:solidFill>
                  <a:srgbClr val="00B050"/>
                </a:solidFill>
              </a:rPr>
              <a:t>USABILITY</a:t>
            </a:r>
            <a:r>
              <a:rPr lang="en-GB" dirty="0"/>
              <a:t> is not addressed…</a:t>
            </a:r>
          </a:p>
        </p:txBody>
      </p:sp>
      <p:sp>
        <p:nvSpPr>
          <p:cNvPr id="9" name="TextBox 8">
            <a:extLst>
              <a:ext uri="{FF2B5EF4-FFF2-40B4-BE49-F238E27FC236}">
                <a16:creationId xmlns:a16="http://schemas.microsoft.com/office/drawing/2014/main" id="{F51C88C8-8E0C-45F8-A6CB-AE1ADA5D7824}"/>
              </a:ext>
            </a:extLst>
          </p:cNvPr>
          <p:cNvSpPr txBox="1"/>
          <p:nvPr/>
        </p:nvSpPr>
        <p:spPr>
          <a:xfrm>
            <a:off x="7329264" y="1638046"/>
            <a:ext cx="2088232" cy="774571"/>
          </a:xfrm>
          <a:prstGeom prst="rect">
            <a:avLst/>
          </a:prstGeom>
          <a:noFill/>
        </p:spPr>
        <p:txBody>
          <a:bodyPr wrap="square" lIns="0" rIns="0" rtlCol="0">
            <a:spAutoFit/>
          </a:bodyPr>
          <a:lstStyle/>
          <a:p>
            <a:pPr>
              <a:spcAft>
                <a:spcPts val="1000"/>
              </a:spcAft>
              <a:buClr>
                <a:schemeClr val="tx2"/>
              </a:buClr>
              <a:buSzPct val="80000"/>
            </a:pPr>
            <a:r>
              <a:rPr lang="en-GB" dirty="0"/>
              <a:t>( Sadowski et al. )</a:t>
            </a:r>
          </a:p>
          <a:p>
            <a:pPr marL="360000" indent="-360000">
              <a:spcAft>
                <a:spcPts val="1000"/>
              </a:spcAft>
              <a:buClr>
                <a:schemeClr val="tx2"/>
              </a:buClr>
              <a:buSzPct val="80000"/>
              <a:buFont typeface="Wingdings" panose="05000000000000000000" pitchFamily="2" charset="2"/>
              <a:buChar char="n"/>
            </a:pPr>
            <a:endParaRPr lang="en-GB" dirty="0" err="1"/>
          </a:p>
        </p:txBody>
      </p:sp>
    </p:spTree>
    <p:extLst>
      <p:ext uri="{BB962C8B-B14F-4D97-AF65-F5344CB8AC3E}">
        <p14:creationId xmlns:p14="http://schemas.microsoft.com/office/powerpoint/2010/main" val="1143630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Will stating the progress of analysis for each tool be better than animation provided as feedback to the user?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40</a:t>
            </a:fld>
            <a:endParaRPr lang="de-DE" dirty="0"/>
          </a:p>
        </p:txBody>
      </p:sp>
      <p:pic>
        <p:nvPicPr>
          <p:cNvPr id="7" name="Picture 6" descr="A screenshot of a social media post&#10;&#10;Description automatically generated">
            <a:extLst>
              <a:ext uri="{FF2B5EF4-FFF2-40B4-BE49-F238E27FC236}">
                <a16:creationId xmlns:a16="http://schemas.microsoft.com/office/drawing/2014/main" id="{C36C22EB-FBDD-4CCA-BABC-BFC4744CA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39255"/>
            <a:ext cx="8020050" cy="4010025"/>
          </a:xfrm>
          <a:prstGeom prst="rect">
            <a:avLst/>
          </a:prstGeom>
        </p:spPr>
      </p:pic>
      <p:sp>
        <p:nvSpPr>
          <p:cNvPr id="5" name="Rectangle 4">
            <a:extLst>
              <a:ext uri="{FF2B5EF4-FFF2-40B4-BE49-F238E27FC236}">
                <a16:creationId xmlns:a16="http://schemas.microsoft.com/office/drawing/2014/main" id="{1DC6E496-F332-4754-8E46-6F23D784E7BA}"/>
              </a:ext>
            </a:extLst>
          </p:cNvPr>
          <p:cNvSpPr/>
          <p:nvPr/>
        </p:nvSpPr>
        <p:spPr>
          <a:xfrm>
            <a:off x="2720752" y="5936773"/>
            <a:ext cx="4953000" cy="646331"/>
          </a:xfrm>
          <a:prstGeom prst="rect">
            <a:avLst/>
          </a:prstGeom>
        </p:spPr>
        <p:txBody>
          <a:bodyPr>
            <a:spAutoFit/>
          </a:bodyPr>
          <a:lstStyle/>
          <a:p>
            <a:r>
              <a:rPr lang="en-GB" dirty="0">
                <a:latin typeface="LMRoman10-Regular"/>
              </a:rPr>
              <a:t>Yes! in terms of knowing the progress in completion of analysis.</a:t>
            </a:r>
            <a:endParaRPr lang="en-GB" dirty="0"/>
          </a:p>
        </p:txBody>
      </p:sp>
    </p:spTree>
    <p:extLst>
      <p:ext uri="{BB962C8B-B14F-4D97-AF65-F5344CB8AC3E}">
        <p14:creationId xmlns:p14="http://schemas.microsoft.com/office/powerpoint/2010/main" val="2296866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Does having more textual information with a popup feedback is required by the user?</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41</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B0A53596-6226-4806-9D50-A81AEDEEC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96946"/>
            <a:ext cx="8020050" cy="3857625"/>
          </a:xfrm>
          <a:prstGeom prst="rect">
            <a:avLst/>
          </a:prstGeom>
        </p:spPr>
      </p:pic>
      <p:sp>
        <p:nvSpPr>
          <p:cNvPr id="5" name="Rectangle 4">
            <a:extLst>
              <a:ext uri="{FF2B5EF4-FFF2-40B4-BE49-F238E27FC236}">
                <a16:creationId xmlns:a16="http://schemas.microsoft.com/office/drawing/2014/main" id="{77567BE0-A4C9-42DC-82A6-D3B86919BBAD}"/>
              </a:ext>
            </a:extLst>
          </p:cNvPr>
          <p:cNvSpPr/>
          <p:nvPr/>
        </p:nvSpPr>
        <p:spPr>
          <a:xfrm>
            <a:off x="2476218" y="5659773"/>
            <a:ext cx="4953000" cy="923330"/>
          </a:xfrm>
          <a:prstGeom prst="rect">
            <a:avLst/>
          </a:prstGeom>
        </p:spPr>
        <p:txBody>
          <a:bodyPr>
            <a:spAutoFit/>
          </a:bodyPr>
          <a:lstStyle/>
          <a:p>
            <a:r>
              <a:rPr lang="en-GB" dirty="0">
                <a:latin typeface="LMRoman10-Regular"/>
              </a:rPr>
              <a:t>Yes! More information as possible is more beneficial from a user perspective being a</a:t>
            </a:r>
          </a:p>
          <a:p>
            <a:r>
              <a:rPr lang="en-GB" dirty="0">
                <a:latin typeface="LMRoman10-Regular"/>
              </a:rPr>
              <a:t>developer or tester.</a:t>
            </a:r>
            <a:endParaRPr lang="en-GB" dirty="0"/>
          </a:p>
        </p:txBody>
      </p:sp>
    </p:spTree>
    <p:extLst>
      <p:ext uri="{BB962C8B-B14F-4D97-AF65-F5344CB8AC3E}">
        <p14:creationId xmlns:p14="http://schemas.microsoft.com/office/powerpoint/2010/main" val="789019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Do users require multiple feedbacks, i.e., any combination of animated icons, progress bar or pending status popup?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42</a:t>
            </a:fld>
            <a:endParaRPr lang="de-DE" dirty="0"/>
          </a:p>
        </p:txBody>
      </p:sp>
      <p:sp>
        <p:nvSpPr>
          <p:cNvPr id="5" name="Text Placeholder 4">
            <a:extLst>
              <a:ext uri="{FF2B5EF4-FFF2-40B4-BE49-F238E27FC236}">
                <a16:creationId xmlns:a16="http://schemas.microsoft.com/office/drawing/2014/main" id="{0EA5FD52-589C-4183-91D5-B5FB1136407A}"/>
              </a:ext>
            </a:extLst>
          </p:cNvPr>
          <p:cNvSpPr>
            <a:spLocks noGrp="1"/>
          </p:cNvSpPr>
          <p:nvPr>
            <p:ph type="body" sz="quarter" idx="12"/>
          </p:nvPr>
        </p:nvSpPr>
        <p:spPr>
          <a:xfrm>
            <a:off x="270900" y="2492896"/>
            <a:ext cx="9361488" cy="5113337"/>
          </a:xfrm>
        </p:spPr>
        <p:txBody>
          <a:bodyPr/>
          <a:lstStyle/>
          <a:p>
            <a:r>
              <a:rPr lang="en-GB" dirty="0"/>
              <a:t>All the 3 feedback features</a:t>
            </a:r>
            <a:br>
              <a:rPr lang="en-GB" dirty="0"/>
            </a:br>
            <a:endParaRPr lang="en-GB" dirty="0"/>
          </a:p>
          <a:p>
            <a:r>
              <a:rPr lang="en-GB" dirty="0"/>
              <a:t>Animated Icons – What bugs are being analysed?</a:t>
            </a:r>
          </a:p>
          <a:p>
            <a:r>
              <a:rPr lang="en-GB" dirty="0"/>
              <a:t>Progress Bar – How far the bugs got analysed?</a:t>
            </a:r>
          </a:p>
          <a:p>
            <a:r>
              <a:rPr lang="en-GB" dirty="0"/>
              <a:t>Pending Status – more information on analysis  </a:t>
            </a:r>
          </a:p>
        </p:txBody>
      </p:sp>
      <p:sp>
        <p:nvSpPr>
          <p:cNvPr id="6" name="Rectangle 5">
            <a:extLst>
              <a:ext uri="{FF2B5EF4-FFF2-40B4-BE49-F238E27FC236}">
                <a16:creationId xmlns:a16="http://schemas.microsoft.com/office/drawing/2014/main" id="{48DFF04F-3D26-4736-A289-F09540A624EA}"/>
              </a:ext>
            </a:extLst>
          </p:cNvPr>
          <p:cNvSpPr/>
          <p:nvPr/>
        </p:nvSpPr>
        <p:spPr>
          <a:xfrm>
            <a:off x="2475144" y="5467209"/>
            <a:ext cx="4953000" cy="646331"/>
          </a:xfrm>
          <a:prstGeom prst="rect">
            <a:avLst/>
          </a:prstGeom>
        </p:spPr>
        <p:txBody>
          <a:bodyPr>
            <a:spAutoFit/>
          </a:bodyPr>
          <a:lstStyle/>
          <a:p>
            <a:r>
              <a:rPr lang="en-GB" dirty="0">
                <a:latin typeface="LMRoman10-Regular"/>
              </a:rPr>
              <a:t>Yes! Especially progress bar with pending status popup.</a:t>
            </a:r>
            <a:endParaRPr lang="en-GB" dirty="0"/>
          </a:p>
        </p:txBody>
      </p:sp>
    </p:spTree>
    <p:extLst>
      <p:ext uri="{BB962C8B-B14F-4D97-AF65-F5344CB8AC3E}">
        <p14:creationId xmlns:p14="http://schemas.microsoft.com/office/powerpoint/2010/main" val="3338552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Whether the given UI, i.e., previous commits in the process of ﬁxing a bug-ﬁnding with numbers determining the adding or removing of other bugs be able to address the scenario from the user perspective?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43</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AEDAB596-585C-4B06-9C00-DD29D6052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2315915"/>
            <a:ext cx="8020050" cy="3724275"/>
          </a:xfrm>
          <a:prstGeom prst="rect">
            <a:avLst/>
          </a:prstGeom>
        </p:spPr>
      </p:pic>
      <p:sp>
        <p:nvSpPr>
          <p:cNvPr id="5" name="Rectangle 4">
            <a:extLst>
              <a:ext uri="{FF2B5EF4-FFF2-40B4-BE49-F238E27FC236}">
                <a16:creationId xmlns:a16="http://schemas.microsoft.com/office/drawing/2014/main" id="{A4F7E3A8-9094-483A-BB9B-405C20444FFD}"/>
              </a:ext>
            </a:extLst>
          </p:cNvPr>
          <p:cNvSpPr/>
          <p:nvPr/>
        </p:nvSpPr>
        <p:spPr>
          <a:xfrm>
            <a:off x="2238053" y="6126981"/>
            <a:ext cx="6724972" cy="369332"/>
          </a:xfrm>
          <a:prstGeom prst="rect">
            <a:avLst/>
          </a:prstGeom>
        </p:spPr>
        <p:txBody>
          <a:bodyPr wrap="square">
            <a:spAutoFit/>
          </a:bodyPr>
          <a:lstStyle/>
          <a:p>
            <a:r>
              <a:rPr lang="en-GB" dirty="0">
                <a:latin typeface="LMRoman10-Regular"/>
              </a:rPr>
              <a:t>Yes! The proposed design is helpful for the given scenario.</a:t>
            </a:r>
            <a:endParaRPr lang="en-GB" dirty="0"/>
          </a:p>
        </p:txBody>
      </p:sp>
    </p:spTree>
    <p:extLst>
      <p:ext uri="{BB962C8B-B14F-4D97-AF65-F5344CB8AC3E}">
        <p14:creationId xmlns:p14="http://schemas.microsoft.com/office/powerpoint/2010/main" val="199956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[Post] </a:t>
            </a:r>
            <a:br>
              <a:rPr lang="en-GB" dirty="0">
                <a:solidFill>
                  <a:srgbClr val="003A80"/>
                </a:solidFill>
              </a:rPr>
            </a:br>
            <a:r>
              <a:rPr lang="en-GB" dirty="0">
                <a:solidFill>
                  <a:srgbClr val="003A80"/>
                </a:solidFill>
              </a:rPr>
              <a:t>Does onboard phase is required to understand the UI better?</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44</a:t>
            </a:fld>
            <a:endParaRPr lang="de-DE" dirty="0"/>
          </a:p>
        </p:txBody>
      </p:sp>
      <p:sp>
        <p:nvSpPr>
          <p:cNvPr id="6" name="Text Placeholder 4">
            <a:extLst>
              <a:ext uri="{FF2B5EF4-FFF2-40B4-BE49-F238E27FC236}">
                <a16:creationId xmlns:a16="http://schemas.microsoft.com/office/drawing/2014/main" id="{CEE9A621-3679-45A7-8C9F-B7CD0D85BC0B}"/>
              </a:ext>
            </a:extLst>
          </p:cNvPr>
          <p:cNvSpPr>
            <a:spLocks noGrp="1"/>
          </p:cNvSpPr>
          <p:nvPr>
            <p:ph type="body" sz="quarter" idx="12"/>
          </p:nvPr>
        </p:nvSpPr>
        <p:spPr>
          <a:xfrm>
            <a:off x="270900" y="2492896"/>
            <a:ext cx="9361488" cy="5113337"/>
          </a:xfrm>
        </p:spPr>
        <p:txBody>
          <a:bodyPr/>
          <a:lstStyle/>
          <a:p>
            <a:r>
              <a:rPr lang="en-GB" dirty="0"/>
              <a:t>No! enough text on screen would suffice.</a:t>
            </a:r>
          </a:p>
        </p:txBody>
      </p:sp>
    </p:spTree>
    <p:extLst>
      <p:ext uri="{BB962C8B-B14F-4D97-AF65-F5344CB8AC3E}">
        <p14:creationId xmlns:p14="http://schemas.microsoft.com/office/powerpoint/2010/main" val="3378290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2</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45</a:t>
            </a:fld>
            <a:endParaRPr lang="de-DE" dirty="0"/>
          </a:p>
        </p:txBody>
      </p:sp>
    </p:spTree>
    <p:extLst>
      <p:ext uri="{BB962C8B-B14F-4D97-AF65-F5344CB8AC3E}">
        <p14:creationId xmlns:p14="http://schemas.microsoft.com/office/powerpoint/2010/main" val="1108162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analysis view perspective, does a separate list or single list help the user to identify the common bug?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46</a:t>
            </a:fld>
            <a:endParaRPr lang="de-DE" dirty="0"/>
          </a:p>
        </p:txBody>
      </p:sp>
      <p:pic>
        <p:nvPicPr>
          <p:cNvPr id="6" name="Picture 5" descr="A screenshot of a computer&#10;&#10;Description automatically generated">
            <a:extLst>
              <a:ext uri="{FF2B5EF4-FFF2-40B4-BE49-F238E27FC236}">
                <a16:creationId xmlns:a16="http://schemas.microsoft.com/office/drawing/2014/main" id="{88A07CD7-4BE9-486F-93AD-1C8D5126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08" y="1700808"/>
            <a:ext cx="8042984" cy="4293096"/>
          </a:xfrm>
          <a:prstGeom prst="rect">
            <a:avLst/>
          </a:prstGeom>
        </p:spPr>
      </p:pic>
      <p:sp>
        <p:nvSpPr>
          <p:cNvPr id="5" name="Rectangle 4">
            <a:extLst>
              <a:ext uri="{FF2B5EF4-FFF2-40B4-BE49-F238E27FC236}">
                <a16:creationId xmlns:a16="http://schemas.microsoft.com/office/drawing/2014/main" id="{8D5B94BC-AD94-415E-908C-EBA96BB5682D}"/>
              </a:ext>
            </a:extLst>
          </p:cNvPr>
          <p:cNvSpPr/>
          <p:nvPr/>
        </p:nvSpPr>
        <p:spPr>
          <a:xfrm>
            <a:off x="1030006" y="6025610"/>
            <a:ext cx="7805092" cy="369332"/>
          </a:xfrm>
          <a:prstGeom prst="rect">
            <a:avLst/>
          </a:prstGeom>
        </p:spPr>
        <p:txBody>
          <a:bodyPr wrap="square">
            <a:spAutoFit/>
          </a:bodyPr>
          <a:lstStyle/>
          <a:p>
            <a:r>
              <a:rPr lang="en-GB" dirty="0">
                <a:latin typeface="LMRoman10-Regular"/>
              </a:rPr>
              <a:t>Users preferred single list as it is more user-friendly and effortless to perceive.</a:t>
            </a:r>
            <a:endParaRPr lang="en-GB" dirty="0"/>
          </a:p>
        </p:txBody>
      </p:sp>
    </p:spTree>
    <p:extLst>
      <p:ext uri="{BB962C8B-B14F-4D97-AF65-F5344CB8AC3E}">
        <p14:creationId xmlns:p14="http://schemas.microsoft.com/office/powerpoint/2010/main" val="1303071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analysis view perspective, will tags help in scalability of bug results in comparison to separate list </a:t>
            </a:r>
            <a:br>
              <a:rPr lang="en-GB" dirty="0">
                <a:solidFill>
                  <a:srgbClr val="003A80"/>
                </a:solidFill>
              </a:rPr>
            </a:br>
            <a:r>
              <a:rPr lang="en-GB" dirty="0">
                <a:solidFill>
                  <a:srgbClr val="003A80"/>
                </a:solidFill>
              </a:rPr>
              <a:t>or single list?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47</a:t>
            </a:fld>
            <a:endParaRPr lang="de-DE" dirty="0"/>
          </a:p>
        </p:txBody>
      </p:sp>
      <p:pic>
        <p:nvPicPr>
          <p:cNvPr id="8" name="Picture 7" descr="A screenshot of a cell phone&#10;&#10;Description automatically generated">
            <a:extLst>
              <a:ext uri="{FF2B5EF4-FFF2-40B4-BE49-F238E27FC236}">
                <a16:creationId xmlns:a16="http://schemas.microsoft.com/office/drawing/2014/main" id="{480BA597-3A6C-46D1-8A5D-DB49BD4FD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616" y="1772816"/>
            <a:ext cx="6714734" cy="3584117"/>
          </a:xfrm>
          <a:prstGeom prst="rect">
            <a:avLst/>
          </a:prstGeom>
        </p:spPr>
      </p:pic>
      <p:sp>
        <p:nvSpPr>
          <p:cNvPr id="5" name="Rectangle 4">
            <a:extLst>
              <a:ext uri="{FF2B5EF4-FFF2-40B4-BE49-F238E27FC236}">
                <a16:creationId xmlns:a16="http://schemas.microsoft.com/office/drawing/2014/main" id="{7E6FBC1D-D4AD-4469-AB38-C21D15B5AC70}"/>
              </a:ext>
            </a:extLst>
          </p:cNvPr>
          <p:cNvSpPr/>
          <p:nvPr/>
        </p:nvSpPr>
        <p:spPr>
          <a:xfrm>
            <a:off x="776536" y="5541949"/>
            <a:ext cx="8909842" cy="923330"/>
          </a:xfrm>
          <a:prstGeom prst="rect">
            <a:avLst/>
          </a:prstGeom>
        </p:spPr>
        <p:txBody>
          <a:bodyPr wrap="square">
            <a:spAutoFit/>
          </a:bodyPr>
          <a:lstStyle/>
          <a:p>
            <a:r>
              <a:rPr lang="en-GB" dirty="0">
                <a:latin typeface="LMRoman10-Regular"/>
              </a:rPr>
              <a:t>No! Although the proposed design is novel and more open, couple of users explicitly</a:t>
            </a:r>
          </a:p>
          <a:p>
            <a:r>
              <a:rPr lang="en-GB" dirty="0">
                <a:latin typeface="LMRoman10-Regular"/>
              </a:rPr>
              <a:t>stated it to be confusing. Most users agreed with single list solution idea for this</a:t>
            </a:r>
          </a:p>
          <a:p>
            <a:r>
              <a:rPr lang="en-GB" dirty="0">
                <a:latin typeface="LMRoman10-Regular"/>
              </a:rPr>
              <a:t>scenario.</a:t>
            </a:r>
            <a:endParaRPr lang="en-GB" dirty="0"/>
          </a:p>
        </p:txBody>
      </p:sp>
    </p:spTree>
    <p:extLst>
      <p:ext uri="{BB962C8B-B14F-4D97-AF65-F5344CB8AC3E}">
        <p14:creationId xmlns:p14="http://schemas.microsoft.com/office/powerpoint/2010/main" val="3926981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code view perspective, will single icon suﬃce the showing of diﬀerent tools icons?</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48</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0C61C779-EC12-4435-8DA7-CABC764C7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490831"/>
            <a:ext cx="7365022" cy="3888432"/>
          </a:xfrm>
          <a:prstGeom prst="rect">
            <a:avLst/>
          </a:prstGeom>
        </p:spPr>
      </p:pic>
      <p:sp>
        <p:nvSpPr>
          <p:cNvPr id="5" name="Rectangle 4">
            <a:extLst>
              <a:ext uri="{FF2B5EF4-FFF2-40B4-BE49-F238E27FC236}">
                <a16:creationId xmlns:a16="http://schemas.microsoft.com/office/drawing/2014/main" id="{A2BEDC1A-24AA-4ECD-BF8B-159F3CB6C878}"/>
              </a:ext>
            </a:extLst>
          </p:cNvPr>
          <p:cNvSpPr/>
          <p:nvPr/>
        </p:nvSpPr>
        <p:spPr>
          <a:xfrm>
            <a:off x="596080" y="5626820"/>
            <a:ext cx="8669188" cy="646331"/>
          </a:xfrm>
          <a:prstGeom prst="rect">
            <a:avLst/>
          </a:prstGeom>
        </p:spPr>
        <p:txBody>
          <a:bodyPr wrap="square">
            <a:spAutoFit/>
          </a:bodyPr>
          <a:lstStyle/>
          <a:p>
            <a:r>
              <a:rPr lang="en-GB" dirty="0">
                <a:latin typeface="LMRoman10-Regular"/>
              </a:rPr>
              <a:t>Yes! Single icon solution idea </a:t>
            </a:r>
            <a:r>
              <a:rPr lang="en-GB" dirty="0" err="1">
                <a:latin typeface="LMRoman10-Regular"/>
              </a:rPr>
              <a:t>outwins</a:t>
            </a:r>
            <a:r>
              <a:rPr lang="en-GB" dirty="0">
                <a:latin typeface="LMRoman10-Regular"/>
              </a:rPr>
              <a:t> multiple icons solution idea with a majority</a:t>
            </a:r>
          </a:p>
          <a:p>
            <a:r>
              <a:rPr lang="en-GB" dirty="0">
                <a:latin typeface="LMRoman10-Regular"/>
              </a:rPr>
              <a:t>of 5 out of 7 users.</a:t>
            </a:r>
            <a:endParaRPr lang="en-GB" dirty="0"/>
          </a:p>
        </p:txBody>
      </p:sp>
    </p:spTree>
    <p:extLst>
      <p:ext uri="{BB962C8B-B14F-4D97-AF65-F5344CB8AC3E}">
        <p14:creationId xmlns:p14="http://schemas.microsoft.com/office/powerpoint/2010/main" val="1251320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When submitting the bug for analysis, what feedback does user feel convenient among animation, progress bar or popup?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49</a:t>
            </a:fld>
            <a:endParaRPr lang="de-DE" dirty="0"/>
          </a:p>
        </p:txBody>
      </p:sp>
      <p:pic>
        <p:nvPicPr>
          <p:cNvPr id="6" name="Picture 5" descr="A screenshot of a computer&#10;&#10;Description automatically generated">
            <a:extLst>
              <a:ext uri="{FF2B5EF4-FFF2-40B4-BE49-F238E27FC236}">
                <a16:creationId xmlns:a16="http://schemas.microsoft.com/office/drawing/2014/main" id="{0BA30A6C-4D4B-4B13-88C2-5B4596489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54" y="1772816"/>
            <a:ext cx="6715092" cy="3550172"/>
          </a:xfrm>
          <a:prstGeom prst="rect">
            <a:avLst/>
          </a:prstGeom>
        </p:spPr>
      </p:pic>
      <p:sp>
        <p:nvSpPr>
          <p:cNvPr id="5" name="Rectangle 4">
            <a:extLst>
              <a:ext uri="{FF2B5EF4-FFF2-40B4-BE49-F238E27FC236}">
                <a16:creationId xmlns:a16="http://schemas.microsoft.com/office/drawing/2014/main" id="{F3A9ABD1-2079-4268-BB93-28B22DDC001A}"/>
              </a:ext>
            </a:extLst>
          </p:cNvPr>
          <p:cNvSpPr/>
          <p:nvPr/>
        </p:nvSpPr>
        <p:spPr>
          <a:xfrm>
            <a:off x="1028564" y="5635660"/>
            <a:ext cx="7848872" cy="646331"/>
          </a:xfrm>
          <a:prstGeom prst="rect">
            <a:avLst/>
          </a:prstGeom>
        </p:spPr>
        <p:txBody>
          <a:bodyPr wrap="square">
            <a:spAutoFit/>
          </a:bodyPr>
          <a:lstStyle/>
          <a:p>
            <a:r>
              <a:rPr lang="en-GB" dirty="0">
                <a:latin typeface="LMRoman10-Regular"/>
              </a:rPr>
              <a:t>Each has its prominence. However, users felt that pending status is more useful</a:t>
            </a:r>
          </a:p>
          <a:p>
            <a:r>
              <a:rPr lang="en-GB" dirty="0">
                <a:latin typeface="LMRoman10-Regular"/>
              </a:rPr>
              <a:t>among them.</a:t>
            </a:r>
            <a:endParaRPr lang="en-GB" dirty="0"/>
          </a:p>
        </p:txBody>
      </p:sp>
    </p:spTree>
    <p:extLst>
      <p:ext uri="{BB962C8B-B14F-4D97-AF65-F5344CB8AC3E}">
        <p14:creationId xmlns:p14="http://schemas.microsoft.com/office/powerpoint/2010/main" val="5336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 Problem Statement</a:t>
            </a:r>
          </a:p>
        </p:txBody>
      </p:sp>
      <p:sp>
        <p:nvSpPr>
          <p:cNvPr id="4" name="Foliennummernplatzhalter 3"/>
          <p:cNvSpPr>
            <a:spLocks noGrp="1"/>
          </p:cNvSpPr>
          <p:nvPr>
            <p:ph type="sldNum" sz="quarter" idx="11"/>
          </p:nvPr>
        </p:nvSpPr>
        <p:spPr/>
        <p:txBody>
          <a:bodyPr/>
          <a:lstStyle/>
          <a:p>
            <a:fld id="{815DB69B-0A2B-4D0B-A3BD-360AAA24381D}" type="slidenum">
              <a:rPr lang="de-DE" smtClean="0"/>
              <a:pPr/>
              <a:t>5</a:t>
            </a:fld>
            <a:endParaRPr lang="de-DE" dirty="0"/>
          </a:p>
        </p:txBody>
      </p:sp>
      <p:sp>
        <p:nvSpPr>
          <p:cNvPr id="5" name="Textplatzhalter 4"/>
          <p:cNvSpPr>
            <a:spLocks noGrp="1"/>
          </p:cNvSpPr>
          <p:nvPr>
            <p:ph type="body" sz="quarter" idx="12"/>
          </p:nvPr>
        </p:nvSpPr>
        <p:spPr/>
        <p:txBody>
          <a:bodyPr/>
          <a:lstStyle/>
          <a:p>
            <a:endParaRPr lang="en-GB" dirty="0"/>
          </a:p>
          <a:p>
            <a:endParaRPr lang="en-GB" dirty="0"/>
          </a:p>
          <a:p>
            <a:endParaRPr lang="en-GB" dirty="0"/>
          </a:p>
          <a:p>
            <a:r>
              <a:rPr lang="en-GB" sz="2400" dirty="0"/>
              <a:t>How to integrate the results of multiple static analysis tools </a:t>
            </a:r>
            <a:br>
              <a:rPr lang="en-GB" sz="2400" dirty="0"/>
            </a:br>
            <a:endParaRPr lang="en-GB" sz="2400" dirty="0"/>
          </a:p>
          <a:p>
            <a:pPr marL="0" indent="0">
              <a:buNone/>
            </a:pPr>
            <a:r>
              <a:rPr lang="en-GB" sz="2400" dirty="0"/>
              <a:t>													in a unified user interface?</a:t>
            </a:r>
          </a:p>
          <a:p>
            <a:endParaRPr lang="de-DE" dirty="0"/>
          </a:p>
          <a:p>
            <a:endParaRPr lang="de-DE" dirty="0"/>
          </a:p>
          <a:p>
            <a:pPr lvl="1">
              <a:buFont typeface="Wingdings" panose="05000000000000000000" pitchFamily="2" charset="2"/>
              <a:buChar char="v"/>
            </a:pPr>
            <a:r>
              <a:rPr lang="de-DE" dirty="0"/>
              <a:t>3 Research Questions</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4204401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Does a single type of feedback suﬃce or requires combination?</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50</a:t>
            </a:fld>
            <a:endParaRPr lang="de-DE" dirty="0"/>
          </a:p>
        </p:txBody>
      </p:sp>
      <p:sp>
        <p:nvSpPr>
          <p:cNvPr id="5" name="TextBox 4">
            <a:extLst>
              <a:ext uri="{FF2B5EF4-FFF2-40B4-BE49-F238E27FC236}">
                <a16:creationId xmlns:a16="http://schemas.microsoft.com/office/drawing/2014/main" id="{AB7A0B83-1F52-4650-AE8B-59101AFA15FC}"/>
              </a:ext>
            </a:extLst>
          </p:cNvPr>
          <p:cNvSpPr txBox="1"/>
          <p:nvPr/>
        </p:nvSpPr>
        <p:spPr>
          <a:xfrm>
            <a:off x="1459325" y="2852936"/>
            <a:ext cx="6946453" cy="369332"/>
          </a:xfrm>
          <a:prstGeom prst="rect">
            <a:avLst/>
          </a:prstGeom>
          <a:noFill/>
        </p:spPr>
        <p:txBody>
          <a:bodyPr wrap="none" lIns="0" rIns="0" rtlCol="0">
            <a:spAutoFit/>
          </a:bodyPr>
          <a:lstStyle/>
          <a:p>
            <a:pPr>
              <a:spcAft>
                <a:spcPts val="1000"/>
              </a:spcAft>
              <a:buClr>
                <a:schemeClr val="tx2"/>
              </a:buClr>
              <a:buSzPct val="80000"/>
            </a:pPr>
            <a:r>
              <a:rPr lang="en-GB" dirty="0"/>
              <a:t>All 3 solution ideas as each could be depict different understandings.</a:t>
            </a:r>
          </a:p>
        </p:txBody>
      </p:sp>
      <p:sp>
        <p:nvSpPr>
          <p:cNvPr id="6" name="Rectangle 5">
            <a:extLst>
              <a:ext uri="{FF2B5EF4-FFF2-40B4-BE49-F238E27FC236}">
                <a16:creationId xmlns:a16="http://schemas.microsoft.com/office/drawing/2014/main" id="{D5EA2FE6-9C55-4890-96C7-7DE94CF4F8C8}"/>
              </a:ext>
            </a:extLst>
          </p:cNvPr>
          <p:cNvSpPr/>
          <p:nvPr/>
        </p:nvSpPr>
        <p:spPr>
          <a:xfrm>
            <a:off x="849985" y="4779644"/>
            <a:ext cx="8165132" cy="646331"/>
          </a:xfrm>
          <a:prstGeom prst="rect">
            <a:avLst/>
          </a:prstGeom>
        </p:spPr>
        <p:txBody>
          <a:bodyPr wrap="square">
            <a:spAutoFit/>
          </a:bodyPr>
          <a:lstStyle/>
          <a:p>
            <a:r>
              <a:rPr lang="en-GB" dirty="0">
                <a:latin typeface="LMRoman10-Regular"/>
              </a:rPr>
              <a:t>Users felt the requirement of the combination of all feedbacks as each serve in its</a:t>
            </a:r>
          </a:p>
          <a:p>
            <a:r>
              <a:rPr lang="en-GB" dirty="0">
                <a:latin typeface="LMRoman10-Regular"/>
              </a:rPr>
              <a:t>scope.</a:t>
            </a:r>
            <a:endParaRPr lang="en-GB" dirty="0"/>
          </a:p>
        </p:txBody>
      </p:sp>
    </p:spTree>
    <p:extLst>
      <p:ext uri="{BB962C8B-B14F-4D97-AF65-F5344CB8AC3E}">
        <p14:creationId xmlns:p14="http://schemas.microsoft.com/office/powerpoint/2010/main" val="36470085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From code view perspective, i.e., once user ﬁxed a bug and submitted for analysis and then oﬀ the analysis results screen, then is popup notiﬁcations with analysis progress information better to busy status (spinner)?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endParaRPr lang="de-DE" dirty="0"/>
          </a:p>
        </p:txBody>
      </p:sp>
      <p:pic>
        <p:nvPicPr>
          <p:cNvPr id="6" name="Picture 5" descr="A screenshot of a cell phone&#10;&#10;Description automatically generated">
            <a:extLst>
              <a:ext uri="{FF2B5EF4-FFF2-40B4-BE49-F238E27FC236}">
                <a16:creationId xmlns:a16="http://schemas.microsoft.com/office/drawing/2014/main" id="{407D663B-A40D-4521-9A31-A3EF27A0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80" y="1916832"/>
            <a:ext cx="6822833" cy="3602178"/>
          </a:xfrm>
          <a:prstGeom prst="rect">
            <a:avLst/>
          </a:prstGeom>
        </p:spPr>
      </p:pic>
      <p:sp>
        <p:nvSpPr>
          <p:cNvPr id="7" name="Rectangle: Rounded Corners 6">
            <a:extLst>
              <a:ext uri="{FF2B5EF4-FFF2-40B4-BE49-F238E27FC236}">
                <a16:creationId xmlns:a16="http://schemas.microsoft.com/office/drawing/2014/main" id="{405A085B-1E27-4ACD-8EED-D6FF0C6CFDAB}"/>
              </a:ext>
            </a:extLst>
          </p:cNvPr>
          <p:cNvSpPr/>
          <p:nvPr/>
        </p:nvSpPr>
        <p:spPr bwMode="auto">
          <a:xfrm>
            <a:off x="7837673" y="5229200"/>
            <a:ext cx="1224136" cy="429922"/>
          </a:xfrm>
          <a:prstGeom prst="roundRect">
            <a:avLst/>
          </a:prstGeom>
          <a:noFill/>
          <a:ln w="12700">
            <a:solidFill>
              <a:srgbClr val="FF0000"/>
            </a:solidFill>
            <a:miter lim="800000"/>
            <a:headEnd/>
            <a:tailEnd/>
          </a:ln>
          <a:effectLst/>
        </p:spPr>
        <p:txBody>
          <a:bodyPr wrap="none" rtlCol="0" anchor="ctr"/>
          <a:lstStyle/>
          <a:p>
            <a:pPr algn="ctr"/>
            <a:endParaRPr lang="en-GB" sz="1600" b="1" dirty="0">
              <a:solidFill>
                <a:schemeClr val="bg1"/>
              </a:solidFill>
            </a:endParaRPr>
          </a:p>
        </p:txBody>
      </p:sp>
      <p:sp>
        <p:nvSpPr>
          <p:cNvPr id="5" name="Rectangle 4">
            <a:extLst>
              <a:ext uri="{FF2B5EF4-FFF2-40B4-BE49-F238E27FC236}">
                <a16:creationId xmlns:a16="http://schemas.microsoft.com/office/drawing/2014/main" id="{5F3AA116-ECFE-4929-9ACB-132037160B1C}"/>
              </a:ext>
            </a:extLst>
          </p:cNvPr>
          <p:cNvSpPr/>
          <p:nvPr/>
        </p:nvSpPr>
        <p:spPr>
          <a:xfrm>
            <a:off x="272228" y="5609232"/>
            <a:ext cx="7321616" cy="923330"/>
          </a:xfrm>
          <a:prstGeom prst="rect">
            <a:avLst/>
          </a:prstGeom>
        </p:spPr>
        <p:txBody>
          <a:bodyPr wrap="square">
            <a:spAutoFit/>
          </a:bodyPr>
          <a:lstStyle/>
          <a:p>
            <a:r>
              <a:rPr lang="en-GB" dirty="0">
                <a:latin typeface="LMRoman10-Regular"/>
              </a:rPr>
              <a:t>Popup notifications solution idea </a:t>
            </a:r>
            <a:r>
              <a:rPr lang="en-GB" dirty="0" err="1">
                <a:latin typeface="LMRoman10-Regular"/>
              </a:rPr>
              <a:t>outwins</a:t>
            </a:r>
            <a:r>
              <a:rPr lang="en-GB" dirty="0">
                <a:latin typeface="LMRoman10-Regular"/>
              </a:rPr>
              <a:t> status spinner with majority of 4 out of 7. Although remaining said it is annoying, but if needs implemented they would prefer to have when bug fix fails.</a:t>
            </a:r>
            <a:endParaRPr lang="en-GB" dirty="0"/>
          </a:p>
        </p:txBody>
      </p:sp>
    </p:spTree>
    <p:extLst>
      <p:ext uri="{BB962C8B-B14F-4D97-AF65-F5344CB8AC3E}">
        <p14:creationId xmlns:p14="http://schemas.microsoft.com/office/powerpoint/2010/main" val="23961134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In tracing, will the user need to know the changes made to ﬁx a bug aﬀecting the analysis of other tools?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52</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DF004003-208C-4F4E-86F3-020B15783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502" y="1596718"/>
            <a:ext cx="6940996" cy="3664564"/>
          </a:xfrm>
          <a:prstGeom prst="rect">
            <a:avLst/>
          </a:prstGeom>
        </p:spPr>
      </p:pic>
      <p:sp>
        <p:nvSpPr>
          <p:cNvPr id="5" name="Rectangle 4">
            <a:extLst>
              <a:ext uri="{FF2B5EF4-FFF2-40B4-BE49-F238E27FC236}">
                <a16:creationId xmlns:a16="http://schemas.microsoft.com/office/drawing/2014/main" id="{F2E217FB-A5FF-4DD6-97FD-2C904E6946FE}"/>
              </a:ext>
            </a:extLst>
          </p:cNvPr>
          <p:cNvSpPr/>
          <p:nvPr/>
        </p:nvSpPr>
        <p:spPr>
          <a:xfrm>
            <a:off x="2072680" y="5599027"/>
            <a:ext cx="4953000" cy="646331"/>
          </a:xfrm>
          <a:prstGeom prst="rect">
            <a:avLst/>
          </a:prstGeom>
        </p:spPr>
        <p:txBody>
          <a:bodyPr>
            <a:spAutoFit/>
          </a:bodyPr>
          <a:lstStyle/>
          <a:p>
            <a:r>
              <a:rPr lang="en-GB" dirty="0">
                <a:latin typeface="LMRoman10-Regular"/>
              </a:rPr>
              <a:t>Yes! With number representation, it is good, but those do not represent difficulty.</a:t>
            </a:r>
            <a:endParaRPr lang="en-GB" dirty="0"/>
          </a:p>
        </p:txBody>
      </p:sp>
    </p:spTree>
    <p:extLst>
      <p:ext uri="{BB962C8B-B14F-4D97-AF65-F5344CB8AC3E}">
        <p14:creationId xmlns:p14="http://schemas.microsoft.com/office/powerpoint/2010/main" val="7209630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Does adjective mapping ease the user to trace the changes made in code in terms of bugs existence?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53</a:t>
            </a:fld>
            <a:endParaRPr lang="de-DE" dirty="0"/>
          </a:p>
        </p:txBody>
      </p:sp>
      <p:pic>
        <p:nvPicPr>
          <p:cNvPr id="6" name="Picture 5" descr="A screenshot of a computer&#10;&#10;Description automatically generated">
            <a:extLst>
              <a:ext uri="{FF2B5EF4-FFF2-40B4-BE49-F238E27FC236}">
                <a16:creationId xmlns:a16="http://schemas.microsoft.com/office/drawing/2014/main" id="{C295C209-8681-4E9A-A15C-A28671A32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1700808"/>
            <a:ext cx="6892364" cy="3638888"/>
          </a:xfrm>
          <a:prstGeom prst="rect">
            <a:avLst/>
          </a:prstGeom>
        </p:spPr>
      </p:pic>
      <p:sp>
        <p:nvSpPr>
          <p:cNvPr id="5" name="Rectangle 4">
            <a:extLst>
              <a:ext uri="{FF2B5EF4-FFF2-40B4-BE49-F238E27FC236}">
                <a16:creationId xmlns:a16="http://schemas.microsoft.com/office/drawing/2014/main" id="{B35914A4-D17B-46BE-8886-2A523801C336}"/>
              </a:ext>
            </a:extLst>
          </p:cNvPr>
          <p:cNvSpPr/>
          <p:nvPr/>
        </p:nvSpPr>
        <p:spPr>
          <a:xfrm>
            <a:off x="2456052" y="5638234"/>
            <a:ext cx="4953000" cy="646331"/>
          </a:xfrm>
          <a:prstGeom prst="rect">
            <a:avLst/>
          </a:prstGeom>
        </p:spPr>
        <p:txBody>
          <a:bodyPr>
            <a:spAutoFit/>
          </a:bodyPr>
          <a:lstStyle/>
          <a:p>
            <a:r>
              <a:rPr lang="en-GB" dirty="0">
                <a:latin typeface="LMRoman10-Regular"/>
              </a:rPr>
              <a:t>Yes! With number representation, it is good, but those do not represent difficulty.</a:t>
            </a:r>
            <a:endParaRPr lang="en-GB" dirty="0"/>
          </a:p>
        </p:txBody>
      </p:sp>
    </p:spTree>
    <p:extLst>
      <p:ext uri="{BB962C8B-B14F-4D97-AF65-F5344CB8AC3E}">
        <p14:creationId xmlns:p14="http://schemas.microsoft.com/office/powerpoint/2010/main" val="2909639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From code view perspective, will the bug tool icons with before/after code help understand the user in easing to ﬁx it?</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54</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CE6F0861-D18C-494D-975D-C64BB3846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503342"/>
            <a:ext cx="6333402" cy="3343779"/>
          </a:xfrm>
          <a:prstGeom prst="rect">
            <a:avLst/>
          </a:prstGeom>
        </p:spPr>
      </p:pic>
      <p:sp>
        <p:nvSpPr>
          <p:cNvPr id="5" name="Rectangle 4">
            <a:extLst>
              <a:ext uri="{FF2B5EF4-FFF2-40B4-BE49-F238E27FC236}">
                <a16:creationId xmlns:a16="http://schemas.microsoft.com/office/drawing/2014/main" id="{9E4CA5DB-FB9E-4431-A311-8133C6622A97}"/>
              </a:ext>
            </a:extLst>
          </p:cNvPr>
          <p:cNvSpPr/>
          <p:nvPr/>
        </p:nvSpPr>
        <p:spPr>
          <a:xfrm>
            <a:off x="2114809" y="5218900"/>
            <a:ext cx="4953000" cy="923330"/>
          </a:xfrm>
          <a:prstGeom prst="rect">
            <a:avLst/>
          </a:prstGeom>
        </p:spPr>
        <p:txBody>
          <a:bodyPr>
            <a:spAutoFit/>
          </a:bodyPr>
          <a:lstStyle/>
          <a:p>
            <a:r>
              <a:rPr lang="en-GB" dirty="0">
                <a:latin typeface="LMRoman10-Regular"/>
              </a:rPr>
              <a:t>Yes! Users felt helpful in tracing, although they did not understand the design in</a:t>
            </a:r>
          </a:p>
          <a:p>
            <a:r>
              <a:rPr lang="en-GB" dirty="0">
                <a:latin typeface="LMRoman10-Regular"/>
              </a:rPr>
              <a:t>first glance as it is novel.</a:t>
            </a:r>
            <a:endParaRPr lang="en-GB" dirty="0"/>
          </a:p>
        </p:txBody>
      </p:sp>
    </p:spTree>
    <p:extLst>
      <p:ext uri="{BB962C8B-B14F-4D97-AF65-F5344CB8AC3E}">
        <p14:creationId xmlns:p14="http://schemas.microsoft.com/office/powerpoint/2010/main" val="4077320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3</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55</a:t>
            </a:fld>
            <a:endParaRPr lang="de-DE" dirty="0"/>
          </a:p>
        </p:txBody>
      </p:sp>
    </p:spTree>
    <p:extLst>
      <p:ext uri="{BB962C8B-B14F-4D97-AF65-F5344CB8AC3E}">
        <p14:creationId xmlns:p14="http://schemas.microsoft.com/office/powerpoint/2010/main" val="376725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bug icons or list view for bugs in same ﬁle?</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56</a:t>
            </a:fld>
            <a:endParaRPr lang="de-DE" dirty="0"/>
          </a:p>
        </p:txBody>
      </p:sp>
      <p:pic>
        <p:nvPicPr>
          <p:cNvPr id="6" name="Picture 5" descr="A screenshot of a social media post&#10;&#10;Description automatically generated">
            <a:extLst>
              <a:ext uri="{FF2B5EF4-FFF2-40B4-BE49-F238E27FC236}">
                <a16:creationId xmlns:a16="http://schemas.microsoft.com/office/drawing/2014/main" id="{5A5305E7-A1B3-4B2E-8EAC-72D8933E9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00" y="1664804"/>
            <a:ext cx="6683075" cy="3528392"/>
          </a:xfrm>
          <a:prstGeom prst="rect">
            <a:avLst/>
          </a:prstGeom>
        </p:spPr>
      </p:pic>
      <p:sp>
        <p:nvSpPr>
          <p:cNvPr id="5" name="Rectangle 4">
            <a:extLst>
              <a:ext uri="{FF2B5EF4-FFF2-40B4-BE49-F238E27FC236}">
                <a16:creationId xmlns:a16="http://schemas.microsoft.com/office/drawing/2014/main" id="{CCDE584E-3843-4224-9213-4F81A9AB3E6C}"/>
              </a:ext>
            </a:extLst>
          </p:cNvPr>
          <p:cNvSpPr/>
          <p:nvPr/>
        </p:nvSpPr>
        <p:spPr>
          <a:xfrm>
            <a:off x="1208584" y="5530006"/>
            <a:ext cx="7704856" cy="923330"/>
          </a:xfrm>
          <a:prstGeom prst="rect">
            <a:avLst/>
          </a:prstGeom>
        </p:spPr>
        <p:txBody>
          <a:bodyPr wrap="square">
            <a:spAutoFit/>
          </a:bodyPr>
          <a:lstStyle/>
          <a:p>
            <a:r>
              <a:rPr lang="en-GB" dirty="0">
                <a:latin typeface="LMRoman10-Regular"/>
              </a:rPr>
              <a:t>Users preferred list view as it is more comfortable and friendly UI. In case of</a:t>
            </a:r>
          </a:p>
          <a:p>
            <a:r>
              <a:rPr lang="en-GB" dirty="0">
                <a:latin typeface="LMRoman10-Regular"/>
              </a:rPr>
              <a:t>huge codebase, bug icons solution idea would take more time in scrolling to identify bugs.</a:t>
            </a:r>
            <a:endParaRPr lang="en-GB" dirty="0"/>
          </a:p>
        </p:txBody>
      </p:sp>
    </p:spTree>
    <p:extLst>
      <p:ext uri="{BB962C8B-B14F-4D97-AF65-F5344CB8AC3E}">
        <p14:creationId xmlns:p14="http://schemas.microsoft.com/office/powerpoint/2010/main" val="1526714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to see bugs one by one or at once in the context of multiple bugs at the same time?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57</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256F0518-3D17-4307-9E5E-BBE4AEE7F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550" y="1639508"/>
            <a:ext cx="6778900" cy="3578984"/>
          </a:xfrm>
          <a:prstGeom prst="rect">
            <a:avLst/>
          </a:prstGeom>
        </p:spPr>
      </p:pic>
      <p:sp>
        <p:nvSpPr>
          <p:cNvPr id="5" name="Rectangle 4">
            <a:extLst>
              <a:ext uri="{FF2B5EF4-FFF2-40B4-BE49-F238E27FC236}">
                <a16:creationId xmlns:a16="http://schemas.microsoft.com/office/drawing/2014/main" id="{4F995702-7095-4181-B223-6C123422A43F}"/>
              </a:ext>
            </a:extLst>
          </p:cNvPr>
          <p:cNvSpPr/>
          <p:nvPr/>
        </p:nvSpPr>
        <p:spPr>
          <a:xfrm>
            <a:off x="776536" y="5521954"/>
            <a:ext cx="8352928" cy="923330"/>
          </a:xfrm>
          <a:prstGeom prst="rect">
            <a:avLst/>
          </a:prstGeom>
        </p:spPr>
        <p:txBody>
          <a:bodyPr wrap="square">
            <a:spAutoFit/>
          </a:bodyPr>
          <a:lstStyle/>
          <a:p>
            <a:r>
              <a:rPr lang="en-GB" dirty="0">
                <a:latin typeface="LMRoman10-Regular"/>
              </a:rPr>
              <a:t>Users preferred horizontal view as it helps in comparing results when using multiple</a:t>
            </a:r>
          </a:p>
          <a:p>
            <a:r>
              <a:rPr lang="en-GB" dirty="0">
                <a:latin typeface="LMRoman10-Regular"/>
              </a:rPr>
              <a:t>tools. In general, users would like to go one by one and understand the results.</a:t>
            </a:r>
          </a:p>
          <a:p>
            <a:r>
              <a:rPr lang="en-GB" dirty="0">
                <a:latin typeface="LMRoman10-Regular"/>
              </a:rPr>
              <a:t>73</a:t>
            </a:r>
            <a:endParaRPr lang="en-GB" dirty="0"/>
          </a:p>
        </p:txBody>
      </p:sp>
    </p:spTree>
    <p:extLst>
      <p:ext uri="{BB962C8B-B14F-4D97-AF65-F5344CB8AC3E}">
        <p14:creationId xmlns:p14="http://schemas.microsoft.com/office/powerpoint/2010/main" val="2336105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Does vertical view help in getting an overview of the presence of multiple bugs over horizontal views?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58</a:t>
            </a:fld>
            <a:endParaRPr lang="de-DE" dirty="0"/>
          </a:p>
        </p:txBody>
      </p:sp>
      <p:pic>
        <p:nvPicPr>
          <p:cNvPr id="5" name="Picture 4" descr="A screenshot of a cell phone&#10;&#10;Description automatically generated">
            <a:extLst>
              <a:ext uri="{FF2B5EF4-FFF2-40B4-BE49-F238E27FC236}">
                <a16:creationId xmlns:a16="http://schemas.microsoft.com/office/drawing/2014/main" id="{97B3C47C-F635-4FC3-BB52-462FA5EA9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1711516"/>
            <a:ext cx="6506122" cy="3434968"/>
          </a:xfrm>
          <a:prstGeom prst="rect">
            <a:avLst/>
          </a:prstGeom>
        </p:spPr>
      </p:pic>
      <p:sp>
        <p:nvSpPr>
          <p:cNvPr id="6" name="Rectangle 5">
            <a:extLst>
              <a:ext uri="{FF2B5EF4-FFF2-40B4-BE49-F238E27FC236}">
                <a16:creationId xmlns:a16="http://schemas.microsoft.com/office/drawing/2014/main" id="{CD773D0C-67CC-4487-A535-644040A9816C}"/>
              </a:ext>
            </a:extLst>
          </p:cNvPr>
          <p:cNvSpPr/>
          <p:nvPr/>
        </p:nvSpPr>
        <p:spPr>
          <a:xfrm>
            <a:off x="992560" y="5373564"/>
            <a:ext cx="8424936" cy="923330"/>
          </a:xfrm>
          <a:prstGeom prst="rect">
            <a:avLst/>
          </a:prstGeom>
        </p:spPr>
        <p:txBody>
          <a:bodyPr wrap="square">
            <a:spAutoFit/>
          </a:bodyPr>
          <a:lstStyle/>
          <a:p>
            <a:r>
              <a:rPr lang="en-GB" dirty="0">
                <a:latin typeface="LMRoman10-Regular"/>
              </a:rPr>
              <a:t>The users mostly prefer horizontal view solution idea as they got used to such</a:t>
            </a:r>
          </a:p>
          <a:p>
            <a:r>
              <a:rPr lang="en-GB" dirty="0">
                <a:latin typeface="LMRoman10-Regular"/>
              </a:rPr>
              <a:t>proposed UI concerning scrolling. In case of vertical view solution idea, users felt it is</a:t>
            </a:r>
          </a:p>
          <a:p>
            <a:r>
              <a:rPr lang="en-GB" dirty="0">
                <a:latin typeface="LMRoman10-Regular"/>
              </a:rPr>
              <a:t>best suited for more landscape screens and touch screens.</a:t>
            </a:r>
            <a:endParaRPr lang="en-GB" dirty="0"/>
          </a:p>
        </p:txBody>
      </p:sp>
    </p:spTree>
    <p:extLst>
      <p:ext uri="{BB962C8B-B14F-4D97-AF65-F5344CB8AC3E}">
        <p14:creationId xmlns:p14="http://schemas.microsoft.com/office/powerpoint/2010/main" val="1139361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for table view over text description shown for multiple bugs at a line of code?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59</a:t>
            </a:fld>
            <a:endParaRPr lang="de-DE" dirty="0"/>
          </a:p>
        </p:txBody>
      </p:sp>
      <p:pic>
        <p:nvPicPr>
          <p:cNvPr id="6" name="Picture 5" descr="A screenshot of a social media post&#10;&#10;Description automatically generated">
            <a:extLst>
              <a:ext uri="{FF2B5EF4-FFF2-40B4-BE49-F238E27FC236}">
                <a16:creationId xmlns:a16="http://schemas.microsoft.com/office/drawing/2014/main" id="{8ABB238F-3AA1-4757-B311-4FC2EFAA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92" y="1844824"/>
            <a:ext cx="6681192" cy="3527398"/>
          </a:xfrm>
          <a:prstGeom prst="rect">
            <a:avLst/>
          </a:prstGeom>
        </p:spPr>
      </p:pic>
      <p:sp>
        <p:nvSpPr>
          <p:cNvPr id="5" name="Rectangle 4">
            <a:extLst>
              <a:ext uri="{FF2B5EF4-FFF2-40B4-BE49-F238E27FC236}">
                <a16:creationId xmlns:a16="http://schemas.microsoft.com/office/drawing/2014/main" id="{D42F6ACC-2F21-4C62-A61D-EC0871BE5C7C}"/>
              </a:ext>
            </a:extLst>
          </p:cNvPr>
          <p:cNvSpPr/>
          <p:nvPr/>
        </p:nvSpPr>
        <p:spPr>
          <a:xfrm>
            <a:off x="632520" y="5530006"/>
            <a:ext cx="8856984" cy="646331"/>
          </a:xfrm>
          <a:prstGeom prst="rect">
            <a:avLst/>
          </a:prstGeom>
        </p:spPr>
        <p:txBody>
          <a:bodyPr wrap="square">
            <a:spAutoFit/>
          </a:bodyPr>
          <a:lstStyle/>
          <a:p>
            <a:r>
              <a:rPr lang="en-GB" dirty="0">
                <a:latin typeface="LMRoman10-Regular"/>
              </a:rPr>
              <a:t>Users preferred table view over text descriptions as it helps to sort the results</a:t>
            </a:r>
          </a:p>
          <a:p>
            <a:r>
              <a:rPr lang="en-GB" dirty="0">
                <a:latin typeface="LMRoman10-Regular"/>
              </a:rPr>
              <a:t>and so support comparison.</a:t>
            </a:r>
            <a:endParaRPr lang="en-GB" dirty="0"/>
          </a:p>
        </p:txBody>
      </p:sp>
    </p:spTree>
    <p:extLst>
      <p:ext uri="{BB962C8B-B14F-4D97-AF65-F5344CB8AC3E}">
        <p14:creationId xmlns:p14="http://schemas.microsoft.com/office/powerpoint/2010/main" val="38849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Research Questions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6</a:t>
            </a:fld>
            <a:endParaRPr lang="de-DE" dirty="0"/>
          </a:p>
        </p:txBody>
      </p:sp>
      <p:sp>
        <p:nvSpPr>
          <p:cNvPr id="5" name="Textplatzhalter 4"/>
          <p:cNvSpPr>
            <a:spLocks noGrp="1"/>
          </p:cNvSpPr>
          <p:nvPr>
            <p:ph type="body" sz="quarter" idx="12"/>
          </p:nvPr>
        </p:nvSpPr>
        <p:spPr/>
        <p:txBody>
          <a:bodyPr/>
          <a:lstStyle/>
          <a:p>
            <a:pPr marL="0" indent="0">
              <a:lnSpc>
                <a:spcPct val="150000"/>
              </a:lnSpc>
              <a:buNone/>
            </a:pPr>
            <a:endParaRPr lang="en-GB" dirty="0"/>
          </a:p>
          <a:p>
            <a:pPr>
              <a:lnSpc>
                <a:spcPct val="150000"/>
              </a:lnSpc>
            </a:pPr>
            <a:r>
              <a:rPr lang="en-GB" dirty="0"/>
              <a:t>RQ 1: How to display results of the same codebase from different analysis tools?</a:t>
            </a:r>
          </a:p>
          <a:p>
            <a:pPr>
              <a:lnSpc>
                <a:spcPct val="150000"/>
              </a:lnSpc>
            </a:pPr>
            <a:endParaRPr lang="en-GB" dirty="0"/>
          </a:p>
          <a:p>
            <a:pPr>
              <a:lnSpc>
                <a:spcPct val="150000"/>
              </a:lnSpc>
            </a:pPr>
            <a:r>
              <a:rPr lang="en-GB" dirty="0"/>
              <a:t>RQ 2: What feedback works to know that bug fixing is on-going?</a:t>
            </a:r>
          </a:p>
          <a:p>
            <a:pPr>
              <a:lnSpc>
                <a:spcPct val="150000"/>
              </a:lnSpc>
            </a:pPr>
            <a:endParaRPr lang="en-GB" dirty="0"/>
          </a:p>
          <a:p>
            <a:pPr>
              <a:lnSpc>
                <a:spcPct val="150000"/>
              </a:lnSpc>
            </a:pPr>
            <a:r>
              <a:rPr lang="en-GB" dirty="0"/>
              <a:t>RQ 3: How to carry traceability of bug fixing? </a:t>
            </a:r>
            <a:endParaRPr lang="de-DE"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1386339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1662" y="76470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 In context of same bug identiﬁed but with diﬀerent line numbers, would have ‘similar bugs’ in bug description with on click pops up similar bug description boxes at the identiﬁed line or a list at the bottom help user in locating actual line where bug exist?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60</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9ECCE16B-973D-4B92-9B6D-1E58215D1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5022" y="2334505"/>
            <a:ext cx="5389749" cy="2743048"/>
          </a:xfrm>
          <a:prstGeom prst="rect">
            <a:avLst/>
          </a:prstGeom>
        </p:spPr>
      </p:pic>
      <p:sp>
        <p:nvSpPr>
          <p:cNvPr id="7" name="TextBox 6">
            <a:extLst>
              <a:ext uri="{FF2B5EF4-FFF2-40B4-BE49-F238E27FC236}">
                <a16:creationId xmlns:a16="http://schemas.microsoft.com/office/drawing/2014/main" id="{0997FE78-92CC-4C55-BB10-30CD65793483}"/>
              </a:ext>
            </a:extLst>
          </p:cNvPr>
          <p:cNvSpPr txBox="1"/>
          <p:nvPr/>
        </p:nvSpPr>
        <p:spPr>
          <a:xfrm>
            <a:off x="8121352" y="4005064"/>
            <a:ext cx="645690"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list</a:t>
            </a:r>
          </a:p>
        </p:txBody>
      </p:sp>
      <p:sp>
        <p:nvSpPr>
          <p:cNvPr id="5" name="Rectangle 4">
            <a:extLst>
              <a:ext uri="{FF2B5EF4-FFF2-40B4-BE49-F238E27FC236}">
                <a16:creationId xmlns:a16="http://schemas.microsoft.com/office/drawing/2014/main" id="{21A92CAB-5E19-49FD-8E62-A64BACE5E871}"/>
              </a:ext>
            </a:extLst>
          </p:cNvPr>
          <p:cNvSpPr/>
          <p:nvPr/>
        </p:nvSpPr>
        <p:spPr>
          <a:xfrm>
            <a:off x="776536" y="5579658"/>
            <a:ext cx="8712968" cy="646331"/>
          </a:xfrm>
          <a:prstGeom prst="rect">
            <a:avLst/>
          </a:prstGeom>
        </p:spPr>
        <p:txBody>
          <a:bodyPr wrap="square">
            <a:spAutoFit/>
          </a:bodyPr>
          <a:lstStyle/>
          <a:p>
            <a:r>
              <a:rPr lang="en-GB" dirty="0">
                <a:latin typeface="LMRoman10-Regular"/>
              </a:rPr>
              <a:t>Users preferred list solution idea as with additional popups; it would be confusing</a:t>
            </a:r>
          </a:p>
          <a:p>
            <a:r>
              <a:rPr lang="en-GB" dirty="0">
                <a:latin typeface="LMRoman10-Regular"/>
              </a:rPr>
              <a:t>and time-consuming.</a:t>
            </a:r>
            <a:endParaRPr lang="en-GB" dirty="0"/>
          </a:p>
        </p:txBody>
      </p:sp>
    </p:spTree>
    <p:extLst>
      <p:ext uri="{BB962C8B-B14F-4D97-AF65-F5344CB8AC3E}">
        <p14:creationId xmlns:p14="http://schemas.microsoft.com/office/powerpoint/2010/main" val="711738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Evaluation Set Up: 5 Feedbacks – MSAT-UI Vs Native UIs</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61</a:t>
            </a:fld>
            <a:endParaRPr lang="de-DE" dirty="0"/>
          </a:p>
        </p:txBody>
      </p:sp>
      <p:sp>
        <p:nvSpPr>
          <p:cNvPr id="5" name="TextBox 4">
            <a:extLst>
              <a:ext uri="{FF2B5EF4-FFF2-40B4-BE49-F238E27FC236}">
                <a16:creationId xmlns:a16="http://schemas.microsoft.com/office/drawing/2014/main" id="{AE9C2D08-5C4A-4E6B-8BA5-02A2F1767ED9}"/>
              </a:ext>
            </a:extLst>
          </p:cNvPr>
          <p:cNvSpPr txBox="1"/>
          <p:nvPr/>
        </p:nvSpPr>
        <p:spPr>
          <a:xfrm>
            <a:off x="632520" y="2043482"/>
            <a:ext cx="6540573" cy="2821285"/>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Three different native UI tools for a single JavaScript project.</a:t>
            </a:r>
            <a:br>
              <a:rPr lang="en-GB" dirty="0"/>
            </a:b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r>
              <a:rPr lang="en-GB" dirty="0"/>
              <a:t>CLI – </a:t>
            </a:r>
            <a:r>
              <a:rPr lang="en-GB" dirty="0" err="1"/>
              <a:t>ESLint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IDE – </a:t>
            </a:r>
            <a:r>
              <a:rPr lang="en-GB" dirty="0" err="1"/>
              <a:t>SonarLint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WEB - SonarQube</a:t>
            </a:r>
          </a:p>
        </p:txBody>
      </p:sp>
      <p:pic>
        <p:nvPicPr>
          <p:cNvPr id="12" name="Picture 11" descr="A picture containing drawing&#10;&#10;Description automatically generated">
            <a:extLst>
              <a:ext uri="{FF2B5EF4-FFF2-40B4-BE49-F238E27FC236}">
                <a16:creationId xmlns:a16="http://schemas.microsoft.com/office/drawing/2014/main" id="{C60504D6-8FF5-4A95-B5F8-20D6B74D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561" y="4018898"/>
            <a:ext cx="1247949" cy="495369"/>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B4D9C803-CDCC-4392-9CAD-5BAB919F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6432" y="4776023"/>
            <a:ext cx="1781424" cy="64779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3A774D67-38B3-4FD0-A01B-84ADEDF08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80" y="3162111"/>
            <a:ext cx="1457528" cy="581106"/>
          </a:xfrm>
          <a:prstGeom prst="rect">
            <a:avLst/>
          </a:prstGeom>
        </p:spPr>
      </p:pic>
    </p:spTree>
    <p:extLst>
      <p:ext uri="{BB962C8B-B14F-4D97-AF65-F5344CB8AC3E}">
        <p14:creationId xmlns:p14="http://schemas.microsoft.com/office/powerpoint/2010/main" val="3982304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62</a:t>
            </a:fld>
            <a:endParaRPr lang="de-DE" dirty="0"/>
          </a:p>
        </p:txBody>
      </p:sp>
      <p:sp>
        <p:nvSpPr>
          <p:cNvPr id="5" name="TextBox 4">
            <a:extLst>
              <a:ext uri="{FF2B5EF4-FFF2-40B4-BE49-F238E27FC236}">
                <a16:creationId xmlns:a16="http://schemas.microsoft.com/office/drawing/2014/main" id="{F7E54871-4301-4549-BA66-9A05B456E854}"/>
              </a:ext>
            </a:extLst>
          </p:cNvPr>
          <p:cNvSpPr txBox="1"/>
          <p:nvPr/>
        </p:nvSpPr>
        <p:spPr>
          <a:xfrm>
            <a:off x="560512" y="2348880"/>
            <a:ext cx="8558112" cy="2800767"/>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Animated Icons</a:t>
            </a:r>
          </a:p>
          <a:p>
            <a:pPr marL="360000" indent="-360000">
              <a:spcAft>
                <a:spcPts val="1000"/>
              </a:spcAft>
              <a:buClr>
                <a:schemeClr val="tx2"/>
              </a:buClr>
              <a:buSzPct val="80000"/>
              <a:buFont typeface="Wingdings" panose="05000000000000000000" pitchFamily="2" charset="2"/>
              <a:buChar char="n"/>
            </a:pPr>
            <a:r>
              <a:rPr lang="en-GB" dirty="0"/>
              <a:t>Progress Bar</a:t>
            </a:r>
          </a:p>
          <a:p>
            <a:pPr marL="360000" indent="-360000">
              <a:spcAft>
                <a:spcPts val="1000"/>
              </a:spcAft>
              <a:buClr>
                <a:schemeClr val="tx2"/>
              </a:buClr>
              <a:buSzPct val="80000"/>
              <a:buFont typeface="Wingdings" panose="05000000000000000000" pitchFamily="2" charset="2"/>
              <a:buChar char="n"/>
            </a:pPr>
            <a:r>
              <a:rPr lang="en-GB" dirty="0"/>
              <a:t>Pending Status Popup</a:t>
            </a:r>
          </a:p>
          <a:p>
            <a:pPr marL="360000" indent="-360000">
              <a:spcAft>
                <a:spcPts val="1000"/>
              </a:spcAft>
              <a:buClr>
                <a:schemeClr val="tx2"/>
              </a:buClr>
              <a:buSzPct val="80000"/>
              <a:buFont typeface="Wingdings" panose="05000000000000000000" pitchFamily="2" charset="2"/>
              <a:buChar char="n"/>
            </a:pPr>
            <a:r>
              <a:rPr lang="en-GB" dirty="0"/>
              <a:t>Alerts</a:t>
            </a:r>
          </a:p>
          <a:p>
            <a:pPr marL="360000" indent="-360000">
              <a:spcAft>
                <a:spcPts val="1000"/>
              </a:spcAft>
              <a:buClr>
                <a:schemeClr val="tx2"/>
              </a:buClr>
              <a:buSzPct val="80000"/>
              <a:buFont typeface="Wingdings" panose="05000000000000000000" pitchFamily="2" charset="2"/>
              <a:buChar char="n"/>
            </a:pPr>
            <a:r>
              <a:rPr lang="en-GB" dirty="0"/>
              <a:t>Status </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Almost all users agreed the ideas being novel and hardly present with native UIs.</a:t>
            </a:r>
          </a:p>
        </p:txBody>
      </p:sp>
      <p:sp>
        <p:nvSpPr>
          <p:cNvPr id="6" name="Rectangle 5">
            <a:extLst>
              <a:ext uri="{FF2B5EF4-FFF2-40B4-BE49-F238E27FC236}">
                <a16:creationId xmlns:a16="http://schemas.microsoft.com/office/drawing/2014/main" id="{7694293A-86B1-4CA8-85FF-6BD271BFDC7A}"/>
              </a:ext>
            </a:extLst>
          </p:cNvPr>
          <p:cNvSpPr/>
          <p:nvPr/>
        </p:nvSpPr>
        <p:spPr>
          <a:xfrm>
            <a:off x="632520" y="5543210"/>
            <a:ext cx="9649072" cy="646331"/>
          </a:xfrm>
          <a:prstGeom prst="rect">
            <a:avLst/>
          </a:prstGeom>
        </p:spPr>
        <p:txBody>
          <a:bodyPr wrap="square">
            <a:spAutoFit/>
          </a:bodyPr>
          <a:lstStyle/>
          <a:p>
            <a:r>
              <a:rPr lang="en-GB" dirty="0">
                <a:latin typeface="LMRoman10-Regular"/>
              </a:rPr>
              <a:t>Each proposed feedback play an essential role in providing the information to the</a:t>
            </a:r>
          </a:p>
          <a:p>
            <a:r>
              <a:rPr lang="en-GB" dirty="0">
                <a:latin typeface="LMRoman10-Regular"/>
              </a:rPr>
              <a:t>user. Some are absent in existing tools.</a:t>
            </a:r>
            <a:endParaRPr lang="en-GB" dirty="0"/>
          </a:p>
        </p:txBody>
      </p:sp>
    </p:spTree>
    <p:extLst>
      <p:ext uri="{BB962C8B-B14F-4D97-AF65-F5344CB8AC3E}">
        <p14:creationId xmlns:p14="http://schemas.microsoft.com/office/powerpoint/2010/main" val="1173169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r>
              <a:rPr lang="en-GB" dirty="0">
                <a:solidFill>
                  <a:srgbClr val="003A80"/>
                </a:solidFill>
              </a:rPr>
              <a:t>Does alert notiﬁcation help in ﬁxing more bugs in contrast to its absence in current tools UI?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63</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D4EBA9EA-EE1A-47E7-8B04-68F00A387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1873507"/>
            <a:ext cx="5892471" cy="3110985"/>
          </a:xfrm>
          <a:prstGeom prst="rect">
            <a:avLst/>
          </a:prstGeom>
        </p:spPr>
      </p:pic>
      <p:sp>
        <p:nvSpPr>
          <p:cNvPr id="5" name="Rectangle 4">
            <a:extLst>
              <a:ext uri="{FF2B5EF4-FFF2-40B4-BE49-F238E27FC236}">
                <a16:creationId xmlns:a16="http://schemas.microsoft.com/office/drawing/2014/main" id="{4571CF7E-C9F6-44F9-B1C4-7004627B0BCD}"/>
              </a:ext>
            </a:extLst>
          </p:cNvPr>
          <p:cNvSpPr/>
          <p:nvPr/>
        </p:nvSpPr>
        <p:spPr>
          <a:xfrm>
            <a:off x="452374" y="5322133"/>
            <a:ext cx="8640960" cy="923330"/>
          </a:xfrm>
          <a:prstGeom prst="rect">
            <a:avLst/>
          </a:prstGeom>
        </p:spPr>
        <p:txBody>
          <a:bodyPr wrap="square">
            <a:spAutoFit/>
          </a:bodyPr>
          <a:lstStyle/>
          <a:p>
            <a:r>
              <a:rPr lang="en-GB" dirty="0">
                <a:latin typeface="LMRoman10-Regular"/>
              </a:rPr>
              <a:t>Users felt it as useful to have. As in case of success, it helps the developer have</a:t>
            </a:r>
          </a:p>
          <a:p>
            <a:r>
              <a:rPr lang="en-GB" dirty="0">
                <a:latin typeface="LMRoman10-Regular"/>
              </a:rPr>
              <a:t>positive fulfilment in fixing the bug and in case of failure, the developer could re-try the</a:t>
            </a:r>
          </a:p>
          <a:p>
            <a:r>
              <a:rPr lang="en-GB" dirty="0">
                <a:latin typeface="LMRoman10-Regular"/>
              </a:rPr>
              <a:t>bug fix again easily.</a:t>
            </a:r>
            <a:endParaRPr lang="en-GB" dirty="0"/>
          </a:p>
        </p:txBody>
      </p:sp>
    </p:spTree>
    <p:extLst>
      <p:ext uri="{BB962C8B-B14F-4D97-AF65-F5344CB8AC3E}">
        <p14:creationId xmlns:p14="http://schemas.microsoft.com/office/powerpoint/2010/main" val="2822432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r>
              <a:rPr lang="en-GB" dirty="0">
                <a:solidFill>
                  <a:srgbClr val="003A80"/>
                </a:solidFill>
              </a:rPr>
              <a:t>Does MSAT UI with ﬁve diﬀerent mechanisms helps in ﬁxing more bugs in comparison to using multiple tools with native user interfaces?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64</a:t>
            </a:fld>
            <a:endParaRPr lang="de-DE" dirty="0"/>
          </a:p>
        </p:txBody>
      </p:sp>
      <p:sp>
        <p:nvSpPr>
          <p:cNvPr id="5" name="TextBox 4">
            <a:extLst>
              <a:ext uri="{FF2B5EF4-FFF2-40B4-BE49-F238E27FC236}">
                <a16:creationId xmlns:a16="http://schemas.microsoft.com/office/drawing/2014/main" id="{5E4F7F50-D3F8-4898-9D50-FA83D49C15C2}"/>
              </a:ext>
            </a:extLst>
          </p:cNvPr>
          <p:cNvSpPr txBox="1"/>
          <p:nvPr/>
        </p:nvSpPr>
        <p:spPr>
          <a:xfrm>
            <a:off x="653613" y="2654429"/>
            <a:ext cx="8417048" cy="1051570"/>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Alert  - when bug fix failed, helps to work on the bug again ( state of work flow )</a:t>
            </a:r>
            <a:br>
              <a:rPr lang="en-GB" dirty="0"/>
            </a:br>
            <a:endParaRPr lang="en-GB" dirty="0"/>
          </a:p>
          <a:p>
            <a:pPr marL="360000" indent="-360000">
              <a:spcAft>
                <a:spcPts val="1000"/>
              </a:spcAft>
              <a:buClr>
                <a:schemeClr val="tx2"/>
              </a:buClr>
              <a:buSzPct val="80000"/>
              <a:buFont typeface="Wingdings" panose="05000000000000000000" pitchFamily="2" charset="2"/>
              <a:buChar char="n"/>
            </a:pPr>
            <a:r>
              <a:rPr lang="en-GB" dirty="0"/>
              <a:t>Status – time for analysing </a:t>
            </a:r>
          </a:p>
        </p:txBody>
      </p:sp>
      <p:sp>
        <p:nvSpPr>
          <p:cNvPr id="6" name="Rectangle 5">
            <a:extLst>
              <a:ext uri="{FF2B5EF4-FFF2-40B4-BE49-F238E27FC236}">
                <a16:creationId xmlns:a16="http://schemas.microsoft.com/office/drawing/2014/main" id="{2302B97C-F22C-48EF-9474-D0195A467E19}"/>
              </a:ext>
            </a:extLst>
          </p:cNvPr>
          <p:cNvSpPr/>
          <p:nvPr/>
        </p:nvSpPr>
        <p:spPr>
          <a:xfrm>
            <a:off x="1928663" y="4843373"/>
            <a:ext cx="7141997" cy="369332"/>
          </a:xfrm>
          <a:prstGeom prst="rect">
            <a:avLst/>
          </a:prstGeom>
        </p:spPr>
        <p:txBody>
          <a:bodyPr wrap="square">
            <a:spAutoFit/>
          </a:bodyPr>
          <a:lstStyle/>
          <a:p>
            <a:r>
              <a:rPr lang="en-GB" dirty="0">
                <a:latin typeface="LMRoman10-Regular"/>
              </a:rPr>
              <a:t>Yes! Users will be attentive with the provided feedbacks.</a:t>
            </a:r>
            <a:endParaRPr lang="en-GB" dirty="0"/>
          </a:p>
        </p:txBody>
      </p:sp>
    </p:spTree>
    <p:extLst>
      <p:ext uri="{BB962C8B-B14F-4D97-AF65-F5344CB8AC3E}">
        <p14:creationId xmlns:p14="http://schemas.microsoft.com/office/powerpoint/2010/main" val="33361312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71181" y="836712"/>
            <a:ext cx="9363637" cy="1079772"/>
          </a:xfrm>
        </p:spPr>
        <p:txBody>
          <a:bodyPr/>
          <a:lstStyle/>
          <a:p>
            <a:r>
              <a:rPr lang="en-GB" dirty="0">
                <a:solidFill>
                  <a:srgbClr val="003A80"/>
                </a:solidFill>
              </a:rPr>
              <a:t>[RQ 2] </a:t>
            </a:r>
            <a:br>
              <a:rPr lang="en-GB" dirty="0">
                <a:solidFill>
                  <a:srgbClr val="003A80"/>
                </a:solidFill>
              </a:rPr>
            </a:br>
            <a:br>
              <a:rPr lang="en-GB" dirty="0">
                <a:solidFill>
                  <a:srgbClr val="003A80"/>
                </a:solidFill>
              </a:rPr>
            </a:br>
            <a:r>
              <a:rPr lang="en-GB" dirty="0">
                <a:solidFill>
                  <a:srgbClr val="003A80"/>
                </a:solidFill>
              </a:rPr>
              <a:t>Does MSAT UI with ﬁve diﬀerent mechanisms helps in ﬁxing the bugs in a faster way in comparison to using multiple tools with native user interfaces?</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65</a:t>
            </a:fld>
            <a:endParaRPr lang="de-DE" dirty="0"/>
          </a:p>
        </p:txBody>
      </p:sp>
      <p:sp>
        <p:nvSpPr>
          <p:cNvPr id="6" name="TextBox 5">
            <a:extLst>
              <a:ext uri="{FF2B5EF4-FFF2-40B4-BE49-F238E27FC236}">
                <a16:creationId xmlns:a16="http://schemas.microsoft.com/office/drawing/2014/main" id="{970BBC4C-A02F-4F76-BF32-AA9BFD78D93C}"/>
              </a:ext>
            </a:extLst>
          </p:cNvPr>
          <p:cNvSpPr txBox="1"/>
          <p:nvPr/>
        </p:nvSpPr>
        <p:spPr>
          <a:xfrm>
            <a:off x="632520" y="3212976"/>
            <a:ext cx="7262886" cy="1585049"/>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Visualisations provided by these 5 feedback helps!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Example: Progress Bar – helps in waiting than making system hang</a:t>
            </a:r>
          </a:p>
          <a:p>
            <a:pPr marL="360000" indent="-360000">
              <a:spcAft>
                <a:spcPts val="1000"/>
              </a:spcAft>
              <a:buClr>
                <a:schemeClr val="tx2"/>
              </a:buClr>
              <a:buSzPct val="80000"/>
              <a:buFont typeface="Wingdings" panose="05000000000000000000" pitchFamily="2" charset="2"/>
              <a:buChar char="n"/>
            </a:pPr>
            <a:endParaRPr lang="en-GB" dirty="0"/>
          </a:p>
        </p:txBody>
      </p:sp>
      <p:sp>
        <p:nvSpPr>
          <p:cNvPr id="5" name="Rectangle 4">
            <a:extLst>
              <a:ext uri="{FF2B5EF4-FFF2-40B4-BE49-F238E27FC236}">
                <a16:creationId xmlns:a16="http://schemas.microsoft.com/office/drawing/2014/main" id="{A98CEEC6-17B6-479B-A80F-A36C23657444}"/>
              </a:ext>
            </a:extLst>
          </p:cNvPr>
          <p:cNvSpPr/>
          <p:nvPr/>
        </p:nvSpPr>
        <p:spPr>
          <a:xfrm>
            <a:off x="890670" y="5157192"/>
            <a:ext cx="9363636" cy="646331"/>
          </a:xfrm>
          <a:prstGeom prst="rect">
            <a:avLst/>
          </a:prstGeom>
        </p:spPr>
        <p:txBody>
          <a:bodyPr wrap="square">
            <a:spAutoFit/>
          </a:bodyPr>
          <a:lstStyle/>
          <a:p>
            <a:r>
              <a:rPr lang="en-GB" dirty="0">
                <a:latin typeface="LMRoman10-Regular"/>
              </a:rPr>
              <a:t>Yes! with the help of direct visualisations provided by the proposed feedbacks.</a:t>
            </a:r>
          </a:p>
          <a:p>
            <a:r>
              <a:rPr lang="en-GB" dirty="0">
                <a:latin typeface="LMRoman10-Regular"/>
              </a:rPr>
              <a:t>Notably, ‘alert’ is helpful to try again to fix the bug immediately in case of bug fix fail.</a:t>
            </a:r>
            <a:endParaRPr lang="en-GB" dirty="0"/>
          </a:p>
        </p:txBody>
      </p:sp>
    </p:spTree>
    <p:extLst>
      <p:ext uri="{BB962C8B-B14F-4D97-AF65-F5344CB8AC3E}">
        <p14:creationId xmlns:p14="http://schemas.microsoft.com/office/powerpoint/2010/main" val="2842051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Do users prefer having multiple windows to single window in tracing previous bug ﬁxes in a method?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66</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25629A6-6695-4DC5-9357-7CB319C63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640" y="1832979"/>
            <a:ext cx="6045998" cy="3192041"/>
          </a:xfrm>
          <a:prstGeom prst="rect">
            <a:avLst/>
          </a:prstGeom>
        </p:spPr>
      </p:pic>
      <p:sp>
        <p:nvSpPr>
          <p:cNvPr id="5" name="Rectangle 4">
            <a:extLst>
              <a:ext uri="{FF2B5EF4-FFF2-40B4-BE49-F238E27FC236}">
                <a16:creationId xmlns:a16="http://schemas.microsoft.com/office/drawing/2014/main" id="{369282A1-8EEB-4DB0-9BF6-00040F313FCC}"/>
              </a:ext>
            </a:extLst>
          </p:cNvPr>
          <p:cNvSpPr/>
          <p:nvPr/>
        </p:nvSpPr>
        <p:spPr>
          <a:xfrm>
            <a:off x="2456052" y="5480896"/>
            <a:ext cx="4953000" cy="646331"/>
          </a:xfrm>
          <a:prstGeom prst="rect">
            <a:avLst/>
          </a:prstGeom>
        </p:spPr>
        <p:txBody>
          <a:bodyPr>
            <a:spAutoFit/>
          </a:bodyPr>
          <a:lstStyle/>
          <a:p>
            <a:r>
              <a:rPr lang="en-GB" dirty="0">
                <a:latin typeface="LMRoman10-Regular"/>
              </a:rPr>
              <a:t>Users preferred single window as it is easy to perceive results.</a:t>
            </a:r>
            <a:endParaRPr lang="en-GB" dirty="0"/>
          </a:p>
        </p:txBody>
      </p:sp>
    </p:spTree>
    <p:extLst>
      <p:ext uri="{BB962C8B-B14F-4D97-AF65-F5344CB8AC3E}">
        <p14:creationId xmlns:p14="http://schemas.microsoft.com/office/powerpoint/2010/main" val="4039829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Do users be able to keep up in state of workﬂow as tools scale?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67</a:t>
            </a:fld>
            <a:endParaRPr lang="de-DE" dirty="0"/>
          </a:p>
        </p:txBody>
      </p:sp>
      <p:sp>
        <p:nvSpPr>
          <p:cNvPr id="5" name="TextBox 4">
            <a:extLst>
              <a:ext uri="{FF2B5EF4-FFF2-40B4-BE49-F238E27FC236}">
                <a16:creationId xmlns:a16="http://schemas.microsoft.com/office/drawing/2014/main" id="{FA172556-29A1-4B1B-86E1-8A0F11FF20CE}"/>
              </a:ext>
            </a:extLst>
          </p:cNvPr>
          <p:cNvSpPr txBox="1"/>
          <p:nvPr/>
        </p:nvSpPr>
        <p:spPr>
          <a:xfrm>
            <a:off x="560512" y="2871913"/>
            <a:ext cx="8010976"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Yes! proposed solution ideas promised to keep up the scalability.</a:t>
            </a:r>
          </a:p>
          <a:p>
            <a:pPr marL="360000" indent="-360000">
              <a:spcAft>
                <a:spcPts val="1000"/>
              </a:spcAft>
              <a:buClr>
                <a:schemeClr val="tx2"/>
              </a:buClr>
              <a:buSzPct val="80000"/>
              <a:buFont typeface="Wingdings" panose="05000000000000000000" pitchFamily="2" charset="2"/>
              <a:buChar char="n"/>
            </a:pPr>
            <a:r>
              <a:rPr lang="en-GB" dirty="0"/>
              <a:t>However, users preferred ‘</a:t>
            </a:r>
            <a:r>
              <a:rPr lang="en-GB" dirty="0">
                <a:solidFill>
                  <a:srgbClr val="00B050"/>
                </a:solidFill>
              </a:rPr>
              <a:t>table view</a:t>
            </a:r>
            <a:r>
              <a:rPr lang="en-GB" dirty="0"/>
              <a:t>’ as easy with their consistency model.</a:t>
            </a:r>
          </a:p>
        </p:txBody>
      </p:sp>
    </p:spTree>
    <p:extLst>
      <p:ext uri="{BB962C8B-B14F-4D97-AF65-F5344CB8AC3E}">
        <p14:creationId xmlns:p14="http://schemas.microsoft.com/office/powerpoint/2010/main" val="4253116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While tracing previous bug ﬁxes in a method, do users prefer a table view to a before/after windows?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68</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74D3AB7-443F-47D1-AB0D-4FDA1FD81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1614424"/>
            <a:ext cx="6346588" cy="3350740"/>
          </a:xfrm>
          <a:prstGeom prst="rect">
            <a:avLst/>
          </a:prstGeom>
        </p:spPr>
      </p:pic>
      <p:sp>
        <p:nvSpPr>
          <p:cNvPr id="5" name="Rectangle 4">
            <a:extLst>
              <a:ext uri="{FF2B5EF4-FFF2-40B4-BE49-F238E27FC236}">
                <a16:creationId xmlns:a16="http://schemas.microsoft.com/office/drawing/2014/main" id="{BFF0C887-8EB0-42A9-B4D9-24378B3FD725}"/>
              </a:ext>
            </a:extLst>
          </p:cNvPr>
          <p:cNvSpPr/>
          <p:nvPr/>
        </p:nvSpPr>
        <p:spPr>
          <a:xfrm>
            <a:off x="2476500" y="5445224"/>
            <a:ext cx="4953000" cy="923330"/>
          </a:xfrm>
          <a:prstGeom prst="rect">
            <a:avLst/>
          </a:prstGeom>
        </p:spPr>
        <p:txBody>
          <a:bodyPr>
            <a:spAutoFit/>
          </a:bodyPr>
          <a:lstStyle/>
          <a:p>
            <a:r>
              <a:rPr lang="en-GB" dirty="0">
                <a:latin typeface="LMRoman10-Regular"/>
              </a:rPr>
              <a:t>Users found both are useful, but in case of scalability, 4 out of 5 users preferred</a:t>
            </a:r>
          </a:p>
          <a:p>
            <a:r>
              <a:rPr lang="en-GB" dirty="0">
                <a:latin typeface="LMRoman10-Regular"/>
              </a:rPr>
              <a:t>table view.</a:t>
            </a:r>
            <a:endParaRPr lang="en-GB" dirty="0"/>
          </a:p>
        </p:txBody>
      </p:sp>
    </p:spTree>
    <p:extLst>
      <p:ext uri="{BB962C8B-B14F-4D97-AF65-F5344CB8AC3E}">
        <p14:creationId xmlns:p14="http://schemas.microsoft.com/office/powerpoint/2010/main" val="433358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br>
              <a:rPr lang="en-GB" dirty="0">
                <a:solidFill>
                  <a:srgbClr val="003A80"/>
                </a:solidFill>
              </a:rPr>
            </a:br>
            <a:r>
              <a:rPr lang="en-GB" dirty="0">
                <a:solidFill>
                  <a:srgbClr val="003A80"/>
                </a:solidFill>
              </a:rPr>
              <a:t>Q. Do users prefer having tool names in general?</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69</a:t>
            </a:fld>
            <a:endParaRPr lang="de-DE" dirty="0"/>
          </a:p>
        </p:txBody>
      </p:sp>
      <p:sp>
        <p:nvSpPr>
          <p:cNvPr id="5" name="TextBox 4">
            <a:extLst>
              <a:ext uri="{FF2B5EF4-FFF2-40B4-BE49-F238E27FC236}">
                <a16:creationId xmlns:a16="http://schemas.microsoft.com/office/drawing/2014/main" id="{CF22893C-556F-46B0-A166-9CC42FEA2069}"/>
              </a:ext>
            </a:extLst>
          </p:cNvPr>
          <p:cNvSpPr txBox="1"/>
          <p:nvPr/>
        </p:nvSpPr>
        <p:spPr>
          <a:xfrm>
            <a:off x="591450" y="2433856"/>
            <a:ext cx="4890441" cy="1990288"/>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Yes!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Compare tool performance</a:t>
            </a:r>
          </a:p>
          <a:p>
            <a:pPr marL="360000" indent="-360000">
              <a:spcAft>
                <a:spcPts val="1000"/>
              </a:spcAft>
              <a:buClr>
                <a:schemeClr val="tx2"/>
              </a:buClr>
              <a:buSzPct val="80000"/>
              <a:buFont typeface="Wingdings" panose="05000000000000000000" pitchFamily="2" charset="2"/>
              <a:buChar char="n"/>
            </a:pPr>
            <a:r>
              <a:rPr lang="en-GB" dirty="0"/>
              <a:t>Helps to have much information as possible</a:t>
            </a:r>
          </a:p>
        </p:txBody>
      </p:sp>
    </p:spTree>
    <p:extLst>
      <p:ext uri="{BB962C8B-B14F-4D97-AF65-F5344CB8AC3E}">
        <p14:creationId xmlns:p14="http://schemas.microsoft.com/office/powerpoint/2010/main" val="414034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Research Methodology</a:t>
            </a:r>
          </a:p>
        </p:txBody>
      </p:sp>
      <p:sp>
        <p:nvSpPr>
          <p:cNvPr id="4" name="Foliennummernplatzhalter 3"/>
          <p:cNvSpPr>
            <a:spLocks noGrp="1"/>
          </p:cNvSpPr>
          <p:nvPr>
            <p:ph type="sldNum" sz="quarter" idx="11"/>
          </p:nvPr>
        </p:nvSpPr>
        <p:spPr/>
        <p:txBody>
          <a:bodyPr/>
          <a:lstStyle/>
          <a:p>
            <a:fld id="{815DB69B-0A2B-4D0B-A3BD-360AAA24381D}" type="slidenum">
              <a:rPr lang="de-DE" smtClean="0"/>
              <a:pPr/>
              <a:t>7</a:t>
            </a:fld>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pic>
        <p:nvPicPr>
          <p:cNvPr id="7" name="Picture 6" descr="A close up of a logo&#10;&#10;Description automatically generated">
            <a:extLst>
              <a:ext uri="{FF2B5EF4-FFF2-40B4-BE49-F238E27FC236}">
                <a16:creationId xmlns:a16="http://schemas.microsoft.com/office/drawing/2014/main" id="{8269BFC5-F04C-47E7-A8B1-51CDB2571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664" y="1014169"/>
            <a:ext cx="5677290" cy="4829661"/>
          </a:xfrm>
          <a:prstGeom prst="rect">
            <a:avLst/>
          </a:prstGeom>
        </p:spPr>
      </p:pic>
      <p:sp>
        <p:nvSpPr>
          <p:cNvPr id="6" name="TextBox 5">
            <a:extLst>
              <a:ext uri="{FF2B5EF4-FFF2-40B4-BE49-F238E27FC236}">
                <a16:creationId xmlns:a16="http://schemas.microsoft.com/office/drawing/2014/main" id="{0516F378-FF87-4E1C-B4F2-BBCAC2091072}"/>
              </a:ext>
            </a:extLst>
          </p:cNvPr>
          <p:cNvSpPr txBox="1"/>
          <p:nvPr/>
        </p:nvSpPr>
        <p:spPr>
          <a:xfrm>
            <a:off x="304476" y="6135528"/>
            <a:ext cx="8752980" cy="400110"/>
          </a:xfrm>
          <a:prstGeom prst="rect">
            <a:avLst/>
          </a:prstGeom>
          <a:noFill/>
        </p:spPr>
        <p:txBody>
          <a:bodyPr wrap="squar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How to Change Your Career from Graphic Design to UX Design. url: https://www.interaction-design.org/literature/article/</a:t>
            </a:r>
            <a:br>
              <a:rPr lang="en-GB" sz="1000" dirty="0"/>
            </a:br>
            <a:r>
              <a:rPr lang="en-GB" sz="1000" dirty="0"/>
              <a:t>how-to-change-your-career-</a:t>
            </a:r>
            <a:r>
              <a:rPr lang="en-GB" sz="1000" dirty="0" err="1"/>
              <a:t>fromgraphic</a:t>
            </a:r>
            <a:r>
              <a:rPr lang="en-GB" sz="1000" dirty="0"/>
              <a:t>-design-to-</a:t>
            </a:r>
            <a:r>
              <a:rPr lang="en-GB" sz="1000" dirty="0" err="1"/>
              <a:t>ux</a:t>
            </a:r>
            <a:r>
              <a:rPr lang="en-GB" sz="1000" dirty="0"/>
              <a:t>-design.</a:t>
            </a:r>
            <a:endParaRPr lang="LID4096" sz="1000" dirty="0" err="1"/>
          </a:p>
        </p:txBody>
      </p:sp>
    </p:spTree>
    <p:extLst>
      <p:ext uri="{BB962C8B-B14F-4D97-AF65-F5344CB8AC3E}">
        <p14:creationId xmlns:p14="http://schemas.microsoft.com/office/powerpoint/2010/main" val="244966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Our Approaches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8</a:t>
            </a:fld>
            <a:endParaRPr lang="de-DE" dirty="0"/>
          </a:p>
        </p:txBody>
      </p:sp>
      <p:sp>
        <p:nvSpPr>
          <p:cNvPr id="5" name="Textplatzhalter 4"/>
          <p:cNvSpPr>
            <a:spLocks noGrp="1"/>
          </p:cNvSpPr>
          <p:nvPr>
            <p:ph type="body" sz="quarter" idx="12"/>
          </p:nvPr>
        </p:nvSpPr>
        <p:spPr/>
        <p:txBody>
          <a:bodyPr/>
          <a:lstStyle/>
          <a:p>
            <a:pPr marL="0" indent="0">
              <a:buNone/>
            </a:pPr>
            <a:endParaRPr lang="de-DE" dirty="0"/>
          </a:p>
          <a:p>
            <a:r>
              <a:rPr lang="de-DE" dirty="0"/>
              <a:t>Software Engineering disciplines:</a:t>
            </a:r>
            <a:br>
              <a:rPr lang="de-DE" dirty="0"/>
            </a:br>
            <a:endParaRPr lang="de-DE" dirty="0"/>
          </a:p>
          <a:p>
            <a:pPr lvl="4">
              <a:buFont typeface="Wingdings" panose="05000000000000000000" pitchFamily="2" charset="2"/>
              <a:buChar char="§"/>
            </a:pPr>
            <a:r>
              <a:rPr lang="de-DE" dirty="0"/>
              <a:t>Complex datasets</a:t>
            </a:r>
          </a:p>
          <a:p>
            <a:pPr lvl="4">
              <a:buFont typeface="Wingdings" panose="05000000000000000000" pitchFamily="2" charset="2"/>
              <a:buChar char="§"/>
            </a:pPr>
            <a:r>
              <a:rPr lang="de-DE" dirty="0"/>
              <a:t>Compiler reporting</a:t>
            </a:r>
          </a:p>
          <a:p>
            <a:pPr lvl="4">
              <a:buFont typeface="Wingdings" panose="05000000000000000000" pitchFamily="2" charset="2"/>
              <a:buChar char="§"/>
            </a:pPr>
            <a:r>
              <a:rPr lang="de-DE" dirty="0"/>
              <a:t>Continuous integration</a:t>
            </a:r>
          </a:p>
          <a:p>
            <a:pPr lvl="4">
              <a:buFont typeface="Wingdings" panose="05000000000000000000" pitchFamily="2" charset="2"/>
              <a:buChar char="§"/>
            </a:pPr>
            <a:r>
              <a:rPr lang="de-DE" dirty="0"/>
              <a:t>Refactoring tools</a:t>
            </a:r>
          </a:p>
          <a:p>
            <a:pPr lvl="4">
              <a:buFont typeface="Wingdings" panose="05000000000000000000" pitchFamily="2" charset="2"/>
              <a:buChar char="§"/>
            </a:pPr>
            <a:r>
              <a:rPr lang="de-DE" dirty="0"/>
              <a:t>Issue tracker</a:t>
            </a:r>
          </a:p>
          <a:p>
            <a:pPr lvl="4">
              <a:buFont typeface="Wingdings" panose="05000000000000000000" pitchFamily="2" charset="2"/>
              <a:buChar char="§"/>
            </a:pPr>
            <a:r>
              <a:rPr lang="de-DE" dirty="0"/>
              <a:t>Stack Overflow </a:t>
            </a:r>
          </a:p>
          <a:p>
            <a:pPr lvl="4">
              <a:buFont typeface="Wingdings" panose="05000000000000000000" pitchFamily="2" charset="2"/>
              <a:buChar char="§"/>
            </a:pPr>
            <a:r>
              <a:rPr lang="de-DE" dirty="0"/>
              <a:t>Gamification</a:t>
            </a:r>
          </a:p>
          <a:p>
            <a:pPr lvl="4">
              <a:buFont typeface="Wingdings" panose="05000000000000000000" pitchFamily="2" charset="2"/>
              <a:buChar char="§"/>
            </a:pPr>
            <a:r>
              <a:rPr lang="de-DE" dirty="0"/>
              <a:t>Usability Engineering</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426567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Evaluation</a:t>
            </a:r>
          </a:p>
        </p:txBody>
      </p:sp>
      <p:sp>
        <p:nvSpPr>
          <p:cNvPr id="4" name="Foliennummernplatzhalter 3"/>
          <p:cNvSpPr>
            <a:spLocks noGrp="1"/>
          </p:cNvSpPr>
          <p:nvPr>
            <p:ph type="sldNum" sz="quarter" idx="11"/>
          </p:nvPr>
        </p:nvSpPr>
        <p:spPr/>
        <p:txBody>
          <a:bodyPr/>
          <a:lstStyle/>
          <a:p>
            <a:fld id="{815DB69B-0A2B-4D0B-A3BD-360AAA24381D}" type="slidenum">
              <a:rPr lang="de-DE" smtClean="0"/>
              <a:pPr/>
              <a:t>9</a:t>
            </a:fld>
            <a:endParaRPr lang="de-DE" dirty="0"/>
          </a:p>
        </p:txBody>
      </p:sp>
      <p:sp>
        <p:nvSpPr>
          <p:cNvPr id="5" name="Textplatzhalter 4"/>
          <p:cNvSpPr>
            <a:spLocks noGrp="1"/>
          </p:cNvSpPr>
          <p:nvPr>
            <p:ph type="body" sz="quarter" idx="12"/>
          </p:nvPr>
        </p:nvSpPr>
        <p:spPr>
          <a:xfrm>
            <a:off x="270156" y="872331"/>
            <a:ext cx="9361488" cy="5113337"/>
          </a:xfrm>
        </p:spPr>
        <p:txBody>
          <a:bodyPr/>
          <a:lstStyle/>
          <a:p>
            <a:endParaRPr lang="de-DE" dirty="0"/>
          </a:p>
          <a:p>
            <a:r>
              <a:rPr lang="de-DE" dirty="0"/>
              <a:t>Experimental Design</a:t>
            </a:r>
          </a:p>
          <a:p>
            <a:endParaRPr lang="de-DE" dirty="0"/>
          </a:p>
          <a:p>
            <a:pPr lvl="1">
              <a:buFont typeface="Wingdings" panose="05000000000000000000" pitchFamily="2" charset="2"/>
              <a:buChar char="§"/>
            </a:pPr>
            <a:r>
              <a:rPr lang="de-DE" dirty="0"/>
              <a:t>Recruit Test Users</a:t>
            </a:r>
            <a:br>
              <a:rPr lang="de-DE" dirty="0"/>
            </a:br>
            <a:endParaRPr lang="de-DE" dirty="0"/>
          </a:p>
          <a:p>
            <a:pPr lvl="1">
              <a:buFont typeface="Wingdings" panose="05000000000000000000" pitchFamily="2" charset="2"/>
              <a:buChar char="§"/>
            </a:pPr>
            <a:r>
              <a:rPr lang="de-DE" dirty="0"/>
              <a:t>Order of evaluation altered</a:t>
            </a:r>
            <a:br>
              <a:rPr lang="de-DE" dirty="0"/>
            </a:br>
            <a:endParaRPr lang="de-DE" dirty="0"/>
          </a:p>
          <a:p>
            <a:pPr lvl="1">
              <a:buFont typeface="Wingdings" panose="05000000000000000000" pitchFamily="2" charset="2"/>
              <a:buChar char="§"/>
            </a:pPr>
            <a:r>
              <a:rPr lang="de-DE" dirty="0"/>
              <a:t>Perform Tasks ( Metric 1 – Task Success )</a:t>
            </a:r>
            <a:br>
              <a:rPr lang="de-DE" dirty="0"/>
            </a:br>
            <a:endParaRPr lang="de-DE" dirty="0"/>
          </a:p>
          <a:p>
            <a:pPr lvl="1">
              <a:buFont typeface="Wingdings" panose="05000000000000000000" pitchFamily="2" charset="2"/>
              <a:buChar char="§"/>
            </a:pPr>
            <a:r>
              <a:rPr lang="de-DE" dirty="0"/>
              <a:t>Likert Scale (Metric 2 – Perceived Usability )</a:t>
            </a:r>
          </a:p>
          <a:p>
            <a:pPr lvl="1">
              <a:buFont typeface="Wingdings" panose="05000000000000000000" pitchFamily="2" charset="2"/>
              <a:buChar char="§"/>
            </a:pPr>
            <a:endParaRPr lang="de-DE" dirty="0"/>
          </a:p>
          <a:p>
            <a:pPr lvl="1">
              <a:buFont typeface="Wingdings" panose="05000000000000000000" pitchFamily="2" charset="2"/>
              <a:buChar char="§"/>
            </a:pPr>
            <a:r>
              <a:rPr lang="de-DE" dirty="0"/>
              <a:t>Usability inspection methods: Cognitive Walkthrough</a:t>
            </a:r>
            <a:br>
              <a:rPr lang="de-DE" dirty="0"/>
            </a:b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B94ABD7A-0092-4C17-B8B6-A74861FFAA66}"/>
              </a:ext>
            </a:extLst>
          </p:cNvPr>
          <p:cNvSpPr txBox="1"/>
          <p:nvPr/>
        </p:nvSpPr>
        <p:spPr>
          <a:xfrm>
            <a:off x="270156" y="6185877"/>
            <a:ext cx="5826595" cy="24622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err="1"/>
              <a:t>Rensis</a:t>
            </a:r>
            <a:r>
              <a:rPr lang="en-GB" sz="1000" dirty="0"/>
              <a:t> Likert. “A technique for the measurement of attitudes.” In: Archives of psychology (1932). </a:t>
            </a:r>
            <a:endParaRPr lang="LID4096" sz="1000" dirty="0" err="1"/>
          </a:p>
        </p:txBody>
      </p:sp>
      <p:pic>
        <p:nvPicPr>
          <p:cNvPr id="8" name="Picture 7" descr="A picture containing game, table&#10;&#10;Description automatically generated">
            <a:extLst>
              <a:ext uri="{FF2B5EF4-FFF2-40B4-BE49-F238E27FC236}">
                <a16:creationId xmlns:a16="http://schemas.microsoft.com/office/drawing/2014/main" id="{3B3AD6A8-35AB-427B-A2AD-269DD1EF5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5248" y="872331"/>
            <a:ext cx="1772816" cy="1772816"/>
          </a:xfrm>
          <a:prstGeom prst="rect">
            <a:avLst/>
          </a:prstGeom>
        </p:spPr>
      </p:pic>
    </p:spTree>
    <p:extLst>
      <p:ext uri="{BB962C8B-B14F-4D97-AF65-F5344CB8AC3E}">
        <p14:creationId xmlns:p14="http://schemas.microsoft.com/office/powerpoint/2010/main" val="3338934910"/>
      </p:ext>
    </p:extLst>
  </p:cSld>
  <p:clrMapOvr>
    <a:masterClrMapping/>
  </p:clrMapOvr>
</p:sld>
</file>

<file path=ppt/theme/theme1.xml><?xml version="1.0" encoding="utf-8"?>
<a:theme xmlns:a="http://schemas.openxmlformats.org/drawingml/2006/main" name="HNI_PPT-Master_SWT_E">
  <a:themeElements>
    <a:clrScheme name="Heinz Nixdorf Institut">
      <a:dk1>
        <a:srgbClr val="000000"/>
      </a:dk1>
      <a:lt1>
        <a:srgbClr val="FFFFFF"/>
      </a:lt1>
      <a:dk2>
        <a:srgbClr val="003A80"/>
      </a:dk2>
      <a:lt2>
        <a:srgbClr val="D0D1D3"/>
      </a:lt2>
      <a:accent1>
        <a:srgbClr val="90C4E7"/>
      </a:accent1>
      <a:accent2>
        <a:srgbClr val="8777AF"/>
      </a:accent2>
      <a:accent3>
        <a:srgbClr val="34A29E"/>
      </a:accent3>
      <a:accent4>
        <a:srgbClr val="DB4848"/>
      </a:accent4>
      <a:accent5>
        <a:srgbClr val="FFDD00"/>
      </a:accent5>
      <a:accent6>
        <a:srgbClr val="F6AE3C"/>
      </a:accent6>
      <a:hlink>
        <a:srgbClr val="003A80"/>
      </a:hlink>
      <a:folHlink>
        <a:srgbClr val="34A29E"/>
      </a:folHlink>
    </a:clrScheme>
    <a:fontScheme name="Heinz Nixdorf Institu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12700">
          <a:noFill/>
          <a:miter lim="800000"/>
          <a:headEnd/>
          <a:tailEnd/>
        </a:ln>
        <a:effectLst/>
      </a:spPr>
      <a:bodyPr wrap="none" rtlCol="0" anchor="ctr"/>
      <a:lstStyle>
        <a:defPPr algn="ctr">
          <a:defRPr sz="1600" b="1" dirty="0" smtClean="0">
            <a:solidFill>
              <a:schemeClr val="bg1"/>
            </a:solidFill>
          </a:defRPr>
        </a:defPPr>
      </a:lstStyle>
    </a:spDef>
    <a:txDef>
      <a:spPr>
        <a:noFill/>
      </a:spPr>
      <a:bodyPr wrap="square" lIns="0" rIns="0" rtlCol="0">
        <a:spAutoFit/>
      </a:bodyPr>
      <a:lstStyle>
        <a:defPPr marL="360000" indent="-360000">
          <a:spcAft>
            <a:spcPts val="1000"/>
          </a:spcAft>
          <a:buClr>
            <a:schemeClr val="tx2"/>
          </a:buClr>
          <a:buSzPct val="80000"/>
          <a:buFont typeface="Wingdings" panose="05000000000000000000" pitchFamily="2" charset="2"/>
          <a:buChar char="n"/>
          <a:defRPr dirty="0" err="1" smtClean="0"/>
        </a:defPPr>
      </a:lstStyle>
    </a:txDef>
  </a:objectDefaults>
  <a:extraClrSchemeLst/>
  <a:extLst>
    <a:ext uri="{05A4C25C-085E-4340-85A3-A5531E510DB2}">
      <thm15:themeFamily xmlns:thm15="http://schemas.microsoft.com/office/thememl/2012/main" name="Slides Template _ SAT - Responsiveness _ Status Quo" id="{45923467-17E7-49C6-A3C2-3C610C6C676A}" vid="{4A962CCF-F21B-43BF-9FDD-22F3E74970EB}"/>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Template _ SAT - Responsiveness _ Status Quo</Template>
  <TotalTime>2615</TotalTime>
  <Words>3445</Words>
  <Application>Microsoft Office PowerPoint</Application>
  <PresentationFormat>A4 Paper (210x297 mm)</PresentationFormat>
  <Paragraphs>580</Paragraphs>
  <Slides>69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LMRoman10-Regular</vt:lpstr>
      <vt:lpstr>Wingdings</vt:lpstr>
      <vt:lpstr>HNI_PPT-Master_SWT_E</vt:lpstr>
      <vt:lpstr>PowerPoint Presentation</vt:lpstr>
      <vt:lpstr>Static Code Analysis</vt:lpstr>
      <vt:lpstr>Multiple Tools</vt:lpstr>
      <vt:lpstr>Multiple Tools</vt:lpstr>
      <vt:lpstr> Problem Statement</vt:lpstr>
      <vt:lpstr>Research Questions</vt:lpstr>
      <vt:lpstr>Research Methodology</vt:lpstr>
      <vt:lpstr>Our Approaches</vt:lpstr>
      <vt:lpstr>Evaluation</vt:lpstr>
      <vt:lpstr>Analysis View</vt:lpstr>
      <vt:lpstr>Code View</vt:lpstr>
      <vt:lpstr>PowerPoint Presentation</vt:lpstr>
      <vt:lpstr>UX 1</vt:lpstr>
      <vt:lpstr>UX 1</vt:lpstr>
      <vt:lpstr>[ RQ 1.1 ] Does a separate list or single list help the user to        identify the common bug? </vt:lpstr>
      <vt:lpstr>[ RQ 1.1 ] Does a separate list or single list help the user to        identify the common bug? </vt:lpstr>
      <vt:lpstr>[ RQ 1.1 ] Does a separate list or single list help the user to        identify the common bug? </vt:lpstr>
      <vt:lpstr>UX 1 – Lessons</vt:lpstr>
      <vt:lpstr>PowerPoint Presentation</vt:lpstr>
      <vt:lpstr>UX 2</vt:lpstr>
      <vt:lpstr>UX 2</vt:lpstr>
      <vt:lpstr>[ RQ 1.1 ] Does a separate list or single list help the user to        identify the common bug? </vt:lpstr>
      <vt:lpstr>[ RQ 1.1 ] Does a separate list or single list help the user to        identify the common bug? </vt:lpstr>
      <vt:lpstr>[ RQ 1.1 ] Does a separate list or single list help the user to        identify the common bug? </vt:lpstr>
      <vt:lpstr>UX 2 – Lessons</vt:lpstr>
      <vt:lpstr>PowerPoint Presentation</vt:lpstr>
      <vt:lpstr>UX 3</vt:lpstr>
      <vt:lpstr>UX 3</vt:lpstr>
      <vt:lpstr>PowerPoint Presentation</vt:lpstr>
      <vt:lpstr>[RQ 2.1]    How usable are each feedback functionality compared to the                           scenario of using uniﬁed UI to native UIs? </vt:lpstr>
      <vt:lpstr>Limitations</vt:lpstr>
      <vt:lpstr>Future Work</vt:lpstr>
      <vt:lpstr>Summary</vt:lpstr>
      <vt:lpstr>Backup Slides</vt:lpstr>
      <vt:lpstr>UX 1</vt:lpstr>
      <vt:lpstr>[ RQ 1 ] Does a separate list or single list help the user to        identify the common bug? </vt:lpstr>
      <vt:lpstr>[ RQ 1 ] Will having tags help in scalability of bugs? </vt:lpstr>
      <vt:lpstr>[RQ 1] Does the given statistics screen help the user in      understating the analysis results overview? </vt:lpstr>
      <vt:lpstr>[RQ 2] Will the animation (rotation) of icons for tools suﬃce the feedback required by the user? </vt:lpstr>
      <vt:lpstr>[RQ 2] Will stating the progress of analysis for each tool be better than animation provided as feedback to the user? </vt:lpstr>
      <vt:lpstr>[RQ 2] Does having more textual information with a popup feedback is required by the user?</vt:lpstr>
      <vt:lpstr>[RQ 2] Do users require multiple feedbacks, i.e., any combination of animated icons, progress bar or pending status popup? </vt:lpstr>
      <vt:lpstr>[RQ 3] Whether the given UI, i.e., previous commits in the process of ﬁxing a bug-ﬁnding with numbers determining the adding or removing of other bugs be able to address the scenario from the user perspective? </vt:lpstr>
      <vt:lpstr>[Post]  Does onboard phase is required to understand the UI better?</vt:lpstr>
      <vt:lpstr>UX 2</vt:lpstr>
      <vt:lpstr>[RQ 1] From analysis view perspective, does a separate list or single list help the user to identify the common bug? </vt:lpstr>
      <vt:lpstr>[RQ 1] From analysis view perspective, will tags help in scalability of bug results in comparison to separate list  or single list? </vt:lpstr>
      <vt:lpstr>[RQ 1] From code view perspective, will single icon suﬃce the showing of diﬀerent tools icons? </vt:lpstr>
      <vt:lpstr>[RQ 2] When submitting the bug for analysis, what feedback does user feel convenient among animation, progress bar or popup? </vt:lpstr>
      <vt:lpstr>[RQ 2] Does a single type of feedback suﬃce or requires combination?</vt:lpstr>
      <vt:lpstr>[RQ 2] From code view perspective, i.e., once user ﬁxed a bug and submitted for analysis and then oﬀ the analysis results screen, then is popup notiﬁcations with analysis progress information better to busy status (spinner)? </vt:lpstr>
      <vt:lpstr>[RQ 3] In tracing, will the user need to know the changes made to ﬁx a bug aﬀecting the analysis of other tools? </vt:lpstr>
      <vt:lpstr>[RQ 3] Does adjective mapping ease the user to trace the changes made in code in terms of bugs existence? </vt:lpstr>
      <vt:lpstr>[RQ 3] From code view perspective, will the bug tool icons with before/after code help understand the user in easing to ﬁx it? </vt:lpstr>
      <vt:lpstr>UX 3</vt:lpstr>
      <vt:lpstr>[RQ 1]  Do users prefer bug icons or list view for bugs in same ﬁle?</vt:lpstr>
      <vt:lpstr>[RQ 1]  Do users prefer to see bugs one by one or at once in the context of multiple bugs at the same time? </vt:lpstr>
      <vt:lpstr>[RQ 1]  Does vertical view help in getting an overview of the presence of multiple bugs over horizontal views? </vt:lpstr>
      <vt:lpstr>[RQ 1]  Do users prefer for table view over text description shown for multiple bugs at a line of code? </vt:lpstr>
      <vt:lpstr>[RQ 1]   In context of same bug identiﬁed but with diﬀerent line numbers, would have ‘similar bugs’ in bug description with on click pops up similar bug description boxes at the identiﬁed line or a list at the bottom help user in locating actual line where bug exist? </vt:lpstr>
      <vt:lpstr>[RQ 2] Evaluation Set Up: 5 Feedbacks – MSAT-UI Vs Native UIs</vt:lpstr>
      <vt:lpstr>[RQ 2]    How usable are each feedback functionality compared to the                           scenario of using uniﬁed UI to native UIs? </vt:lpstr>
      <vt:lpstr>[RQ 2]  Does alert notiﬁcation help in ﬁxing more bugs in contrast to its absence in current tools UI? </vt:lpstr>
      <vt:lpstr>[RQ 2]  Does MSAT UI with ﬁve diﬀerent mechanisms helps in ﬁxing more bugs in comparison to using multiple tools with native user interfaces? </vt:lpstr>
      <vt:lpstr>[RQ 2]   Does MSAT UI with ﬁve diﬀerent mechanisms helps in ﬁxing the bugs in a faster way in comparison to using multiple tools with native user interfaces? </vt:lpstr>
      <vt:lpstr>[RQ 3]  Do users prefer having multiple windows to single window in tracing previous bug ﬁxes in a method? </vt:lpstr>
      <vt:lpstr>[RQ 3]  Do users be able to keep up in state of workﬂow as tools scale? </vt:lpstr>
      <vt:lpstr>[RQ 3]  While tracing previous bug ﬁxes in a method, do users prefer a table view to a before/after windows? </vt:lpstr>
      <vt:lpstr> Q. Do users prefer having tool names in general? </vt:lpstr>
    </vt:vector>
  </TitlesOfParts>
  <Company>Heinz Nixdorf Institut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dc:creator>
  <cp:lastModifiedBy>Varma</cp:lastModifiedBy>
  <cp:revision>216</cp:revision>
  <dcterms:created xsi:type="dcterms:W3CDTF">2019-02-10T23:03:14Z</dcterms:created>
  <dcterms:modified xsi:type="dcterms:W3CDTF">2019-10-17T17:53:45Z</dcterms:modified>
</cp:coreProperties>
</file>