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259" r:id="rId2"/>
    <p:sldId id="261" r:id="rId3"/>
    <p:sldId id="267" r:id="rId4"/>
    <p:sldId id="269" r:id="rId5"/>
    <p:sldId id="270" r:id="rId6"/>
    <p:sldId id="274" r:id="rId7"/>
    <p:sldId id="273" r:id="rId8"/>
    <p:sldId id="320" r:id="rId9"/>
    <p:sldId id="284" r:id="rId10"/>
    <p:sldId id="276" r:id="rId11"/>
    <p:sldId id="283" r:id="rId12"/>
    <p:sldId id="323" r:id="rId13"/>
    <p:sldId id="321" r:id="rId14"/>
    <p:sldId id="322" r:id="rId15"/>
    <p:sldId id="286" r:id="rId16"/>
    <p:sldId id="291" r:id="rId17"/>
    <p:sldId id="288" r:id="rId18"/>
    <p:sldId id="289" r:id="rId19"/>
    <p:sldId id="302" r:id="rId20"/>
    <p:sldId id="304" r:id="rId21"/>
    <p:sldId id="292" r:id="rId22"/>
    <p:sldId id="298" r:id="rId23"/>
    <p:sldId id="300" r:id="rId24"/>
    <p:sldId id="301" r:id="rId25"/>
    <p:sldId id="262" r:id="rId26"/>
    <p:sldId id="263" r:id="rId27"/>
    <p:sldId id="266" r:id="rId28"/>
    <p:sldId id="319" r:id="rId29"/>
  </p:sldIdLst>
  <p:sldSz cx="9906000" cy="6858000" type="A4"/>
  <p:notesSz cx="6669088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9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40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88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36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184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172">
          <p15:clr>
            <a:srgbClr val="A4A3A4"/>
          </p15:clr>
        </p15:guide>
        <p15:guide id="5" pos="6069">
          <p15:clr>
            <a:srgbClr val="A4A3A4"/>
          </p15:clr>
        </p15:guide>
        <p15:guide id="6" pos="1986">
          <p15:clr>
            <a:srgbClr val="A4A3A4"/>
          </p15:clr>
        </p15:guide>
        <p15:guide id="7" pos="2213">
          <p15:clr>
            <a:srgbClr val="A4A3A4"/>
          </p15:clr>
        </p15:guide>
        <p15:guide id="8" pos="2893">
          <p15:clr>
            <a:srgbClr val="A4A3A4"/>
          </p15:clr>
        </p15:guide>
        <p15:guide id="9" pos="3347">
          <p15:clr>
            <a:srgbClr val="A4A3A4"/>
          </p15:clr>
        </p15:guide>
        <p15:guide id="10" pos="3846">
          <p15:clr>
            <a:srgbClr val="A4A3A4"/>
          </p15:clr>
        </p15:guide>
        <p15:guide id="11" pos="4118">
          <p15:clr>
            <a:srgbClr val="A4A3A4"/>
          </p15:clr>
        </p15:guide>
        <p15:guide id="12" pos="3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80"/>
    <a:srgbClr val="F3CE81"/>
    <a:srgbClr val="EEF9F4"/>
    <a:srgbClr val="16316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howGuides="1">
      <p:cViewPr varScale="1">
        <p:scale>
          <a:sx n="85" d="100"/>
          <a:sy n="85" d="100"/>
        </p:scale>
        <p:origin x="786" y="84"/>
      </p:cViewPr>
      <p:guideLst>
        <p:guide orient="horz" pos="799"/>
        <p:guide orient="horz" pos="4020"/>
        <p:guide orient="horz" pos="119"/>
        <p:guide pos="172"/>
        <p:guide pos="6069"/>
        <p:guide pos="1986"/>
        <p:guide pos="2213"/>
        <p:guide pos="2893"/>
        <p:guide pos="3347"/>
        <p:guide pos="3846"/>
        <p:guide pos="4118"/>
        <p:guide pos="3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4" d="100"/>
          <a:sy n="94" d="100"/>
        </p:scale>
        <p:origin x="-3708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1158B8-CE64-4D08-9C97-3C15FF16520A}" type="datetimeFigureOut">
              <a:rPr lang="de-DE"/>
              <a:pPr>
                <a:defRPr/>
              </a:pPr>
              <a:t>08.05.2019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81B521-92AB-40FE-97CA-49D9FAB91B1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34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56AFCA3-482A-41D8-BC65-2818E6253C55}" type="datetimeFigureOut">
              <a:rPr lang="de-DE"/>
              <a:pPr>
                <a:defRPr/>
              </a:pPr>
              <a:t>08.05.2019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46113" y="744538"/>
            <a:ext cx="53768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6" rIns="91430" bIns="45716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8CE89F-81FE-4496-9E60-360F7316EBD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208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4602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Official Time Frame : 5 Months [ May – September ]</a:t>
            </a:r>
          </a:p>
          <a:p>
            <a:endParaRPr lang="de-DE" dirty="0"/>
          </a:p>
          <a:p>
            <a:r>
              <a:rPr lang="de-DE" dirty="0"/>
              <a:t>4 Milestones, Each Month with weekly tasks</a:t>
            </a:r>
          </a:p>
          <a:p>
            <a:pPr marL="0" indent="0">
              <a:buNone/>
            </a:pP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UX Design Cycle Iteration 1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UX Design Cycle Iteration 2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UX Design Cycle Iteration 3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Thesis Documentation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568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4149080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/>
          <p:cNvSpPr>
            <a:spLocks noGrp="1"/>
          </p:cNvSpPr>
          <p:nvPr userDrawn="1">
            <p:ph sz="quarter" idx="12"/>
          </p:nvPr>
        </p:nvSpPr>
        <p:spPr>
          <a:xfrm>
            <a:off x="271463" y="2924944"/>
            <a:ext cx="9360959" cy="1152128"/>
          </a:xfrm>
        </p:spPr>
        <p:txBody>
          <a:bodyPr anchor="ctr"/>
          <a:lstStyle>
            <a:lvl1pPr marL="0" indent="0">
              <a:buFontTx/>
              <a:buNone/>
              <a:defRPr sz="2800" b="1">
                <a:solidFill>
                  <a:schemeClr val="tx2"/>
                </a:solidFill>
              </a:defRPr>
            </a:lvl1pPr>
            <a:lvl2pPr marL="360000" indent="0">
              <a:buFontTx/>
              <a:buNone/>
              <a:defRPr sz="2800" b="1">
                <a:solidFill>
                  <a:schemeClr val="tx2"/>
                </a:solidFill>
              </a:defRPr>
            </a:lvl2pPr>
            <a:lvl3pPr marL="720000" indent="0">
              <a:buFontTx/>
              <a:buNone/>
              <a:defRPr sz="2800" b="1">
                <a:solidFill>
                  <a:schemeClr val="tx2"/>
                </a:solidFill>
              </a:defRPr>
            </a:lvl3pPr>
            <a:lvl4pPr marL="1078275" indent="0">
              <a:buFontTx/>
              <a:buNone/>
              <a:defRPr sz="2800" b="1">
                <a:solidFill>
                  <a:schemeClr val="tx2"/>
                </a:solidFill>
              </a:defRPr>
            </a:lvl4pPr>
            <a:lvl5pPr marL="1440000" indent="0">
              <a:buFontTx/>
              <a:buNone/>
              <a:defRPr sz="28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12"/>
          <p:cNvSpPr>
            <a:spLocks noGrp="1"/>
          </p:cNvSpPr>
          <p:nvPr userDrawn="1">
            <p:ph sz="quarter" idx="13"/>
          </p:nvPr>
        </p:nvSpPr>
        <p:spPr>
          <a:xfrm>
            <a:off x="273050" y="4365104"/>
            <a:ext cx="9342438" cy="20166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381750"/>
            <a:ext cx="9906000" cy="4762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6" name="Textplatzhalter 95"/>
          <p:cNvSpPr>
            <a:spLocks noGrp="1"/>
          </p:cNvSpPr>
          <p:nvPr userDrawn="1">
            <p:ph type="body" sz="quarter" idx="14"/>
          </p:nvPr>
        </p:nvSpPr>
        <p:spPr>
          <a:xfrm>
            <a:off x="271463" y="1487488"/>
            <a:ext cx="9362546" cy="1437456"/>
          </a:xfrm>
        </p:spPr>
        <p:txBody>
          <a:bodyPr anchor="ctr"/>
          <a:lstStyle>
            <a:lvl1pPr marL="0" indent="0">
              <a:buNone/>
              <a:defRPr sz="3600" b="1"/>
            </a:lvl1pPr>
            <a:lvl2pPr marL="466362" indent="0">
              <a:buNone/>
              <a:defRPr sz="3600" b="1"/>
            </a:lvl2pPr>
            <a:lvl3pPr marL="914400" indent="0">
              <a:buNone/>
              <a:defRPr sz="3600" b="1"/>
            </a:lvl3pPr>
            <a:lvl4pPr marL="1371600" indent="0">
              <a:buNone/>
              <a:defRPr sz="3600" b="1"/>
            </a:lvl4pPr>
            <a:lvl5pPr marL="1828800" indent="0">
              <a:buNone/>
              <a:defRPr sz="3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5" name="Gruppieren 94"/>
          <p:cNvGrpSpPr/>
          <p:nvPr userDrawn="1"/>
        </p:nvGrpSpPr>
        <p:grpSpPr>
          <a:xfrm>
            <a:off x="6112800" y="360000"/>
            <a:ext cx="3513600" cy="550800"/>
            <a:chOff x="592138" y="4584700"/>
            <a:chExt cx="8172451" cy="1292225"/>
          </a:xfrm>
        </p:grpSpPr>
        <p:sp>
          <p:nvSpPr>
            <p:cNvPr id="97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8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9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0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1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2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3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4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5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6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7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8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9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0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1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4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5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6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7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8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19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0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1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2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3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4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5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6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7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8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9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0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1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2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3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4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5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6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7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263843" y="1268414"/>
            <a:ext cx="9370695" cy="510948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LAYOUTRAHMEN</a:t>
            </a: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de-DE" sz="1600" b="1" dirty="0">
                <a:solidFill>
                  <a:schemeClr val="bg1"/>
                </a:solidFill>
              </a:rPr>
              <a:t>Breite 25,97 cm</a:t>
            </a:r>
            <a:r>
              <a:rPr lang="de-DE" sz="1600" b="1" baseline="0" dirty="0">
                <a:solidFill>
                  <a:schemeClr val="bg1"/>
                </a:solidFill>
              </a:rPr>
              <a:t> / Höhe 13,4 cm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r>
              <a:rPr lang="de-DE" sz="1600" b="1" baseline="0" dirty="0">
                <a:solidFill>
                  <a:schemeClr val="bg1"/>
                </a:solidFill>
              </a:rPr>
              <a:t>	= Position der Führungslinien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288330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305251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144663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2505026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864768" y="340214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xxx</a:t>
            </a: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65368" y="126333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8255024" y="609499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8,2</a:t>
            </a: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8285132" y="18891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3584526" y="450657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5097016" y="5517232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6548710" y="588525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4,4</a:t>
            </a:r>
          </a:p>
        </p:txBody>
      </p:sp>
      <p:cxnSp>
        <p:nvCxnSpPr>
          <p:cNvPr id="17" name="Gerade Verbindung 16"/>
          <p:cNvCxnSpPr/>
          <p:nvPr userDrawn="1"/>
        </p:nvCxnSpPr>
        <p:spPr>
          <a:xfrm>
            <a:off x="0" y="181293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1257738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>
            <a:off x="0" y="6377900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263843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145155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3505220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4585018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963453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5305743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>
          <a:xfrm>
            <a:off x="6097905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>
            <a:off x="6531610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beispie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Farbbeispiele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de-DE" dirty="0"/>
              <a:t>Die im PPT-Master auswählbaren Designfarben sind die Farben des Heinz Nixdorf Instituts – dies ist in der Master-Datei mit gespeichert.</a:t>
            </a:r>
          </a:p>
          <a:p>
            <a:pPr lvl="0"/>
            <a:r>
              <a:rPr lang="de-DE" dirty="0"/>
              <a:t>Schöne Farbkombinationen sind: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273050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424608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6133276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7300372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73050" y="330857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1424608" y="330857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6133276" y="331049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7300372" y="331049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6133276" y="5081500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7300372" y="5081500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273050" y="389891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1424608" y="3898912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6133276" y="3900832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7300372" y="390083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6133276" y="4491166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auto">
          <a:xfrm>
            <a:off x="7300372" y="4491166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auto">
          <a:xfrm>
            <a:off x="3152775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auto">
          <a:xfrm>
            <a:off x="4319871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3152775" y="3299254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4319871" y="3299254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 bwMode="auto">
          <a:xfrm>
            <a:off x="3152775" y="3889588"/>
            <a:ext cx="863526" cy="504056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 userDrawn="1"/>
        </p:nvSpPr>
        <p:spPr bwMode="auto">
          <a:xfrm>
            <a:off x="4319871" y="3889588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 userDrawn="1"/>
        </p:nvSpPr>
        <p:spPr bwMode="auto">
          <a:xfrm>
            <a:off x="3152775" y="447992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 bwMode="auto">
          <a:xfrm>
            <a:off x="4319871" y="4479922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3116965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1231444" y="3500944"/>
            <a:ext cx="5904656" cy="432112"/>
          </a:xfrm>
          <a:noFill/>
          <a:ln w="19050">
            <a:solidFill>
              <a:schemeClr val="tx2"/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352600" y="3532822"/>
            <a:ext cx="5760640" cy="2848928"/>
          </a:xfrm>
        </p:spPr>
        <p:txBody>
          <a:bodyPr/>
          <a:lstStyle>
            <a:lvl1pPr marL="360000" indent="-360000">
              <a:buFont typeface="+mj-lt"/>
              <a:buAutoNum type="arabicPeriod"/>
              <a:defRPr b="1"/>
            </a:lvl1pPr>
            <a:lvl2pPr marL="720000" indent="-360000">
              <a:buFont typeface="+mj-lt"/>
              <a:buAutoNum type="arabicPeriod"/>
              <a:defRPr b="1"/>
            </a:lvl2pPr>
            <a:lvl3pPr marL="1080000" indent="-360000">
              <a:buFont typeface="+mj-lt"/>
              <a:buAutoNum type="arabicPeriod"/>
              <a:defRPr b="1"/>
            </a:lvl3pPr>
            <a:lvl4pPr marL="1438275" indent="-360000">
              <a:buFont typeface="+mj-lt"/>
              <a:buAutoNum type="arabicPeriod"/>
              <a:defRPr b="1"/>
            </a:lvl4pPr>
            <a:lvl5pPr marL="1800000" indent="-360000">
              <a:buFont typeface="+mj-lt"/>
              <a:buAutoNum type="arabicPeriod"/>
              <a:defRPr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58"/>
          <p:cNvSpPr>
            <a:spLocks noGrp="1"/>
          </p:cNvSpPr>
          <p:nvPr>
            <p:ph type="title"/>
          </p:nvPr>
        </p:nvSpPr>
        <p:spPr>
          <a:xfrm>
            <a:off x="267155" y="1484784"/>
            <a:ext cx="9348333" cy="1440160"/>
          </a:xfrm>
        </p:spPr>
        <p:txBody>
          <a:bodyPr lIns="0" rIns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109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55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13363" y="1259677"/>
            <a:ext cx="4315495" cy="51220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3051" y="1272232"/>
            <a:ext cx="4319588" cy="5109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21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/>
          </p:nvPr>
        </p:nvSpPr>
        <p:spPr>
          <a:xfrm>
            <a:off x="264686" y="1268413"/>
            <a:ext cx="2888089" cy="5113337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13138" y="1268413"/>
            <a:ext cx="6121400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40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37325" y="188642"/>
            <a:ext cx="3097212" cy="6193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273051" y="188912"/>
            <a:ext cx="5832474" cy="6192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33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Quelle / 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6185162"/>
            <a:ext cx="8424366" cy="216000"/>
          </a:xfrm>
        </p:spPr>
        <p:txBody>
          <a:bodyPr vert="horz" lIns="0" tIns="45720" rIns="91440" bIns="45720" rtlCol="0" anchor="ctr">
            <a:noAutofit/>
          </a:bodyPr>
          <a:lstStyle>
            <a:lvl1pPr marL="360000" indent="-360000">
              <a:buNone/>
              <a:defRPr lang="de-DE" sz="1400" baseline="0" dirty="0">
                <a:solidFill>
                  <a:schemeClr val="tx1"/>
                </a:solidFill>
                <a:latin typeface="Arial" charset="0"/>
              </a:defRPr>
            </a:lvl1pPr>
          </a:lstStyle>
          <a:p>
            <a:pPr marL="0" lvl="0" inden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Quelle: R. </a:t>
            </a:r>
            <a:r>
              <a:rPr lang="de-DE" dirty="0" err="1"/>
              <a:t>Isermann</a:t>
            </a:r>
            <a:r>
              <a:rPr lang="de-DE" dirty="0"/>
              <a:t>; Adaptive Control Systems, </a:t>
            </a:r>
            <a:r>
              <a:rPr lang="de-DE" dirty="0" err="1"/>
              <a:t>Prentice</a:t>
            </a:r>
            <a:r>
              <a:rPr lang="de-DE" dirty="0"/>
              <a:t> Hall, 1992</a:t>
            </a:r>
            <a:endParaRPr lang="de-DE" sz="1000" dirty="0">
              <a:solidFill>
                <a:srgbClr val="003A80"/>
              </a:solidFill>
              <a:latin typeface="Arial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73050" y="5877272"/>
            <a:ext cx="7704286" cy="216000"/>
          </a:xfrm>
        </p:spPr>
        <p:txBody>
          <a:bodyPr vert="horz" lIns="0" tIns="45720" rIns="91440" bIns="45720" rtlCol="0" anchor="ctr"/>
          <a:lstStyle>
            <a:lvl1pPr marL="0" indent="0">
              <a:buNone/>
              <a:defRPr lang="de-DE" sz="1400" cap="none" baseline="0" dirty="0">
                <a:latin typeface="Arial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nach </a:t>
            </a:r>
            <a:r>
              <a:rPr lang="de-DE" dirty="0" err="1"/>
              <a:t>Zohm</a:t>
            </a:r>
            <a:r>
              <a:rPr lang="de-DE" dirty="0"/>
              <a:t> 2003:</a:t>
            </a:r>
          </a:p>
        </p:txBody>
      </p:sp>
    </p:spTree>
    <p:extLst>
      <p:ext uri="{BB962C8B-B14F-4D97-AF65-F5344CB8AC3E}">
        <p14:creationId xmlns:p14="http://schemas.microsoft.com/office/powerpoint/2010/main" val="46739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67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cxnSp>
        <p:nvCxnSpPr>
          <p:cNvPr id="105" name="Gerade Verbindung 104"/>
          <p:cNvCxnSpPr/>
          <p:nvPr/>
        </p:nvCxnSpPr>
        <p:spPr>
          <a:xfrm>
            <a:off x="272228" y="6516397"/>
            <a:ext cx="7633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70899" y="1268413"/>
            <a:ext cx="9360000" cy="504031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1" name="Fußzeilenplatzhalter 1028"/>
          <p:cNvSpPr>
            <a:spLocks noGrp="1"/>
          </p:cNvSpPr>
          <p:nvPr>
            <p:ph type="ftr" sz="quarter" idx="3"/>
          </p:nvPr>
        </p:nvSpPr>
        <p:spPr>
          <a:xfrm>
            <a:off x="560512" y="6583104"/>
            <a:ext cx="5011976" cy="230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1100" b="1">
                <a:solidFill>
                  <a:schemeClr val="tx2"/>
                </a:solidFill>
              </a:defRPr>
            </a:lvl1pPr>
          </a:lstStyle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272228" y="6583104"/>
            <a:ext cx="360292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49" name="Gruppieren 48"/>
          <p:cNvGrpSpPr/>
          <p:nvPr userDrawn="1"/>
        </p:nvGrpSpPr>
        <p:grpSpPr>
          <a:xfrm>
            <a:off x="7992000" y="6501600"/>
            <a:ext cx="1641600" cy="255600"/>
            <a:chOff x="592138" y="4584700"/>
            <a:chExt cx="8172451" cy="1292225"/>
          </a:xfrm>
        </p:grpSpPr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0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1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2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6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7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9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0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1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2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3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4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7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8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1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3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4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5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7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8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9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0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1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8" r:id="rId2"/>
    <p:sldLayoutId id="2147483697" r:id="rId3"/>
    <p:sldLayoutId id="2147483696" r:id="rId4"/>
    <p:sldLayoutId id="2147483695" r:id="rId5"/>
    <p:sldLayoutId id="2147483694" r:id="rId6"/>
    <p:sldLayoutId id="2147483693" r:id="rId7"/>
    <p:sldLayoutId id="2147483700" r:id="rId8"/>
    <p:sldLayoutId id="2147483692" r:id="rId9"/>
    <p:sldLayoutId id="2147483691" r:id="rId10"/>
    <p:sldLayoutId id="214748369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5pPr>
      <a:lvl6pPr marL="457148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6pPr>
      <a:lvl7pPr marL="914296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7pPr>
      <a:lvl8pPr marL="1371445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8pPr>
      <a:lvl9pPr marL="1828592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9pPr>
    </p:titleStyle>
    <p:bodyStyle>
      <a:lvl1pPr marL="3600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17200" indent="-350838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1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888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lang="de-DE" sz="1800" b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0" indent="-422388" algn="l" defTabSz="91429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ricentis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ni.uni-paderborn.de/swt/lehre/dec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findbugs.sourceforge.net/" TargetMode="External"/><Relationship Id="rId5" Type="http://schemas.openxmlformats.org/officeDocument/2006/relationships/hyperlink" Target="https://plugins.jetbrains.com/plugin/7593-cxviewer" TargetMode="External"/><Relationship Id="rId4" Type="http://schemas.openxmlformats.org/officeDocument/2006/relationships/hyperlink" Target="https://www.checkmarx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271992" y="4725144"/>
            <a:ext cx="4679950" cy="20166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G. S. Varma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71992" y="1971085"/>
            <a:ext cx="9362546" cy="143745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GB" dirty="0"/>
              <a:t>Integration of Multiple Static Analysis Tools in a Single Interface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1C1876A-294E-4485-B625-2F6EB61D8D87}"/>
              </a:ext>
            </a:extLst>
          </p:cNvPr>
          <p:cNvSpPr txBox="1">
            <a:spLocks/>
          </p:cNvSpPr>
          <p:nvPr/>
        </p:nvSpPr>
        <p:spPr>
          <a:xfrm>
            <a:off x="6753200" y="4725144"/>
            <a:ext cx="4679950" cy="20166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60000" indent="-360000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200" indent="-350838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175" indent="-358775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75" indent="-358775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8800" indent="-360000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-422388" algn="l" defTabSz="91429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Supervisors: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Prof. </a:t>
            </a:r>
            <a:r>
              <a:rPr lang="en-GB" dirty="0" err="1"/>
              <a:t>Dr.</a:t>
            </a:r>
            <a:r>
              <a:rPr lang="en-GB" dirty="0"/>
              <a:t> Eric </a:t>
            </a:r>
            <a:r>
              <a:rPr lang="en-GB" dirty="0" err="1"/>
              <a:t>Bodden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Dr.</a:t>
            </a:r>
            <a:r>
              <a:rPr lang="en-GB" dirty="0"/>
              <a:t>-Ing. Ben Hermann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43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Question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sz="2400" dirty="0"/>
              <a:t>How to display results of the same codebase from 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GB" sz="2400" dirty="0"/>
              <a:t>different analysis tools? </a:t>
            </a:r>
          </a:p>
          <a:p>
            <a:pPr>
              <a:lnSpc>
                <a:spcPct val="150000"/>
              </a:lnSpc>
            </a:pPr>
            <a:endParaRPr lang="en-GB" sz="2400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6339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1: .. display results!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FindBugs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AE0FA6B-E7C1-4463-8895-44459305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1469769"/>
            <a:ext cx="6067333" cy="49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5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1: .. display results!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Tricorder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0FA6B-E7C1-4463-8895-44459305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839485"/>
            <a:ext cx="8856984" cy="441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14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Question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sz="2400" dirty="0"/>
              <a:t>What feedback works to know that the bug fixing is on-going?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dirty="0"/>
              <a:t>What current tools do? </a:t>
            </a:r>
          </a:p>
          <a:p>
            <a:pPr marL="0" indent="0">
              <a:buNone/>
            </a:pPr>
            <a:endParaRPr lang="en-GB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Traditional approach – Nightly Builds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74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Question 3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sz="2400" dirty="0"/>
              <a:t>How to carry traceability of bug fixing? </a:t>
            </a:r>
            <a:endParaRPr lang="de-DE" sz="24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9131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3: .. traceability!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Teamscale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F7F07-D436-49DB-921B-7C41A1647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31687"/>
            <a:ext cx="7406638" cy="37699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19D44-16E4-46A4-B490-3160E0CDF620}"/>
              </a:ext>
            </a:extLst>
          </p:cNvPr>
          <p:cNvSpPr txBox="1"/>
          <p:nvPr/>
        </p:nvSpPr>
        <p:spPr>
          <a:xfrm>
            <a:off x="304476" y="6135528"/>
            <a:ext cx="4297330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 err="1"/>
              <a:t>Teamscale</a:t>
            </a:r>
            <a:r>
              <a:rPr lang="en-GB" sz="1000" dirty="0"/>
              <a:t>. url: https://www.cqse.eu/en/products/teamscale/features/.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287106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269BFC5-F04C-47E7-A8B1-51CDB257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014169"/>
            <a:ext cx="5677290" cy="4829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16F378-FF87-4E1C-B4F2-BBCAC2091072}"/>
              </a:ext>
            </a:extLst>
          </p:cNvPr>
          <p:cNvSpPr txBox="1"/>
          <p:nvPr/>
        </p:nvSpPr>
        <p:spPr>
          <a:xfrm>
            <a:off x="304476" y="6135528"/>
            <a:ext cx="875298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How to Change Your Career from Graphic Design to UX Design. url: https://www.interaction-design.org/literature/article/</a:t>
            </a:r>
            <a:br>
              <a:rPr lang="en-GB" sz="1000" dirty="0"/>
            </a:br>
            <a:r>
              <a:rPr lang="en-GB" sz="1000" dirty="0"/>
              <a:t>how-to-change-your-career-</a:t>
            </a:r>
            <a:r>
              <a:rPr lang="en-GB" sz="1000" dirty="0" err="1"/>
              <a:t>fromgraphic</a:t>
            </a:r>
            <a:r>
              <a:rPr lang="en-GB" sz="1000" dirty="0"/>
              <a:t>-design-to-</a:t>
            </a:r>
            <a:r>
              <a:rPr lang="en-GB" sz="1000" dirty="0" err="1"/>
              <a:t>ux</a:t>
            </a:r>
            <a:r>
              <a:rPr lang="en-GB" sz="1000" dirty="0"/>
              <a:t>-design.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2449660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Software Engineering disciplines:</a:t>
            </a:r>
            <a:br>
              <a:rPr lang="de-DE" dirty="0"/>
            </a:br>
            <a:endParaRPr lang="de-DE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Complex datasets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Compiler reporting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Continuous integration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Refactoring tools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Issue tracker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Stack Overflow 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Gamification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Usability Engineering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5672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 – research existing scenarios!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Complex datasets:</a:t>
            </a:r>
            <a:br>
              <a:rPr lang="de-DE" dirty="0"/>
            </a:b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Dix et. al. - complex grouping and linking of datasets for Spreadsheets application </a:t>
            </a:r>
          </a:p>
          <a:p>
            <a:pPr marL="466362" lvl="1" indent="0">
              <a:buNone/>
            </a:pPr>
            <a:r>
              <a:rPr lang="en-GB" dirty="0"/>
              <a:t>	Design lesson : extensibility of columns</a:t>
            </a:r>
            <a:br>
              <a:rPr lang="en-GB" dirty="0"/>
            </a:br>
            <a:endParaRPr lang="en-GB" dirty="0"/>
          </a:p>
          <a:p>
            <a:r>
              <a:rPr lang="de-DE" dirty="0"/>
              <a:t>Issue tracker</a:t>
            </a:r>
            <a:br>
              <a:rPr lang="de-DE" dirty="0"/>
            </a:b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Baysal</a:t>
            </a:r>
            <a:r>
              <a:rPr lang="en-GB" dirty="0"/>
              <a:t> et. al. :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GB" dirty="0"/>
              <a:t>Information overload 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GB" dirty="0"/>
              <a:t>Expressiveness  </a:t>
            </a:r>
          </a:p>
          <a:p>
            <a:pPr marL="466362" lvl="1" indent="0"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F7E2933-73C9-4A75-BA01-CAE65C93E8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20" y="2114622"/>
            <a:ext cx="863735" cy="102208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E1C50C8A-5433-4F71-AF7A-8449CCEEBB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753" y="3997730"/>
            <a:ext cx="863735" cy="1022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D762A4-6F7F-4702-97BD-EDFD4776D007}"/>
              </a:ext>
            </a:extLst>
          </p:cNvPr>
          <p:cNvSpPr txBox="1"/>
          <p:nvPr/>
        </p:nvSpPr>
        <p:spPr>
          <a:xfrm>
            <a:off x="270900" y="5373216"/>
            <a:ext cx="8845050" cy="1143903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Alan Dix, Rachel Cowgill, Christina Bashford, Simon McVeigh, and Rupert </a:t>
            </a:r>
            <a:r>
              <a:rPr lang="en-GB" sz="1000" dirty="0" err="1"/>
              <a:t>Ridgewell</a:t>
            </a:r>
            <a:r>
              <a:rPr lang="en-GB" sz="1000" dirty="0"/>
              <a:t>. 2016. Spreadsheets as User Interfaces. In </a:t>
            </a:r>
            <a:r>
              <a:rPr lang="en-GB" sz="1000" i="1" dirty="0"/>
              <a:t>Proceedings of the </a:t>
            </a:r>
            <a:br>
              <a:rPr lang="en-GB" sz="1000" i="1" dirty="0"/>
            </a:br>
            <a:r>
              <a:rPr lang="en-GB" sz="1000" i="1" dirty="0"/>
              <a:t>International Working Conference on Advanced Visual Interfaces</a:t>
            </a:r>
            <a:r>
              <a:rPr lang="en-GB" sz="1000" dirty="0"/>
              <a:t> (AVI '16), Paolo </a:t>
            </a:r>
            <a:r>
              <a:rPr lang="en-GB" sz="1000" dirty="0" err="1"/>
              <a:t>Buono</a:t>
            </a:r>
            <a:r>
              <a:rPr lang="en-GB" sz="1000" dirty="0"/>
              <a:t>, Rosa </a:t>
            </a:r>
            <a:r>
              <a:rPr lang="en-GB" sz="1000" dirty="0" err="1"/>
              <a:t>Lanzilotti</a:t>
            </a:r>
            <a:r>
              <a:rPr lang="en-GB" sz="1000" dirty="0"/>
              <a:t>, and </a:t>
            </a:r>
            <a:r>
              <a:rPr lang="en-GB" sz="1000" dirty="0" err="1"/>
              <a:t>Maristella</a:t>
            </a:r>
            <a:r>
              <a:rPr lang="en-GB" sz="1000" dirty="0"/>
              <a:t> Matera (Eds.). ACM, New </a:t>
            </a:r>
            <a:br>
              <a:rPr lang="en-GB" sz="1000" dirty="0"/>
            </a:br>
            <a:r>
              <a:rPr lang="en-GB" sz="1000" dirty="0"/>
              <a:t>York, NY, USA, 192-195. DOI: https://doi.org/10.1145/2909132.2909271  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Olga </a:t>
            </a:r>
            <a:r>
              <a:rPr lang="en-GB" sz="1000" dirty="0" err="1"/>
              <a:t>Baysal</a:t>
            </a:r>
            <a:r>
              <a:rPr lang="en-GB" sz="1000" dirty="0"/>
              <a:t>, Reid Holmes, and Michael W. Godfrey. 2014. No issue left behind: reducing information overload in issue tracking. In </a:t>
            </a:r>
            <a:r>
              <a:rPr lang="en-GB" sz="1000" i="1" dirty="0"/>
              <a:t>Proceedings of the </a:t>
            </a:r>
            <a:br>
              <a:rPr lang="en-GB" sz="1000" i="1" dirty="0"/>
            </a:br>
            <a:r>
              <a:rPr lang="en-GB" sz="1000" i="1" dirty="0"/>
              <a:t>22nd ACM SIGSOFT International Symposium on Foundations of Software Engineering</a:t>
            </a:r>
            <a:r>
              <a:rPr lang="en-GB" sz="1000" dirty="0"/>
              <a:t> (FSE 2014). ACM, New York, NY, USA, 666-677. </a:t>
            </a:r>
            <a:br>
              <a:rPr lang="en-GB" sz="1000" dirty="0"/>
            </a:br>
            <a:r>
              <a:rPr lang="en-GB" sz="1000" dirty="0"/>
              <a:t>DOI: https://doi.org/10.1145/2635868.2635887 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693282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Example: RQ 1 - .. display results!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Prototype 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19A6B9-A463-4E36-AD73-EAB84249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55" y="1994816"/>
            <a:ext cx="82391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0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866D7D-AD1E-4867-8D87-D3C3B16C2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36" y="876507"/>
            <a:ext cx="9075528" cy="51049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A2F3CA-AE61-476D-9F7A-BB8938610A4B}"/>
              </a:ext>
            </a:extLst>
          </p:cNvPr>
          <p:cNvSpPr txBox="1"/>
          <p:nvPr/>
        </p:nvSpPr>
        <p:spPr>
          <a:xfrm>
            <a:off x="272228" y="6114201"/>
            <a:ext cx="2838598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https://unicorn.com/en/software-everywhere</a:t>
            </a:r>
          </a:p>
        </p:txBody>
      </p:sp>
    </p:spTree>
    <p:extLst>
      <p:ext uri="{BB962C8B-B14F-4D97-AF65-F5344CB8AC3E}">
        <p14:creationId xmlns:p14="http://schemas.microsoft.com/office/powerpoint/2010/main" val="269010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Example: RQ 1 - .. display results!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Prototype 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9A6B9-A463-4E36-AD73-EAB84249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9" y="1994816"/>
            <a:ext cx="8218376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6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Experimental Design</a:t>
            </a:r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Recruit Test Users</a:t>
            </a:r>
            <a:br>
              <a:rPr lang="de-DE" dirty="0"/>
            </a:b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Order of evaluation altered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Usability inspection methods: Cognitive Walkthrough, Heuristic Evaluation</a:t>
            </a:r>
            <a:br>
              <a:rPr lang="de-DE" dirty="0"/>
            </a:b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Perform Tasks</a:t>
            </a:r>
            <a:br>
              <a:rPr lang="de-DE" dirty="0"/>
            </a:br>
            <a:endParaRPr lang="de-DE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Example: Find a bug which is reported in common by available tools.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8934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Cognitive Walkthrough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For each step to a predefined task, the following aspects are analysed.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try and achieve the right outcome?	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notice that the correct action is available to them?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associate the correct action with the outcome they expect to achieve?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If the correct action is performed; will the user see that progress is being made towards their intended outcome?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B0CB5-6D34-40A5-B2C4-4B05B3BF41B9}"/>
              </a:ext>
            </a:extLst>
          </p:cNvPr>
          <p:cNvSpPr txBox="1"/>
          <p:nvPr/>
        </p:nvSpPr>
        <p:spPr>
          <a:xfrm>
            <a:off x="304476" y="6135528"/>
            <a:ext cx="8752980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Jakob Nielsen. “Usability inspection methods”. In: Conference companion on Human factors in computing systems. ACM. 1994, pp. 413–414.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2950414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Heuristic Evaluation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3379AA9-F461-46A4-9656-14AC5AEA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84" y="1582300"/>
            <a:ext cx="7481867" cy="46869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ECA8D-10C0-4831-AC0B-8973651E89DB}"/>
              </a:ext>
            </a:extLst>
          </p:cNvPr>
          <p:cNvSpPr txBox="1"/>
          <p:nvPr/>
        </p:nvSpPr>
        <p:spPr>
          <a:xfrm>
            <a:off x="304476" y="6135528"/>
            <a:ext cx="875298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10 Heuristics for User Interface Design: Article by Jakob Nielsen. Available online at https://www.nngroup.com/articles/ten-usability-heuristics/, checked on 5/1/2019. Image credits: </a:t>
            </a:r>
            <a:r>
              <a:rPr lang="en-GB" sz="1000" dirty="0" err="1"/>
              <a:t>Miran</a:t>
            </a:r>
            <a:r>
              <a:rPr lang="en-GB" sz="1000" dirty="0"/>
              <a:t> </a:t>
            </a:r>
            <a:r>
              <a:rPr lang="en-GB" sz="1000" dirty="0" err="1"/>
              <a:t>Janezic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1722979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Heuristic Evaluation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Each problem w.r.t. a heuristic is rated accordingly; 0 – 4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GB" b="1" dirty="0"/>
              <a:t>0</a:t>
            </a:r>
            <a:r>
              <a:rPr lang="en-GB" dirty="0"/>
              <a:t> - do not agree this is a usability problem </a:t>
            </a:r>
          </a:p>
          <a:p>
            <a:pPr marL="0" indent="0">
              <a:buNone/>
            </a:pPr>
            <a:r>
              <a:rPr lang="en-GB" b="1" dirty="0"/>
              <a:t>1</a:t>
            </a:r>
            <a:r>
              <a:rPr lang="en-GB" dirty="0"/>
              <a:t> - cosmetic problem</a:t>
            </a:r>
          </a:p>
          <a:p>
            <a:pPr marL="0" indent="0">
              <a:buNone/>
            </a:pPr>
            <a:r>
              <a:rPr lang="en-GB" b="1" dirty="0"/>
              <a:t>2</a:t>
            </a:r>
            <a:r>
              <a:rPr lang="en-GB" dirty="0"/>
              <a:t> - minor usability problem</a:t>
            </a:r>
          </a:p>
          <a:p>
            <a:pPr marL="0" indent="0">
              <a:buNone/>
            </a:pPr>
            <a:r>
              <a:rPr lang="en-GB" b="1" dirty="0"/>
              <a:t>3</a:t>
            </a:r>
            <a:r>
              <a:rPr lang="en-GB" dirty="0"/>
              <a:t> - major usability problem ( important to fix ) </a:t>
            </a:r>
          </a:p>
          <a:p>
            <a:pPr marL="0" indent="0">
              <a:buNone/>
            </a:pPr>
            <a:r>
              <a:rPr lang="en-GB" b="1" dirty="0"/>
              <a:t>4</a:t>
            </a:r>
            <a:r>
              <a:rPr lang="en-GB" dirty="0"/>
              <a:t> - usability catastrophe ( imperative to fix 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F7B2BA-669C-40D9-9469-E11D62866F00}"/>
              </a:ext>
            </a:extLst>
          </p:cNvPr>
          <p:cNvSpPr txBox="1"/>
          <p:nvPr/>
        </p:nvSpPr>
        <p:spPr>
          <a:xfrm rot="20466419">
            <a:off x="5675400" y="5062213"/>
            <a:ext cx="3058530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sz="2800" dirty="0">
                <a:solidFill>
                  <a:srgbClr val="00B050"/>
                </a:solidFill>
              </a:rPr>
              <a:t>Comparative Study</a:t>
            </a:r>
            <a:endParaRPr lang="LID4096" sz="2800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51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Time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r>
              <a:rPr lang="de-DE" dirty="0"/>
              <a:t>Official Time: 5 Months</a:t>
            </a:r>
          </a:p>
          <a:p>
            <a:endParaRPr lang="de-DE" dirty="0"/>
          </a:p>
          <a:p>
            <a:r>
              <a:rPr lang="de-DE" dirty="0"/>
              <a:t>Milestones: 4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23C44-41CB-4528-A1EE-B5C79261B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35" y="202100"/>
            <a:ext cx="4727954" cy="615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55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152D38-5D5F-4A6F-9B90-BD5BBE75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090920"/>
            <a:ext cx="7365171" cy="419032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Milestones 1 2 3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5218449" y="5535921"/>
            <a:ext cx="3097362" cy="792509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00B050"/>
                </a:solidFill>
              </a:rPr>
              <a:t>Similarly in July and August...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5034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Milestone 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52D38-5D5F-4A6F-9B90-BD5BBE75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814328"/>
            <a:ext cx="8477025" cy="322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28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Summary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Importance of Static Analysis tools</a:t>
            </a:r>
          </a:p>
          <a:p>
            <a:r>
              <a:rPr lang="de-DE" dirty="0"/>
              <a:t>Usage of Multiple Static Analysis tools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Need for a single user interface for multiple tools</a:t>
            </a:r>
          </a:p>
          <a:p>
            <a:endParaRPr lang="de-DE" dirty="0"/>
          </a:p>
          <a:p>
            <a:r>
              <a:rPr lang="de-DE" dirty="0"/>
              <a:t>This Thesis work follows UX Design Cycle to achieve usable prototypes focussing on research questions such as, 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How to display results of the same codebase from different analysis tools?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What feedback works to know that the bug fixing is on-going?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How to carry traceability of bug fixing? </a:t>
            </a:r>
            <a:endParaRPr lang="de-DE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GB" dirty="0"/>
              <a:t> 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87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73050" y="620688"/>
            <a:ext cx="9361488" cy="511333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“ </a:t>
            </a:r>
            <a:r>
              <a:rPr lang="en-GB" dirty="0">
                <a:solidFill>
                  <a:srgbClr val="FF0000"/>
                </a:solidFill>
              </a:rPr>
              <a:t>$1.1 Trillion </a:t>
            </a:r>
            <a:r>
              <a:rPr lang="en-GB" dirty="0"/>
              <a:t>in Assets Affected by Software Bugs in </a:t>
            </a:r>
            <a:r>
              <a:rPr lang="en-GB" b="1" dirty="0"/>
              <a:t>2016</a:t>
            </a:r>
            <a:r>
              <a:rPr lang="en-GB" dirty="0"/>
              <a:t> “</a:t>
            </a:r>
          </a:p>
          <a:p>
            <a:pPr algn="r">
              <a:buFontTx/>
              <a:buChar char="-"/>
            </a:pPr>
            <a:r>
              <a:rPr lang="en-GB" dirty="0"/>
              <a:t>Software Fail Watch Annual Report, </a:t>
            </a:r>
          </a:p>
          <a:p>
            <a:pPr marL="0" indent="0" algn="r">
              <a:buNone/>
            </a:pPr>
            <a:r>
              <a:rPr lang="en-GB" dirty="0" err="1">
                <a:hlinkClick r:id="rId2"/>
              </a:rPr>
              <a:t>Tricentis</a:t>
            </a: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8909E-E62C-42C0-9CD8-24A00F8F8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18" y="2564904"/>
            <a:ext cx="3069163" cy="2321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CE91C0-746E-46D9-AA75-335DFBB3612B}"/>
              </a:ext>
            </a:extLst>
          </p:cNvPr>
          <p:cNvSpPr txBox="1"/>
          <p:nvPr/>
        </p:nvSpPr>
        <p:spPr>
          <a:xfrm>
            <a:off x="272228" y="6114201"/>
            <a:ext cx="6700232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https://www.tricentis.com/news/software-fail-watch-says-1-1-trillion-in-assets-affected-by-software-bugs-in-2016/</a:t>
            </a:r>
          </a:p>
        </p:txBody>
      </p:sp>
    </p:spTree>
    <p:extLst>
      <p:ext uri="{BB962C8B-B14F-4D97-AF65-F5344CB8AC3E}">
        <p14:creationId xmlns:p14="http://schemas.microsoft.com/office/powerpoint/2010/main" val="236221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It helps in prevention of bugs.</a:t>
            </a:r>
          </a:p>
          <a:p>
            <a:r>
              <a:rPr lang="de-DE" dirty="0"/>
              <a:t>It examines code without execution.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Detects vulnerabilities :</a:t>
            </a:r>
          </a:p>
          <a:p>
            <a:pPr marL="0" indent="0">
              <a:buNone/>
            </a:pPr>
            <a:r>
              <a:rPr lang="de-DE" dirty="0"/>
              <a:t>  	</a:t>
            </a:r>
          </a:p>
          <a:p>
            <a:pPr marL="0" indent="0">
              <a:buNone/>
            </a:pPr>
            <a:r>
              <a:rPr lang="de-DE" dirty="0"/>
              <a:t>	- Injections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en-GB" dirty="0"/>
              <a:t>Cross Site Scripting (XSS) </a:t>
            </a:r>
          </a:p>
          <a:p>
            <a:pPr marL="0" indent="0">
              <a:buNone/>
            </a:pPr>
            <a:r>
              <a:rPr lang="en-GB" dirty="0"/>
              <a:t>	- Buffer Overflow, and Dead Code etc.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A368FA-EDE2-4467-A76A-B20DE021A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148" y="1412776"/>
            <a:ext cx="3515216" cy="3248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EE17E7-41CB-4954-B447-6724248AAD9D}"/>
              </a:ext>
            </a:extLst>
          </p:cNvPr>
          <p:cNvSpPr txBox="1"/>
          <p:nvPr/>
        </p:nvSpPr>
        <p:spPr>
          <a:xfrm>
            <a:off x="272228" y="6114201"/>
            <a:ext cx="7993140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Designing code analyses for Large Software Systems (DECA). url: </a:t>
            </a:r>
            <a:r>
              <a:rPr lang="en-GB" sz="1000" dirty="0">
                <a:hlinkClick r:id="rId3"/>
              </a:rPr>
              <a:t>https://www.hni.uni-paderborn.de/swt/lehre/deca/</a:t>
            </a:r>
            <a:r>
              <a:rPr lang="en-GB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687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Tools :</a:t>
            </a:r>
          </a:p>
          <a:p>
            <a:pPr marL="0" indent="0">
              <a:buNone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IDE notifications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IDE tools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Dedicated tools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Linters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CLI tools</a:t>
            </a:r>
          </a:p>
          <a:p>
            <a:pPr marL="466362" lvl="1" indent="0"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AF4F54-24D7-425E-93C6-2A2BC09B7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933" y="697198"/>
            <a:ext cx="2376264" cy="638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CF916A-E70B-457F-8880-5144CB6F9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695" y="5020860"/>
            <a:ext cx="1793255" cy="13608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D8F656-228B-4194-9095-C1724E24E118}"/>
              </a:ext>
            </a:extLst>
          </p:cNvPr>
          <p:cNvSpPr txBox="1"/>
          <p:nvPr/>
        </p:nvSpPr>
        <p:spPr>
          <a:xfrm>
            <a:off x="270900" y="5638207"/>
            <a:ext cx="6208110" cy="810478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 err="1"/>
              <a:t>Checkmarx</a:t>
            </a:r>
            <a:r>
              <a:rPr lang="en-GB" sz="1000" dirty="0"/>
              <a:t> – Application Security Testing and Static Code Analysis. url: </a:t>
            </a:r>
            <a:r>
              <a:rPr lang="en-GB" sz="1000" dirty="0">
                <a:hlinkClick r:id="rId4"/>
              </a:rPr>
              <a:t>https://www.checkmarx.com/</a:t>
            </a:r>
            <a:endParaRPr lang="en-GB" sz="1000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 err="1"/>
              <a:t>CxViewer</a:t>
            </a:r>
            <a:r>
              <a:rPr lang="en-GB" sz="1000" dirty="0"/>
              <a:t> - Plugins | JetBrains, url: </a:t>
            </a:r>
            <a:r>
              <a:rPr lang="en-GB" sz="1000" dirty="0">
                <a:hlinkClick r:id="rId5"/>
              </a:rPr>
              <a:t>https://plugins.jetbrains.com/plugin/7593-cxviewer</a:t>
            </a:r>
            <a:endParaRPr lang="en-GB" sz="1000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 err="1"/>
              <a:t>FindBugs</a:t>
            </a:r>
            <a:r>
              <a:rPr lang="en-GB" sz="1000" dirty="0"/>
              <a:t>™ - Find Bugs in Java Programs. url:</a:t>
            </a:r>
            <a:r>
              <a:rPr lang="en-GB" sz="1000" dirty="0">
                <a:hlinkClick r:id="rId6"/>
              </a:rPr>
              <a:t> http://findbugs.sourceforge.net/</a:t>
            </a:r>
            <a:r>
              <a:rPr lang="en-GB" sz="1000" dirty="0"/>
              <a:t>.</a:t>
            </a:r>
            <a:endParaRPr lang="LID4096" sz="1000" dirty="0" err="1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265DF74-0E05-44C2-A4D9-6799EF9F12F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0" y="1387624"/>
            <a:ext cx="6320531" cy="350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4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62823" y="2112463"/>
            <a:ext cx="3626081" cy="2096235"/>
          </a:xfrm>
        </p:spPr>
        <p:txBody>
          <a:bodyPr/>
          <a:lstStyle/>
          <a:p>
            <a:r>
              <a:rPr lang="en-GB" dirty="0"/>
              <a:t>Johnson et. al.</a:t>
            </a:r>
            <a:br>
              <a:rPr lang="en-GB" dirty="0"/>
            </a:br>
            <a:endParaRPr lang="en-GB" dirty="0"/>
          </a:p>
          <a:p>
            <a:pPr lvl="1">
              <a:buFontTx/>
              <a:buChar char="-"/>
            </a:pPr>
            <a:r>
              <a:rPr lang="en-GB" sz="1600" dirty="0"/>
              <a:t>Tool output</a:t>
            </a:r>
          </a:p>
          <a:p>
            <a:pPr lvl="1">
              <a:buFontTx/>
              <a:buChar char="-"/>
            </a:pPr>
            <a:r>
              <a:rPr lang="en-GB" sz="1600" dirty="0"/>
              <a:t>Result understandability</a:t>
            </a:r>
          </a:p>
          <a:p>
            <a:pPr marL="466362" lvl="1" indent="0">
              <a:buNone/>
            </a:pPr>
            <a:endParaRPr lang="en-GB" sz="1600" dirty="0"/>
          </a:p>
          <a:p>
            <a:pPr marL="466362" lvl="1" indent="0">
              <a:buNone/>
            </a:pPr>
            <a:endParaRPr lang="en-GB" sz="1600" dirty="0"/>
          </a:p>
          <a:p>
            <a:pPr marL="360000" lvl="1" indent="-360000"/>
            <a:r>
              <a:rPr lang="en-GB" dirty="0"/>
              <a:t>Christakis et. al.</a:t>
            </a:r>
            <a:br>
              <a:rPr lang="en-GB" dirty="0"/>
            </a:br>
            <a:endParaRPr lang="en-GB" dirty="0"/>
          </a:p>
          <a:p>
            <a:pPr lvl="1">
              <a:buFontTx/>
              <a:buChar char="-"/>
            </a:pPr>
            <a:endParaRPr lang="en-GB" sz="1600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F3356E1-DF59-4BA5-8E40-09958117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</p:spPr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FAA2B6-4D61-4CED-ACEF-6473307B202E}"/>
              </a:ext>
            </a:extLst>
          </p:cNvPr>
          <p:cNvSpPr/>
          <p:nvPr/>
        </p:nvSpPr>
        <p:spPr>
          <a:xfrm>
            <a:off x="6249144" y="3717032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Usability Issues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3BD47-F90D-4FA1-8B25-00A8EA62085C}"/>
              </a:ext>
            </a:extLst>
          </p:cNvPr>
          <p:cNvSpPr txBox="1"/>
          <p:nvPr/>
        </p:nvSpPr>
        <p:spPr>
          <a:xfrm>
            <a:off x="270900" y="5661390"/>
            <a:ext cx="9324347" cy="83612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Brittany Johnson, </a:t>
            </a:r>
            <a:r>
              <a:rPr lang="en-GB" sz="1000" dirty="0" err="1"/>
              <a:t>Yoonki</a:t>
            </a:r>
            <a:r>
              <a:rPr lang="en-GB" sz="1000" dirty="0"/>
              <a:t> Song, Emerson Murphy-Hill, and Robert </a:t>
            </a:r>
            <a:r>
              <a:rPr lang="en-GB" sz="1000" dirty="0" err="1"/>
              <a:t>Bowdidge</a:t>
            </a:r>
            <a:r>
              <a:rPr lang="en-GB" sz="1000" dirty="0"/>
              <a:t>. 2013. Why don't software developers use static analysis tools to find bugs?. </a:t>
            </a:r>
            <a:br>
              <a:rPr lang="en-GB" sz="1000" dirty="0"/>
            </a:br>
            <a:r>
              <a:rPr lang="en-GB" sz="1000" dirty="0"/>
              <a:t>In </a:t>
            </a:r>
            <a:r>
              <a:rPr lang="en-GB" sz="1000" i="1" dirty="0"/>
              <a:t>Proceedings of the 2013 International Conference on Software Engineering</a:t>
            </a:r>
            <a:r>
              <a:rPr lang="en-GB" sz="1000" dirty="0"/>
              <a:t> (ICSE '13). IEEE Press, Piscataway, NJ, USA, 672-681.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Maria Christakis and Christian Bird. 2016. What developers want and need from program analysis: an empirical study. In </a:t>
            </a:r>
            <a:r>
              <a:rPr lang="en-GB" sz="1000" i="1" dirty="0"/>
              <a:t>Proceedings of the 31st IEEE/ACM </a:t>
            </a:r>
            <a:br>
              <a:rPr lang="en-GB" sz="1000" i="1" dirty="0"/>
            </a:br>
            <a:r>
              <a:rPr lang="en-GB" sz="1000" i="1" dirty="0"/>
              <a:t>International Conference on Automated Software Engineering</a:t>
            </a:r>
            <a:r>
              <a:rPr lang="en-GB" sz="1000" dirty="0"/>
              <a:t> (ASE 2016). ACM, New York, NY, USA, 332-343. DOI: https://doi.org/10.1145/2970276.2970347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215507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Multiple Tools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Developers use multiple static analysis tools each having own coverage.</a:t>
            </a:r>
          </a:p>
          <a:p>
            <a:endParaRPr lang="de-DE" dirty="0"/>
          </a:p>
          <a:p>
            <a:r>
              <a:rPr lang="de-DE" dirty="0"/>
              <a:t>Research trends:</a:t>
            </a:r>
          </a:p>
          <a:p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Prioritise the bug warning alerts</a:t>
            </a:r>
          </a:p>
          <a:p>
            <a:pPr marL="0" indent="0" algn="r">
              <a:buNone/>
            </a:pPr>
            <a:r>
              <a:rPr lang="en-GB" dirty="0"/>
              <a:t>( Flynn et. al.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Merges 3 tools for Java to show warnings </a:t>
            </a:r>
          </a:p>
          <a:p>
            <a:pPr marL="0" indent="0" algn="r">
              <a:buNone/>
            </a:pPr>
            <a:r>
              <a:rPr lang="en-GB" dirty="0"/>
              <a:t>( Meng et. al. 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00176-FB64-494D-85BE-2C0B58A1CB46}"/>
              </a:ext>
            </a:extLst>
          </p:cNvPr>
          <p:cNvSpPr txBox="1"/>
          <p:nvPr/>
        </p:nvSpPr>
        <p:spPr>
          <a:xfrm>
            <a:off x="270900" y="5492411"/>
            <a:ext cx="9433352" cy="99001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Lori Flynn, William Snavely, David Svoboda, Nathan </a:t>
            </a:r>
            <a:r>
              <a:rPr lang="en-GB" sz="1000" dirty="0" err="1"/>
              <a:t>VanHoudnos</a:t>
            </a:r>
            <a:r>
              <a:rPr lang="en-GB" sz="1000" dirty="0"/>
              <a:t>, Richard Qin, Jennifer Burns, David </a:t>
            </a:r>
            <a:r>
              <a:rPr lang="en-GB" sz="1000" dirty="0" err="1"/>
              <a:t>Zubrow</a:t>
            </a:r>
            <a:r>
              <a:rPr lang="en-GB" sz="1000" dirty="0"/>
              <a:t>, Robert Stoddard, and Guillermo </a:t>
            </a:r>
            <a:r>
              <a:rPr lang="en-GB" sz="1000" dirty="0" err="1"/>
              <a:t>Marce-Santurio</a:t>
            </a:r>
            <a:r>
              <a:rPr lang="en-GB" sz="1000" dirty="0"/>
              <a:t>. </a:t>
            </a:r>
            <a:br>
              <a:rPr lang="en-GB" sz="1000" dirty="0"/>
            </a:br>
            <a:r>
              <a:rPr lang="en-GB" sz="1000" dirty="0"/>
              <a:t>2018. Prioritizing alerts from multiple static analysis tools, using classification models. In </a:t>
            </a:r>
            <a:r>
              <a:rPr lang="en-GB" sz="1000" i="1" dirty="0"/>
              <a:t>Proceedings of the 1st International Workshop on Software Qualities </a:t>
            </a:r>
            <a:br>
              <a:rPr lang="en-GB" sz="1000" i="1" dirty="0"/>
            </a:br>
            <a:r>
              <a:rPr lang="en-GB" sz="1000" i="1" dirty="0"/>
              <a:t>and Their Dependencies</a:t>
            </a:r>
            <a:r>
              <a:rPr lang="en-GB" sz="1000" dirty="0"/>
              <a:t> (SQUADE '18). ACM, New York, NY, USA, 13-20. DOI: https://doi.org/10.1145/3194095.3194100 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N. Meng, Q. Wang, Q. Wu and H. Mei, "An Approach to Merge Results of Multiple Static Analysis Tools (Short Paper)," </a:t>
            </a:r>
            <a:r>
              <a:rPr lang="en-GB" sz="1000" i="1" dirty="0"/>
              <a:t>2008 The Eighth International </a:t>
            </a:r>
            <a:br>
              <a:rPr lang="en-GB" sz="1000" i="1" dirty="0"/>
            </a:br>
            <a:r>
              <a:rPr lang="en-GB" sz="1000" i="1" dirty="0"/>
              <a:t>Conference on Quality Software</a:t>
            </a:r>
            <a:r>
              <a:rPr lang="en-GB" sz="1000" dirty="0"/>
              <a:t>, Oxford, 2008, pp. 169-174.doi: 10.1109/QSIC.2008.30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399352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Multiple Tools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Tricorder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 err="1"/>
              <a:t>ReviewBot</a:t>
            </a: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Separate bug coverage by separate tool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Evaluation: Summative – Click rates</a:t>
            </a:r>
          </a:p>
          <a:p>
            <a:pPr marL="0" indent="0" algn="r">
              <a:buNone/>
            </a:pPr>
            <a:r>
              <a:rPr lang="en-GB" dirty="0"/>
              <a:t>(Sadowski et. al.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Parfait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Scalability ( easy , expensive analysis 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Precision ( bug track – real, no, potential ) </a:t>
            </a:r>
          </a:p>
          <a:p>
            <a:pPr marL="0" indent="0" algn="r">
              <a:buNone/>
            </a:pPr>
            <a:r>
              <a:rPr lang="en-GB" dirty="0"/>
              <a:t>(Cifuentes et. al. )</a:t>
            </a:r>
          </a:p>
          <a:p>
            <a:pPr marL="0" indent="0" algn="ctr">
              <a:buNone/>
            </a:pPr>
            <a:br>
              <a:rPr lang="en-GB" dirty="0"/>
            </a:br>
            <a:r>
              <a:rPr lang="en-GB" dirty="0"/>
              <a:t>But </a:t>
            </a:r>
            <a:r>
              <a:rPr lang="en-GB" dirty="0">
                <a:solidFill>
                  <a:srgbClr val="00B050"/>
                </a:solidFill>
              </a:rPr>
              <a:t>USABILITY</a:t>
            </a:r>
            <a:r>
              <a:rPr lang="en-GB" dirty="0"/>
              <a:t> is not addressed…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1A95CE-58D3-4A2F-96D9-3FCCC8DB722D}"/>
              </a:ext>
            </a:extLst>
          </p:cNvPr>
          <p:cNvSpPr/>
          <p:nvPr/>
        </p:nvSpPr>
        <p:spPr bwMode="auto">
          <a:xfrm>
            <a:off x="3152800" y="4941168"/>
            <a:ext cx="3672408" cy="432048"/>
          </a:xfrm>
          <a:prstGeom prst="round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LID4096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F1288-A1A1-4D2C-91B6-7C4C1C4B12A1}"/>
              </a:ext>
            </a:extLst>
          </p:cNvPr>
          <p:cNvSpPr txBox="1"/>
          <p:nvPr/>
        </p:nvSpPr>
        <p:spPr>
          <a:xfrm>
            <a:off x="270900" y="5646301"/>
            <a:ext cx="9226565" cy="83612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Caitlin Sadowski, Jeffrey van Gogh, Ciera </a:t>
            </a:r>
            <a:r>
              <a:rPr lang="en-GB" sz="1000" dirty="0" err="1"/>
              <a:t>Jaspan</a:t>
            </a:r>
            <a:r>
              <a:rPr lang="en-GB" sz="1000" dirty="0"/>
              <a:t>, Emma </a:t>
            </a:r>
            <a:r>
              <a:rPr lang="en-GB" sz="1000" dirty="0" err="1"/>
              <a:t>Söderberg</a:t>
            </a:r>
            <a:r>
              <a:rPr lang="en-GB" sz="1000" dirty="0"/>
              <a:t>, and Collin Winter. 2015. Tricorder: building a program analysis ecosystem. </a:t>
            </a:r>
            <a:br>
              <a:rPr lang="en-GB" sz="1000" dirty="0"/>
            </a:br>
            <a:r>
              <a:rPr lang="en-GB" sz="1000" dirty="0"/>
              <a:t>In </a:t>
            </a:r>
            <a:r>
              <a:rPr lang="en-GB" sz="1000" i="1" dirty="0"/>
              <a:t>Proceedings of the 37th International Conference on Software Engineering - Volume 1</a:t>
            </a:r>
            <a:r>
              <a:rPr lang="en-GB" sz="1000" dirty="0"/>
              <a:t> (ICSE '15), Vol. 1. IEEE Press, Piscataway, NJ, USA, 598-608.  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Cristina Cifuentes and Bernhard Scholz. 2008. Parfait: designing a scalable bug checker. In </a:t>
            </a:r>
            <a:r>
              <a:rPr lang="en-GB" sz="1000" i="1" dirty="0"/>
              <a:t>Proceedings of the 2008 workshop on Static analysis</a:t>
            </a:r>
            <a:r>
              <a:rPr lang="en-GB" sz="1000" dirty="0"/>
              <a:t> (SAW '08). </a:t>
            </a:r>
            <a:br>
              <a:rPr lang="en-GB" sz="1000" dirty="0"/>
            </a:br>
            <a:r>
              <a:rPr lang="en-GB" sz="1000" dirty="0"/>
              <a:t>ACM, New York, NY, USA, 4-11. DOI=http://dx.doi.org/10.1145/1394504.1394505 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114363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Problem Statement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400" dirty="0"/>
              <a:t>How to integrate the results of multiple static analysis tools </a:t>
            </a:r>
            <a:br>
              <a:rPr lang="en-GB" sz="2400" dirty="0"/>
            </a:br>
            <a:endParaRPr lang="en-GB" sz="2400" dirty="0"/>
          </a:p>
          <a:p>
            <a:pPr marL="0" indent="0">
              <a:buNone/>
            </a:pPr>
            <a:r>
              <a:rPr lang="en-GB" sz="2400" dirty="0"/>
              <a:t>													in a unified user interface?</a:t>
            </a:r>
          </a:p>
          <a:p>
            <a:endParaRPr lang="de-DE" dirty="0"/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3 Research Questions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401702"/>
      </p:ext>
    </p:extLst>
  </p:cSld>
  <p:clrMapOvr>
    <a:masterClrMapping/>
  </p:clrMapOvr>
</p:sld>
</file>

<file path=ppt/theme/theme1.xml><?xml version="1.0" encoding="utf-8"?>
<a:theme xmlns:a="http://schemas.openxmlformats.org/drawingml/2006/main" name="HNI_PPT-Master_SWT_E">
  <a:themeElements>
    <a:clrScheme name="Heinz Nixdorf Institut">
      <a:dk1>
        <a:srgbClr val="000000"/>
      </a:dk1>
      <a:lt1>
        <a:srgbClr val="FFFFFF"/>
      </a:lt1>
      <a:dk2>
        <a:srgbClr val="003A80"/>
      </a:dk2>
      <a:lt2>
        <a:srgbClr val="D0D1D3"/>
      </a:lt2>
      <a:accent1>
        <a:srgbClr val="90C4E7"/>
      </a:accent1>
      <a:accent2>
        <a:srgbClr val="8777AF"/>
      </a:accent2>
      <a:accent3>
        <a:srgbClr val="34A29E"/>
      </a:accent3>
      <a:accent4>
        <a:srgbClr val="DB4848"/>
      </a:accent4>
      <a:accent5>
        <a:srgbClr val="FFDD00"/>
      </a:accent5>
      <a:accent6>
        <a:srgbClr val="F6AE3C"/>
      </a:accent6>
      <a:hlink>
        <a:srgbClr val="003A80"/>
      </a:hlink>
      <a:folHlink>
        <a:srgbClr val="34A29E"/>
      </a:folHlink>
    </a:clrScheme>
    <a:fontScheme name="Heinz Nixdorf Instit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12700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600" b="1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lIns="0" rIns="0" rtlCol="0">
        <a:spAutoFit/>
      </a:bodyPr>
      <a:lstStyle>
        <a:defPPr marL="360000" indent="-360000">
          <a:spcAft>
            <a:spcPts val="1000"/>
          </a:spcAft>
          <a:buClr>
            <a:schemeClr val="tx2"/>
          </a:buClr>
          <a:buSzPct val="80000"/>
          <a:buFont typeface="Wingdings" panose="05000000000000000000" pitchFamily="2" charset="2"/>
          <a:buChar char="n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des Template _ SAT - Responsiveness _ Status Quo" id="{45923467-17E7-49C6-A3C2-3C610C6C676A}" vid="{4A962CCF-F21B-43BF-9FDD-22F3E74970EB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Template _ SAT - Responsiveness _ Status Quo</Template>
  <TotalTime>1830</TotalTime>
  <Words>979</Words>
  <Application>Microsoft Office PowerPoint</Application>
  <PresentationFormat>A4 Paper (210x297 mm)</PresentationFormat>
  <Paragraphs>258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HNI_PPT-Master_SWT_E</vt:lpstr>
      <vt:lpstr>PowerPoint Presentation</vt:lpstr>
      <vt:lpstr>PowerPoint Presentation</vt:lpstr>
      <vt:lpstr>PowerPoint Presentation</vt:lpstr>
      <vt:lpstr>Static Code Analysis</vt:lpstr>
      <vt:lpstr>Static Code Analysis</vt:lpstr>
      <vt:lpstr>Static Code Analysis</vt:lpstr>
      <vt:lpstr>Multiple Tools</vt:lpstr>
      <vt:lpstr>Multiple Tools</vt:lpstr>
      <vt:lpstr> Problem Statement</vt:lpstr>
      <vt:lpstr>Research Question 1</vt:lpstr>
      <vt:lpstr> What Current Tools do? - RQ 1: .. display results!</vt:lpstr>
      <vt:lpstr> What Current Tools do? - RQ 1: .. display results!</vt:lpstr>
      <vt:lpstr>Research Question 2</vt:lpstr>
      <vt:lpstr>Research Question 3 </vt:lpstr>
      <vt:lpstr> What Current Tools do? - RQ 3: .. traceability!</vt:lpstr>
      <vt:lpstr>Our Approaches</vt:lpstr>
      <vt:lpstr>Our Approaches</vt:lpstr>
      <vt:lpstr>Our Approaches – research existing scenarios!</vt:lpstr>
      <vt:lpstr>Example: RQ 1 - .. display results!</vt:lpstr>
      <vt:lpstr>Example: RQ 1 - .. display results!</vt:lpstr>
      <vt:lpstr>Evaluation</vt:lpstr>
      <vt:lpstr>Evaluation – Usability Inspection Methods </vt:lpstr>
      <vt:lpstr>Evaluation – Usability Inspection Methods </vt:lpstr>
      <vt:lpstr>Evaluation – Usability Inspection Methods </vt:lpstr>
      <vt:lpstr>Time Plan</vt:lpstr>
      <vt:lpstr>Milestones 1 2 3 </vt:lpstr>
      <vt:lpstr>Milestone 4</vt:lpstr>
      <vt:lpstr>Summary</vt:lpstr>
    </vt:vector>
  </TitlesOfParts>
  <Company>Heinz Nixdorf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Varma</dc:creator>
  <cp:lastModifiedBy>Varma</cp:lastModifiedBy>
  <cp:revision>128</cp:revision>
  <dcterms:created xsi:type="dcterms:W3CDTF">2019-02-10T23:03:14Z</dcterms:created>
  <dcterms:modified xsi:type="dcterms:W3CDTF">2019-05-08T09:12:34Z</dcterms:modified>
</cp:coreProperties>
</file>