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15"/>
  </p:notesMasterIdLst>
  <p:handoutMasterIdLst>
    <p:handoutMasterId r:id="rId16"/>
  </p:handoutMasterIdLst>
  <p:sldIdLst>
    <p:sldId id="259" r:id="rId2"/>
    <p:sldId id="319" r:id="rId3"/>
    <p:sldId id="324" r:id="rId4"/>
    <p:sldId id="326" r:id="rId5"/>
    <p:sldId id="325" r:id="rId6"/>
    <p:sldId id="321" r:id="rId7"/>
    <p:sldId id="327" r:id="rId8"/>
    <p:sldId id="331" r:id="rId9"/>
    <p:sldId id="328" r:id="rId10"/>
    <p:sldId id="329" r:id="rId11"/>
    <p:sldId id="320" r:id="rId12"/>
    <p:sldId id="322" r:id="rId13"/>
    <p:sldId id="323" r:id="rId14"/>
  </p:sldIdLst>
  <p:sldSz cx="9906000" cy="6858000" type="A4"/>
  <p:notesSz cx="6669088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14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29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44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59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5740" algn="l" defTabSz="91429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2888" algn="l" defTabSz="91429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036" algn="l" defTabSz="91429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184" algn="l" defTabSz="91429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orient="horz" pos="119">
          <p15:clr>
            <a:srgbClr val="A4A3A4"/>
          </p15:clr>
        </p15:guide>
        <p15:guide id="4" pos="172">
          <p15:clr>
            <a:srgbClr val="A4A3A4"/>
          </p15:clr>
        </p15:guide>
        <p15:guide id="5" pos="6069">
          <p15:clr>
            <a:srgbClr val="A4A3A4"/>
          </p15:clr>
        </p15:guide>
        <p15:guide id="6" pos="1986">
          <p15:clr>
            <a:srgbClr val="A4A3A4"/>
          </p15:clr>
        </p15:guide>
        <p15:guide id="7" pos="2213">
          <p15:clr>
            <a:srgbClr val="A4A3A4"/>
          </p15:clr>
        </p15:guide>
        <p15:guide id="8" pos="2893">
          <p15:clr>
            <a:srgbClr val="A4A3A4"/>
          </p15:clr>
        </p15:guide>
        <p15:guide id="9" pos="3347">
          <p15:clr>
            <a:srgbClr val="A4A3A4"/>
          </p15:clr>
        </p15:guide>
        <p15:guide id="10" pos="3846">
          <p15:clr>
            <a:srgbClr val="A4A3A4"/>
          </p15:clr>
        </p15:guide>
        <p15:guide id="11" pos="4118">
          <p15:clr>
            <a:srgbClr val="A4A3A4"/>
          </p15:clr>
        </p15:guide>
        <p15:guide id="12" pos="35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A80"/>
    <a:srgbClr val="F3CE81"/>
    <a:srgbClr val="EEF9F4"/>
    <a:srgbClr val="16316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 autoAdjust="0"/>
  </p:normalViewPr>
  <p:slideViewPr>
    <p:cSldViewPr showGuides="1">
      <p:cViewPr varScale="1">
        <p:scale>
          <a:sx n="68" d="100"/>
          <a:sy n="68" d="100"/>
        </p:scale>
        <p:origin x="1308" y="60"/>
      </p:cViewPr>
      <p:guideLst>
        <p:guide orient="horz" pos="799"/>
        <p:guide orient="horz" pos="4020"/>
        <p:guide orient="horz" pos="119"/>
        <p:guide pos="172"/>
        <p:guide pos="6069"/>
        <p:guide pos="1986"/>
        <p:guide pos="2213"/>
        <p:guide pos="2893"/>
        <p:guide pos="3347"/>
        <p:guide pos="3846"/>
        <p:guide pos="4118"/>
        <p:guide pos="3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94" d="100"/>
          <a:sy n="94" d="100"/>
        </p:scale>
        <p:origin x="-3708" y="-108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C1158B8-CE64-4D08-9C97-3C15FF16520A}" type="datetimeFigureOut">
              <a:rPr lang="de-DE"/>
              <a:pPr>
                <a:defRPr/>
              </a:pPr>
              <a:t>03.06.2019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C81B521-92AB-40FE-97CA-49D9FAB91B1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2343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56AFCA3-482A-41D8-BC65-2818E6253C55}" type="datetimeFigureOut">
              <a:rPr lang="de-DE"/>
              <a:pPr>
                <a:defRPr/>
              </a:pPr>
              <a:t>03.06.2019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46113" y="744538"/>
            <a:ext cx="537686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0" tIns="45716" rIns="91430" bIns="45716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</p:spPr>
        <p:txBody>
          <a:bodyPr vert="horz" lIns="91430" tIns="45716" rIns="91430" bIns="45716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28CE89F-81FE-4496-9E60-360F7316EBD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82087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271463" y="4149080"/>
            <a:ext cx="9362546" cy="0"/>
          </a:xfrm>
          <a:prstGeom prst="line">
            <a:avLst/>
          </a:prstGeom>
          <a:ln w="1905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 userDrawn="1"/>
        </p:nvCxnSpPr>
        <p:spPr>
          <a:xfrm flipV="1">
            <a:off x="271463" y="1341656"/>
            <a:ext cx="9362546" cy="0"/>
          </a:xfrm>
          <a:prstGeom prst="line">
            <a:avLst/>
          </a:prstGeom>
          <a:ln w="3810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 userDrawn="1"/>
        </p:nvCxnSpPr>
        <p:spPr>
          <a:xfrm flipV="1">
            <a:off x="271463" y="1269648"/>
            <a:ext cx="9362546" cy="0"/>
          </a:xfrm>
          <a:prstGeom prst="line">
            <a:avLst/>
          </a:prstGeom>
          <a:ln w="1905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nhaltsplatzhalter 2"/>
          <p:cNvSpPr>
            <a:spLocks noGrp="1"/>
          </p:cNvSpPr>
          <p:nvPr userDrawn="1">
            <p:ph sz="quarter" idx="12"/>
          </p:nvPr>
        </p:nvSpPr>
        <p:spPr>
          <a:xfrm>
            <a:off x="271463" y="2924944"/>
            <a:ext cx="9360959" cy="1152128"/>
          </a:xfrm>
        </p:spPr>
        <p:txBody>
          <a:bodyPr anchor="ctr"/>
          <a:lstStyle>
            <a:lvl1pPr marL="0" indent="0">
              <a:buFontTx/>
              <a:buNone/>
              <a:defRPr sz="2800" b="1">
                <a:solidFill>
                  <a:schemeClr val="tx2"/>
                </a:solidFill>
              </a:defRPr>
            </a:lvl1pPr>
            <a:lvl2pPr marL="360000" indent="0">
              <a:buFontTx/>
              <a:buNone/>
              <a:defRPr sz="2800" b="1">
                <a:solidFill>
                  <a:schemeClr val="tx2"/>
                </a:solidFill>
              </a:defRPr>
            </a:lvl2pPr>
            <a:lvl3pPr marL="720000" indent="0">
              <a:buFontTx/>
              <a:buNone/>
              <a:defRPr sz="2800" b="1">
                <a:solidFill>
                  <a:schemeClr val="tx2"/>
                </a:solidFill>
              </a:defRPr>
            </a:lvl3pPr>
            <a:lvl4pPr marL="1078275" indent="0">
              <a:buFontTx/>
              <a:buNone/>
              <a:defRPr sz="2800" b="1">
                <a:solidFill>
                  <a:schemeClr val="tx2"/>
                </a:solidFill>
              </a:defRPr>
            </a:lvl4pPr>
            <a:lvl5pPr marL="1440000" indent="0">
              <a:buFontTx/>
              <a:buNone/>
              <a:defRPr sz="28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Inhaltsplatzhalter 12"/>
          <p:cNvSpPr>
            <a:spLocks noGrp="1"/>
          </p:cNvSpPr>
          <p:nvPr userDrawn="1">
            <p:ph sz="quarter" idx="13"/>
          </p:nvPr>
        </p:nvSpPr>
        <p:spPr>
          <a:xfrm>
            <a:off x="273050" y="4365104"/>
            <a:ext cx="9342438" cy="20166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2" name="Rechteck 1"/>
          <p:cNvSpPr/>
          <p:nvPr userDrawn="1"/>
        </p:nvSpPr>
        <p:spPr bwMode="auto">
          <a:xfrm>
            <a:off x="0" y="6381750"/>
            <a:ext cx="9906000" cy="4762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96" name="Textplatzhalter 95"/>
          <p:cNvSpPr>
            <a:spLocks noGrp="1"/>
          </p:cNvSpPr>
          <p:nvPr userDrawn="1">
            <p:ph type="body" sz="quarter" idx="14"/>
          </p:nvPr>
        </p:nvSpPr>
        <p:spPr>
          <a:xfrm>
            <a:off x="271463" y="1487488"/>
            <a:ext cx="9362546" cy="1437456"/>
          </a:xfrm>
        </p:spPr>
        <p:txBody>
          <a:bodyPr anchor="ctr"/>
          <a:lstStyle>
            <a:lvl1pPr marL="0" indent="0">
              <a:buNone/>
              <a:defRPr sz="3600" b="1"/>
            </a:lvl1pPr>
            <a:lvl2pPr marL="466362" indent="0">
              <a:buNone/>
              <a:defRPr sz="3600" b="1"/>
            </a:lvl2pPr>
            <a:lvl3pPr marL="914400" indent="0">
              <a:buNone/>
              <a:defRPr sz="3600" b="1"/>
            </a:lvl3pPr>
            <a:lvl4pPr marL="1371600" indent="0">
              <a:buNone/>
              <a:defRPr sz="3600" b="1"/>
            </a:lvl4pPr>
            <a:lvl5pPr marL="1828800" indent="0">
              <a:buNone/>
              <a:defRPr sz="3600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95" name="Gruppieren 94"/>
          <p:cNvGrpSpPr/>
          <p:nvPr userDrawn="1"/>
        </p:nvGrpSpPr>
        <p:grpSpPr>
          <a:xfrm>
            <a:off x="6112800" y="360000"/>
            <a:ext cx="3513600" cy="550800"/>
            <a:chOff x="592138" y="4584700"/>
            <a:chExt cx="8172451" cy="1292225"/>
          </a:xfrm>
        </p:grpSpPr>
        <p:sp>
          <p:nvSpPr>
            <p:cNvPr id="97" name="Freeform 6"/>
            <p:cNvSpPr>
              <a:spLocks/>
            </p:cNvSpPr>
            <p:nvPr/>
          </p:nvSpPr>
          <p:spPr bwMode="auto">
            <a:xfrm>
              <a:off x="592138" y="4606925"/>
              <a:ext cx="358775" cy="517525"/>
            </a:xfrm>
            <a:custGeom>
              <a:avLst/>
              <a:gdLst>
                <a:gd name="T0" fmla="*/ 0 w 226"/>
                <a:gd name="T1" fmla="*/ 0 h 326"/>
                <a:gd name="T2" fmla="*/ 66 w 226"/>
                <a:gd name="T3" fmla="*/ 0 h 326"/>
                <a:gd name="T4" fmla="*/ 66 w 226"/>
                <a:gd name="T5" fmla="*/ 126 h 326"/>
                <a:gd name="T6" fmla="*/ 159 w 226"/>
                <a:gd name="T7" fmla="*/ 126 h 326"/>
                <a:gd name="T8" fmla="*/ 159 w 226"/>
                <a:gd name="T9" fmla="*/ 0 h 326"/>
                <a:gd name="T10" fmla="*/ 226 w 226"/>
                <a:gd name="T11" fmla="*/ 0 h 326"/>
                <a:gd name="T12" fmla="*/ 226 w 226"/>
                <a:gd name="T13" fmla="*/ 326 h 326"/>
                <a:gd name="T14" fmla="*/ 159 w 226"/>
                <a:gd name="T15" fmla="*/ 326 h 326"/>
                <a:gd name="T16" fmla="*/ 159 w 226"/>
                <a:gd name="T17" fmla="*/ 181 h 326"/>
                <a:gd name="T18" fmla="*/ 66 w 226"/>
                <a:gd name="T19" fmla="*/ 181 h 326"/>
                <a:gd name="T20" fmla="*/ 66 w 226"/>
                <a:gd name="T21" fmla="*/ 326 h 326"/>
                <a:gd name="T22" fmla="*/ 0 w 226"/>
                <a:gd name="T23" fmla="*/ 326 h 326"/>
                <a:gd name="T24" fmla="*/ 0 w 226"/>
                <a:gd name="T2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6" h="326">
                  <a:moveTo>
                    <a:pt x="0" y="0"/>
                  </a:moveTo>
                  <a:lnTo>
                    <a:pt x="66" y="0"/>
                  </a:lnTo>
                  <a:lnTo>
                    <a:pt x="66" y="126"/>
                  </a:lnTo>
                  <a:lnTo>
                    <a:pt x="159" y="126"/>
                  </a:lnTo>
                  <a:lnTo>
                    <a:pt x="159" y="0"/>
                  </a:lnTo>
                  <a:lnTo>
                    <a:pt x="226" y="0"/>
                  </a:lnTo>
                  <a:lnTo>
                    <a:pt x="226" y="326"/>
                  </a:lnTo>
                  <a:lnTo>
                    <a:pt x="159" y="326"/>
                  </a:lnTo>
                  <a:lnTo>
                    <a:pt x="159" y="181"/>
                  </a:lnTo>
                  <a:lnTo>
                    <a:pt x="66" y="181"/>
                  </a:lnTo>
                  <a:lnTo>
                    <a:pt x="66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98" name="Freeform 7"/>
            <p:cNvSpPr>
              <a:spLocks/>
            </p:cNvSpPr>
            <p:nvPr/>
          </p:nvSpPr>
          <p:spPr bwMode="auto">
            <a:xfrm>
              <a:off x="1065213" y="4606925"/>
              <a:ext cx="303213" cy="517525"/>
            </a:xfrm>
            <a:custGeom>
              <a:avLst/>
              <a:gdLst>
                <a:gd name="T0" fmla="*/ 0 w 191"/>
                <a:gd name="T1" fmla="*/ 0 h 326"/>
                <a:gd name="T2" fmla="*/ 186 w 191"/>
                <a:gd name="T3" fmla="*/ 0 h 326"/>
                <a:gd name="T4" fmla="*/ 178 w 191"/>
                <a:gd name="T5" fmla="*/ 53 h 326"/>
                <a:gd name="T6" fmla="*/ 66 w 191"/>
                <a:gd name="T7" fmla="*/ 53 h 326"/>
                <a:gd name="T8" fmla="*/ 66 w 191"/>
                <a:gd name="T9" fmla="*/ 129 h 326"/>
                <a:gd name="T10" fmla="*/ 160 w 191"/>
                <a:gd name="T11" fmla="*/ 129 h 326"/>
                <a:gd name="T12" fmla="*/ 160 w 191"/>
                <a:gd name="T13" fmla="*/ 183 h 326"/>
                <a:gd name="T14" fmla="*/ 66 w 191"/>
                <a:gd name="T15" fmla="*/ 183 h 326"/>
                <a:gd name="T16" fmla="*/ 66 w 191"/>
                <a:gd name="T17" fmla="*/ 270 h 326"/>
                <a:gd name="T18" fmla="*/ 191 w 191"/>
                <a:gd name="T19" fmla="*/ 270 h 326"/>
                <a:gd name="T20" fmla="*/ 191 w 191"/>
                <a:gd name="T21" fmla="*/ 326 h 326"/>
                <a:gd name="T22" fmla="*/ 0 w 191"/>
                <a:gd name="T23" fmla="*/ 326 h 326"/>
                <a:gd name="T24" fmla="*/ 0 w 191"/>
                <a:gd name="T2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1" h="326">
                  <a:moveTo>
                    <a:pt x="0" y="0"/>
                  </a:moveTo>
                  <a:lnTo>
                    <a:pt x="186" y="0"/>
                  </a:lnTo>
                  <a:lnTo>
                    <a:pt x="178" y="53"/>
                  </a:lnTo>
                  <a:lnTo>
                    <a:pt x="66" y="53"/>
                  </a:lnTo>
                  <a:lnTo>
                    <a:pt x="66" y="129"/>
                  </a:lnTo>
                  <a:lnTo>
                    <a:pt x="160" y="129"/>
                  </a:lnTo>
                  <a:lnTo>
                    <a:pt x="160" y="183"/>
                  </a:lnTo>
                  <a:lnTo>
                    <a:pt x="66" y="183"/>
                  </a:lnTo>
                  <a:lnTo>
                    <a:pt x="66" y="270"/>
                  </a:lnTo>
                  <a:lnTo>
                    <a:pt x="191" y="270"/>
                  </a:lnTo>
                  <a:lnTo>
                    <a:pt x="191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99" name="Rectangle 8"/>
            <p:cNvSpPr>
              <a:spLocks noChangeArrowheads="1"/>
            </p:cNvSpPr>
            <p:nvPr/>
          </p:nvSpPr>
          <p:spPr bwMode="auto">
            <a:xfrm>
              <a:off x="1443038" y="4606925"/>
              <a:ext cx="107950" cy="517525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0" name="Freeform 9"/>
            <p:cNvSpPr>
              <a:spLocks/>
            </p:cNvSpPr>
            <p:nvPr/>
          </p:nvSpPr>
          <p:spPr bwMode="auto">
            <a:xfrm>
              <a:off x="1663701" y="4606925"/>
              <a:ext cx="361950" cy="517525"/>
            </a:xfrm>
            <a:custGeom>
              <a:avLst/>
              <a:gdLst>
                <a:gd name="T0" fmla="*/ 0 w 228"/>
                <a:gd name="T1" fmla="*/ 0 h 326"/>
                <a:gd name="T2" fmla="*/ 73 w 228"/>
                <a:gd name="T3" fmla="*/ 0 h 326"/>
                <a:gd name="T4" fmla="*/ 136 w 228"/>
                <a:gd name="T5" fmla="*/ 129 h 326"/>
                <a:gd name="T6" fmla="*/ 151 w 228"/>
                <a:gd name="T7" fmla="*/ 164 h 326"/>
                <a:gd name="T8" fmla="*/ 164 w 228"/>
                <a:gd name="T9" fmla="*/ 197 h 326"/>
                <a:gd name="T10" fmla="*/ 172 w 228"/>
                <a:gd name="T11" fmla="*/ 223 h 326"/>
                <a:gd name="T12" fmla="*/ 170 w 228"/>
                <a:gd name="T13" fmla="*/ 201 h 326"/>
                <a:gd name="T14" fmla="*/ 168 w 228"/>
                <a:gd name="T15" fmla="*/ 176 h 326"/>
                <a:gd name="T16" fmla="*/ 167 w 228"/>
                <a:gd name="T17" fmla="*/ 153 h 326"/>
                <a:gd name="T18" fmla="*/ 167 w 228"/>
                <a:gd name="T19" fmla="*/ 133 h 326"/>
                <a:gd name="T20" fmla="*/ 165 w 228"/>
                <a:gd name="T21" fmla="*/ 0 h 326"/>
                <a:gd name="T22" fmla="*/ 228 w 228"/>
                <a:gd name="T23" fmla="*/ 0 h 326"/>
                <a:gd name="T24" fmla="*/ 228 w 228"/>
                <a:gd name="T25" fmla="*/ 326 h 326"/>
                <a:gd name="T26" fmla="*/ 159 w 228"/>
                <a:gd name="T27" fmla="*/ 326 h 326"/>
                <a:gd name="T28" fmla="*/ 103 w 228"/>
                <a:gd name="T29" fmla="*/ 201 h 326"/>
                <a:gd name="T30" fmla="*/ 92 w 228"/>
                <a:gd name="T31" fmla="*/ 176 h 326"/>
                <a:gd name="T32" fmla="*/ 81 w 228"/>
                <a:gd name="T33" fmla="*/ 151 h 326"/>
                <a:gd name="T34" fmla="*/ 72 w 228"/>
                <a:gd name="T35" fmla="*/ 129 h 326"/>
                <a:gd name="T36" fmla="*/ 64 w 228"/>
                <a:gd name="T37" fmla="*/ 109 h 326"/>
                <a:gd name="T38" fmla="*/ 59 w 228"/>
                <a:gd name="T39" fmla="*/ 93 h 326"/>
                <a:gd name="T40" fmla="*/ 61 w 228"/>
                <a:gd name="T41" fmla="*/ 123 h 326"/>
                <a:gd name="T42" fmla="*/ 62 w 228"/>
                <a:gd name="T43" fmla="*/ 156 h 326"/>
                <a:gd name="T44" fmla="*/ 62 w 228"/>
                <a:gd name="T45" fmla="*/ 187 h 326"/>
                <a:gd name="T46" fmla="*/ 64 w 228"/>
                <a:gd name="T47" fmla="*/ 326 h 326"/>
                <a:gd name="T48" fmla="*/ 0 w 228"/>
                <a:gd name="T49" fmla="*/ 326 h 326"/>
                <a:gd name="T50" fmla="*/ 0 w 228"/>
                <a:gd name="T5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8" h="326">
                  <a:moveTo>
                    <a:pt x="0" y="0"/>
                  </a:moveTo>
                  <a:lnTo>
                    <a:pt x="73" y="0"/>
                  </a:lnTo>
                  <a:lnTo>
                    <a:pt x="136" y="129"/>
                  </a:lnTo>
                  <a:lnTo>
                    <a:pt x="151" y="164"/>
                  </a:lnTo>
                  <a:lnTo>
                    <a:pt x="164" y="197"/>
                  </a:lnTo>
                  <a:lnTo>
                    <a:pt x="172" y="223"/>
                  </a:lnTo>
                  <a:lnTo>
                    <a:pt x="170" y="201"/>
                  </a:lnTo>
                  <a:lnTo>
                    <a:pt x="168" y="176"/>
                  </a:lnTo>
                  <a:lnTo>
                    <a:pt x="167" y="153"/>
                  </a:lnTo>
                  <a:lnTo>
                    <a:pt x="167" y="133"/>
                  </a:lnTo>
                  <a:lnTo>
                    <a:pt x="165" y="0"/>
                  </a:lnTo>
                  <a:lnTo>
                    <a:pt x="228" y="0"/>
                  </a:lnTo>
                  <a:lnTo>
                    <a:pt x="228" y="326"/>
                  </a:lnTo>
                  <a:lnTo>
                    <a:pt x="159" y="326"/>
                  </a:lnTo>
                  <a:lnTo>
                    <a:pt x="103" y="201"/>
                  </a:lnTo>
                  <a:lnTo>
                    <a:pt x="92" y="176"/>
                  </a:lnTo>
                  <a:lnTo>
                    <a:pt x="81" y="151"/>
                  </a:lnTo>
                  <a:lnTo>
                    <a:pt x="72" y="129"/>
                  </a:lnTo>
                  <a:lnTo>
                    <a:pt x="64" y="109"/>
                  </a:lnTo>
                  <a:lnTo>
                    <a:pt x="59" y="93"/>
                  </a:lnTo>
                  <a:lnTo>
                    <a:pt x="61" y="123"/>
                  </a:lnTo>
                  <a:lnTo>
                    <a:pt x="62" y="156"/>
                  </a:lnTo>
                  <a:lnTo>
                    <a:pt x="62" y="187"/>
                  </a:lnTo>
                  <a:lnTo>
                    <a:pt x="6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1" name="Freeform 10"/>
            <p:cNvSpPr>
              <a:spLocks/>
            </p:cNvSpPr>
            <p:nvPr/>
          </p:nvSpPr>
          <p:spPr bwMode="auto">
            <a:xfrm>
              <a:off x="2106613" y="4606925"/>
              <a:ext cx="352425" cy="517525"/>
            </a:xfrm>
            <a:custGeom>
              <a:avLst/>
              <a:gdLst>
                <a:gd name="T0" fmla="*/ 22 w 222"/>
                <a:gd name="T1" fmla="*/ 0 h 326"/>
                <a:gd name="T2" fmla="*/ 219 w 222"/>
                <a:gd name="T3" fmla="*/ 0 h 326"/>
                <a:gd name="T4" fmla="*/ 219 w 222"/>
                <a:gd name="T5" fmla="*/ 47 h 326"/>
                <a:gd name="T6" fmla="*/ 97 w 222"/>
                <a:gd name="T7" fmla="*/ 251 h 326"/>
                <a:gd name="T8" fmla="*/ 94 w 222"/>
                <a:gd name="T9" fmla="*/ 258 h 326"/>
                <a:gd name="T10" fmla="*/ 91 w 222"/>
                <a:gd name="T11" fmla="*/ 262 h 326"/>
                <a:gd name="T12" fmla="*/ 88 w 222"/>
                <a:gd name="T13" fmla="*/ 265 h 326"/>
                <a:gd name="T14" fmla="*/ 85 w 222"/>
                <a:gd name="T15" fmla="*/ 270 h 326"/>
                <a:gd name="T16" fmla="*/ 81 w 222"/>
                <a:gd name="T17" fmla="*/ 273 h 326"/>
                <a:gd name="T18" fmla="*/ 80 w 222"/>
                <a:gd name="T19" fmla="*/ 275 h 326"/>
                <a:gd name="T20" fmla="*/ 80 w 222"/>
                <a:gd name="T21" fmla="*/ 275 h 326"/>
                <a:gd name="T22" fmla="*/ 83 w 222"/>
                <a:gd name="T23" fmla="*/ 275 h 326"/>
                <a:gd name="T24" fmla="*/ 91 w 222"/>
                <a:gd name="T25" fmla="*/ 275 h 326"/>
                <a:gd name="T26" fmla="*/ 102 w 222"/>
                <a:gd name="T27" fmla="*/ 273 h 326"/>
                <a:gd name="T28" fmla="*/ 113 w 222"/>
                <a:gd name="T29" fmla="*/ 273 h 326"/>
                <a:gd name="T30" fmla="*/ 222 w 222"/>
                <a:gd name="T31" fmla="*/ 273 h 326"/>
                <a:gd name="T32" fmla="*/ 206 w 222"/>
                <a:gd name="T33" fmla="*/ 326 h 326"/>
                <a:gd name="T34" fmla="*/ 0 w 222"/>
                <a:gd name="T35" fmla="*/ 326 h 326"/>
                <a:gd name="T36" fmla="*/ 0 w 222"/>
                <a:gd name="T37" fmla="*/ 281 h 326"/>
                <a:gd name="T38" fmla="*/ 122 w 222"/>
                <a:gd name="T39" fmla="*/ 81 h 326"/>
                <a:gd name="T40" fmla="*/ 128 w 222"/>
                <a:gd name="T41" fmla="*/ 70 h 326"/>
                <a:gd name="T42" fmla="*/ 135 w 222"/>
                <a:gd name="T43" fmla="*/ 61 h 326"/>
                <a:gd name="T44" fmla="*/ 141 w 222"/>
                <a:gd name="T45" fmla="*/ 54 h 326"/>
                <a:gd name="T46" fmla="*/ 142 w 222"/>
                <a:gd name="T47" fmla="*/ 51 h 326"/>
                <a:gd name="T48" fmla="*/ 138 w 222"/>
                <a:gd name="T49" fmla="*/ 51 h 326"/>
                <a:gd name="T50" fmla="*/ 127 w 222"/>
                <a:gd name="T51" fmla="*/ 53 h 326"/>
                <a:gd name="T52" fmla="*/ 108 w 222"/>
                <a:gd name="T53" fmla="*/ 54 h 326"/>
                <a:gd name="T54" fmla="*/ 8 w 222"/>
                <a:gd name="T55" fmla="*/ 54 h 326"/>
                <a:gd name="T56" fmla="*/ 22 w 222"/>
                <a:gd name="T57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2" h="326">
                  <a:moveTo>
                    <a:pt x="22" y="0"/>
                  </a:moveTo>
                  <a:lnTo>
                    <a:pt x="219" y="0"/>
                  </a:lnTo>
                  <a:lnTo>
                    <a:pt x="219" y="47"/>
                  </a:lnTo>
                  <a:lnTo>
                    <a:pt x="97" y="251"/>
                  </a:lnTo>
                  <a:lnTo>
                    <a:pt x="94" y="258"/>
                  </a:lnTo>
                  <a:lnTo>
                    <a:pt x="91" y="262"/>
                  </a:lnTo>
                  <a:lnTo>
                    <a:pt x="88" y="265"/>
                  </a:lnTo>
                  <a:lnTo>
                    <a:pt x="85" y="270"/>
                  </a:lnTo>
                  <a:lnTo>
                    <a:pt x="81" y="273"/>
                  </a:lnTo>
                  <a:lnTo>
                    <a:pt x="80" y="275"/>
                  </a:lnTo>
                  <a:lnTo>
                    <a:pt x="80" y="275"/>
                  </a:lnTo>
                  <a:lnTo>
                    <a:pt x="83" y="275"/>
                  </a:lnTo>
                  <a:lnTo>
                    <a:pt x="91" y="275"/>
                  </a:lnTo>
                  <a:lnTo>
                    <a:pt x="102" y="273"/>
                  </a:lnTo>
                  <a:lnTo>
                    <a:pt x="113" y="273"/>
                  </a:lnTo>
                  <a:lnTo>
                    <a:pt x="222" y="273"/>
                  </a:lnTo>
                  <a:lnTo>
                    <a:pt x="206" y="326"/>
                  </a:lnTo>
                  <a:lnTo>
                    <a:pt x="0" y="326"/>
                  </a:lnTo>
                  <a:lnTo>
                    <a:pt x="0" y="281"/>
                  </a:lnTo>
                  <a:lnTo>
                    <a:pt x="122" y="81"/>
                  </a:lnTo>
                  <a:lnTo>
                    <a:pt x="128" y="70"/>
                  </a:lnTo>
                  <a:lnTo>
                    <a:pt x="135" y="61"/>
                  </a:lnTo>
                  <a:lnTo>
                    <a:pt x="141" y="54"/>
                  </a:lnTo>
                  <a:lnTo>
                    <a:pt x="142" y="51"/>
                  </a:lnTo>
                  <a:lnTo>
                    <a:pt x="138" y="51"/>
                  </a:lnTo>
                  <a:lnTo>
                    <a:pt x="127" y="53"/>
                  </a:lnTo>
                  <a:lnTo>
                    <a:pt x="108" y="54"/>
                  </a:lnTo>
                  <a:lnTo>
                    <a:pt x="8" y="5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2" name="Freeform 11"/>
            <p:cNvSpPr>
              <a:spLocks/>
            </p:cNvSpPr>
            <p:nvPr/>
          </p:nvSpPr>
          <p:spPr bwMode="auto">
            <a:xfrm>
              <a:off x="2711451" y="4606925"/>
              <a:ext cx="360363" cy="517525"/>
            </a:xfrm>
            <a:custGeom>
              <a:avLst/>
              <a:gdLst>
                <a:gd name="T0" fmla="*/ 0 w 227"/>
                <a:gd name="T1" fmla="*/ 0 h 326"/>
                <a:gd name="T2" fmla="*/ 72 w 227"/>
                <a:gd name="T3" fmla="*/ 0 h 326"/>
                <a:gd name="T4" fmla="*/ 136 w 227"/>
                <a:gd name="T5" fmla="*/ 129 h 326"/>
                <a:gd name="T6" fmla="*/ 150 w 227"/>
                <a:gd name="T7" fmla="*/ 164 h 326"/>
                <a:gd name="T8" fmla="*/ 163 w 227"/>
                <a:gd name="T9" fmla="*/ 197 h 326"/>
                <a:gd name="T10" fmla="*/ 171 w 227"/>
                <a:gd name="T11" fmla="*/ 223 h 326"/>
                <a:gd name="T12" fmla="*/ 169 w 227"/>
                <a:gd name="T13" fmla="*/ 201 h 326"/>
                <a:gd name="T14" fmla="*/ 167 w 227"/>
                <a:gd name="T15" fmla="*/ 176 h 326"/>
                <a:gd name="T16" fmla="*/ 167 w 227"/>
                <a:gd name="T17" fmla="*/ 153 h 326"/>
                <a:gd name="T18" fmla="*/ 166 w 227"/>
                <a:gd name="T19" fmla="*/ 133 h 326"/>
                <a:gd name="T20" fmla="*/ 164 w 227"/>
                <a:gd name="T21" fmla="*/ 0 h 326"/>
                <a:gd name="T22" fmla="*/ 227 w 227"/>
                <a:gd name="T23" fmla="*/ 0 h 326"/>
                <a:gd name="T24" fmla="*/ 227 w 227"/>
                <a:gd name="T25" fmla="*/ 326 h 326"/>
                <a:gd name="T26" fmla="*/ 158 w 227"/>
                <a:gd name="T27" fmla="*/ 326 h 326"/>
                <a:gd name="T28" fmla="*/ 102 w 227"/>
                <a:gd name="T29" fmla="*/ 201 h 326"/>
                <a:gd name="T30" fmla="*/ 91 w 227"/>
                <a:gd name="T31" fmla="*/ 176 h 326"/>
                <a:gd name="T32" fmla="*/ 80 w 227"/>
                <a:gd name="T33" fmla="*/ 151 h 326"/>
                <a:gd name="T34" fmla="*/ 71 w 227"/>
                <a:gd name="T35" fmla="*/ 129 h 326"/>
                <a:gd name="T36" fmla="*/ 63 w 227"/>
                <a:gd name="T37" fmla="*/ 109 h 326"/>
                <a:gd name="T38" fmla="*/ 58 w 227"/>
                <a:gd name="T39" fmla="*/ 93 h 326"/>
                <a:gd name="T40" fmla="*/ 60 w 227"/>
                <a:gd name="T41" fmla="*/ 123 h 326"/>
                <a:gd name="T42" fmla="*/ 61 w 227"/>
                <a:gd name="T43" fmla="*/ 156 h 326"/>
                <a:gd name="T44" fmla="*/ 61 w 227"/>
                <a:gd name="T45" fmla="*/ 187 h 326"/>
                <a:gd name="T46" fmla="*/ 63 w 227"/>
                <a:gd name="T47" fmla="*/ 326 h 326"/>
                <a:gd name="T48" fmla="*/ 0 w 227"/>
                <a:gd name="T49" fmla="*/ 326 h 326"/>
                <a:gd name="T50" fmla="*/ 0 w 227"/>
                <a:gd name="T5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7" h="326">
                  <a:moveTo>
                    <a:pt x="0" y="0"/>
                  </a:moveTo>
                  <a:lnTo>
                    <a:pt x="72" y="0"/>
                  </a:lnTo>
                  <a:lnTo>
                    <a:pt x="136" y="129"/>
                  </a:lnTo>
                  <a:lnTo>
                    <a:pt x="150" y="164"/>
                  </a:lnTo>
                  <a:lnTo>
                    <a:pt x="163" y="197"/>
                  </a:lnTo>
                  <a:lnTo>
                    <a:pt x="171" y="223"/>
                  </a:lnTo>
                  <a:lnTo>
                    <a:pt x="169" y="201"/>
                  </a:lnTo>
                  <a:lnTo>
                    <a:pt x="167" y="176"/>
                  </a:lnTo>
                  <a:lnTo>
                    <a:pt x="167" y="153"/>
                  </a:lnTo>
                  <a:lnTo>
                    <a:pt x="166" y="133"/>
                  </a:lnTo>
                  <a:lnTo>
                    <a:pt x="164" y="0"/>
                  </a:lnTo>
                  <a:lnTo>
                    <a:pt x="227" y="0"/>
                  </a:lnTo>
                  <a:lnTo>
                    <a:pt x="227" y="326"/>
                  </a:lnTo>
                  <a:lnTo>
                    <a:pt x="158" y="326"/>
                  </a:lnTo>
                  <a:lnTo>
                    <a:pt x="102" y="201"/>
                  </a:lnTo>
                  <a:lnTo>
                    <a:pt x="91" y="176"/>
                  </a:lnTo>
                  <a:lnTo>
                    <a:pt x="80" y="151"/>
                  </a:lnTo>
                  <a:lnTo>
                    <a:pt x="71" y="129"/>
                  </a:lnTo>
                  <a:lnTo>
                    <a:pt x="63" y="109"/>
                  </a:lnTo>
                  <a:lnTo>
                    <a:pt x="58" y="93"/>
                  </a:lnTo>
                  <a:lnTo>
                    <a:pt x="60" y="123"/>
                  </a:lnTo>
                  <a:lnTo>
                    <a:pt x="61" y="156"/>
                  </a:lnTo>
                  <a:lnTo>
                    <a:pt x="61" y="187"/>
                  </a:lnTo>
                  <a:lnTo>
                    <a:pt x="63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3" name="Rectangle 12"/>
            <p:cNvSpPr>
              <a:spLocks noChangeArrowheads="1"/>
            </p:cNvSpPr>
            <p:nvPr/>
          </p:nvSpPr>
          <p:spPr bwMode="auto">
            <a:xfrm>
              <a:off x="3186113" y="4606925"/>
              <a:ext cx="107950" cy="517525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4" name="Freeform 13"/>
            <p:cNvSpPr>
              <a:spLocks/>
            </p:cNvSpPr>
            <p:nvPr/>
          </p:nvSpPr>
          <p:spPr bwMode="auto">
            <a:xfrm>
              <a:off x="3341688" y="4606925"/>
              <a:ext cx="223838" cy="517525"/>
            </a:xfrm>
            <a:custGeom>
              <a:avLst/>
              <a:gdLst>
                <a:gd name="T0" fmla="*/ 14 w 141"/>
                <a:gd name="T1" fmla="*/ 0 h 326"/>
                <a:gd name="T2" fmla="*/ 95 w 141"/>
                <a:gd name="T3" fmla="*/ 0 h 326"/>
                <a:gd name="T4" fmla="*/ 141 w 141"/>
                <a:gd name="T5" fmla="*/ 87 h 326"/>
                <a:gd name="T6" fmla="*/ 141 w 141"/>
                <a:gd name="T7" fmla="*/ 211 h 326"/>
                <a:gd name="T8" fmla="*/ 83 w 141"/>
                <a:gd name="T9" fmla="*/ 326 h 326"/>
                <a:gd name="T10" fmla="*/ 0 w 141"/>
                <a:gd name="T11" fmla="*/ 326 h 326"/>
                <a:gd name="T12" fmla="*/ 95 w 141"/>
                <a:gd name="T13" fmla="*/ 151 h 326"/>
                <a:gd name="T14" fmla="*/ 14 w 141"/>
                <a:gd name="T1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1" h="326">
                  <a:moveTo>
                    <a:pt x="14" y="0"/>
                  </a:moveTo>
                  <a:lnTo>
                    <a:pt x="95" y="0"/>
                  </a:lnTo>
                  <a:lnTo>
                    <a:pt x="141" y="87"/>
                  </a:lnTo>
                  <a:lnTo>
                    <a:pt x="141" y="211"/>
                  </a:lnTo>
                  <a:lnTo>
                    <a:pt x="83" y="326"/>
                  </a:lnTo>
                  <a:lnTo>
                    <a:pt x="0" y="326"/>
                  </a:lnTo>
                  <a:lnTo>
                    <a:pt x="95" y="15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5" name="Freeform 14"/>
            <p:cNvSpPr>
              <a:spLocks/>
            </p:cNvSpPr>
            <p:nvPr/>
          </p:nvSpPr>
          <p:spPr bwMode="auto">
            <a:xfrm>
              <a:off x="3614738" y="4606925"/>
              <a:ext cx="220663" cy="520700"/>
            </a:xfrm>
            <a:custGeom>
              <a:avLst/>
              <a:gdLst>
                <a:gd name="T0" fmla="*/ 44 w 139"/>
                <a:gd name="T1" fmla="*/ 0 h 328"/>
                <a:gd name="T2" fmla="*/ 123 w 139"/>
                <a:gd name="T3" fmla="*/ 0 h 328"/>
                <a:gd name="T4" fmla="*/ 45 w 139"/>
                <a:gd name="T5" fmla="*/ 148 h 328"/>
                <a:gd name="T6" fmla="*/ 139 w 139"/>
                <a:gd name="T7" fmla="*/ 328 h 328"/>
                <a:gd name="T8" fmla="*/ 59 w 139"/>
                <a:gd name="T9" fmla="*/ 328 h 328"/>
                <a:gd name="T10" fmla="*/ 0 w 139"/>
                <a:gd name="T11" fmla="*/ 212 h 328"/>
                <a:gd name="T12" fmla="*/ 0 w 139"/>
                <a:gd name="T13" fmla="*/ 87 h 328"/>
                <a:gd name="T14" fmla="*/ 44 w 139"/>
                <a:gd name="T1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9" h="328">
                  <a:moveTo>
                    <a:pt x="44" y="0"/>
                  </a:moveTo>
                  <a:lnTo>
                    <a:pt x="123" y="0"/>
                  </a:lnTo>
                  <a:lnTo>
                    <a:pt x="45" y="148"/>
                  </a:lnTo>
                  <a:lnTo>
                    <a:pt x="139" y="328"/>
                  </a:lnTo>
                  <a:lnTo>
                    <a:pt x="59" y="328"/>
                  </a:lnTo>
                  <a:lnTo>
                    <a:pt x="0" y="212"/>
                  </a:lnTo>
                  <a:lnTo>
                    <a:pt x="0" y="87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6" name="Freeform 15"/>
            <p:cNvSpPr>
              <a:spLocks noEditPoints="1"/>
            </p:cNvSpPr>
            <p:nvPr/>
          </p:nvSpPr>
          <p:spPr bwMode="auto">
            <a:xfrm>
              <a:off x="3884613" y="4606925"/>
              <a:ext cx="379413" cy="517525"/>
            </a:xfrm>
            <a:custGeom>
              <a:avLst/>
              <a:gdLst>
                <a:gd name="T0" fmla="*/ 67 w 239"/>
                <a:gd name="T1" fmla="*/ 51 h 326"/>
                <a:gd name="T2" fmla="*/ 67 w 239"/>
                <a:gd name="T3" fmla="*/ 273 h 326"/>
                <a:gd name="T4" fmla="*/ 103 w 239"/>
                <a:gd name="T5" fmla="*/ 273 h 326"/>
                <a:gd name="T6" fmla="*/ 122 w 239"/>
                <a:gd name="T7" fmla="*/ 270 h 326"/>
                <a:gd name="T8" fmla="*/ 138 w 239"/>
                <a:gd name="T9" fmla="*/ 262 h 326"/>
                <a:gd name="T10" fmla="*/ 150 w 239"/>
                <a:gd name="T11" fmla="*/ 248 h 326"/>
                <a:gd name="T12" fmla="*/ 159 w 239"/>
                <a:gd name="T13" fmla="*/ 228 h 326"/>
                <a:gd name="T14" fmla="*/ 164 w 239"/>
                <a:gd name="T15" fmla="*/ 201 h 326"/>
                <a:gd name="T16" fmla="*/ 166 w 239"/>
                <a:gd name="T17" fmla="*/ 170 h 326"/>
                <a:gd name="T18" fmla="*/ 166 w 239"/>
                <a:gd name="T19" fmla="*/ 143 h 326"/>
                <a:gd name="T20" fmla="*/ 163 w 239"/>
                <a:gd name="T21" fmla="*/ 118 h 326"/>
                <a:gd name="T22" fmla="*/ 158 w 239"/>
                <a:gd name="T23" fmla="*/ 97 h 326"/>
                <a:gd name="T24" fmla="*/ 148 w 239"/>
                <a:gd name="T25" fmla="*/ 78 h 326"/>
                <a:gd name="T26" fmla="*/ 141 w 239"/>
                <a:gd name="T27" fmla="*/ 67 h 326"/>
                <a:gd name="T28" fmla="*/ 128 w 239"/>
                <a:gd name="T29" fmla="*/ 57 h 326"/>
                <a:gd name="T30" fmla="*/ 114 w 239"/>
                <a:gd name="T31" fmla="*/ 53 h 326"/>
                <a:gd name="T32" fmla="*/ 97 w 239"/>
                <a:gd name="T33" fmla="*/ 51 h 326"/>
                <a:gd name="T34" fmla="*/ 67 w 239"/>
                <a:gd name="T35" fmla="*/ 51 h 326"/>
                <a:gd name="T36" fmla="*/ 0 w 239"/>
                <a:gd name="T37" fmla="*/ 0 h 326"/>
                <a:gd name="T38" fmla="*/ 66 w 239"/>
                <a:gd name="T39" fmla="*/ 0 h 326"/>
                <a:gd name="T40" fmla="*/ 86 w 239"/>
                <a:gd name="T41" fmla="*/ 0 h 326"/>
                <a:gd name="T42" fmla="*/ 106 w 239"/>
                <a:gd name="T43" fmla="*/ 0 h 326"/>
                <a:gd name="T44" fmla="*/ 123 w 239"/>
                <a:gd name="T45" fmla="*/ 1 h 326"/>
                <a:gd name="T46" fmla="*/ 150 w 239"/>
                <a:gd name="T47" fmla="*/ 6 h 326"/>
                <a:gd name="T48" fmla="*/ 173 w 239"/>
                <a:gd name="T49" fmla="*/ 17 h 326"/>
                <a:gd name="T50" fmla="*/ 195 w 239"/>
                <a:gd name="T51" fmla="*/ 34 h 326"/>
                <a:gd name="T52" fmla="*/ 214 w 239"/>
                <a:gd name="T53" fmla="*/ 57 h 326"/>
                <a:gd name="T54" fmla="*/ 228 w 239"/>
                <a:gd name="T55" fmla="*/ 87 h 326"/>
                <a:gd name="T56" fmla="*/ 237 w 239"/>
                <a:gd name="T57" fmla="*/ 123 h 326"/>
                <a:gd name="T58" fmla="*/ 239 w 239"/>
                <a:gd name="T59" fmla="*/ 164 h 326"/>
                <a:gd name="T60" fmla="*/ 237 w 239"/>
                <a:gd name="T61" fmla="*/ 197 h 326"/>
                <a:gd name="T62" fmla="*/ 231 w 239"/>
                <a:gd name="T63" fmla="*/ 226 h 326"/>
                <a:gd name="T64" fmla="*/ 222 w 239"/>
                <a:gd name="T65" fmla="*/ 254 h 326"/>
                <a:gd name="T66" fmla="*/ 206 w 239"/>
                <a:gd name="T67" fmla="*/ 278 h 326"/>
                <a:gd name="T68" fmla="*/ 184 w 239"/>
                <a:gd name="T69" fmla="*/ 301 h 326"/>
                <a:gd name="T70" fmla="*/ 156 w 239"/>
                <a:gd name="T71" fmla="*/ 319 h 326"/>
                <a:gd name="T72" fmla="*/ 127 w 239"/>
                <a:gd name="T73" fmla="*/ 325 h 326"/>
                <a:gd name="T74" fmla="*/ 106 w 239"/>
                <a:gd name="T75" fmla="*/ 326 h 326"/>
                <a:gd name="T76" fmla="*/ 80 w 239"/>
                <a:gd name="T77" fmla="*/ 326 h 326"/>
                <a:gd name="T78" fmla="*/ 0 w 239"/>
                <a:gd name="T79" fmla="*/ 326 h 326"/>
                <a:gd name="T80" fmla="*/ 0 w 239"/>
                <a:gd name="T8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9" h="326">
                  <a:moveTo>
                    <a:pt x="67" y="51"/>
                  </a:moveTo>
                  <a:lnTo>
                    <a:pt x="67" y="273"/>
                  </a:lnTo>
                  <a:lnTo>
                    <a:pt x="103" y="273"/>
                  </a:lnTo>
                  <a:lnTo>
                    <a:pt x="122" y="270"/>
                  </a:lnTo>
                  <a:lnTo>
                    <a:pt x="138" y="262"/>
                  </a:lnTo>
                  <a:lnTo>
                    <a:pt x="150" y="248"/>
                  </a:lnTo>
                  <a:lnTo>
                    <a:pt x="159" y="228"/>
                  </a:lnTo>
                  <a:lnTo>
                    <a:pt x="164" y="201"/>
                  </a:lnTo>
                  <a:lnTo>
                    <a:pt x="166" y="170"/>
                  </a:lnTo>
                  <a:lnTo>
                    <a:pt x="166" y="143"/>
                  </a:lnTo>
                  <a:lnTo>
                    <a:pt x="163" y="118"/>
                  </a:lnTo>
                  <a:lnTo>
                    <a:pt x="158" y="97"/>
                  </a:lnTo>
                  <a:lnTo>
                    <a:pt x="148" y="78"/>
                  </a:lnTo>
                  <a:lnTo>
                    <a:pt x="141" y="67"/>
                  </a:lnTo>
                  <a:lnTo>
                    <a:pt x="128" y="57"/>
                  </a:lnTo>
                  <a:lnTo>
                    <a:pt x="114" y="53"/>
                  </a:lnTo>
                  <a:lnTo>
                    <a:pt x="97" y="51"/>
                  </a:lnTo>
                  <a:lnTo>
                    <a:pt x="67" y="51"/>
                  </a:lnTo>
                  <a:close/>
                  <a:moveTo>
                    <a:pt x="0" y="0"/>
                  </a:moveTo>
                  <a:lnTo>
                    <a:pt x="66" y="0"/>
                  </a:lnTo>
                  <a:lnTo>
                    <a:pt x="86" y="0"/>
                  </a:lnTo>
                  <a:lnTo>
                    <a:pt x="106" y="0"/>
                  </a:lnTo>
                  <a:lnTo>
                    <a:pt x="123" y="1"/>
                  </a:lnTo>
                  <a:lnTo>
                    <a:pt x="150" y="6"/>
                  </a:lnTo>
                  <a:lnTo>
                    <a:pt x="173" y="17"/>
                  </a:lnTo>
                  <a:lnTo>
                    <a:pt x="195" y="34"/>
                  </a:lnTo>
                  <a:lnTo>
                    <a:pt x="214" y="57"/>
                  </a:lnTo>
                  <a:lnTo>
                    <a:pt x="228" y="87"/>
                  </a:lnTo>
                  <a:lnTo>
                    <a:pt x="237" y="123"/>
                  </a:lnTo>
                  <a:lnTo>
                    <a:pt x="239" y="164"/>
                  </a:lnTo>
                  <a:lnTo>
                    <a:pt x="237" y="197"/>
                  </a:lnTo>
                  <a:lnTo>
                    <a:pt x="231" y="226"/>
                  </a:lnTo>
                  <a:lnTo>
                    <a:pt x="222" y="254"/>
                  </a:lnTo>
                  <a:lnTo>
                    <a:pt x="206" y="278"/>
                  </a:lnTo>
                  <a:lnTo>
                    <a:pt x="184" y="301"/>
                  </a:lnTo>
                  <a:lnTo>
                    <a:pt x="156" y="319"/>
                  </a:lnTo>
                  <a:lnTo>
                    <a:pt x="127" y="325"/>
                  </a:lnTo>
                  <a:lnTo>
                    <a:pt x="106" y="326"/>
                  </a:lnTo>
                  <a:lnTo>
                    <a:pt x="80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7" name="Freeform 16"/>
            <p:cNvSpPr>
              <a:spLocks noEditPoints="1"/>
            </p:cNvSpPr>
            <p:nvPr/>
          </p:nvSpPr>
          <p:spPr bwMode="auto">
            <a:xfrm>
              <a:off x="4333876" y="4598988"/>
              <a:ext cx="447675" cy="536575"/>
            </a:xfrm>
            <a:custGeom>
              <a:avLst/>
              <a:gdLst>
                <a:gd name="T0" fmla="*/ 140 w 282"/>
                <a:gd name="T1" fmla="*/ 50 h 338"/>
                <a:gd name="T2" fmla="*/ 118 w 282"/>
                <a:gd name="T3" fmla="*/ 55 h 338"/>
                <a:gd name="T4" fmla="*/ 101 w 282"/>
                <a:gd name="T5" fmla="*/ 64 h 338"/>
                <a:gd name="T6" fmla="*/ 89 w 282"/>
                <a:gd name="T7" fmla="*/ 80 h 338"/>
                <a:gd name="T8" fmla="*/ 79 w 282"/>
                <a:gd name="T9" fmla="*/ 103 h 338"/>
                <a:gd name="T10" fmla="*/ 75 w 282"/>
                <a:gd name="T11" fmla="*/ 133 h 338"/>
                <a:gd name="T12" fmla="*/ 73 w 282"/>
                <a:gd name="T13" fmla="*/ 169 h 338"/>
                <a:gd name="T14" fmla="*/ 75 w 282"/>
                <a:gd name="T15" fmla="*/ 208 h 338"/>
                <a:gd name="T16" fmla="*/ 79 w 282"/>
                <a:gd name="T17" fmla="*/ 238 h 338"/>
                <a:gd name="T18" fmla="*/ 89 w 282"/>
                <a:gd name="T19" fmla="*/ 261 h 338"/>
                <a:gd name="T20" fmla="*/ 101 w 282"/>
                <a:gd name="T21" fmla="*/ 275 h 338"/>
                <a:gd name="T22" fmla="*/ 120 w 282"/>
                <a:gd name="T23" fmla="*/ 284 h 338"/>
                <a:gd name="T24" fmla="*/ 142 w 282"/>
                <a:gd name="T25" fmla="*/ 286 h 338"/>
                <a:gd name="T26" fmla="*/ 162 w 282"/>
                <a:gd name="T27" fmla="*/ 284 h 338"/>
                <a:gd name="T28" fmla="*/ 178 w 282"/>
                <a:gd name="T29" fmla="*/ 275 h 338"/>
                <a:gd name="T30" fmla="*/ 190 w 282"/>
                <a:gd name="T31" fmla="*/ 259 h 338"/>
                <a:gd name="T32" fmla="*/ 200 w 282"/>
                <a:gd name="T33" fmla="*/ 236 h 338"/>
                <a:gd name="T34" fmla="*/ 204 w 282"/>
                <a:gd name="T35" fmla="*/ 206 h 338"/>
                <a:gd name="T36" fmla="*/ 206 w 282"/>
                <a:gd name="T37" fmla="*/ 169 h 338"/>
                <a:gd name="T38" fmla="*/ 206 w 282"/>
                <a:gd name="T39" fmla="*/ 138 h 338"/>
                <a:gd name="T40" fmla="*/ 203 w 282"/>
                <a:gd name="T41" fmla="*/ 112 h 338"/>
                <a:gd name="T42" fmla="*/ 198 w 282"/>
                <a:gd name="T43" fmla="*/ 92 h 338"/>
                <a:gd name="T44" fmla="*/ 193 w 282"/>
                <a:gd name="T45" fmla="*/ 81 h 338"/>
                <a:gd name="T46" fmla="*/ 186 w 282"/>
                <a:gd name="T47" fmla="*/ 70 h 338"/>
                <a:gd name="T48" fmla="*/ 175 w 282"/>
                <a:gd name="T49" fmla="*/ 61 h 338"/>
                <a:gd name="T50" fmla="*/ 159 w 282"/>
                <a:gd name="T51" fmla="*/ 53 h 338"/>
                <a:gd name="T52" fmla="*/ 140 w 282"/>
                <a:gd name="T53" fmla="*/ 50 h 338"/>
                <a:gd name="T54" fmla="*/ 142 w 282"/>
                <a:gd name="T55" fmla="*/ 0 h 338"/>
                <a:gd name="T56" fmla="*/ 176 w 282"/>
                <a:gd name="T57" fmla="*/ 3 h 338"/>
                <a:gd name="T58" fmla="*/ 208 w 282"/>
                <a:gd name="T59" fmla="*/ 14 h 338"/>
                <a:gd name="T60" fmla="*/ 234 w 282"/>
                <a:gd name="T61" fmla="*/ 33 h 338"/>
                <a:gd name="T62" fmla="*/ 254 w 282"/>
                <a:gd name="T63" fmla="*/ 58 h 338"/>
                <a:gd name="T64" fmla="*/ 270 w 282"/>
                <a:gd name="T65" fmla="*/ 89 h 338"/>
                <a:gd name="T66" fmla="*/ 279 w 282"/>
                <a:gd name="T67" fmla="*/ 125 h 338"/>
                <a:gd name="T68" fmla="*/ 282 w 282"/>
                <a:gd name="T69" fmla="*/ 166 h 338"/>
                <a:gd name="T70" fmla="*/ 279 w 282"/>
                <a:gd name="T71" fmla="*/ 208 h 338"/>
                <a:gd name="T72" fmla="*/ 270 w 282"/>
                <a:gd name="T73" fmla="*/ 245 h 338"/>
                <a:gd name="T74" fmla="*/ 256 w 282"/>
                <a:gd name="T75" fmla="*/ 277 h 338"/>
                <a:gd name="T76" fmla="*/ 236 w 282"/>
                <a:gd name="T77" fmla="*/ 303 h 338"/>
                <a:gd name="T78" fmla="*/ 209 w 282"/>
                <a:gd name="T79" fmla="*/ 322 h 338"/>
                <a:gd name="T80" fmla="*/ 189 w 282"/>
                <a:gd name="T81" fmla="*/ 331 h 338"/>
                <a:gd name="T82" fmla="*/ 168 w 282"/>
                <a:gd name="T83" fmla="*/ 336 h 338"/>
                <a:gd name="T84" fmla="*/ 143 w 282"/>
                <a:gd name="T85" fmla="*/ 338 h 338"/>
                <a:gd name="T86" fmla="*/ 109 w 282"/>
                <a:gd name="T87" fmla="*/ 334 h 338"/>
                <a:gd name="T88" fmla="*/ 81 w 282"/>
                <a:gd name="T89" fmla="*/ 327 h 338"/>
                <a:gd name="T90" fmla="*/ 58 w 282"/>
                <a:gd name="T91" fmla="*/ 313 h 338"/>
                <a:gd name="T92" fmla="*/ 37 w 282"/>
                <a:gd name="T93" fmla="*/ 291 h 338"/>
                <a:gd name="T94" fmla="*/ 20 w 282"/>
                <a:gd name="T95" fmla="*/ 266 h 338"/>
                <a:gd name="T96" fmla="*/ 9 w 282"/>
                <a:gd name="T97" fmla="*/ 236 h 338"/>
                <a:gd name="T98" fmla="*/ 1 w 282"/>
                <a:gd name="T99" fmla="*/ 205 h 338"/>
                <a:gd name="T100" fmla="*/ 0 w 282"/>
                <a:gd name="T101" fmla="*/ 169 h 338"/>
                <a:gd name="T102" fmla="*/ 3 w 282"/>
                <a:gd name="T103" fmla="*/ 128 h 338"/>
                <a:gd name="T104" fmla="*/ 12 w 282"/>
                <a:gd name="T105" fmla="*/ 92 h 338"/>
                <a:gd name="T106" fmla="*/ 26 w 282"/>
                <a:gd name="T107" fmla="*/ 61 h 338"/>
                <a:gd name="T108" fmla="*/ 48 w 282"/>
                <a:gd name="T109" fmla="*/ 34 h 338"/>
                <a:gd name="T110" fmla="*/ 73 w 282"/>
                <a:gd name="T111" fmla="*/ 16 h 338"/>
                <a:gd name="T112" fmla="*/ 93 w 282"/>
                <a:gd name="T113" fmla="*/ 6 h 338"/>
                <a:gd name="T114" fmla="*/ 117 w 282"/>
                <a:gd name="T115" fmla="*/ 2 h 338"/>
                <a:gd name="T116" fmla="*/ 142 w 282"/>
                <a:gd name="T117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2" h="338">
                  <a:moveTo>
                    <a:pt x="140" y="50"/>
                  </a:moveTo>
                  <a:lnTo>
                    <a:pt x="118" y="55"/>
                  </a:lnTo>
                  <a:lnTo>
                    <a:pt x="101" y="64"/>
                  </a:lnTo>
                  <a:lnTo>
                    <a:pt x="89" y="80"/>
                  </a:lnTo>
                  <a:lnTo>
                    <a:pt x="79" y="103"/>
                  </a:lnTo>
                  <a:lnTo>
                    <a:pt x="75" y="133"/>
                  </a:lnTo>
                  <a:lnTo>
                    <a:pt x="73" y="169"/>
                  </a:lnTo>
                  <a:lnTo>
                    <a:pt x="75" y="208"/>
                  </a:lnTo>
                  <a:lnTo>
                    <a:pt x="79" y="238"/>
                  </a:lnTo>
                  <a:lnTo>
                    <a:pt x="89" y="261"/>
                  </a:lnTo>
                  <a:lnTo>
                    <a:pt x="101" y="275"/>
                  </a:lnTo>
                  <a:lnTo>
                    <a:pt x="120" y="284"/>
                  </a:lnTo>
                  <a:lnTo>
                    <a:pt x="142" y="286"/>
                  </a:lnTo>
                  <a:lnTo>
                    <a:pt x="162" y="284"/>
                  </a:lnTo>
                  <a:lnTo>
                    <a:pt x="178" y="275"/>
                  </a:lnTo>
                  <a:lnTo>
                    <a:pt x="190" y="259"/>
                  </a:lnTo>
                  <a:lnTo>
                    <a:pt x="200" y="236"/>
                  </a:lnTo>
                  <a:lnTo>
                    <a:pt x="204" y="206"/>
                  </a:lnTo>
                  <a:lnTo>
                    <a:pt x="206" y="169"/>
                  </a:lnTo>
                  <a:lnTo>
                    <a:pt x="206" y="138"/>
                  </a:lnTo>
                  <a:lnTo>
                    <a:pt x="203" y="112"/>
                  </a:lnTo>
                  <a:lnTo>
                    <a:pt x="198" y="92"/>
                  </a:lnTo>
                  <a:lnTo>
                    <a:pt x="193" y="81"/>
                  </a:lnTo>
                  <a:lnTo>
                    <a:pt x="186" y="70"/>
                  </a:lnTo>
                  <a:lnTo>
                    <a:pt x="175" y="61"/>
                  </a:lnTo>
                  <a:lnTo>
                    <a:pt x="159" y="53"/>
                  </a:lnTo>
                  <a:lnTo>
                    <a:pt x="140" y="50"/>
                  </a:lnTo>
                  <a:close/>
                  <a:moveTo>
                    <a:pt x="142" y="0"/>
                  </a:moveTo>
                  <a:lnTo>
                    <a:pt x="176" y="3"/>
                  </a:lnTo>
                  <a:lnTo>
                    <a:pt x="208" y="14"/>
                  </a:lnTo>
                  <a:lnTo>
                    <a:pt x="234" y="33"/>
                  </a:lnTo>
                  <a:lnTo>
                    <a:pt x="254" y="58"/>
                  </a:lnTo>
                  <a:lnTo>
                    <a:pt x="270" y="89"/>
                  </a:lnTo>
                  <a:lnTo>
                    <a:pt x="279" y="125"/>
                  </a:lnTo>
                  <a:lnTo>
                    <a:pt x="282" y="166"/>
                  </a:lnTo>
                  <a:lnTo>
                    <a:pt x="279" y="208"/>
                  </a:lnTo>
                  <a:lnTo>
                    <a:pt x="270" y="245"/>
                  </a:lnTo>
                  <a:lnTo>
                    <a:pt x="256" y="277"/>
                  </a:lnTo>
                  <a:lnTo>
                    <a:pt x="236" y="303"/>
                  </a:lnTo>
                  <a:lnTo>
                    <a:pt x="209" y="322"/>
                  </a:lnTo>
                  <a:lnTo>
                    <a:pt x="189" y="331"/>
                  </a:lnTo>
                  <a:lnTo>
                    <a:pt x="168" y="336"/>
                  </a:lnTo>
                  <a:lnTo>
                    <a:pt x="143" y="338"/>
                  </a:lnTo>
                  <a:lnTo>
                    <a:pt x="109" y="334"/>
                  </a:lnTo>
                  <a:lnTo>
                    <a:pt x="81" y="327"/>
                  </a:lnTo>
                  <a:lnTo>
                    <a:pt x="58" y="313"/>
                  </a:lnTo>
                  <a:lnTo>
                    <a:pt x="37" y="291"/>
                  </a:lnTo>
                  <a:lnTo>
                    <a:pt x="20" y="266"/>
                  </a:lnTo>
                  <a:lnTo>
                    <a:pt x="9" y="236"/>
                  </a:lnTo>
                  <a:lnTo>
                    <a:pt x="1" y="205"/>
                  </a:lnTo>
                  <a:lnTo>
                    <a:pt x="0" y="169"/>
                  </a:lnTo>
                  <a:lnTo>
                    <a:pt x="3" y="128"/>
                  </a:lnTo>
                  <a:lnTo>
                    <a:pt x="12" y="92"/>
                  </a:lnTo>
                  <a:lnTo>
                    <a:pt x="26" y="61"/>
                  </a:lnTo>
                  <a:lnTo>
                    <a:pt x="48" y="34"/>
                  </a:lnTo>
                  <a:lnTo>
                    <a:pt x="73" y="16"/>
                  </a:lnTo>
                  <a:lnTo>
                    <a:pt x="93" y="6"/>
                  </a:lnTo>
                  <a:lnTo>
                    <a:pt x="117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8" name="Freeform 17"/>
            <p:cNvSpPr>
              <a:spLocks noEditPoints="1"/>
            </p:cNvSpPr>
            <p:nvPr/>
          </p:nvSpPr>
          <p:spPr bwMode="auto">
            <a:xfrm>
              <a:off x="4872038" y="4606925"/>
              <a:ext cx="376238" cy="517525"/>
            </a:xfrm>
            <a:custGeom>
              <a:avLst/>
              <a:gdLst>
                <a:gd name="T0" fmla="*/ 64 w 237"/>
                <a:gd name="T1" fmla="*/ 51 h 326"/>
                <a:gd name="T2" fmla="*/ 64 w 237"/>
                <a:gd name="T3" fmla="*/ 140 h 326"/>
                <a:gd name="T4" fmla="*/ 87 w 237"/>
                <a:gd name="T5" fmla="*/ 140 h 326"/>
                <a:gd name="T6" fmla="*/ 104 w 237"/>
                <a:gd name="T7" fmla="*/ 140 h 326"/>
                <a:gd name="T8" fmla="*/ 118 w 237"/>
                <a:gd name="T9" fmla="*/ 139 h 326"/>
                <a:gd name="T10" fmla="*/ 128 w 237"/>
                <a:gd name="T11" fmla="*/ 134 h 326"/>
                <a:gd name="T12" fmla="*/ 136 w 237"/>
                <a:gd name="T13" fmla="*/ 129 h 326"/>
                <a:gd name="T14" fmla="*/ 145 w 237"/>
                <a:gd name="T15" fmla="*/ 115 h 326"/>
                <a:gd name="T16" fmla="*/ 148 w 237"/>
                <a:gd name="T17" fmla="*/ 97 h 326"/>
                <a:gd name="T18" fmla="*/ 147 w 237"/>
                <a:gd name="T19" fmla="*/ 78 h 326"/>
                <a:gd name="T20" fmla="*/ 139 w 237"/>
                <a:gd name="T21" fmla="*/ 65 h 326"/>
                <a:gd name="T22" fmla="*/ 125 w 237"/>
                <a:gd name="T23" fmla="*/ 56 h 326"/>
                <a:gd name="T24" fmla="*/ 109 w 237"/>
                <a:gd name="T25" fmla="*/ 53 h 326"/>
                <a:gd name="T26" fmla="*/ 89 w 237"/>
                <a:gd name="T27" fmla="*/ 51 h 326"/>
                <a:gd name="T28" fmla="*/ 64 w 237"/>
                <a:gd name="T29" fmla="*/ 51 h 326"/>
                <a:gd name="T30" fmla="*/ 0 w 237"/>
                <a:gd name="T31" fmla="*/ 0 h 326"/>
                <a:gd name="T32" fmla="*/ 122 w 237"/>
                <a:gd name="T33" fmla="*/ 0 h 326"/>
                <a:gd name="T34" fmla="*/ 150 w 237"/>
                <a:gd name="T35" fmla="*/ 3 h 326"/>
                <a:gd name="T36" fmla="*/ 173 w 237"/>
                <a:gd name="T37" fmla="*/ 11 h 326"/>
                <a:gd name="T38" fmla="*/ 192 w 237"/>
                <a:gd name="T39" fmla="*/ 26 h 326"/>
                <a:gd name="T40" fmla="*/ 206 w 237"/>
                <a:gd name="T41" fmla="*/ 45 h 326"/>
                <a:gd name="T42" fmla="*/ 215 w 237"/>
                <a:gd name="T43" fmla="*/ 68 h 326"/>
                <a:gd name="T44" fmla="*/ 218 w 237"/>
                <a:gd name="T45" fmla="*/ 95 h 326"/>
                <a:gd name="T46" fmla="*/ 214 w 237"/>
                <a:gd name="T47" fmla="*/ 123 h 326"/>
                <a:gd name="T48" fmla="*/ 204 w 237"/>
                <a:gd name="T49" fmla="*/ 148 h 326"/>
                <a:gd name="T50" fmla="*/ 189 w 237"/>
                <a:gd name="T51" fmla="*/ 168 h 326"/>
                <a:gd name="T52" fmla="*/ 168 w 237"/>
                <a:gd name="T53" fmla="*/ 181 h 326"/>
                <a:gd name="T54" fmla="*/ 145 w 237"/>
                <a:gd name="T55" fmla="*/ 186 h 326"/>
                <a:gd name="T56" fmla="*/ 150 w 237"/>
                <a:gd name="T57" fmla="*/ 189 h 326"/>
                <a:gd name="T58" fmla="*/ 153 w 237"/>
                <a:gd name="T59" fmla="*/ 192 h 326"/>
                <a:gd name="T60" fmla="*/ 156 w 237"/>
                <a:gd name="T61" fmla="*/ 195 h 326"/>
                <a:gd name="T62" fmla="*/ 159 w 237"/>
                <a:gd name="T63" fmla="*/ 200 h 326"/>
                <a:gd name="T64" fmla="*/ 167 w 237"/>
                <a:gd name="T65" fmla="*/ 211 h 326"/>
                <a:gd name="T66" fmla="*/ 176 w 237"/>
                <a:gd name="T67" fmla="*/ 225 h 326"/>
                <a:gd name="T68" fmla="*/ 187 w 237"/>
                <a:gd name="T69" fmla="*/ 243 h 326"/>
                <a:gd name="T70" fmla="*/ 200 w 237"/>
                <a:gd name="T71" fmla="*/ 262 h 326"/>
                <a:gd name="T72" fmla="*/ 211 w 237"/>
                <a:gd name="T73" fmla="*/ 281 h 326"/>
                <a:gd name="T74" fmla="*/ 221 w 237"/>
                <a:gd name="T75" fmla="*/ 300 h 326"/>
                <a:gd name="T76" fmla="*/ 229 w 237"/>
                <a:gd name="T77" fmla="*/ 314 h 326"/>
                <a:gd name="T78" fmla="*/ 236 w 237"/>
                <a:gd name="T79" fmla="*/ 323 h 326"/>
                <a:gd name="T80" fmla="*/ 237 w 237"/>
                <a:gd name="T81" fmla="*/ 326 h 326"/>
                <a:gd name="T82" fmla="*/ 159 w 237"/>
                <a:gd name="T83" fmla="*/ 326 h 326"/>
                <a:gd name="T84" fmla="*/ 151 w 237"/>
                <a:gd name="T85" fmla="*/ 312 h 326"/>
                <a:gd name="T86" fmla="*/ 145 w 237"/>
                <a:gd name="T87" fmla="*/ 301 h 326"/>
                <a:gd name="T88" fmla="*/ 137 w 237"/>
                <a:gd name="T89" fmla="*/ 289 h 326"/>
                <a:gd name="T90" fmla="*/ 129 w 237"/>
                <a:gd name="T91" fmla="*/ 273 h 326"/>
                <a:gd name="T92" fmla="*/ 114 w 237"/>
                <a:gd name="T93" fmla="*/ 247 h 326"/>
                <a:gd name="T94" fmla="*/ 103 w 237"/>
                <a:gd name="T95" fmla="*/ 228 h 326"/>
                <a:gd name="T96" fmla="*/ 93 w 237"/>
                <a:gd name="T97" fmla="*/ 212 h 326"/>
                <a:gd name="T98" fmla="*/ 87 w 237"/>
                <a:gd name="T99" fmla="*/ 203 h 326"/>
                <a:gd name="T100" fmla="*/ 81 w 237"/>
                <a:gd name="T101" fmla="*/ 197 h 326"/>
                <a:gd name="T102" fmla="*/ 75 w 237"/>
                <a:gd name="T103" fmla="*/ 193 h 326"/>
                <a:gd name="T104" fmla="*/ 70 w 237"/>
                <a:gd name="T105" fmla="*/ 192 h 326"/>
                <a:gd name="T106" fmla="*/ 64 w 237"/>
                <a:gd name="T107" fmla="*/ 190 h 326"/>
                <a:gd name="T108" fmla="*/ 64 w 237"/>
                <a:gd name="T109" fmla="*/ 326 h 326"/>
                <a:gd name="T110" fmla="*/ 0 w 237"/>
                <a:gd name="T111" fmla="*/ 326 h 326"/>
                <a:gd name="T112" fmla="*/ 0 w 237"/>
                <a:gd name="T113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37" h="326">
                  <a:moveTo>
                    <a:pt x="64" y="51"/>
                  </a:moveTo>
                  <a:lnTo>
                    <a:pt x="64" y="140"/>
                  </a:lnTo>
                  <a:lnTo>
                    <a:pt x="87" y="140"/>
                  </a:lnTo>
                  <a:lnTo>
                    <a:pt x="104" y="140"/>
                  </a:lnTo>
                  <a:lnTo>
                    <a:pt x="118" y="139"/>
                  </a:lnTo>
                  <a:lnTo>
                    <a:pt x="128" y="134"/>
                  </a:lnTo>
                  <a:lnTo>
                    <a:pt x="136" y="129"/>
                  </a:lnTo>
                  <a:lnTo>
                    <a:pt x="145" y="115"/>
                  </a:lnTo>
                  <a:lnTo>
                    <a:pt x="148" y="97"/>
                  </a:lnTo>
                  <a:lnTo>
                    <a:pt x="147" y="78"/>
                  </a:lnTo>
                  <a:lnTo>
                    <a:pt x="139" y="65"/>
                  </a:lnTo>
                  <a:lnTo>
                    <a:pt x="125" y="56"/>
                  </a:lnTo>
                  <a:lnTo>
                    <a:pt x="109" y="53"/>
                  </a:lnTo>
                  <a:lnTo>
                    <a:pt x="89" y="51"/>
                  </a:lnTo>
                  <a:lnTo>
                    <a:pt x="64" y="51"/>
                  </a:lnTo>
                  <a:close/>
                  <a:moveTo>
                    <a:pt x="0" y="0"/>
                  </a:moveTo>
                  <a:lnTo>
                    <a:pt x="122" y="0"/>
                  </a:lnTo>
                  <a:lnTo>
                    <a:pt x="150" y="3"/>
                  </a:lnTo>
                  <a:lnTo>
                    <a:pt x="173" y="11"/>
                  </a:lnTo>
                  <a:lnTo>
                    <a:pt x="192" y="26"/>
                  </a:lnTo>
                  <a:lnTo>
                    <a:pt x="206" y="45"/>
                  </a:lnTo>
                  <a:lnTo>
                    <a:pt x="215" y="68"/>
                  </a:lnTo>
                  <a:lnTo>
                    <a:pt x="218" y="95"/>
                  </a:lnTo>
                  <a:lnTo>
                    <a:pt x="214" y="123"/>
                  </a:lnTo>
                  <a:lnTo>
                    <a:pt x="204" y="148"/>
                  </a:lnTo>
                  <a:lnTo>
                    <a:pt x="189" y="168"/>
                  </a:lnTo>
                  <a:lnTo>
                    <a:pt x="168" y="181"/>
                  </a:lnTo>
                  <a:lnTo>
                    <a:pt x="145" y="186"/>
                  </a:lnTo>
                  <a:lnTo>
                    <a:pt x="150" y="189"/>
                  </a:lnTo>
                  <a:lnTo>
                    <a:pt x="153" y="192"/>
                  </a:lnTo>
                  <a:lnTo>
                    <a:pt x="156" y="195"/>
                  </a:lnTo>
                  <a:lnTo>
                    <a:pt x="159" y="200"/>
                  </a:lnTo>
                  <a:lnTo>
                    <a:pt x="167" y="211"/>
                  </a:lnTo>
                  <a:lnTo>
                    <a:pt x="176" y="225"/>
                  </a:lnTo>
                  <a:lnTo>
                    <a:pt x="187" y="243"/>
                  </a:lnTo>
                  <a:lnTo>
                    <a:pt x="200" y="262"/>
                  </a:lnTo>
                  <a:lnTo>
                    <a:pt x="211" y="281"/>
                  </a:lnTo>
                  <a:lnTo>
                    <a:pt x="221" y="300"/>
                  </a:lnTo>
                  <a:lnTo>
                    <a:pt x="229" y="314"/>
                  </a:lnTo>
                  <a:lnTo>
                    <a:pt x="236" y="323"/>
                  </a:lnTo>
                  <a:lnTo>
                    <a:pt x="237" y="326"/>
                  </a:lnTo>
                  <a:lnTo>
                    <a:pt x="159" y="326"/>
                  </a:lnTo>
                  <a:lnTo>
                    <a:pt x="151" y="312"/>
                  </a:lnTo>
                  <a:lnTo>
                    <a:pt x="145" y="301"/>
                  </a:lnTo>
                  <a:lnTo>
                    <a:pt x="137" y="289"/>
                  </a:lnTo>
                  <a:lnTo>
                    <a:pt x="129" y="273"/>
                  </a:lnTo>
                  <a:lnTo>
                    <a:pt x="114" y="247"/>
                  </a:lnTo>
                  <a:lnTo>
                    <a:pt x="103" y="228"/>
                  </a:lnTo>
                  <a:lnTo>
                    <a:pt x="93" y="212"/>
                  </a:lnTo>
                  <a:lnTo>
                    <a:pt x="87" y="203"/>
                  </a:lnTo>
                  <a:lnTo>
                    <a:pt x="81" y="197"/>
                  </a:lnTo>
                  <a:lnTo>
                    <a:pt x="75" y="193"/>
                  </a:lnTo>
                  <a:lnTo>
                    <a:pt x="70" y="192"/>
                  </a:lnTo>
                  <a:lnTo>
                    <a:pt x="64" y="190"/>
                  </a:lnTo>
                  <a:lnTo>
                    <a:pt x="6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9" name="Freeform 18"/>
            <p:cNvSpPr>
              <a:spLocks/>
            </p:cNvSpPr>
            <p:nvPr/>
          </p:nvSpPr>
          <p:spPr bwMode="auto">
            <a:xfrm>
              <a:off x="5314951" y="4606925"/>
              <a:ext cx="282575" cy="517525"/>
            </a:xfrm>
            <a:custGeom>
              <a:avLst/>
              <a:gdLst>
                <a:gd name="T0" fmla="*/ 0 w 178"/>
                <a:gd name="T1" fmla="*/ 0 h 326"/>
                <a:gd name="T2" fmla="*/ 178 w 178"/>
                <a:gd name="T3" fmla="*/ 0 h 326"/>
                <a:gd name="T4" fmla="*/ 171 w 178"/>
                <a:gd name="T5" fmla="*/ 53 h 326"/>
                <a:gd name="T6" fmla="*/ 67 w 178"/>
                <a:gd name="T7" fmla="*/ 53 h 326"/>
                <a:gd name="T8" fmla="*/ 67 w 178"/>
                <a:gd name="T9" fmla="*/ 128 h 326"/>
                <a:gd name="T10" fmla="*/ 150 w 178"/>
                <a:gd name="T11" fmla="*/ 128 h 326"/>
                <a:gd name="T12" fmla="*/ 150 w 178"/>
                <a:gd name="T13" fmla="*/ 181 h 326"/>
                <a:gd name="T14" fmla="*/ 67 w 178"/>
                <a:gd name="T15" fmla="*/ 181 h 326"/>
                <a:gd name="T16" fmla="*/ 67 w 178"/>
                <a:gd name="T17" fmla="*/ 326 h 326"/>
                <a:gd name="T18" fmla="*/ 0 w 178"/>
                <a:gd name="T19" fmla="*/ 326 h 326"/>
                <a:gd name="T20" fmla="*/ 0 w 178"/>
                <a:gd name="T2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8" h="326">
                  <a:moveTo>
                    <a:pt x="0" y="0"/>
                  </a:moveTo>
                  <a:lnTo>
                    <a:pt x="178" y="0"/>
                  </a:lnTo>
                  <a:lnTo>
                    <a:pt x="171" y="53"/>
                  </a:lnTo>
                  <a:lnTo>
                    <a:pt x="67" y="53"/>
                  </a:lnTo>
                  <a:lnTo>
                    <a:pt x="67" y="128"/>
                  </a:lnTo>
                  <a:lnTo>
                    <a:pt x="150" y="128"/>
                  </a:lnTo>
                  <a:lnTo>
                    <a:pt x="150" y="181"/>
                  </a:lnTo>
                  <a:lnTo>
                    <a:pt x="67" y="181"/>
                  </a:lnTo>
                  <a:lnTo>
                    <a:pt x="67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0" name="Rectangle 19"/>
            <p:cNvSpPr>
              <a:spLocks noChangeArrowheads="1"/>
            </p:cNvSpPr>
            <p:nvPr/>
          </p:nvSpPr>
          <p:spPr bwMode="auto">
            <a:xfrm>
              <a:off x="5816601" y="4602163"/>
              <a:ext cx="111125" cy="525463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1" name="Freeform 20"/>
            <p:cNvSpPr>
              <a:spLocks/>
            </p:cNvSpPr>
            <p:nvPr/>
          </p:nvSpPr>
          <p:spPr bwMode="auto">
            <a:xfrm>
              <a:off x="6042026" y="4602163"/>
              <a:ext cx="363538" cy="525463"/>
            </a:xfrm>
            <a:custGeom>
              <a:avLst/>
              <a:gdLst>
                <a:gd name="T0" fmla="*/ 0 w 229"/>
                <a:gd name="T1" fmla="*/ 0 h 331"/>
                <a:gd name="T2" fmla="*/ 73 w 229"/>
                <a:gd name="T3" fmla="*/ 0 h 331"/>
                <a:gd name="T4" fmla="*/ 136 w 229"/>
                <a:gd name="T5" fmla="*/ 131 h 331"/>
                <a:gd name="T6" fmla="*/ 151 w 229"/>
                <a:gd name="T7" fmla="*/ 167 h 331"/>
                <a:gd name="T8" fmla="*/ 164 w 229"/>
                <a:gd name="T9" fmla="*/ 198 h 331"/>
                <a:gd name="T10" fmla="*/ 173 w 229"/>
                <a:gd name="T11" fmla="*/ 225 h 331"/>
                <a:gd name="T12" fmla="*/ 172 w 229"/>
                <a:gd name="T13" fmla="*/ 203 h 331"/>
                <a:gd name="T14" fmla="*/ 169 w 229"/>
                <a:gd name="T15" fmla="*/ 179 h 331"/>
                <a:gd name="T16" fmla="*/ 169 w 229"/>
                <a:gd name="T17" fmla="*/ 154 h 331"/>
                <a:gd name="T18" fmla="*/ 167 w 229"/>
                <a:gd name="T19" fmla="*/ 134 h 331"/>
                <a:gd name="T20" fmla="*/ 165 w 229"/>
                <a:gd name="T21" fmla="*/ 0 h 331"/>
                <a:gd name="T22" fmla="*/ 229 w 229"/>
                <a:gd name="T23" fmla="*/ 0 h 331"/>
                <a:gd name="T24" fmla="*/ 229 w 229"/>
                <a:gd name="T25" fmla="*/ 331 h 331"/>
                <a:gd name="T26" fmla="*/ 159 w 229"/>
                <a:gd name="T27" fmla="*/ 331 h 331"/>
                <a:gd name="T28" fmla="*/ 103 w 229"/>
                <a:gd name="T29" fmla="*/ 203 h 331"/>
                <a:gd name="T30" fmla="*/ 92 w 229"/>
                <a:gd name="T31" fmla="*/ 178 h 331"/>
                <a:gd name="T32" fmla="*/ 81 w 229"/>
                <a:gd name="T33" fmla="*/ 153 h 331"/>
                <a:gd name="T34" fmla="*/ 72 w 229"/>
                <a:gd name="T35" fmla="*/ 129 h 331"/>
                <a:gd name="T36" fmla="*/ 64 w 229"/>
                <a:gd name="T37" fmla="*/ 110 h 331"/>
                <a:gd name="T38" fmla="*/ 58 w 229"/>
                <a:gd name="T39" fmla="*/ 95 h 331"/>
                <a:gd name="T40" fmla="*/ 61 w 229"/>
                <a:gd name="T41" fmla="*/ 125 h 331"/>
                <a:gd name="T42" fmla="*/ 61 w 229"/>
                <a:gd name="T43" fmla="*/ 157 h 331"/>
                <a:gd name="T44" fmla="*/ 62 w 229"/>
                <a:gd name="T45" fmla="*/ 189 h 331"/>
                <a:gd name="T46" fmla="*/ 64 w 229"/>
                <a:gd name="T47" fmla="*/ 331 h 331"/>
                <a:gd name="T48" fmla="*/ 0 w 229"/>
                <a:gd name="T49" fmla="*/ 331 h 331"/>
                <a:gd name="T50" fmla="*/ 0 w 229"/>
                <a:gd name="T51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9" h="331">
                  <a:moveTo>
                    <a:pt x="0" y="0"/>
                  </a:moveTo>
                  <a:lnTo>
                    <a:pt x="73" y="0"/>
                  </a:lnTo>
                  <a:lnTo>
                    <a:pt x="136" y="131"/>
                  </a:lnTo>
                  <a:lnTo>
                    <a:pt x="151" y="167"/>
                  </a:lnTo>
                  <a:lnTo>
                    <a:pt x="164" y="198"/>
                  </a:lnTo>
                  <a:lnTo>
                    <a:pt x="173" y="225"/>
                  </a:lnTo>
                  <a:lnTo>
                    <a:pt x="172" y="203"/>
                  </a:lnTo>
                  <a:lnTo>
                    <a:pt x="169" y="179"/>
                  </a:lnTo>
                  <a:lnTo>
                    <a:pt x="169" y="154"/>
                  </a:lnTo>
                  <a:lnTo>
                    <a:pt x="167" y="134"/>
                  </a:lnTo>
                  <a:lnTo>
                    <a:pt x="165" y="0"/>
                  </a:lnTo>
                  <a:lnTo>
                    <a:pt x="229" y="0"/>
                  </a:lnTo>
                  <a:lnTo>
                    <a:pt x="229" y="331"/>
                  </a:lnTo>
                  <a:lnTo>
                    <a:pt x="159" y="331"/>
                  </a:lnTo>
                  <a:lnTo>
                    <a:pt x="103" y="203"/>
                  </a:lnTo>
                  <a:lnTo>
                    <a:pt x="92" y="178"/>
                  </a:lnTo>
                  <a:lnTo>
                    <a:pt x="81" y="153"/>
                  </a:lnTo>
                  <a:lnTo>
                    <a:pt x="72" y="129"/>
                  </a:lnTo>
                  <a:lnTo>
                    <a:pt x="64" y="110"/>
                  </a:lnTo>
                  <a:lnTo>
                    <a:pt x="58" y="95"/>
                  </a:lnTo>
                  <a:lnTo>
                    <a:pt x="61" y="125"/>
                  </a:lnTo>
                  <a:lnTo>
                    <a:pt x="61" y="157"/>
                  </a:lnTo>
                  <a:lnTo>
                    <a:pt x="62" y="189"/>
                  </a:lnTo>
                  <a:lnTo>
                    <a:pt x="64" y="331"/>
                  </a:lnTo>
                  <a:lnTo>
                    <a:pt x="0" y="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2" name="Freeform 21"/>
            <p:cNvSpPr>
              <a:spLocks/>
            </p:cNvSpPr>
            <p:nvPr/>
          </p:nvSpPr>
          <p:spPr bwMode="auto">
            <a:xfrm>
              <a:off x="6488113" y="4584700"/>
              <a:ext cx="396875" cy="552450"/>
            </a:xfrm>
            <a:custGeom>
              <a:avLst/>
              <a:gdLst>
                <a:gd name="T0" fmla="*/ 134 w 250"/>
                <a:gd name="T1" fmla="*/ 0 h 348"/>
                <a:gd name="T2" fmla="*/ 164 w 250"/>
                <a:gd name="T3" fmla="*/ 3 h 348"/>
                <a:gd name="T4" fmla="*/ 194 w 250"/>
                <a:gd name="T5" fmla="*/ 9 h 348"/>
                <a:gd name="T6" fmla="*/ 220 w 250"/>
                <a:gd name="T7" fmla="*/ 20 h 348"/>
                <a:gd name="T8" fmla="*/ 245 w 250"/>
                <a:gd name="T9" fmla="*/ 34 h 348"/>
                <a:gd name="T10" fmla="*/ 212 w 250"/>
                <a:gd name="T11" fmla="*/ 81 h 348"/>
                <a:gd name="T12" fmla="*/ 186 w 250"/>
                <a:gd name="T13" fmla="*/ 67 h 348"/>
                <a:gd name="T14" fmla="*/ 161 w 250"/>
                <a:gd name="T15" fmla="*/ 57 h 348"/>
                <a:gd name="T16" fmla="*/ 136 w 250"/>
                <a:gd name="T17" fmla="*/ 56 h 348"/>
                <a:gd name="T18" fmla="*/ 117 w 250"/>
                <a:gd name="T19" fmla="*/ 59 h 348"/>
                <a:gd name="T20" fmla="*/ 103 w 250"/>
                <a:gd name="T21" fmla="*/ 67 h 348"/>
                <a:gd name="T22" fmla="*/ 94 w 250"/>
                <a:gd name="T23" fmla="*/ 78 h 348"/>
                <a:gd name="T24" fmla="*/ 89 w 250"/>
                <a:gd name="T25" fmla="*/ 93 h 348"/>
                <a:gd name="T26" fmla="*/ 92 w 250"/>
                <a:gd name="T27" fmla="*/ 106 h 348"/>
                <a:gd name="T28" fmla="*/ 98 w 250"/>
                <a:gd name="T29" fmla="*/ 114 h 348"/>
                <a:gd name="T30" fmla="*/ 109 w 250"/>
                <a:gd name="T31" fmla="*/ 121 h 348"/>
                <a:gd name="T32" fmla="*/ 127 w 250"/>
                <a:gd name="T33" fmla="*/ 128 h 348"/>
                <a:gd name="T34" fmla="*/ 167 w 250"/>
                <a:gd name="T35" fmla="*/ 139 h 348"/>
                <a:gd name="T36" fmla="*/ 195 w 250"/>
                <a:gd name="T37" fmla="*/ 150 h 348"/>
                <a:gd name="T38" fmla="*/ 219 w 250"/>
                <a:gd name="T39" fmla="*/ 165 h 348"/>
                <a:gd name="T40" fmla="*/ 236 w 250"/>
                <a:gd name="T41" fmla="*/ 186 h 348"/>
                <a:gd name="T42" fmla="*/ 247 w 250"/>
                <a:gd name="T43" fmla="*/ 209 h 348"/>
                <a:gd name="T44" fmla="*/ 250 w 250"/>
                <a:gd name="T45" fmla="*/ 237 h 348"/>
                <a:gd name="T46" fmla="*/ 247 w 250"/>
                <a:gd name="T47" fmla="*/ 264 h 348"/>
                <a:gd name="T48" fmla="*/ 237 w 250"/>
                <a:gd name="T49" fmla="*/ 289 h 348"/>
                <a:gd name="T50" fmla="*/ 222 w 250"/>
                <a:gd name="T51" fmla="*/ 309 h 348"/>
                <a:gd name="T52" fmla="*/ 201 w 250"/>
                <a:gd name="T53" fmla="*/ 326 h 348"/>
                <a:gd name="T54" fmla="*/ 176 w 250"/>
                <a:gd name="T55" fmla="*/ 337 h 348"/>
                <a:gd name="T56" fmla="*/ 147 w 250"/>
                <a:gd name="T57" fmla="*/ 345 h 348"/>
                <a:gd name="T58" fmla="*/ 114 w 250"/>
                <a:gd name="T59" fmla="*/ 348 h 348"/>
                <a:gd name="T60" fmla="*/ 75 w 250"/>
                <a:gd name="T61" fmla="*/ 345 h 348"/>
                <a:gd name="T62" fmla="*/ 36 w 250"/>
                <a:gd name="T63" fmla="*/ 334 h 348"/>
                <a:gd name="T64" fmla="*/ 0 w 250"/>
                <a:gd name="T65" fmla="*/ 318 h 348"/>
                <a:gd name="T66" fmla="*/ 25 w 250"/>
                <a:gd name="T67" fmla="*/ 267 h 348"/>
                <a:gd name="T68" fmla="*/ 55 w 250"/>
                <a:gd name="T69" fmla="*/ 281 h 348"/>
                <a:gd name="T70" fmla="*/ 84 w 250"/>
                <a:gd name="T71" fmla="*/ 290 h 348"/>
                <a:gd name="T72" fmla="*/ 117 w 250"/>
                <a:gd name="T73" fmla="*/ 293 h 348"/>
                <a:gd name="T74" fmla="*/ 137 w 250"/>
                <a:gd name="T75" fmla="*/ 292 h 348"/>
                <a:gd name="T76" fmla="*/ 153 w 250"/>
                <a:gd name="T77" fmla="*/ 286 h 348"/>
                <a:gd name="T78" fmla="*/ 166 w 250"/>
                <a:gd name="T79" fmla="*/ 276 h 348"/>
                <a:gd name="T80" fmla="*/ 172 w 250"/>
                <a:gd name="T81" fmla="*/ 264 h 348"/>
                <a:gd name="T82" fmla="*/ 175 w 250"/>
                <a:gd name="T83" fmla="*/ 248 h 348"/>
                <a:gd name="T84" fmla="*/ 172 w 250"/>
                <a:gd name="T85" fmla="*/ 232 h 348"/>
                <a:gd name="T86" fmla="*/ 164 w 250"/>
                <a:gd name="T87" fmla="*/ 222 h 348"/>
                <a:gd name="T88" fmla="*/ 150 w 250"/>
                <a:gd name="T89" fmla="*/ 212 h 348"/>
                <a:gd name="T90" fmla="*/ 131 w 250"/>
                <a:gd name="T91" fmla="*/ 204 h 348"/>
                <a:gd name="T92" fmla="*/ 95 w 250"/>
                <a:gd name="T93" fmla="*/ 195 h 348"/>
                <a:gd name="T94" fmla="*/ 66 w 250"/>
                <a:gd name="T95" fmla="*/ 184 h 348"/>
                <a:gd name="T96" fmla="*/ 44 w 250"/>
                <a:gd name="T97" fmla="*/ 170 h 348"/>
                <a:gd name="T98" fmla="*/ 30 w 250"/>
                <a:gd name="T99" fmla="*/ 153 h 348"/>
                <a:gd name="T100" fmla="*/ 19 w 250"/>
                <a:gd name="T101" fmla="*/ 129 h 348"/>
                <a:gd name="T102" fmla="*/ 16 w 250"/>
                <a:gd name="T103" fmla="*/ 103 h 348"/>
                <a:gd name="T104" fmla="*/ 19 w 250"/>
                <a:gd name="T105" fmla="*/ 73 h 348"/>
                <a:gd name="T106" fmla="*/ 31 w 250"/>
                <a:gd name="T107" fmla="*/ 50 h 348"/>
                <a:gd name="T108" fmla="*/ 48 w 250"/>
                <a:gd name="T109" fmla="*/ 28 h 348"/>
                <a:gd name="T110" fmla="*/ 72 w 250"/>
                <a:gd name="T111" fmla="*/ 14 h 348"/>
                <a:gd name="T112" fmla="*/ 102 w 250"/>
                <a:gd name="T113" fmla="*/ 3 h 348"/>
                <a:gd name="T114" fmla="*/ 134 w 250"/>
                <a:gd name="T115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0" h="348">
                  <a:moveTo>
                    <a:pt x="134" y="0"/>
                  </a:moveTo>
                  <a:lnTo>
                    <a:pt x="164" y="3"/>
                  </a:lnTo>
                  <a:lnTo>
                    <a:pt x="194" y="9"/>
                  </a:lnTo>
                  <a:lnTo>
                    <a:pt x="220" y="20"/>
                  </a:lnTo>
                  <a:lnTo>
                    <a:pt x="245" y="34"/>
                  </a:lnTo>
                  <a:lnTo>
                    <a:pt x="212" y="81"/>
                  </a:lnTo>
                  <a:lnTo>
                    <a:pt x="186" y="67"/>
                  </a:lnTo>
                  <a:lnTo>
                    <a:pt x="161" y="57"/>
                  </a:lnTo>
                  <a:lnTo>
                    <a:pt x="136" y="56"/>
                  </a:lnTo>
                  <a:lnTo>
                    <a:pt x="117" y="59"/>
                  </a:lnTo>
                  <a:lnTo>
                    <a:pt x="103" y="67"/>
                  </a:lnTo>
                  <a:lnTo>
                    <a:pt x="94" y="78"/>
                  </a:lnTo>
                  <a:lnTo>
                    <a:pt x="89" y="93"/>
                  </a:lnTo>
                  <a:lnTo>
                    <a:pt x="92" y="106"/>
                  </a:lnTo>
                  <a:lnTo>
                    <a:pt x="98" y="114"/>
                  </a:lnTo>
                  <a:lnTo>
                    <a:pt x="109" y="121"/>
                  </a:lnTo>
                  <a:lnTo>
                    <a:pt x="127" y="128"/>
                  </a:lnTo>
                  <a:lnTo>
                    <a:pt x="167" y="139"/>
                  </a:lnTo>
                  <a:lnTo>
                    <a:pt x="195" y="150"/>
                  </a:lnTo>
                  <a:lnTo>
                    <a:pt x="219" y="165"/>
                  </a:lnTo>
                  <a:lnTo>
                    <a:pt x="236" y="186"/>
                  </a:lnTo>
                  <a:lnTo>
                    <a:pt x="247" y="209"/>
                  </a:lnTo>
                  <a:lnTo>
                    <a:pt x="250" y="237"/>
                  </a:lnTo>
                  <a:lnTo>
                    <a:pt x="247" y="264"/>
                  </a:lnTo>
                  <a:lnTo>
                    <a:pt x="237" y="289"/>
                  </a:lnTo>
                  <a:lnTo>
                    <a:pt x="222" y="309"/>
                  </a:lnTo>
                  <a:lnTo>
                    <a:pt x="201" y="326"/>
                  </a:lnTo>
                  <a:lnTo>
                    <a:pt x="176" y="337"/>
                  </a:lnTo>
                  <a:lnTo>
                    <a:pt x="147" y="345"/>
                  </a:lnTo>
                  <a:lnTo>
                    <a:pt x="114" y="348"/>
                  </a:lnTo>
                  <a:lnTo>
                    <a:pt x="75" y="345"/>
                  </a:lnTo>
                  <a:lnTo>
                    <a:pt x="36" y="334"/>
                  </a:lnTo>
                  <a:lnTo>
                    <a:pt x="0" y="318"/>
                  </a:lnTo>
                  <a:lnTo>
                    <a:pt x="25" y="267"/>
                  </a:lnTo>
                  <a:lnTo>
                    <a:pt x="55" y="281"/>
                  </a:lnTo>
                  <a:lnTo>
                    <a:pt x="84" y="290"/>
                  </a:lnTo>
                  <a:lnTo>
                    <a:pt x="117" y="293"/>
                  </a:lnTo>
                  <a:lnTo>
                    <a:pt x="137" y="292"/>
                  </a:lnTo>
                  <a:lnTo>
                    <a:pt x="153" y="286"/>
                  </a:lnTo>
                  <a:lnTo>
                    <a:pt x="166" y="276"/>
                  </a:lnTo>
                  <a:lnTo>
                    <a:pt x="172" y="264"/>
                  </a:lnTo>
                  <a:lnTo>
                    <a:pt x="175" y="248"/>
                  </a:lnTo>
                  <a:lnTo>
                    <a:pt x="172" y="232"/>
                  </a:lnTo>
                  <a:lnTo>
                    <a:pt x="164" y="222"/>
                  </a:lnTo>
                  <a:lnTo>
                    <a:pt x="150" y="212"/>
                  </a:lnTo>
                  <a:lnTo>
                    <a:pt x="131" y="204"/>
                  </a:lnTo>
                  <a:lnTo>
                    <a:pt x="95" y="195"/>
                  </a:lnTo>
                  <a:lnTo>
                    <a:pt x="66" y="184"/>
                  </a:lnTo>
                  <a:lnTo>
                    <a:pt x="44" y="170"/>
                  </a:lnTo>
                  <a:lnTo>
                    <a:pt x="30" y="153"/>
                  </a:lnTo>
                  <a:lnTo>
                    <a:pt x="19" y="129"/>
                  </a:lnTo>
                  <a:lnTo>
                    <a:pt x="16" y="103"/>
                  </a:lnTo>
                  <a:lnTo>
                    <a:pt x="19" y="73"/>
                  </a:lnTo>
                  <a:lnTo>
                    <a:pt x="31" y="50"/>
                  </a:lnTo>
                  <a:lnTo>
                    <a:pt x="48" y="28"/>
                  </a:lnTo>
                  <a:lnTo>
                    <a:pt x="72" y="14"/>
                  </a:lnTo>
                  <a:lnTo>
                    <a:pt x="102" y="3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3" name="Freeform 22"/>
            <p:cNvSpPr>
              <a:spLocks/>
            </p:cNvSpPr>
            <p:nvPr/>
          </p:nvSpPr>
          <p:spPr bwMode="auto">
            <a:xfrm>
              <a:off x="6915151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50 w 239"/>
                <a:gd name="T7" fmla="*/ 54 h 331"/>
                <a:gd name="T8" fmla="*/ 150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50" y="54"/>
                  </a:lnTo>
                  <a:lnTo>
                    <a:pt x="150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4" name="Rectangle 23"/>
            <p:cNvSpPr>
              <a:spLocks noChangeArrowheads="1"/>
            </p:cNvSpPr>
            <p:nvPr/>
          </p:nvSpPr>
          <p:spPr bwMode="auto">
            <a:xfrm>
              <a:off x="7339013" y="4602163"/>
              <a:ext cx="111125" cy="525463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5" name="Freeform 24"/>
            <p:cNvSpPr>
              <a:spLocks/>
            </p:cNvSpPr>
            <p:nvPr/>
          </p:nvSpPr>
          <p:spPr bwMode="auto">
            <a:xfrm>
              <a:off x="7516813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50 w 239"/>
                <a:gd name="T7" fmla="*/ 54 h 331"/>
                <a:gd name="T8" fmla="*/ 150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50" y="54"/>
                  </a:lnTo>
                  <a:lnTo>
                    <a:pt x="150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6" name="Freeform 25"/>
            <p:cNvSpPr>
              <a:spLocks/>
            </p:cNvSpPr>
            <p:nvPr/>
          </p:nvSpPr>
          <p:spPr bwMode="auto">
            <a:xfrm>
              <a:off x="7940676" y="4602163"/>
              <a:ext cx="377825" cy="533400"/>
            </a:xfrm>
            <a:custGeom>
              <a:avLst/>
              <a:gdLst>
                <a:gd name="T0" fmla="*/ 0 w 238"/>
                <a:gd name="T1" fmla="*/ 0 h 336"/>
                <a:gd name="T2" fmla="*/ 67 w 238"/>
                <a:gd name="T3" fmla="*/ 0 h 336"/>
                <a:gd name="T4" fmla="*/ 67 w 238"/>
                <a:gd name="T5" fmla="*/ 217 h 336"/>
                <a:gd name="T6" fmla="*/ 69 w 238"/>
                <a:gd name="T7" fmla="*/ 234 h 336"/>
                <a:gd name="T8" fmla="*/ 71 w 238"/>
                <a:gd name="T9" fmla="*/ 248 h 336"/>
                <a:gd name="T10" fmla="*/ 74 w 238"/>
                <a:gd name="T11" fmla="*/ 256 h 336"/>
                <a:gd name="T12" fmla="*/ 85 w 238"/>
                <a:gd name="T13" fmla="*/ 268 h 336"/>
                <a:gd name="T14" fmla="*/ 99 w 238"/>
                <a:gd name="T15" fmla="*/ 276 h 336"/>
                <a:gd name="T16" fmla="*/ 119 w 238"/>
                <a:gd name="T17" fmla="*/ 279 h 336"/>
                <a:gd name="T18" fmla="*/ 139 w 238"/>
                <a:gd name="T19" fmla="*/ 276 h 336"/>
                <a:gd name="T20" fmla="*/ 155 w 238"/>
                <a:gd name="T21" fmla="*/ 268 h 336"/>
                <a:gd name="T22" fmla="*/ 164 w 238"/>
                <a:gd name="T23" fmla="*/ 257 h 336"/>
                <a:gd name="T24" fmla="*/ 169 w 238"/>
                <a:gd name="T25" fmla="*/ 240 h 336"/>
                <a:gd name="T26" fmla="*/ 170 w 238"/>
                <a:gd name="T27" fmla="*/ 234 h 336"/>
                <a:gd name="T28" fmla="*/ 170 w 238"/>
                <a:gd name="T29" fmla="*/ 225 h 336"/>
                <a:gd name="T30" fmla="*/ 170 w 238"/>
                <a:gd name="T31" fmla="*/ 211 h 336"/>
                <a:gd name="T32" fmla="*/ 170 w 238"/>
                <a:gd name="T33" fmla="*/ 0 h 336"/>
                <a:gd name="T34" fmla="*/ 238 w 238"/>
                <a:gd name="T35" fmla="*/ 0 h 336"/>
                <a:gd name="T36" fmla="*/ 238 w 238"/>
                <a:gd name="T37" fmla="*/ 221 h 336"/>
                <a:gd name="T38" fmla="*/ 238 w 238"/>
                <a:gd name="T39" fmla="*/ 242 h 336"/>
                <a:gd name="T40" fmla="*/ 238 w 238"/>
                <a:gd name="T41" fmla="*/ 254 h 336"/>
                <a:gd name="T42" fmla="*/ 236 w 238"/>
                <a:gd name="T43" fmla="*/ 264 h 336"/>
                <a:gd name="T44" fmla="*/ 233 w 238"/>
                <a:gd name="T45" fmla="*/ 275 h 336"/>
                <a:gd name="T46" fmla="*/ 228 w 238"/>
                <a:gd name="T47" fmla="*/ 286 h 336"/>
                <a:gd name="T48" fmla="*/ 219 w 238"/>
                <a:gd name="T49" fmla="*/ 298 h 336"/>
                <a:gd name="T50" fmla="*/ 208 w 238"/>
                <a:gd name="T51" fmla="*/ 309 h 336"/>
                <a:gd name="T52" fmla="*/ 192 w 238"/>
                <a:gd name="T53" fmla="*/ 320 h 336"/>
                <a:gd name="T54" fmla="*/ 172 w 238"/>
                <a:gd name="T55" fmla="*/ 328 h 336"/>
                <a:gd name="T56" fmla="*/ 149 w 238"/>
                <a:gd name="T57" fmla="*/ 334 h 336"/>
                <a:gd name="T58" fmla="*/ 120 w 238"/>
                <a:gd name="T59" fmla="*/ 336 h 336"/>
                <a:gd name="T60" fmla="*/ 85 w 238"/>
                <a:gd name="T61" fmla="*/ 334 h 336"/>
                <a:gd name="T62" fmla="*/ 55 w 238"/>
                <a:gd name="T63" fmla="*/ 325 h 336"/>
                <a:gd name="T64" fmla="*/ 31 w 238"/>
                <a:gd name="T65" fmla="*/ 311 h 336"/>
                <a:gd name="T66" fmla="*/ 14 w 238"/>
                <a:gd name="T67" fmla="*/ 292 h 336"/>
                <a:gd name="T68" fmla="*/ 8 w 238"/>
                <a:gd name="T69" fmla="*/ 279 h 336"/>
                <a:gd name="T70" fmla="*/ 3 w 238"/>
                <a:gd name="T71" fmla="*/ 267 h 336"/>
                <a:gd name="T72" fmla="*/ 0 w 238"/>
                <a:gd name="T73" fmla="*/ 250 h 336"/>
                <a:gd name="T74" fmla="*/ 0 w 238"/>
                <a:gd name="T75" fmla="*/ 229 h 336"/>
                <a:gd name="T76" fmla="*/ 0 w 238"/>
                <a:gd name="T7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8" h="336">
                  <a:moveTo>
                    <a:pt x="0" y="0"/>
                  </a:moveTo>
                  <a:lnTo>
                    <a:pt x="67" y="0"/>
                  </a:lnTo>
                  <a:lnTo>
                    <a:pt x="67" y="217"/>
                  </a:lnTo>
                  <a:lnTo>
                    <a:pt x="69" y="234"/>
                  </a:lnTo>
                  <a:lnTo>
                    <a:pt x="71" y="248"/>
                  </a:lnTo>
                  <a:lnTo>
                    <a:pt x="74" y="256"/>
                  </a:lnTo>
                  <a:lnTo>
                    <a:pt x="85" y="268"/>
                  </a:lnTo>
                  <a:lnTo>
                    <a:pt x="99" y="276"/>
                  </a:lnTo>
                  <a:lnTo>
                    <a:pt x="119" y="279"/>
                  </a:lnTo>
                  <a:lnTo>
                    <a:pt x="139" y="276"/>
                  </a:lnTo>
                  <a:lnTo>
                    <a:pt x="155" y="268"/>
                  </a:lnTo>
                  <a:lnTo>
                    <a:pt x="164" y="257"/>
                  </a:lnTo>
                  <a:lnTo>
                    <a:pt x="169" y="240"/>
                  </a:lnTo>
                  <a:lnTo>
                    <a:pt x="170" y="234"/>
                  </a:lnTo>
                  <a:lnTo>
                    <a:pt x="170" y="225"/>
                  </a:lnTo>
                  <a:lnTo>
                    <a:pt x="170" y="211"/>
                  </a:lnTo>
                  <a:lnTo>
                    <a:pt x="170" y="0"/>
                  </a:lnTo>
                  <a:lnTo>
                    <a:pt x="238" y="0"/>
                  </a:lnTo>
                  <a:lnTo>
                    <a:pt x="238" y="221"/>
                  </a:lnTo>
                  <a:lnTo>
                    <a:pt x="238" y="242"/>
                  </a:lnTo>
                  <a:lnTo>
                    <a:pt x="238" y="254"/>
                  </a:lnTo>
                  <a:lnTo>
                    <a:pt x="236" y="264"/>
                  </a:lnTo>
                  <a:lnTo>
                    <a:pt x="233" y="275"/>
                  </a:lnTo>
                  <a:lnTo>
                    <a:pt x="228" y="286"/>
                  </a:lnTo>
                  <a:lnTo>
                    <a:pt x="219" y="298"/>
                  </a:lnTo>
                  <a:lnTo>
                    <a:pt x="208" y="309"/>
                  </a:lnTo>
                  <a:lnTo>
                    <a:pt x="192" y="320"/>
                  </a:lnTo>
                  <a:lnTo>
                    <a:pt x="172" y="328"/>
                  </a:lnTo>
                  <a:lnTo>
                    <a:pt x="149" y="334"/>
                  </a:lnTo>
                  <a:lnTo>
                    <a:pt x="120" y="336"/>
                  </a:lnTo>
                  <a:lnTo>
                    <a:pt x="85" y="334"/>
                  </a:lnTo>
                  <a:lnTo>
                    <a:pt x="55" y="325"/>
                  </a:lnTo>
                  <a:lnTo>
                    <a:pt x="31" y="311"/>
                  </a:lnTo>
                  <a:lnTo>
                    <a:pt x="14" y="292"/>
                  </a:lnTo>
                  <a:lnTo>
                    <a:pt x="8" y="279"/>
                  </a:lnTo>
                  <a:lnTo>
                    <a:pt x="3" y="267"/>
                  </a:lnTo>
                  <a:lnTo>
                    <a:pt x="0" y="250"/>
                  </a:lnTo>
                  <a:lnTo>
                    <a:pt x="0" y="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7" name="Freeform 26"/>
            <p:cNvSpPr>
              <a:spLocks/>
            </p:cNvSpPr>
            <p:nvPr/>
          </p:nvSpPr>
          <p:spPr bwMode="auto">
            <a:xfrm>
              <a:off x="8385176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48 w 239"/>
                <a:gd name="T7" fmla="*/ 54 h 331"/>
                <a:gd name="T8" fmla="*/ 148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48" y="54"/>
                  </a:lnTo>
                  <a:lnTo>
                    <a:pt x="148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8" name="Freeform 27"/>
            <p:cNvSpPr>
              <a:spLocks/>
            </p:cNvSpPr>
            <p:nvPr/>
          </p:nvSpPr>
          <p:spPr bwMode="auto">
            <a:xfrm>
              <a:off x="592138" y="5353050"/>
              <a:ext cx="342900" cy="523875"/>
            </a:xfrm>
            <a:custGeom>
              <a:avLst/>
              <a:gdLst>
                <a:gd name="T0" fmla="*/ 0 w 216"/>
                <a:gd name="T1" fmla="*/ 0 h 330"/>
                <a:gd name="T2" fmla="*/ 37 w 216"/>
                <a:gd name="T3" fmla="*/ 0 h 330"/>
                <a:gd name="T4" fmla="*/ 37 w 216"/>
                <a:gd name="T5" fmla="*/ 219 h 330"/>
                <a:gd name="T6" fmla="*/ 39 w 216"/>
                <a:gd name="T7" fmla="*/ 236 h 330"/>
                <a:gd name="T8" fmla="*/ 41 w 216"/>
                <a:gd name="T9" fmla="*/ 252 h 330"/>
                <a:gd name="T10" fmla="*/ 44 w 216"/>
                <a:gd name="T11" fmla="*/ 266 h 330"/>
                <a:gd name="T12" fmla="*/ 48 w 216"/>
                <a:gd name="T13" fmla="*/ 274 h 330"/>
                <a:gd name="T14" fmla="*/ 58 w 216"/>
                <a:gd name="T15" fmla="*/ 283 h 330"/>
                <a:gd name="T16" fmla="*/ 70 w 216"/>
                <a:gd name="T17" fmla="*/ 289 h 330"/>
                <a:gd name="T18" fmla="*/ 86 w 216"/>
                <a:gd name="T19" fmla="*/ 296 h 330"/>
                <a:gd name="T20" fmla="*/ 108 w 216"/>
                <a:gd name="T21" fmla="*/ 297 h 330"/>
                <a:gd name="T22" fmla="*/ 131 w 216"/>
                <a:gd name="T23" fmla="*/ 294 h 330"/>
                <a:gd name="T24" fmla="*/ 151 w 216"/>
                <a:gd name="T25" fmla="*/ 288 h 330"/>
                <a:gd name="T26" fmla="*/ 164 w 216"/>
                <a:gd name="T27" fmla="*/ 277 h 330"/>
                <a:gd name="T28" fmla="*/ 172 w 216"/>
                <a:gd name="T29" fmla="*/ 261 h 330"/>
                <a:gd name="T30" fmla="*/ 176 w 216"/>
                <a:gd name="T31" fmla="*/ 246 h 330"/>
                <a:gd name="T32" fmla="*/ 176 w 216"/>
                <a:gd name="T33" fmla="*/ 227 h 330"/>
                <a:gd name="T34" fmla="*/ 176 w 216"/>
                <a:gd name="T35" fmla="*/ 0 h 330"/>
                <a:gd name="T36" fmla="*/ 216 w 216"/>
                <a:gd name="T37" fmla="*/ 0 h 330"/>
                <a:gd name="T38" fmla="*/ 216 w 216"/>
                <a:gd name="T39" fmla="*/ 232 h 330"/>
                <a:gd name="T40" fmla="*/ 214 w 216"/>
                <a:gd name="T41" fmla="*/ 257 h 330"/>
                <a:gd name="T42" fmla="*/ 209 w 216"/>
                <a:gd name="T43" fmla="*/ 277 h 330"/>
                <a:gd name="T44" fmla="*/ 201 w 216"/>
                <a:gd name="T45" fmla="*/ 292 h 330"/>
                <a:gd name="T46" fmla="*/ 191 w 216"/>
                <a:gd name="T47" fmla="*/ 305 h 330"/>
                <a:gd name="T48" fmla="*/ 173 w 216"/>
                <a:gd name="T49" fmla="*/ 316 h 330"/>
                <a:gd name="T50" fmla="*/ 155 w 216"/>
                <a:gd name="T51" fmla="*/ 324 h 330"/>
                <a:gd name="T52" fmla="*/ 133 w 216"/>
                <a:gd name="T53" fmla="*/ 328 h 330"/>
                <a:gd name="T54" fmla="*/ 105 w 216"/>
                <a:gd name="T55" fmla="*/ 330 h 330"/>
                <a:gd name="T56" fmla="*/ 78 w 216"/>
                <a:gd name="T57" fmla="*/ 328 h 330"/>
                <a:gd name="T58" fmla="*/ 55 w 216"/>
                <a:gd name="T59" fmla="*/ 322 h 330"/>
                <a:gd name="T60" fmla="*/ 36 w 216"/>
                <a:gd name="T61" fmla="*/ 314 h 330"/>
                <a:gd name="T62" fmla="*/ 22 w 216"/>
                <a:gd name="T63" fmla="*/ 300 h 330"/>
                <a:gd name="T64" fmla="*/ 9 w 216"/>
                <a:gd name="T65" fmla="*/ 283 h 330"/>
                <a:gd name="T66" fmla="*/ 3 w 216"/>
                <a:gd name="T67" fmla="*/ 266 h 330"/>
                <a:gd name="T68" fmla="*/ 0 w 216"/>
                <a:gd name="T69" fmla="*/ 249 h 330"/>
                <a:gd name="T70" fmla="*/ 0 w 216"/>
                <a:gd name="T71" fmla="*/ 233 h 330"/>
                <a:gd name="T72" fmla="*/ 0 w 216"/>
                <a:gd name="T73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6" h="330">
                  <a:moveTo>
                    <a:pt x="0" y="0"/>
                  </a:moveTo>
                  <a:lnTo>
                    <a:pt x="37" y="0"/>
                  </a:lnTo>
                  <a:lnTo>
                    <a:pt x="37" y="219"/>
                  </a:lnTo>
                  <a:lnTo>
                    <a:pt x="39" y="236"/>
                  </a:lnTo>
                  <a:lnTo>
                    <a:pt x="41" y="252"/>
                  </a:lnTo>
                  <a:lnTo>
                    <a:pt x="44" y="266"/>
                  </a:lnTo>
                  <a:lnTo>
                    <a:pt x="48" y="274"/>
                  </a:lnTo>
                  <a:lnTo>
                    <a:pt x="58" y="283"/>
                  </a:lnTo>
                  <a:lnTo>
                    <a:pt x="70" y="289"/>
                  </a:lnTo>
                  <a:lnTo>
                    <a:pt x="86" y="296"/>
                  </a:lnTo>
                  <a:lnTo>
                    <a:pt x="108" y="297"/>
                  </a:lnTo>
                  <a:lnTo>
                    <a:pt x="131" y="294"/>
                  </a:lnTo>
                  <a:lnTo>
                    <a:pt x="151" y="288"/>
                  </a:lnTo>
                  <a:lnTo>
                    <a:pt x="164" y="277"/>
                  </a:lnTo>
                  <a:lnTo>
                    <a:pt x="172" y="261"/>
                  </a:lnTo>
                  <a:lnTo>
                    <a:pt x="176" y="246"/>
                  </a:lnTo>
                  <a:lnTo>
                    <a:pt x="176" y="227"/>
                  </a:lnTo>
                  <a:lnTo>
                    <a:pt x="176" y="0"/>
                  </a:lnTo>
                  <a:lnTo>
                    <a:pt x="216" y="0"/>
                  </a:lnTo>
                  <a:lnTo>
                    <a:pt x="216" y="232"/>
                  </a:lnTo>
                  <a:lnTo>
                    <a:pt x="214" y="257"/>
                  </a:lnTo>
                  <a:lnTo>
                    <a:pt x="209" y="277"/>
                  </a:lnTo>
                  <a:lnTo>
                    <a:pt x="201" y="292"/>
                  </a:lnTo>
                  <a:lnTo>
                    <a:pt x="191" y="305"/>
                  </a:lnTo>
                  <a:lnTo>
                    <a:pt x="173" y="316"/>
                  </a:lnTo>
                  <a:lnTo>
                    <a:pt x="155" y="324"/>
                  </a:lnTo>
                  <a:lnTo>
                    <a:pt x="133" y="328"/>
                  </a:lnTo>
                  <a:lnTo>
                    <a:pt x="105" y="330"/>
                  </a:lnTo>
                  <a:lnTo>
                    <a:pt x="78" y="328"/>
                  </a:lnTo>
                  <a:lnTo>
                    <a:pt x="55" y="322"/>
                  </a:lnTo>
                  <a:lnTo>
                    <a:pt x="36" y="314"/>
                  </a:lnTo>
                  <a:lnTo>
                    <a:pt x="22" y="300"/>
                  </a:lnTo>
                  <a:lnTo>
                    <a:pt x="9" y="283"/>
                  </a:lnTo>
                  <a:lnTo>
                    <a:pt x="3" y="266"/>
                  </a:lnTo>
                  <a:lnTo>
                    <a:pt x="0" y="249"/>
                  </a:lnTo>
                  <a:lnTo>
                    <a:pt x="0" y="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19" name="Freeform 28"/>
            <p:cNvSpPr>
              <a:spLocks/>
            </p:cNvSpPr>
            <p:nvPr/>
          </p:nvSpPr>
          <p:spPr bwMode="auto">
            <a:xfrm>
              <a:off x="1069976" y="5353050"/>
              <a:ext cx="342900" cy="514350"/>
            </a:xfrm>
            <a:custGeom>
              <a:avLst/>
              <a:gdLst>
                <a:gd name="T0" fmla="*/ 0 w 216"/>
                <a:gd name="T1" fmla="*/ 0 h 324"/>
                <a:gd name="T2" fmla="*/ 46 w 216"/>
                <a:gd name="T3" fmla="*/ 0 h 324"/>
                <a:gd name="T4" fmla="*/ 153 w 216"/>
                <a:gd name="T5" fmla="*/ 207 h 324"/>
                <a:gd name="T6" fmla="*/ 163 w 216"/>
                <a:gd name="T7" fmla="*/ 225 h 324"/>
                <a:gd name="T8" fmla="*/ 171 w 216"/>
                <a:gd name="T9" fmla="*/ 244 h 324"/>
                <a:gd name="T10" fmla="*/ 177 w 216"/>
                <a:gd name="T11" fmla="*/ 258 h 324"/>
                <a:gd name="T12" fmla="*/ 182 w 216"/>
                <a:gd name="T13" fmla="*/ 271 h 324"/>
                <a:gd name="T14" fmla="*/ 183 w 216"/>
                <a:gd name="T15" fmla="*/ 275 h 324"/>
                <a:gd name="T16" fmla="*/ 183 w 216"/>
                <a:gd name="T17" fmla="*/ 271 h 324"/>
                <a:gd name="T18" fmla="*/ 183 w 216"/>
                <a:gd name="T19" fmla="*/ 260 h 324"/>
                <a:gd name="T20" fmla="*/ 182 w 216"/>
                <a:gd name="T21" fmla="*/ 242 h 324"/>
                <a:gd name="T22" fmla="*/ 180 w 216"/>
                <a:gd name="T23" fmla="*/ 222 h 324"/>
                <a:gd name="T24" fmla="*/ 180 w 216"/>
                <a:gd name="T25" fmla="*/ 200 h 324"/>
                <a:gd name="T26" fmla="*/ 180 w 216"/>
                <a:gd name="T27" fmla="*/ 177 h 324"/>
                <a:gd name="T28" fmla="*/ 178 w 216"/>
                <a:gd name="T29" fmla="*/ 0 h 324"/>
                <a:gd name="T30" fmla="*/ 216 w 216"/>
                <a:gd name="T31" fmla="*/ 0 h 324"/>
                <a:gd name="T32" fmla="*/ 216 w 216"/>
                <a:gd name="T33" fmla="*/ 324 h 324"/>
                <a:gd name="T34" fmla="*/ 175 w 216"/>
                <a:gd name="T35" fmla="*/ 324 h 324"/>
                <a:gd name="T36" fmla="*/ 72 w 216"/>
                <a:gd name="T37" fmla="*/ 125 h 324"/>
                <a:gd name="T38" fmla="*/ 61 w 216"/>
                <a:gd name="T39" fmla="*/ 106 h 324"/>
                <a:gd name="T40" fmla="*/ 54 w 216"/>
                <a:gd name="T41" fmla="*/ 88 h 324"/>
                <a:gd name="T42" fmla="*/ 46 w 216"/>
                <a:gd name="T43" fmla="*/ 72 h 324"/>
                <a:gd name="T44" fmla="*/ 39 w 216"/>
                <a:gd name="T45" fmla="*/ 60 h 324"/>
                <a:gd name="T46" fmla="*/ 36 w 216"/>
                <a:gd name="T47" fmla="*/ 52 h 324"/>
                <a:gd name="T48" fmla="*/ 35 w 216"/>
                <a:gd name="T49" fmla="*/ 49 h 324"/>
                <a:gd name="T50" fmla="*/ 35 w 216"/>
                <a:gd name="T51" fmla="*/ 53 h 324"/>
                <a:gd name="T52" fmla="*/ 36 w 216"/>
                <a:gd name="T53" fmla="*/ 67 h 324"/>
                <a:gd name="T54" fmla="*/ 38 w 216"/>
                <a:gd name="T55" fmla="*/ 88 h 324"/>
                <a:gd name="T56" fmla="*/ 38 w 216"/>
                <a:gd name="T57" fmla="*/ 111 h 324"/>
                <a:gd name="T58" fmla="*/ 39 w 216"/>
                <a:gd name="T59" fmla="*/ 136 h 324"/>
                <a:gd name="T60" fmla="*/ 41 w 216"/>
                <a:gd name="T61" fmla="*/ 324 h 324"/>
                <a:gd name="T62" fmla="*/ 0 w 216"/>
                <a:gd name="T63" fmla="*/ 324 h 324"/>
                <a:gd name="T64" fmla="*/ 0 w 216"/>
                <a:gd name="T6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6" h="324">
                  <a:moveTo>
                    <a:pt x="0" y="0"/>
                  </a:moveTo>
                  <a:lnTo>
                    <a:pt x="46" y="0"/>
                  </a:lnTo>
                  <a:lnTo>
                    <a:pt x="153" y="207"/>
                  </a:lnTo>
                  <a:lnTo>
                    <a:pt x="163" y="225"/>
                  </a:lnTo>
                  <a:lnTo>
                    <a:pt x="171" y="244"/>
                  </a:lnTo>
                  <a:lnTo>
                    <a:pt x="177" y="258"/>
                  </a:lnTo>
                  <a:lnTo>
                    <a:pt x="182" y="271"/>
                  </a:lnTo>
                  <a:lnTo>
                    <a:pt x="183" y="275"/>
                  </a:lnTo>
                  <a:lnTo>
                    <a:pt x="183" y="271"/>
                  </a:lnTo>
                  <a:lnTo>
                    <a:pt x="183" y="260"/>
                  </a:lnTo>
                  <a:lnTo>
                    <a:pt x="182" y="242"/>
                  </a:lnTo>
                  <a:lnTo>
                    <a:pt x="180" y="222"/>
                  </a:lnTo>
                  <a:lnTo>
                    <a:pt x="180" y="200"/>
                  </a:lnTo>
                  <a:lnTo>
                    <a:pt x="180" y="177"/>
                  </a:lnTo>
                  <a:lnTo>
                    <a:pt x="178" y="0"/>
                  </a:lnTo>
                  <a:lnTo>
                    <a:pt x="216" y="0"/>
                  </a:lnTo>
                  <a:lnTo>
                    <a:pt x="216" y="324"/>
                  </a:lnTo>
                  <a:lnTo>
                    <a:pt x="175" y="324"/>
                  </a:lnTo>
                  <a:lnTo>
                    <a:pt x="72" y="125"/>
                  </a:lnTo>
                  <a:lnTo>
                    <a:pt x="61" y="106"/>
                  </a:lnTo>
                  <a:lnTo>
                    <a:pt x="54" y="88"/>
                  </a:lnTo>
                  <a:lnTo>
                    <a:pt x="46" y="72"/>
                  </a:lnTo>
                  <a:lnTo>
                    <a:pt x="39" y="60"/>
                  </a:lnTo>
                  <a:lnTo>
                    <a:pt x="36" y="52"/>
                  </a:lnTo>
                  <a:lnTo>
                    <a:pt x="35" y="49"/>
                  </a:lnTo>
                  <a:lnTo>
                    <a:pt x="35" y="53"/>
                  </a:lnTo>
                  <a:lnTo>
                    <a:pt x="36" y="67"/>
                  </a:lnTo>
                  <a:lnTo>
                    <a:pt x="38" y="88"/>
                  </a:lnTo>
                  <a:lnTo>
                    <a:pt x="38" y="111"/>
                  </a:lnTo>
                  <a:lnTo>
                    <a:pt x="39" y="136"/>
                  </a:lnTo>
                  <a:lnTo>
                    <a:pt x="41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0" name="Rectangle 29"/>
            <p:cNvSpPr>
              <a:spLocks noChangeArrowheads="1"/>
            </p:cNvSpPr>
            <p:nvPr/>
          </p:nvSpPr>
          <p:spPr bwMode="auto">
            <a:xfrm>
              <a:off x="1557338" y="5353050"/>
              <a:ext cx="58738" cy="514350"/>
            </a:xfrm>
            <a:prstGeom prst="rect">
              <a:avLst/>
            </a:prstGeom>
            <a:solidFill>
              <a:srgbClr val="5D5D5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1" name="Freeform 30"/>
            <p:cNvSpPr>
              <a:spLocks/>
            </p:cNvSpPr>
            <p:nvPr/>
          </p:nvSpPr>
          <p:spPr bwMode="auto">
            <a:xfrm>
              <a:off x="1698626" y="5353050"/>
              <a:ext cx="407988" cy="514350"/>
            </a:xfrm>
            <a:custGeom>
              <a:avLst/>
              <a:gdLst>
                <a:gd name="T0" fmla="*/ 0 w 257"/>
                <a:gd name="T1" fmla="*/ 0 h 324"/>
                <a:gd name="T2" fmla="*/ 42 w 257"/>
                <a:gd name="T3" fmla="*/ 0 h 324"/>
                <a:gd name="T4" fmla="*/ 110 w 257"/>
                <a:gd name="T5" fmla="*/ 210 h 324"/>
                <a:gd name="T6" fmla="*/ 117 w 257"/>
                <a:gd name="T7" fmla="*/ 232 h 324"/>
                <a:gd name="T8" fmla="*/ 123 w 257"/>
                <a:gd name="T9" fmla="*/ 252 h 324"/>
                <a:gd name="T10" fmla="*/ 126 w 257"/>
                <a:gd name="T11" fmla="*/ 271 h 324"/>
                <a:gd name="T12" fmla="*/ 129 w 257"/>
                <a:gd name="T13" fmla="*/ 282 h 324"/>
                <a:gd name="T14" fmla="*/ 131 w 257"/>
                <a:gd name="T15" fmla="*/ 272 h 324"/>
                <a:gd name="T16" fmla="*/ 135 w 257"/>
                <a:gd name="T17" fmla="*/ 258 h 324"/>
                <a:gd name="T18" fmla="*/ 142 w 257"/>
                <a:gd name="T19" fmla="*/ 238 h 324"/>
                <a:gd name="T20" fmla="*/ 150 w 257"/>
                <a:gd name="T21" fmla="*/ 214 h 324"/>
                <a:gd name="T22" fmla="*/ 218 w 257"/>
                <a:gd name="T23" fmla="*/ 0 h 324"/>
                <a:gd name="T24" fmla="*/ 257 w 257"/>
                <a:gd name="T25" fmla="*/ 0 h 324"/>
                <a:gd name="T26" fmla="*/ 146 w 257"/>
                <a:gd name="T27" fmla="*/ 324 h 324"/>
                <a:gd name="T28" fmla="*/ 109 w 257"/>
                <a:gd name="T29" fmla="*/ 324 h 324"/>
                <a:gd name="T30" fmla="*/ 0 w 257"/>
                <a:gd name="T3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7" h="324">
                  <a:moveTo>
                    <a:pt x="0" y="0"/>
                  </a:moveTo>
                  <a:lnTo>
                    <a:pt x="42" y="0"/>
                  </a:lnTo>
                  <a:lnTo>
                    <a:pt x="110" y="210"/>
                  </a:lnTo>
                  <a:lnTo>
                    <a:pt x="117" y="232"/>
                  </a:lnTo>
                  <a:lnTo>
                    <a:pt x="123" y="252"/>
                  </a:lnTo>
                  <a:lnTo>
                    <a:pt x="126" y="271"/>
                  </a:lnTo>
                  <a:lnTo>
                    <a:pt x="129" y="282"/>
                  </a:lnTo>
                  <a:lnTo>
                    <a:pt x="131" y="272"/>
                  </a:lnTo>
                  <a:lnTo>
                    <a:pt x="135" y="258"/>
                  </a:lnTo>
                  <a:lnTo>
                    <a:pt x="142" y="238"/>
                  </a:lnTo>
                  <a:lnTo>
                    <a:pt x="150" y="214"/>
                  </a:lnTo>
                  <a:lnTo>
                    <a:pt x="218" y="0"/>
                  </a:lnTo>
                  <a:lnTo>
                    <a:pt x="257" y="0"/>
                  </a:lnTo>
                  <a:lnTo>
                    <a:pt x="146" y="324"/>
                  </a:lnTo>
                  <a:lnTo>
                    <a:pt x="109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2" name="Freeform 31"/>
            <p:cNvSpPr>
              <a:spLocks/>
            </p:cNvSpPr>
            <p:nvPr/>
          </p:nvSpPr>
          <p:spPr bwMode="auto">
            <a:xfrm>
              <a:off x="2190751" y="5353050"/>
              <a:ext cx="288925" cy="514350"/>
            </a:xfrm>
            <a:custGeom>
              <a:avLst/>
              <a:gdLst>
                <a:gd name="T0" fmla="*/ 0 w 182"/>
                <a:gd name="T1" fmla="*/ 0 h 324"/>
                <a:gd name="T2" fmla="*/ 177 w 182"/>
                <a:gd name="T3" fmla="*/ 0 h 324"/>
                <a:gd name="T4" fmla="*/ 172 w 182"/>
                <a:gd name="T5" fmla="*/ 33 h 324"/>
                <a:gd name="T6" fmla="*/ 39 w 182"/>
                <a:gd name="T7" fmla="*/ 33 h 324"/>
                <a:gd name="T8" fmla="*/ 39 w 182"/>
                <a:gd name="T9" fmla="*/ 139 h 324"/>
                <a:gd name="T10" fmla="*/ 150 w 182"/>
                <a:gd name="T11" fmla="*/ 139 h 324"/>
                <a:gd name="T12" fmla="*/ 150 w 182"/>
                <a:gd name="T13" fmla="*/ 172 h 324"/>
                <a:gd name="T14" fmla="*/ 39 w 182"/>
                <a:gd name="T15" fmla="*/ 172 h 324"/>
                <a:gd name="T16" fmla="*/ 39 w 182"/>
                <a:gd name="T17" fmla="*/ 291 h 324"/>
                <a:gd name="T18" fmla="*/ 182 w 182"/>
                <a:gd name="T19" fmla="*/ 291 h 324"/>
                <a:gd name="T20" fmla="*/ 182 w 182"/>
                <a:gd name="T21" fmla="*/ 324 h 324"/>
                <a:gd name="T22" fmla="*/ 0 w 182"/>
                <a:gd name="T23" fmla="*/ 324 h 324"/>
                <a:gd name="T24" fmla="*/ 0 w 182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324">
                  <a:moveTo>
                    <a:pt x="0" y="0"/>
                  </a:moveTo>
                  <a:lnTo>
                    <a:pt x="177" y="0"/>
                  </a:lnTo>
                  <a:lnTo>
                    <a:pt x="172" y="33"/>
                  </a:lnTo>
                  <a:lnTo>
                    <a:pt x="39" y="33"/>
                  </a:lnTo>
                  <a:lnTo>
                    <a:pt x="39" y="139"/>
                  </a:lnTo>
                  <a:lnTo>
                    <a:pt x="150" y="139"/>
                  </a:lnTo>
                  <a:lnTo>
                    <a:pt x="150" y="172"/>
                  </a:lnTo>
                  <a:lnTo>
                    <a:pt x="39" y="172"/>
                  </a:lnTo>
                  <a:lnTo>
                    <a:pt x="39" y="291"/>
                  </a:lnTo>
                  <a:lnTo>
                    <a:pt x="182" y="291"/>
                  </a:lnTo>
                  <a:lnTo>
                    <a:pt x="182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3" name="Freeform 32"/>
            <p:cNvSpPr>
              <a:spLocks noEditPoints="1"/>
            </p:cNvSpPr>
            <p:nvPr/>
          </p:nvSpPr>
          <p:spPr bwMode="auto">
            <a:xfrm>
              <a:off x="2581276" y="5353050"/>
              <a:ext cx="323850" cy="514350"/>
            </a:xfrm>
            <a:custGeom>
              <a:avLst/>
              <a:gdLst>
                <a:gd name="T0" fmla="*/ 39 w 204"/>
                <a:gd name="T1" fmla="*/ 33 h 324"/>
                <a:gd name="T2" fmla="*/ 39 w 204"/>
                <a:gd name="T3" fmla="*/ 153 h 324"/>
                <a:gd name="T4" fmla="*/ 73 w 204"/>
                <a:gd name="T5" fmla="*/ 153 h 324"/>
                <a:gd name="T6" fmla="*/ 98 w 204"/>
                <a:gd name="T7" fmla="*/ 152 h 324"/>
                <a:gd name="T8" fmla="*/ 117 w 204"/>
                <a:gd name="T9" fmla="*/ 147 h 324"/>
                <a:gd name="T10" fmla="*/ 131 w 204"/>
                <a:gd name="T11" fmla="*/ 138 h 324"/>
                <a:gd name="T12" fmla="*/ 140 w 204"/>
                <a:gd name="T13" fmla="*/ 125 h 324"/>
                <a:gd name="T14" fmla="*/ 146 w 204"/>
                <a:gd name="T15" fmla="*/ 108 h 324"/>
                <a:gd name="T16" fmla="*/ 148 w 204"/>
                <a:gd name="T17" fmla="*/ 89 h 324"/>
                <a:gd name="T18" fmla="*/ 143 w 204"/>
                <a:gd name="T19" fmla="*/ 67 h 324"/>
                <a:gd name="T20" fmla="*/ 132 w 204"/>
                <a:gd name="T21" fmla="*/ 50 h 324"/>
                <a:gd name="T22" fmla="*/ 117 w 204"/>
                <a:gd name="T23" fmla="*/ 39 h 324"/>
                <a:gd name="T24" fmla="*/ 98 w 204"/>
                <a:gd name="T25" fmla="*/ 35 h 324"/>
                <a:gd name="T26" fmla="*/ 76 w 204"/>
                <a:gd name="T27" fmla="*/ 33 h 324"/>
                <a:gd name="T28" fmla="*/ 39 w 204"/>
                <a:gd name="T29" fmla="*/ 33 h 324"/>
                <a:gd name="T30" fmla="*/ 0 w 204"/>
                <a:gd name="T31" fmla="*/ 0 h 324"/>
                <a:gd name="T32" fmla="*/ 75 w 204"/>
                <a:gd name="T33" fmla="*/ 0 h 324"/>
                <a:gd name="T34" fmla="*/ 104 w 204"/>
                <a:gd name="T35" fmla="*/ 2 h 324"/>
                <a:gd name="T36" fmla="*/ 126 w 204"/>
                <a:gd name="T37" fmla="*/ 6 h 324"/>
                <a:gd name="T38" fmla="*/ 143 w 204"/>
                <a:gd name="T39" fmla="*/ 13 h 324"/>
                <a:gd name="T40" fmla="*/ 156 w 204"/>
                <a:gd name="T41" fmla="*/ 20 h 324"/>
                <a:gd name="T42" fmla="*/ 168 w 204"/>
                <a:gd name="T43" fmla="*/ 31 h 324"/>
                <a:gd name="T44" fmla="*/ 178 w 204"/>
                <a:gd name="T45" fmla="*/ 47 h 324"/>
                <a:gd name="T46" fmla="*/ 185 w 204"/>
                <a:gd name="T47" fmla="*/ 66 h 324"/>
                <a:gd name="T48" fmla="*/ 189 w 204"/>
                <a:gd name="T49" fmla="*/ 89 h 324"/>
                <a:gd name="T50" fmla="*/ 185 w 204"/>
                <a:gd name="T51" fmla="*/ 114 h 324"/>
                <a:gd name="T52" fmla="*/ 178 w 204"/>
                <a:gd name="T53" fmla="*/ 136 h 324"/>
                <a:gd name="T54" fmla="*/ 165 w 204"/>
                <a:gd name="T55" fmla="*/ 153 h 324"/>
                <a:gd name="T56" fmla="*/ 148 w 204"/>
                <a:gd name="T57" fmla="*/ 167 h 324"/>
                <a:gd name="T58" fmla="*/ 126 w 204"/>
                <a:gd name="T59" fmla="*/ 175 h 324"/>
                <a:gd name="T60" fmla="*/ 103 w 204"/>
                <a:gd name="T61" fmla="*/ 178 h 324"/>
                <a:gd name="T62" fmla="*/ 98 w 204"/>
                <a:gd name="T63" fmla="*/ 178 h 324"/>
                <a:gd name="T64" fmla="*/ 112 w 204"/>
                <a:gd name="T65" fmla="*/ 191 h 324"/>
                <a:gd name="T66" fmla="*/ 123 w 204"/>
                <a:gd name="T67" fmla="*/ 203 h 324"/>
                <a:gd name="T68" fmla="*/ 131 w 204"/>
                <a:gd name="T69" fmla="*/ 214 h 324"/>
                <a:gd name="T70" fmla="*/ 137 w 204"/>
                <a:gd name="T71" fmla="*/ 224 h 324"/>
                <a:gd name="T72" fmla="*/ 145 w 204"/>
                <a:gd name="T73" fmla="*/ 236 h 324"/>
                <a:gd name="T74" fmla="*/ 156 w 204"/>
                <a:gd name="T75" fmla="*/ 250 h 324"/>
                <a:gd name="T76" fmla="*/ 167 w 204"/>
                <a:gd name="T77" fmla="*/ 267 h 324"/>
                <a:gd name="T78" fmla="*/ 178 w 204"/>
                <a:gd name="T79" fmla="*/ 285 h 324"/>
                <a:gd name="T80" fmla="*/ 189 w 204"/>
                <a:gd name="T81" fmla="*/ 300 h 324"/>
                <a:gd name="T82" fmla="*/ 196 w 204"/>
                <a:gd name="T83" fmla="*/ 313 h 324"/>
                <a:gd name="T84" fmla="*/ 203 w 204"/>
                <a:gd name="T85" fmla="*/ 321 h 324"/>
                <a:gd name="T86" fmla="*/ 204 w 204"/>
                <a:gd name="T87" fmla="*/ 324 h 324"/>
                <a:gd name="T88" fmla="*/ 156 w 204"/>
                <a:gd name="T89" fmla="*/ 324 h 324"/>
                <a:gd name="T90" fmla="*/ 148 w 204"/>
                <a:gd name="T91" fmla="*/ 308 h 324"/>
                <a:gd name="T92" fmla="*/ 135 w 204"/>
                <a:gd name="T93" fmla="*/ 286 h 324"/>
                <a:gd name="T94" fmla="*/ 118 w 204"/>
                <a:gd name="T95" fmla="*/ 261 h 324"/>
                <a:gd name="T96" fmla="*/ 98 w 204"/>
                <a:gd name="T97" fmla="*/ 232 h 324"/>
                <a:gd name="T98" fmla="*/ 73 w 204"/>
                <a:gd name="T99" fmla="*/ 199 h 324"/>
                <a:gd name="T100" fmla="*/ 62 w 204"/>
                <a:gd name="T101" fmla="*/ 186 h 324"/>
                <a:gd name="T102" fmla="*/ 51 w 204"/>
                <a:gd name="T103" fmla="*/ 180 h 324"/>
                <a:gd name="T104" fmla="*/ 37 w 204"/>
                <a:gd name="T105" fmla="*/ 178 h 324"/>
                <a:gd name="T106" fmla="*/ 37 w 204"/>
                <a:gd name="T107" fmla="*/ 324 h 324"/>
                <a:gd name="T108" fmla="*/ 0 w 204"/>
                <a:gd name="T109" fmla="*/ 324 h 324"/>
                <a:gd name="T110" fmla="*/ 0 w 204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4" h="324">
                  <a:moveTo>
                    <a:pt x="39" y="33"/>
                  </a:moveTo>
                  <a:lnTo>
                    <a:pt x="39" y="153"/>
                  </a:lnTo>
                  <a:lnTo>
                    <a:pt x="73" y="153"/>
                  </a:lnTo>
                  <a:lnTo>
                    <a:pt x="98" y="152"/>
                  </a:lnTo>
                  <a:lnTo>
                    <a:pt x="117" y="147"/>
                  </a:lnTo>
                  <a:lnTo>
                    <a:pt x="131" y="138"/>
                  </a:lnTo>
                  <a:lnTo>
                    <a:pt x="140" y="125"/>
                  </a:lnTo>
                  <a:lnTo>
                    <a:pt x="146" y="108"/>
                  </a:lnTo>
                  <a:lnTo>
                    <a:pt x="148" y="89"/>
                  </a:lnTo>
                  <a:lnTo>
                    <a:pt x="143" y="67"/>
                  </a:lnTo>
                  <a:lnTo>
                    <a:pt x="132" y="50"/>
                  </a:lnTo>
                  <a:lnTo>
                    <a:pt x="117" y="39"/>
                  </a:lnTo>
                  <a:lnTo>
                    <a:pt x="98" y="35"/>
                  </a:lnTo>
                  <a:lnTo>
                    <a:pt x="76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75" y="0"/>
                  </a:lnTo>
                  <a:lnTo>
                    <a:pt x="104" y="2"/>
                  </a:lnTo>
                  <a:lnTo>
                    <a:pt x="126" y="6"/>
                  </a:lnTo>
                  <a:lnTo>
                    <a:pt x="143" y="13"/>
                  </a:lnTo>
                  <a:lnTo>
                    <a:pt x="156" y="20"/>
                  </a:lnTo>
                  <a:lnTo>
                    <a:pt x="168" y="31"/>
                  </a:lnTo>
                  <a:lnTo>
                    <a:pt x="178" y="47"/>
                  </a:lnTo>
                  <a:lnTo>
                    <a:pt x="185" y="66"/>
                  </a:lnTo>
                  <a:lnTo>
                    <a:pt x="189" y="89"/>
                  </a:lnTo>
                  <a:lnTo>
                    <a:pt x="185" y="114"/>
                  </a:lnTo>
                  <a:lnTo>
                    <a:pt x="178" y="136"/>
                  </a:lnTo>
                  <a:lnTo>
                    <a:pt x="165" y="153"/>
                  </a:lnTo>
                  <a:lnTo>
                    <a:pt x="148" y="167"/>
                  </a:lnTo>
                  <a:lnTo>
                    <a:pt x="126" y="175"/>
                  </a:lnTo>
                  <a:lnTo>
                    <a:pt x="103" y="178"/>
                  </a:lnTo>
                  <a:lnTo>
                    <a:pt x="98" y="178"/>
                  </a:lnTo>
                  <a:lnTo>
                    <a:pt x="112" y="191"/>
                  </a:lnTo>
                  <a:lnTo>
                    <a:pt x="123" y="203"/>
                  </a:lnTo>
                  <a:lnTo>
                    <a:pt x="131" y="214"/>
                  </a:lnTo>
                  <a:lnTo>
                    <a:pt x="137" y="224"/>
                  </a:lnTo>
                  <a:lnTo>
                    <a:pt x="145" y="236"/>
                  </a:lnTo>
                  <a:lnTo>
                    <a:pt x="156" y="250"/>
                  </a:lnTo>
                  <a:lnTo>
                    <a:pt x="167" y="267"/>
                  </a:lnTo>
                  <a:lnTo>
                    <a:pt x="178" y="285"/>
                  </a:lnTo>
                  <a:lnTo>
                    <a:pt x="189" y="300"/>
                  </a:lnTo>
                  <a:lnTo>
                    <a:pt x="196" y="313"/>
                  </a:lnTo>
                  <a:lnTo>
                    <a:pt x="203" y="321"/>
                  </a:lnTo>
                  <a:lnTo>
                    <a:pt x="204" y="324"/>
                  </a:lnTo>
                  <a:lnTo>
                    <a:pt x="156" y="324"/>
                  </a:lnTo>
                  <a:lnTo>
                    <a:pt x="148" y="308"/>
                  </a:lnTo>
                  <a:lnTo>
                    <a:pt x="135" y="286"/>
                  </a:lnTo>
                  <a:lnTo>
                    <a:pt x="118" y="261"/>
                  </a:lnTo>
                  <a:lnTo>
                    <a:pt x="98" y="232"/>
                  </a:lnTo>
                  <a:lnTo>
                    <a:pt x="73" y="199"/>
                  </a:lnTo>
                  <a:lnTo>
                    <a:pt x="62" y="186"/>
                  </a:lnTo>
                  <a:lnTo>
                    <a:pt x="51" y="180"/>
                  </a:lnTo>
                  <a:lnTo>
                    <a:pt x="37" y="178"/>
                  </a:lnTo>
                  <a:lnTo>
                    <a:pt x="37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4" name="Freeform 33"/>
            <p:cNvSpPr>
              <a:spLocks/>
            </p:cNvSpPr>
            <p:nvPr/>
          </p:nvSpPr>
          <p:spPr bwMode="auto">
            <a:xfrm>
              <a:off x="2967038" y="5343525"/>
              <a:ext cx="349250" cy="533400"/>
            </a:xfrm>
            <a:custGeom>
              <a:avLst/>
              <a:gdLst>
                <a:gd name="T0" fmla="*/ 114 w 220"/>
                <a:gd name="T1" fmla="*/ 0 h 336"/>
                <a:gd name="T2" fmla="*/ 149 w 220"/>
                <a:gd name="T3" fmla="*/ 3 h 336"/>
                <a:gd name="T4" fmla="*/ 181 w 220"/>
                <a:gd name="T5" fmla="*/ 12 h 336"/>
                <a:gd name="T6" fmla="*/ 213 w 220"/>
                <a:gd name="T7" fmla="*/ 31 h 336"/>
                <a:gd name="T8" fmla="*/ 195 w 220"/>
                <a:gd name="T9" fmla="*/ 58 h 336"/>
                <a:gd name="T10" fmla="*/ 174 w 220"/>
                <a:gd name="T11" fmla="*/ 45 h 336"/>
                <a:gd name="T12" fmla="*/ 155 w 220"/>
                <a:gd name="T13" fmla="*/ 37 h 336"/>
                <a:gd name="T14" fmla="*/ 136 w 220"/>
                <a:gd name="T15" fmla="*/ 33 h 336"/>
                <a:gd name="T16" fmla="*/ 116 w 220"/>
                <a:gd name="T17" fmla="*/ 31 h 336"/>
                <a:gd name="T18" fmla="*/ 94 w 220"/>
                <a:gd name="T19" fmla="*/ 33 h 336"/>
                <a:gd name="T20" fmla="*/ 75 w 220"/>
                <a:gd name="T21" fmla="*/ 41 h 336"/>
                <a:gd name="T22" fmla="*/ 63 w 220"/>
                <a:gd name="T23" fmla="*/ 51 h 336"/>
                <a:gd name="T24" fmla="*/ 55 w 220"/>
                <a:gd name="T25" fmla="*/ 66 h 336"/>
                <a:gd name="T26" fmla="*/ 52 w 220"/>
                <a:gd name="T27" fmla="*/ 84 h 336"/>
                <a:gd name="T28" fmla="*/ 55 w 220"/>
                <a:gd name="T29" fmla="*/ 102 h 336"/>
                <a:gd name="T30" fmla="*/ 64 w 220"/>
                <a:gd name="T31" fmla="*/ 116 h 336"/>
                <a:gd name="T32" fmla="*/ 81 w 220"/>
                <a:gd name="T33" fmla="*/ 128 h 336"/>
                <a:gd name="T34" fmla="*/ 105 w 220"/>
                <a:gd name="T35" fmla="*/ 137 h 336"/>
                <a:gd name="T36" fmla="*/ 142 w 220"/>
                <a:gd name="T37" fmla="*/ 148 h 336"/>
                <a:gd name="T38" fmla="*/ 167 w 220"/>
                <a:gd name="T39" fmla="*/ 158 h 336"/>
                <a:gd name="T40" fmla="*/ 186 w 220"/>
                <a:gd name="T41" fmla="*/ 169 h 336"/>
                <a:gd name="T42" fmla="*/ 200 w 220"/>
                <a:gd name="T43" fmla="*/ 181 h 336"/>
                <a:gd name="T44" fmla="*/ 211 w 220"/>
                <a:gd name="T45" fmla="*/ 198 h 336"/>
                <a:gd name="T46" fmla="*/ 219 w 220"/>
                <a:gd name="T47" fmla="*/ 219 h 336"/>
                <a:gd name="T48" fmla="*/ 220 w 220"/>
                <a:gd name="T49" fmla="*/ 239 h 336"/>
                <a:gd name="T50" fmla="*/ 217 w 220"/>
                <a:gd name="T51" fmla="*/ 261 h 336"/>
                <a:gd name="T52" fmla="*/ 210 w 220"/>
                <a:gd name="T53" fmla="*/ 283 h 336"/>
                <a:gd name="T54" fmla="*/ 195 w 220"/>
                <a:gd name="T55" fmla="*/ 302 h 336"/>
                <a:gd name="T56" fmla="*/ 177 w 220"/>
                <a:gd name="T57" fmla="*/ 317 h 336"/>
                <a:gd name="T58" fmla="*/ 155 w 220"/>
                <a:gd name="T59" fmla="*/ 328 h 336"/>
                <a:gd name="T60" fmla="*/ 131 w 220"/>
                <a:gd name="T61" fmla="*/ 334 h 336"/>
                <a:gd name="T62" fmla="*/ 103 w 220"/>
                <a:gd name="T63" fmla="*/ 336 h 336"/>
                <a:gd name="T64" fmla="*/ 66 w 220"/>
                <a:gd name="T65" fmla="*/ 333 h 336"/>
                <a:gd name="T66" fmla="*/ 31 w 220"/>
                <a:gd name="T67" fmla="*/ 323 h 336"/>
                <a:gd name="T68" fmla="*/ 0 w 220"/>
                <a:gd name="T69" fmla="*/ 308 h 336"/>
                <a:gd name="T70" fmla="*/ 17 w 220"/>
                <a:gd name="T71" fmla="*/ 277 h 336"/>
                <a:gd name="T72" fmla="*/ 44 w 220"/>
                <a:gd name="T73" fmla="*/ 292 h 336"/>
                <a:gd name="T74" fmla="*/ 72 w 220"/>
                <a:gd name="T75" fmla="*/ 302 h 336"/>
                <a:gd name="T76" fmla="*/ 103 w 220"/>
                <a:gd name="T77" fmla="*/ 305 h 336"/>
                <a:gd name="T78" fmla="*/ 125 w 220"/>
                <a:gd name="T79" fmla="*/ 303 h 336"/>
                <a:gd name="T80" fmla="*/ 141 w 220"/>
                <a:gd name="T81" fmla="*/ 298 h 336"/>
                <a:gd name="T82" fmla="*/ 155 w 220"/>
                <a:gd name="T83" fmla="*/ 291 h 336"/>
                <a:gd name="T84" fmla="*/ 167 w 220"/>
                <a:gd name="T85" fmla="*/ 278 h 336"/>
                <a:gd name="T86" fmla="*/ 175 w 220"/>
                <a:gd name="T87" fmla="*/ 263 h 336"/>
                <a:gd name="T88" fmla="*/ 178 w 220"/>
                <a:gd name="T89" fmla="*/ 244 h 336"/>
                <a:gd name="T90" fmla="*/ 175 w 220"/>
                <a:gd name="T91" fmla="*/ 225 h 336"/>
                <a:gd name="T92" fmla="*/ 164 w 220"/>
                <a:gd name="T93" fmla="*/ 208 h 336"/>
                <a:gd name="T94" fmla="*/ 145 w 220"/>
                <a:gd name="T95" fmla="*/ 194 h 336"/>
                <a:gd name="T96" fmla="*/ 120 w 220"/>
                <a:gd name="T97" fmla="*/ 184 h 336"/>
                <a:gd name="T98" fmla="*/ 88 w 220"/>
                <a:gd name="T99" fmla="*/ 173 h 336"/>
                <a:gd name="T100" fmla="*/ 63 w 220"/>
                <a:gd name="T101" fmla="*/ 166 h 336"/>
                <a:gd name="T102" fmla="*/ 44 w 220"/>
                <a:gd name="T103" fmla="*/ 156 h 336"/>
                <a:gd name="T104" fmla="*/ 30 w 220"/>
                <a:gd name="T105" fmla="*/ 145 h 336"/>
                <a:gd name="T106" fmla="*/ 19 w 220"/>
                <a:gd name="T107" fmla="*/ 130 h 336"/>
                <a:gd name="T108" fmla="*/ 11 w 220"/>
                <a:gd name="T109" fmla="*/ 112 h 336"/>
                <a:gd name="T110" fmla="*/ 10 w 220"/>
                <a:gd name="T111" fmla="*/ 92 h 336"/>
                <a:gd name="T112" fmla="*/ 13 w 220"/>
                <a:gd name="T113" fmla="*/ 66 h 336"/>
                <a:gd name="T114" fmla="*/ 22 w 220"/>
                <a:gd name="T115" fmla="*/ 44 h 336"/>
                <a:gd name="T116" fmla="*/ 38 w 220"/>
                <a:gd name="T117" fmla="*/ 25 h 336"/>
                <a:gd name="T118" fmla="*/ 60 w 220"/>
                <a:gd name="T119" fmla="*/ 11 h 336"/>
                <a:gd name="T120" fmla="*/ 85 w 220"/>
                <a:gd name="T121" fmla="*/ 3 h 336"/>
                <a:gd name="T122" fmla="*/ 114 w 220"/>
                <a:gd name="T12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0" h="336">
                  <a:moveTo>
                    <a:pt x="114" y="0"/>
                  </a:moveTo>
                  <a:lnTo>
                    <a:pt x="149" y="3"/>
                  </a:lnTo>
                  <a:lnTo>
                    <a:pt x="181" y="12"/>
                  </a:lnTo>
                  <a:lnTo>
                    <a:pt x="213" y="31"/>
                  </a:lnTo>
                  <a:lnTo>
                    <a:pt x="195" y="58"/>
                  </a:lnTo>
                  <a:lnTo>
                    <a:pt x="174" y="45"/>
                  </a:lnTo>
                  <a:lnTo>
                    <a:pt x="155" y="37"/>
                  </a:lnTo>
                  <a:lnTo>
                    <a:pt x="136" y="33"/>
                  </a:lnTo>
                  <a:lnTo>
                    <a:pt x="116" y="31"/>
                  </a:lnTo>
                  <a:lnTo>
                    <a:pt x="94" y="33"/>
                  </a:lnTo>
                  <a:lnTo>
                    <a:pt x="75" y="41"/>
                  </a:lnTo>
                  <a:lnTo>
                    <a:pt x="63" y="51"/>
                  </a:lnTo>
                  <a:lnTo>
                    <a:pt x="55" y="66"/>
                  </a:lnTo>
                  <a:lnTo>
                    <a:pt x="52" y="84"/>
                  </a:lnTo>
                  <a:lnTo>
                    <a:pt x="55" y="102"/>
                  </a:lnTo>
                  <a:lnTo>
                    <a:pt x="64" y="116"/>
                  </a:lnTo>
                  <a:lnTo>
                    <a:pt x="81" y="128"/>
                  </a:lnTo>
                  <a:lnTo>
                    <a:pt x="105" y="137"/>
                  </a:lnTo>
                  <a:lnTo>
                    <a:pt x="142" y="148"/>
                  </a:lnTo>
                  <a:lnTo>
                    <a:pt x="167" y="158"/>
                  </a:lnTo>
                  <a:lnTo>
                    <a:pt x="186" y="169"/>
                  </a:lnTo>
                  <a:lnTo>
                    <a:pt x="200" y="181"/>
                  </a:lnTo>
                  <a:lnTo>
                    <a:pt x="211" y="198"/>
                  </a:lnTo>
                  <a:lnTo>
                    <a:pt x="219" y="219"/>
                  </a:lnTo>
                  <a:lnTo>
                    <a:pt x="220" y="239"/>
                  </a:lnTo>
                  <a:lnTo>
                    <a:pt x="217" y="261"/>
                  </a:lnTo>
                  <a:lnTo>
                    <a:pt x="210" y="283"/>
                  </a:lnTo>
                  <a:lnTo>
                    <a:pt x="195" y="302"/>
                  </a:lnTo>
                  <a:lnTo>
                    <a:pt x="177" y="317"/>
                  </a:lnTo>
                  <a:lnTo>
                    <a:pt x="155" y="328"/>
                  </a:lnTo>
                  <a:lnTo>
                    <a:pt x="131" y="334"/>
                  </a:lnTo>
                  <a:lnTo>
                    <a:pt x="103" y="336"/>
                  </a:lnTo>
                  <a:lnTo>
                    <a:pt x="66" y="333"/>
                  </a:lnTo>
                  <a:lnTo>
                    <a:pt x="31" y="323"/>
                  </a:lnTo>
                  <a:lnTo>
                    <a:pt x="0" y="308"/>
                  </a:lnTo>
                  <a:lnTo>
                    <a:pt x="17" y="277"/>
                  </a:lnTo>
                  <a:lnTo>
                    <a:pt x="44" y="292"/>
                  </a:lnTo>
                  <a:lnTo>
                    <a:pt x="72" y="302"/>
                  </a:lnTo>
                  <a:lnTo>
                    <a:pt x="103" y="305"/>
                  </a:lnTo>
                  <a:lnTo>
                    <a:pt x="125" y="303"/>
                  </a:lnTo>
                  <a:lnTo>
                    <a:pt x="141" y="298"/>
                  </a:lnTo>
                  <a:lnTo>
                    <a:pt x="155" y="291"/>
                  </a:lnTo>
                  <a:lnTo>
                    <a:pt x="167" y="278"/>
                  </a:lnTo>
                  <a:lnTo>
                    <a:pt x="175" y="263"/>
                  </a:lnTo>
                  <a:lnTo>
                    <a:pt x="178" y="244"/>
                  </a:lnTo>
                  <a:lnTo>
                    <a:pt x="175" y="225"/>
                  </a:lnTo>
                  <a:lnTo>
                    <a:pt x="164" y="208"/>
                  </a:lnTo>
                  <a:lnTo>
                    <a:pt x="145" y="194"/>
                  </a:lnTo>
                  <a:lnTo>
                    <a:pt x="120" y="184"/>
                  </a:lnTo>
                  <a:lnTo>
                    <a:pt x="88" y="173"/>
                  </a:lnTo>
                  <a:lnTo>
                    <a:pt x="63" y="166"/>
                  </a:lnTo>
                  <a:lnTo>
                    <a:pt x="44" y="156"/>
                  </a:lnTo>
                  <a:lnTo>
                    <a:pt x="30" y="145"/>
                  </a:lnTo>
                  <a:lnTo>
                    <a:pt x="19" y="130"/>
                  </a:lnTo>
                  <a:lnTo>
                    <a:pt x="11" y="112"/>
                  </a:lnTo>
                  <a:lnTo>
                    <a:pt x="10" y="92"/>
                  </a:lnTo>
                  <a:lnTo>
                    <a:pt x="13" y="66"/>
                  </a:lnTo>
                  <a:lnTo>
                    <a:pt x="22" y="44"/>
                  </a:lnTo>
                  <a:lnTo>
                    <a:pt x="38" y="25"/>
                  </a:lnTo>
                  <a:lnTo>
                    <a:pt x="60" y="11"/>
                  </a:lnTo>
                  <a:lnTo>
                    <a:pt x="85" y="3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5" name="Rectangle 34"/>
            <p:cNvSpPr>
              <a:spLocks noChangeArrowheads="1"/>
            </p:cNvSpPr>
            <p:nvPr/>
          </p:nvSpPr>
          <p:spPr bwMode="auto">
            <a:xfrm>
              <a:off x="3430588" y="5353050"/>
              <a:ext cx="60325" cy="514350"/>
            </a:xfrm>
            <a:prstGeom prst="rect">
              <a:avLst/>
            </a:prstGeom>
            <a:solidFill>
              <a:srgbClr val="5D5D5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6" name="Freeform 35"/>
            <p:cNvSpPr>
              <a:spLocks/>
            </p:cNvSpPr>
            <p:nvPr/>
          </p:nvSpPr>
          <p:spPr bwMode="auto">
            <a:xfrm>
              <a:off x="3579813" y="5353050"/>
              <a:ext cx="339725" cy="514350"/>
            </a:xfrm>
            <a:custGeom>
              <a:avLst/>
              <a:gdLst>
                <a:gd name="T0" fmla="*/ 0 w 214"/>
                <a:gd name="T1" fmla="*/ 0 h 324"/>
                <a:gd name="T2" fmla="*/ 214 w 214"/>
                <a:gd name="T3" fmla="*/ 0 h 324"/>
                <a:gd name="T4" fmla="*/ 212 w 214"/>
                <a:gd name="T5" fmla="*/ 33 h 324"/>
                <a:gd name="T6" fmla="*/ 125 w 214"/>
                <a:gd name="T7" fmla="*/ 33 h 324"/>
                <a:gd name="T8" fmla="*/ 125 w 214"/>
                <a:gd name="T9" fmla="*/ 324 h 324"/>
                <a:gd name="T10" fmla="*/ 87 w 214"/>
                <a:gd name="T11" fmla="*/ 324 h 324"/>
                <a:gd name="T12" fmla="*/ 87 w 214"/>
                <a:gd name="T13" fmla="*/ 33 h 324"/>
                <a:gd name="T14" fmla="*/ 0 w 214"/>
                <a:gd name="T15" fmla="*/ 33 h 324"/>
                <a:gd name="T16" fmla="*/ 0 w 214"/>
                <a:gd name="T17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324">
                  <a:moveTo>
                    <a:pt x="0" y="0"/>
                  </a:moveTo>
                  <a:lnTo>
                    <a:pt x="214" y="0"/>
                  </a:lnTo>
                  <a:lnTo>
                    <a:pt x="212" y="33"/>
                  </a:lnTo>
                  <a:lnTo>
                    <a:pt x="125" y="33"/>
                  </a:lnTo>
                  <a:lnTo>
                    <a:pt x="125" y="324"/>
                  </a:lnTo>
                  <a:lnTo>
                    <a:pt x="87" y="324"/>
                  </a:lnTo>
                  <a:lnTo>
                    <a:pt x="87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7" name="Freeform 36"/>
            <p:cNvSpPr>
              <a:spLocks noEditPoints="1"/>
            </p:cNvSpPr>
            <p:nvPr/>
          </p:nvSpPr>
          <p:spPr bwMode="auto">
            <a:xfrm>
              <a:off x="3889376" y="5243513"/>
              <a:ext cx="422275" cy="623888"/>
            </a:xfrm>
            <a:custGeom>
              <a:avLst/>
              <a:gdLst>
                <a:gd name="T0" fmla="*/ 133 w 266"/>
                <a:gd name="T1" fmla="*/ 104 h 393"/>
                <a:gd name="T2" fmla="*/ 81 w 266"/>
                <a:gd name="T3" fmla="*/ 261 h 393"/>
                <a:gd name="T4" fmla="*/ 181 w 266"/>
                <a:gd name="T5" fmla="*/ 261 h 393"/>
                <a:gd name="T6" fmla="*/ 133 w 266"/>
                <a:gd name="T7" fmla="*/ 104 h 393"/>
                <a:gd name="T8" fmla="*/ 108 w 266"/>
                <a:gd name="T9" fmla="*/ 69 h 393"/>
                <a:gd name="T10" fmla="*/ 160 w 266"/>
                <a:gd name="T11" fmla="*/ 69 h 393"/>
                <a:gd name="T12" fmla="*/ 266 w 266"/>
                <a:gd name="T13" fmla="*/ 393 h 393"/>
                <a:gd name="T14" fmla="*/ 222 w 266"/>
                <a:gd name="T15" fmla="*/ 393 h 393"/>
                <a:gd name="T16" fmla="*/ 192 w 266"/>
                <a:gd name="T17" fmla="*/ 294 h 393"/>
                <a:gd name="T18" fmla="*/ 71 w 266"/>
                <a:gd name="T19" fmla="*/ 294 h 393"/>
                <a:gd name="T20" fmla="*/ 39 w 266"/>
                <a:gd name="T21" fmla="*/ 393 h 393"/>
                <a:gd name="T22" fmla="*/ 0 w 266"/>
                <a:gd name="T23" fmla="*/ 393 h 393"/>
                <a:gd name="T24" fmla="*/ 108 w 266"/>
                <a:gd name="T25" fmla="*/ 69 h 393"/>
                <a:gd name="T26" fmla="*/ 183 w 266"/>
                <a:gd name="T27" fmla="*/ 0 h 393"/>
                <a:gd name="T28" fmla="*/ 189 w 266"/>
                <a:gd name="T29" fmla="*/ 2 h 393"/>
                <a:gd name="T30" fmla="*/ 195 w 266"/>
                <a:gd name="T31" fmla="*/ 4 h 393"/>
                <a:gd name="T32" fmla="*/ 200 w 266"/>
                <a:gd name="T33" fmla="*/ 8 h 393"/>
                <a:gd name="T34" fmla="*/ 203 w 266"/>
                <a:gd name="T35" fmla="*/ 13 h 393"/>
                <a:gd name="T36" fmla="*/ 206 w 266"/>
                <a:gd name="T37" fmla="*/ 18 h 393"/>
                <a:gd name="T38" fmla="*/ 208 w 266"/>
                <a:gd name="T39" fmla="*/ 24 h 393"/>
                <a:gd name="T40" fmla="*/ 205 w 266"/>
                <a:gd name="T41" fmla="*/ 36 h 393"/>
                <a:gd name="T42" fmla="*/ 195 w 266"/>
                <a:gd name="T43" fmla="*/ 46 h 393"/>
                <a:gd name="T44" fmla="*/ 183 w 266"/>
                <a:gd name="T45" fmla="*/ 49 h 393"/>
                <a:gd name="T46" fmla="*/ 170 w 266"/>
                <a:gd name="T47" fmla="*/ 46 h 393"/>
                <a:gd name="T48" fmla="*/ 163 w 266"/>
                <a:gd name="T49" fmla="*/ 36 h 393"/>
                <a:gd name="T50" fmla="*/ 158 w 266"/>
                <a:gd name="T51" fmla="*/ 24 h 393"/>
                <a:gd name="T52" fmla="*/ 160 w 266"/>
                <a:gd name="T53" fmla="*/ 18 h 393"/>
                <a:gd name="T54" fmla="*/ 163 w 266"/>
                <a:gd name="T55" fmla="*/ 13 h 393"/>
                <a:gd name="T56" fmla="*/ 166 w 266"/>
                <a:gd name="T57" fmla="*/ 8 h 393"/>
                <a:gd name="T58" fmla="*/ 170 w 266"/>
                <a:gd name="T59" fmla="*/ 4 h 393"/>
                <a:gd name="T60" fmla="*/ 177 w 266"/>
                <a:gd name="T61" fmla="*/ 2 h 393"/>
                <a:gd name="T62" fmla="*/ 183 w 266"/>
                <a:gd name="T63" fmla="*/ 0 h 393"/>
                <a:gd name="T64" fmla="*/ 85 w 266"/>
                <a:gd name="T65" fmla="*/ 0 h 393"/>
                <a:gd name="T66" fmla="*/ 92 w 266"/>
                <a:gd name="T67" fmla="*/ 2 h 393"/>
                <a:gd name="T68" fmla="*/ 97 w 266"/>
                <a:gd name="T69" fmla="*/ 4 h 393"/>
                <a:gd name="T70" fmla="*/ 102 w 266"/>
                <a:gd name="T71" fmla="*/ 8 h 393"/>
                <a:gd name="T72" fmla="*/ 106 w 266"/>
                <a:gd name="T73" fmla="*/ 13 h 393"/>
                <a:gd name="T74" fmla="*/ 108 w 266"/>
                <a:gd name="T75" fmla="*/ 18 h 393"/>
                <a:gd name="T76" fmla="*/ 110 w 266"/>
                <a:gd name="T77" fmla="*/ 24 h 393"/>
                <a:gd name="T78" fmla="*/ 106 w 266"/>
                <a:gd name="T79" fmla="*/ 36 h 393"/>
                <a:gd name="T80" fmla="*/ 99 w 266"/>
                <a:gd name="T81" fmla="*/ 46 h 393"/>
                <a:gd name="T82" fmla="*/ 86 w 266"/>
                <a:gd name="T83" fmla="*/ 49 h 393"/>
                <a:gd name="T84" fmla="*/ 74 w 266"/>
                <a:gd name="T85" fmla="*/ 46 h 393"/>
                <a:gd name="T86" fmla="*/ 64 w 266"/>
                <a:gd name="T87" fmla="*/ 36 h 393"/>
                <a:gd name="T88" fmla="*/ 61 w 266"/>
                <a:gd name="T89" fmla="*/ 24 h 393"/>
                <a:gd name="T90" fmla="*/ 61 w 266"/>
                <a:gd name="T91" fmla="*/ 18 h 393"/>
                <a:gd name="T92" fmla="*/ 64 w 266"/>
                <a:gd name="T93" fmla="*/ 13 h 393"/>
                <a:gd name="T94" fmla="*/ 67 w 266"/>
                <a:gd name="T95" fmla="*/ 8 h 393"/>
                <a:gd name="T96" fmla="*/ 74 w 266"/>
                <a:gd name="T97" fmla="*/ 4 h 393"/>
                <a:gd name="T98" fmla="*/ 78 w 266"/>
                <a:gd name="T99" fmla="*/ 2 h 393"/>
                <a:gd name="T100" fmla="*/ 85 w 266"/>
                <a:gd name="T101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6" h="393">
                  <a:moveTo>
                    <a:pt x="133" y="104"/>
                  </a:moveTo>
                  <a:lnTo>
                    <a:pt x="81" y="261"/>
                  </a:lnTo>
                  <a:lnTo>
                    <a:pt x="181" y="261"/>
                  </a:lnTo>
                  <a:lnTo>
                    <a:pt x="133" y="104"/>
                  </a:lnTo>
                  <a:close/>
                  <a:moveTo>
                    <a:pt x="108" y="69"/>
                  </a:moveTo>
                  <a:lnTo>
                    <a:pt x="160" y="69"/>
                  </a:lnTo>
                  <a:lnTo>
                    <a:pt x="266" y="393"/>
                  </a:lnTo>
                  <a:lnTo>
                    <a:pt x="222" y="393"/>
                  </a:lnTo>
                  <a:lnTo>
                    <a:pt x="192" y="294"/>
                  </a:lnTo>
                  <a:lnTo>
                    <a:pt x="71" y="294"/>
                  </a:lnTo>
                  <a:lnTo>
                    <a:pt x="39" y="393"/>
                  </a:lnTo>
                  <a:lnTo>
                    <a:pt x="0" y="393"/>
                  </a:lnTo>
                  <a:lnTo>
                    <a:pt x="108" y="69"/>
                  </a:lnTo>
                  <a:close/>
                  <a:moveTo>
                    <a:pt x="183" y="0"/>
                  </a:moveTo>
                  <a:lnTo>
                    <a:pt x="189" y="2"/>
                  </a:lnTo>
                  <a:lnTo>
                    <a:pt x="195" y="4"/>
                  </a:lnTo>
                  <a:lnTo>
                    <a:pt x="200" y="8"/>
                  </a:lnTo>
                  <a:lnTo>
                    <a:pt x="203" y="13"/>
                  </a:lnTo>
                  <a:lnTo>
                    <a:pt x="206" y="18"/>
                  </a:lnTo>
                  <a:lnTo>
                    <a:pt x="208" y="24"/>
                  </a:lnTo>
                  <a:lnTo>
                    <a:pt x="205" y="36"/>
                  </a:lnTo>
                  <a:lnTo>
                    <a:pt x="195" y="46"/>
                  </a:lnTo>
                  <a:lnTo>
                    <a:pt x="183" y="49"/>
                  </a:lnTo>
                  <a:lnTo>
                    <a:pt x="170" y="46"/>
                  </a:lnTo>
                  <a:lnTo>
                    <a:pt x="163" y="36"/>
                  </a:lnTo>
                  <a:lnTo>
                    <a:pt x="158" y="24"/>
                  </a:lnTo>
                  <a:lnTo>
                    <a:pt x="160" y="18"/>
                  </a:lnTo>
                  <a:lnTo>
                    <a:pt x="163" y="13"/>
                  </a:lnTo>
                  <a:lnTo>
                    <a:pt x="166" y="8"/>
                  </a:lnTo>
                  <a:lnTo>
                    <a:pt x="170" y="4"/>
                  </a:lnTo>
                  <a:lnTo>
                    <a:pt x="177" y="2"/>
                  </a:lnTo>
                  <a:lnTo>
                    <a:pt x="183" y="0"/>
                  </a:lnTo>
                  <a:close/>
                  <a:moveTo>
                    <a:pt x="85" y="0"/>
                  </a:moveTo>
                  <a:lnTo>
                    <a:pt x="92" y="2"/>
                  </a:lnTo>
                  <a:lnTo>
                    <a:pt x="97" y="4"/>
                  </a:lnTo>
                  <a:lnTo>
                    <a:pt x="102" y="8"/>
                  </a:lnTo>
                  <a:lnTo>
                    <a:pt x="106" y="13"/>
                  </a:lnTo>
                  <a:lnTo>
                    <a:pt x="108" y="18"/>
                  </a:lnTo>
                  <a:lnTo>
                    <a:pt x="110" y="24"/>
                  </a:lnTo>
                  <a:lnTo>
                    <a:pt x="106" y="36"/>
                  </a:lnTo>
                  <a:lnTo>
                    <a:pt x="99" y="46"/>
                  </a:lnTo>
                  <a:lnTo>
                    <a:pt x="86" y="49"/>
                  </a:lnTo>
                  <a:lnTo>
                    <a:pt x="74" y="46"/>
                  </a:lnTo>
                  <a:lnTo>
                    <a:pt x="64" y="36"/>
                  </a:lnTo>
                  <a:lnTo>
                    <a:pt x="61" y="24"/>
                  </a:lnTo>
                  <a:lnTo>
                    <a:pt x="61" y="18"/>
                  </a:lnTo>
                  <a:lnTo>
                    <a:pt x="64" y="13"/>
                  </a:lnTo>
                  <a:lnTo>
                    <a:pt x="67" y="8"/>
                  </a:lnTo>
                  <a:lnTo>
                    <a:pt x="74" y="4"/>
                  </a:lnTo>
                  <a:lnTo>
                    <a:pt x="78" y="2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8" name="Freeform 37"/>
            <p:cNvSpPr>
              <a:spLocks/>
            </p:cNvSpPr>
            <p:nvPr/>
          </p:nvSpPr>
          <p:spPr bwMode="auto">
            <a:xfrm>
              <a:off x="4289426" y="5353050"/>
              <a:ext cx="339725" cy="514350"/>
            </a:xfrm>
            <a:custGeom>
              <a:avLst/>
              <a:gdLst>
                <a:gd name="T0" fmla="*/ 0 w 214"/>
                <a:gd name="T1" fmla="*/ 0 h 324"/>
                <a:gd name="T2" fmla="*/ 214 w 214"/>
                <a:gd name="T3" fmla="*/ 0 h 324"/>
                <a:gd name="T4" fmla="*/ 212 w 214"/>
                <a:gd name="T5" fmla="*/ 33 h 324"/>
                <a:gd name="T6" fmla="*/ 125 w 214"/>
                <a:gd name="T7" fmla="*/ 33 h 324"/>
                <a:gd name="T8" fmla="*/ 125 w 214"/>
                <a:gd name="T9" fmla="*/ 324 h 324"/>
                <a:gd name="T10" fmla="*/ 87 w 214"/>
                <a:gd name="T11" fmla="*/ 324 h 324"/>
                <a:gd name="T12" fmla="*/ 87 w 214"/>
                <a:gd name="T13" fmla="*/ 33 h 324"/>
                <a:gd name="T14" fmla="*/ 0 w 214"/>
                <a:gd name="T15" fmla="*/ 33 h 324"/>
                <a:gd name="T16" fmla="*/ 0 w 214"/>
                <a:gd name="T17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324">
                  <a:moveTo>
                    <a:pt x="0" y="0"/>
                  </a:moveTo>
                  <a:lnTo>
                    <a:pt x="214" y="0"/>
                  </a:lnTo>
                  <a:lnTo>
                    <a:pt x="212" y="33"/>
                  </a:lnTo>
                  <a:lnTo>
                    <a:pt x="125" y="33"/>
                  </a:lnTo>
                  <a:lnTo>
                    <a:pt x="125" y="324"/>
                  </a:lnTo>
                  <a:lnTo>
                    <a:pt x="87" y="324"/>
                  </a:lnTo>
                  <a:lnTo>
                    <a:pt x="87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9" name="Freeform 38"/>
            <p:cNvSpPr>
              <a:spLocks noEditPoints="1"/>
            </p:cNvSpPr>
            <p:nvPr/>
          </p:nvSpPr>
          <p:spPr bwMode="auto">
            <a:xfrm>
              <a:off x="4921251" y="5353050"/>
              <a:ext cx="322263" cy="514350"/>
            </a:xfrm>
            <a:custGeom>
              <a:avLst/>
              <a:gdLst>
                <a:gd name="T0" fmla="*/ 39 w 203"/>
                <a:gd name="T1" fmla="*/ 33 h 324"/>
                <a:gd name="T2" fmla="*/ 39 w 203"/>
                <a:gd name="T3" fmla="*/ 164 h 324"/>
                <a:gd name="T4" fmla="*/ 92 w 203"/>
                <a:gd name="T5" fmla="*/ 164 h 324"/>
                <a:gd name="T6" fmla="*/ 111 w 203"/>
                <a:gd name="T7" fmla="*/ 163 h 324"/>
                <a:gd name="T8" fmla="*/ 123 w 203"/>
                <a:gd name="T9" fmla="*/ 160 h 324"/>
                <a:gd name="T10" fmla="*/ 134 w 203"/>
                <a:gd name="T11" fmla="*/ 155 h 324"/>
                <a:gd name="T12" fmla="*/ 144 w 203"/>
                <a:gd name="T13" fmla="*/ 146 h 324"/>
                <a:gd name="T14" fmla="*/ 153 w 203"/>
                <a:gd name="T15" fmla="*/ 133 h 324"/>
                <a:gd name="T16" fmla="*/ 158 w 203"/>
                <a:gd name="T17" fmla="*/ 117 h 324"/>
                <a:gd name="T18" fmla="*/ 159 w 203"/>
                <a:gd name="T19" fmla="*/ 100 h 324"/>
                <a:gd name="T20" fmla="*/ 158 w 203"/>
                <a:gd name="T21" fmla="*/ 78 h 324"/>
                <a:gd name="T22" fmla="*/ 151 w 203"/>
                <a:gd name="T23" fmla="*/ 63 h 324"/>
                <a:gd name="T24" fmla="*/ 140 w 203"/>
                <a:gd name="T25" fmla="*/ 49 h 324"/>
                <a:gd name="T26" fmla="*/ 126 w 203"/>
                <a:gd name="T27" fmla="*/ 39 h 324"/>
                <a:gd name="T28" fmla="*/ 106 w 203"/>
                <a:gd name="T29" fmla="*/ 35 h 324"/>
                <a:gd name="T30" fmla="*/ 80 w 203"/>
                <a:gd name="T31" fmla="*/ 33 h 324"/>
                <a:gd name="T32" fmla="*/ 39 w 203"/>
                <a:gd name="T33" fmla="*/ 33 h 324"/>
                <a:gd name="T34" fmla="*/ 0 w 203"/>
                <a:gd name="T35" fmla="*/ 0 h 324"/>
                <a:gd name="T36" fmla="*/ 91 w 203"/>
                <a:gd name="T37" fmla="*/ 0 h 324"/>
                <a:gd name="T38" fmla="*/ 114 w 203"/>
                <a:gd name="T39" fmla="*/ 2 h 324"/>
                <a:gd name="T40" fmla="*/ 133 w 203"/>
                <a:gd name="T41" fmla="*/ 3 h 324"/>
                <a:gd name="T42" fmla="*/ 147 w 203"/>
                <a:gd name="T43" fmla="*/ 8 h 324"/>
                <a:gd name="T44" fmla="*/ 161 w 203"/>
                <a:gd name="T45" fmla="*/ 16 h 324"/>
                <a:gd name="T46" fmla="*/ 180 w 203"/>
                <a:gd name="T47" fmla="*/ 30 h 324"/>
                <a:gd name="T48" fmla="*/ 192 w 203"/>
                <a:gd name="T49" fmla="*/ 49 h 324"/>
                <a:gd name="T50" fmla="*/ 200 w 203"/>
                <a:gd name="T51" fmla="*/ 69 h 324"/>
                <a:gd name="T52" fmla="*/ 203 w 203"/>
                <a:gd name="T53" fmla="*/ 92 h 324"/>
                <a:gd name="T54" fmla="*/ 200 w 203"/>
                <a:gd name="T55" fmla="*/ 124 h 324"/>
                <a:gd name="T56" fmla="*/ 190 w 203"/>
                <a:gd name="T57" fmla="*/ 149 h 324"/>
                <a:gd name="T58" fmla="*/ 173 w 203"/>
                <a:gd name="T59" fmla="*/ 171 h 324"/>
                <a:gd name="T60" fmla="*/ 150 w 203"/>
                <a:gd name="T61" fmla="*/ 185 h 324"/>
                <a:gd name="T62" fmla="*/ 125 w 203"/>
                <a:gd name="T63" fmla="*/ 192 h 324"/>
                <a:gd name="T64" fmla="*/ 95 w 203"/>
                <a:gd name="T65" fmla="*/ 196 h 324"/>
                <a:gd name="T66" fmla="*/ 39 w 203"/>
                <a:gd name="T67" fmla="*/ 196 h 324"/>
                <a:gd name="T68" fmla="*/ 39 w 203"/>
                <a:gd name="T69" fmla="*/ 324 h 324"/>
                <a:gd name="T70" fmla="*/ 0 w 203"/>
                <a:gd name="T71" fmla="*/ 324 h 324"/>
                <a:gd name="T72" fmla="*/ 0 w 203"/>
                <a:gd name="T73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3" h="324">
                  <a:moveTo>
                    <a:pt x="39" y="33"/>
                  </a:moveTo>
                  <a:lnTo>
                    <a:pt x="39" y="164"/>
                  </a:lnTo>
                  <a:lnTo>
                    <a:pt x="92" y="164"/>
                  </a:lnTo>
                  <a:lnTo>
                    <a:pt x="111" y="163"/>
                  </a:lnTo>
                  <a:lnTo>
                    <a:pt x="123" y="160"/>
                  </a:lnTo>
                  <a:lnTo>
                    <a:pt x="134" y="155"/>
                  </a:lnTo>
                  <a:lnTo>
                    <a:pt x="144" y="146"/>
                  </a:lnTo>
                  <a:lnTo>
                    <a:pt x="153" y="133"/>
                  </a:lnTo>
                  <a:lnTo>
                    <a:pt x="158" y="117"/>
                  </a:lnTo>
                  <a:lnTo>
                    <a:pt x="159" y="100"/>
                  </a:lnTo>
                  <a:lnTo>
                    <a:pt x="158" y="78"/>
                  </a:lnTo>
                  <a:lnTo>
                    <a:pt x="151" y="63"/>
                  </a:lnTo>
                  <a:lnTo>
                    <a:pt x="140" y="49"/>
                  </a:lnTo>
                  <a:lnTo>
                    <a:pt x="126" y="39"/>
                  </a:lnTo>
                  <a:lnTo>
                    <a:pt x="106" y="35"/>
                  </a:lnTo>
                  <a:lnTo>
                    <a:pt x="80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91" y="0"/>
                  </a:lnTo>
                  <a:lnTo>
                    <a:pt x="114" y="2"/>
                  </a:lnTo>
                  <a:lnTo>
                    <a:pt x="133" y="3"/>
                  </a:lnTo>
                  <a:lnTo>
                    <a:pt x="147" y="8"/>
                  </a:lnTo>
                  <a:lnTo>
                    <a:pt x="161" y="16"/>
                  </a:lnTo>
                  <a:lnTo>
                    <a:pt x="180" y="30"/>
                  </a:lnTo>
                  <a:lnTo>
                    <a:pt x="192" y="49"/>
                  </a:lnTo>
                  <a:lnTo>
                    <a:pt x="200" y="69"/>
                  </a:lnTo>
                  <a:lnTo>
                    <a:pt x="203" y="92"/>
                  </a:lnTo>
                  <a:lnTo>
                    <a:pt x="200" y="124"/>
                  </a:lnTo>
                  <a:lnTo>
                    <a:pt x="190" y="149"/>
                  </a:lnTo>
                  <a:lnTo>
                    <a:pt x="173" y="171"/>
                  </a:lnTo>
                  <a:lnTo>
                    <a:pt x="150" y="185"/>
                  </a:lnTo>
                  <a:lnTo>
                    <a:pt x="125" y="192"/>
                  </a:lnTo>
                  <a:lnTo>
                    <a:pt x="95" y="196"/>
                  </a:lnTo>
                  <a:lnTo>
                    <a:pt x="39" y="196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0" name="Freeform 39"/>
            <p:cNvSpPr>
              <a:spLocks noEditPoints="1"/>
            </p:cNvSpPr>
            <p:nvPr/>
          </p:nvSpPr>
          <p:spPr bwMode="auto">
            <a:xfrm>
              <a:off x="5238751" y="5353050"/>
              <a:ext cx="420688" cy="514350"/>
            </a:xfrm>
            <a:custGeom>
              <a:avLst/>
              <a:gdLst>
                <a:gd name="T0" fmla="*/ 131 w 265"/>
                <a:gd name="T1" fmla="*/ 35 h 324"/>
                <a:gd name="T2" fmla="*/ 81 w 265"/>
                <a:gd name="T3" fmla="*/ 192 h 324"/>
                <a:gd name="T4" fmla="*/ 181 w 265"/>
                <a:gd name="T5" fmla="*/ 192 h 324"/>
                <a:gd name="T6" fmla="*/ 131 w 265"/>
                <a:gd name="T7" fmla="*/ 35 h 324"/>
                <a:gd name="T8" fmla="*/ 108 w 265"/>
                <a:gd name="T9" fmla="*/ 0 h 324"/>
                <a:gd name="T10" fmla="*/ 159 w 265"/>
                <a:gd name="T11" fmla="*/ 0 h 324"/>
                <a:gd name="T12" fmla="*/ 265 w 265"/>
                <a:gd name="T13" fmla="*/ 324 h 324"/>
                <a:gd name="T14" fmla="*/ 222 w 265"/>
                <a:gd name="T15" fmla="*/ 324 h 324"/>
                <a:gd name="T16" fmla="*/ 192 w 265"/>
                <a:gd name="T17" fmla="*/ 225 h 324"/>
                <a:gd name="T18" fmla="*/ 70 w 265"/>
                <a:gd name="T19" fmla="*/ 225 h 324"/>
                <a:gd name="T20" fmla="*/ 39 w 265"/>
                <a:gd name="T21" fmla="*/ 324 h 324"/>
                <a:gd name="T22" fmla="*/ 0 w 265"/>
                <a:gd name="T23" fmla="*/ 324 h 324"/>
                <a:gd name="T24" fmla="*/ 108 w 265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5" h="324">
                  <a:moveTo>
                    <a:pt x="131" y="35"/>
                  </a:moveTo>
                  <a:lnTo>
                    <a:pt x="81" y="192"/>
                  </a:lnTo>
                  <a:lnTo>
                    <a:pt x="181" y="192"/>
                  </a:lnTo>
                  <a:lnTo>
                    <a:pt x="131" y="35"/>
                  </a:lnTo>
                  <a:close/>
                  <a:moveTo>
                    <a:pt x="108" y="0"/>
                  </a:moveTo>
                  <a:lnTo>
                    <a:pt x="159" y="0"/>
                  </a:lnTo>
                  <a:lnTo>
                    <a:pt x="265" y="324"/>
                  </a:lnTo>
                  <a:lnTo>
                    <a:pt x="222" y="324"/>
                  </a:lnTo>
                  <a:lnTo>
                    <a:pt x="192" y="225"/>
                  </a:lnTo>
                  <a:lnTo>
                    <a:pt x="70" y="225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1" name="Freeform 40"/>
            <p:cNvSpPr>
              <a:spLocks noEditPoints="1"/>
            </p:cNvSpPr>
            <p:nvPr/>
          </p:nvSpPr>
          <p:spPr bwMode="auto">
            <a:xfrm>
              <a:off x="5738813" y="5353050"/>
              <a:ext cx="355600" cy="514350"/>
            </a:xfrm>
            <a:custGeom>
              <a:avLst/>
              <a:gdLst>
                <a:gd name="T0" fmla="*/ 39 w 224"/>
                <a:gd name="T1" fmla="*/ 31 h 324"/>
                <a:gd name="T2" fmla="*/ 39 w 224"/>
                <a:gd name="T3" fmla="*/ 292 h 324"/>
                <a:gd name="T4" fmla="*/ 78 w 224"/>
                <a:gd name="T5" fmla="*/ 292 h 324"/>
                <a:gd name="T6" fmla="*/ 97 w 224"/>
                <a:gd name="T7" fmla="*/ 291 h 324"/>
                <a:gd name="T8" fmla="*/ 116 w 224"/>
                <a:gd name="T9" fmla="*/ 289 h 324"/>
                <a:gd name="T10" fmla="*/ 133 w 224"/>
                <a:gd name="T11" fmla="*/ 283 h 324"/>
                <a:gd name="T12" fmla="*/ 147 w 224"/>
                <a:gd name="T13" fmla="*/ 274 h 324"/>
                <a:gd name="T14" fmla="*/ 160 w 224"/>
                <a:gd name="T15" fmla="*/ 258 h 324"/>
                <a:gd name="T16" fmla="*/ 172 w 224"/>
                <a:gd name="T17" fmla="*/ 232 h 324"/>
                <a:gd name="T18" fmla="*/ 180 w 224"/>
                <a:gd name="T19" fmla="*/ 200 h 324"/>
                <a:gd name="T20" fmla="*/ 182 w 224"/>
                <a:gd name="T21" fmla="*/ 167 h 324"/>
                <a:gd name="T22" fmla="*/ 180 w 224"/>
                <a:gd name="T23" fmla="*/ 135 h 324"/>
                <a:gd name="T24" fmla="*/ 175 w 224"/>
                <a:gd name="T25" fmla="*/ 106 h 324"/>
                <a:gd name="T26" fmla="*/ 167 w 224"/>
                <a:gd name="T27" fmla="*/ 83 h 324"/>
                <a:gd name="T28" fmla="*/ 153 w 224"/>
                <a:gd name="T29" fmla="*/ 61 h 324"/>
                <a:gd name="T30" fmla="*/ 138 w 224"/>
                <a:gd name="T31" fmla="*/ 47 h 324"/>
                <a:gd name="T32" fmla="*/ 121 w 224"/>
                <a:gd name="T33" fmla="*/ 38 h 324"/>
                <a:gd name="T34" fmla="*/ 100 w 224"/>
                <a:gd name="T35" fmla="*/ 33 h 324"/>
                <a:gd name="T36" fmla="*/ 78 w 224"/>
                <a:gd name="T37" fmla="*/ 31 h 324"/>
                <a:gd name="T38" fmla="*/ 39 w 224"/>
                <a:gd name="T39" fmla="*/ 31 h 324"/>
                <a:gd name="T40" fmla="*/ 0 w 224"/>
                <a:gd name="T41" fmla="*/ 0 h 324"/>
                <a:gd name="T42" fmla="*/ 64 w 224"/>
                <a:gd name="T43" fmla="*/ 0 h 324"/>
                <a:gd name="T44" fmla="*/ 97 w 224"/>
                <a:gd name="T45" fmla="*/ 2 h 324"/>
                <a:gd name="T46" fmla="*/ 124 w 224"/>
                <a:gd name="T47" fmla="*/ 5 h 324"/>
                <a:gd name="T48" fmla="*/ 146 w 224"/>
                <a:gd name="T49" fmla="*/ 11 h 324"/>
                <a:gd name="T50" fmla="*/ 169 w 224"/>
                <a:gd name="T51" fmla="*/ 25 h 324"/>
                <a:gd name="T52" fmla="*/ 189 w 224"/>
                <a:gd name="T53" fmla="*/ 44 h 324"/>
                <a:gd name="T54" fmla="*/ 203 w 224"/>
                <a:gd name="T55" fmla="*/ 67 h 324"/>
                <a:gd name="T56" fmla="*/ 214 w 224"/>
                <a:gd name="T57" fmla="*/ 94 h 324"/>
                <a:gd name="T58" fmla="*/ 222 w 224"/>
                <a:gd name="T59" fmla="*/ 127 h 324"/>
                <a:gd name="T60" fmla="*/ 224 w 224"/>
                <a:gd name="T61" fmla="*/ 163 h 324"/>
                <a:gd name="T62" fmla="*/ 221 w 224"/>
                <a:gd name="T63" fmla="*/ 202 h 324"/>
                <a:gd name="T64" fmla="*/ 213 w 224"/>
                <a:gd name="T65" fmla="*/ 236 h 324"/>
                <a:gd name="T66" fmla="*/ 202 w 224"/>
                <a:gd name="T67" fmla="*/ 263 h 324"/>
                <a:gd name="T68" fmla="*/ 186 w 224"/>
                <a:gd name="T69" fmla="*/ 283 h 324"/>
                <a:gd name="T70" fmla="*/ 166 w 224"/>
                <a:gd name="T71" fmla="*/ 303 h 324"/>
                <a:gd name="T72" fmla="*/ 142 w 224"/>
                <a:gd name="T73" fmla="*/ 316 h 324"/>
                <a:gd name="T74" fmla="*/ 116 w 224"/>
                <a:gd name="T75" fmla="*/ 322 h 324"/>
                <a:gd name="T76" fmla="*/ 85 w 224"/>
                <a:gd name="T77" fmla="*/ 324 h 324"/>
                <a:gd name="T78" fmla="*/ 0 w 224"/>
                <a:gd name="T79" fmla="*/ 324 h 324"/>
                <a:gd name="T80" fmla="*/ 0 w 224"/>
                <a:gd name="T8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4" h="324">
                  <a:moveTo>
                    <a:pt x="39" y="31"/>
                  </a:moveTo>
                  <a:lnTo>
                    <a:pt x="39" y="292"/>
                  </a:lnTo>
                  <a:lnTo>
                    <a:pt x="78" y="292"/>
                  </a:lnTo>
                  <a:lnTo>
                    <a:pt x="97" y="291"/>
                  </a:lnTo>
                  <a:lnTo>
                    <a:pt x="116" y="289"/>
                  </a:lnTo>
                  <a:lnTo>
                    <a:pt x="133" y="283"/>
                  </a:lnTo>
                  <a:lnTo>
                    <a:pt x="147" y="274"/>
                  </a:lnTo>
                  <a:lnTo>
                    <a:pt x="160" y="258"/>
                  </a:lnTo>
                  <a:lnTo>
                    <a:pt x="172" y="232"/>
                  </a:lnTo>
                  <a:lnTo>
                    <a:pt x="180" y="200"/>
                  </a:lnTo>
                  <a:lnTo>
                    <a:pt x="182" y="167"/>
                  </a:lnTo>
                  <a:lnTo>
                    <a:pt x="180" y="135"/>
                  </a:lnTo>
                  <a:lnTo>
                    <a:pt x="175" y="106"/>
                  </a:lnTo>
                  <a:lnTo>
                    <a:pt x="167" y="83"/>
                  </a:lnTo>
                  <a:lnTo>
                    <a:pt x="153" y="61"/>
                  </a:lnTo>
                  <a:lnTo>
                    <a:pt x="138" y="47"/>
                  </a:lnTo>
                  <a:lnTo>
                    <a:pt x="121" y="38"/>
                  </a:lnTo>
                  <a:lnTo>
                    <a:pt x="100" y="33"/>
                  </a:lnTo>
                  <a:lnTo>
                    <a:pt x="78" y="31"/>
                  </a:lnTo>
                  <a:lnTo>
                    <a:pt x="39" y="31"/>
                  </a:lnTo>
                  <a:close/>
                  <a:moveTo>
                    <a:pt x="0" y="0"/>
                  </a:moveTo>
                  <a:lnTo>
                    <a:pt x="64" y="0"/>
                  </a:lnTo>
                  <a:lnTo>
                    <a:pt x="97" y="2"/>
                  </a:lnTo>
                  <a:lnTo>
                    <a:pt x="124" y="5"/>
                  </a:lnTo>
                  <a:lnTo>
                    <a:pt x="146" y="11"/>
                  </a:lnTo>
                  <a:lnTo>
                    <a:pt x="169" y="25"/>
                  </a:lnTo>
                  <a:lnTo>
                    <a:pt x="189" y="44"/>
                  </a:lnTo>
                  <a:lnTo>
                    <a:pt x="203" y="67"/>
                  </a:lnTo>
                  <a:lnTo>
                    <a:pt x="214" y="94"/>
                  </a:lnTo>
                  <a:lnTo>
                    <a:pt x="222" y="127"/>
                  </a:lnTo>
                  <a:lnTo>
                    <a:pt x="224" y="163"/>
                  </a:lnTo>
                  <a:lnTo>
                    <a:pt x="221" y="202"/>
                  </a:lnTo>
                  <a:lnTo>
                    <a:pt x="213" y="236"/>
                  </a:lnTo>
                  <a:lnTo>
                    <a:pt x="202" y="263"/>
                  </a:lnTo>
                  <a:lnTo>
                    <a:pt x="186" y="283"/>
                  </a:lnTo>
                  <a:lnTo>
                    <a:pt x="166" y="303"/>
                  </a:lnTo>
                  <a:lnTo>
                    <a:pt x="142" y="316"/>
                  </a:lnTo>
                  <a:lnTo>
                    <a:pt x="116" y="322"/>
                  </a:lnTo>
                  <a:lnTo>
                    <a:pt x="85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2" name="Freeform 41"/>
            <p:cNvSpPr>
              <a:spLocks/>
            </p:cNvSpPr>
            <p:nvPr/>
          </p:nvSpPr>
          <p:spPr bwMode="auto">
            <a:xfrm>
              <a:off x="6213476" y="5353050"/>
              <a:ext cx="288925" cy="514350"/>
            </a:xfrm>
            <a:custGeom>
              <a:avLst/>
              <a:gdLst>
                <a:gd name="T0" fmla="*/ 0 w 182"/>
                <a:gd name="T1" fmla="*/ 0 h 324"/>
                <a:gd name="T2" fmla="*/ 178 w 182"/>
                <a:gd name="T3" fmla="*/ 0 h 324"/>
                <a:gd name="T4" fmla="*/ 171 w 182"/>
                <a:gd name="T5" fmla="*/ 33 h 324"/>
                <a:gd name="T6" fmla="*/ 39 w 182"/>
                <a:gd name="T7" fmla="*/ 33 h 324"/>
                <a:gd name="T8" fmla="*/ 39 w 182"/>
                <a:gd name="T9" fmla="*/ 139 h 324"/>
                <a:gd name="T10" fmla="*/ 150 w 182"/>
                <a:gd name="T11" fmla="*/ 139 h 324"/>
                <a:gd name="T12" fmla="*/ 150 w 182"/>
                <a:gd name="T13" fmla="*/ 172 h 324"/>
                <a:gd name="T14" fmla="*/ 39 w 182"/>
                <a:gd name="T15" fmla="*/ 172 h 324"/>
                <a:gd name="T16" fmla="*/ 39 w 182"/>
                <a:gd name="T17" fmla="*/ 291 h 324"/>
                <a:gd name="T18" fmla="*/ 182 w 182"/>
                <a:gd name="T19" fmla="*/ 291 h 324"/>
                <a:gd name="T20" fmla="*/ 182 w 182"/>
                <a:gd name="T21" fmla="*/ 324 h 324"/>
                <a:gd name="T22" fmla="*/ 0 w 182"/>
                <a:gd name="T23" fmla="*/ 324 h 324"/>
                <a:gd name="T24" fmla="*/ 0 w 182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324">
                  <a:moveTo>
                    <a:pt x="0" y="0"/>
                  </a:moveTo>
                  <a:lnTo>
                    <a:pt x="178" y="0"/>
                  </a:lnTo>
                  <a:lnTo>
                    <a:pt x="171" y="33"/>
                  </a:lnTo>
                  <a:lnTo>
                    <a:pt x="39" y="33"/>
                  </a:lnTo>
                  <a:lnTo>
                    <a:pt x="39" y="139"/>
                  </a:lnTo>
                  <a:lnTo>
                    <a:pt x="150" y="139"/>
                  </a:lnTo>
                  <a:lnTo>
                    <a:pt x="150" y="172"/>
                  </a:lnTo>
                  <a:lnTo>
                    <a:pt x="39" y="172"/>
                  </a:lnTo>
                  <a:lnTo>
                    <a:pt x="39" y="291"/>
                  </a:lnTo>
                  <a:lnTo>
                    <a:pt x="182" y="291"/>
                  </a:lnTo>
                  <a:lnTo>
                    <a:pt x="182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3" name="Freeform 42"/>
            <p:cNvSpPr>
              <a:spLocks noEditPoints="1"/>
            </p:cNvSpPr>
            <p:nvPr/>
          </p:nvSpPr>
          <p:spPr bwMode="auto">
            <a:xfrm>
              <a:off x="6602413" y="5353050"/>
              <a:ext cx="327025" cy="514350"/>
            </a:xfrm>
            <a:custGeom>
              <a:avLst/>
              <a:gdLst>
                <a:gd name="T0" fmla="*/ 40 w 206"/>
                <a:gd name="T1" fmla="*/ 33 h 324"/>
                <a:gd name="T2" fmla="*/ 40 w 206"/>
                <a:gd name="T3" fmla="*/ 153 h 324"/>
                <a:gd name="T4" fmla="*/ 75 w 206"/>
                <a:gd name="T5" fmla="*/ 153 h 324"/>
                <a:gd name="T6" fmla="*/ 100 w 206"/>
                <a:gd name="T7" fmla="*/ 152 h 324"/>
                <a:gd name="T8" fmla="*/ 119 w 206"/>
                <a:gd name="T9" fmla="*/ 147 h 324"/>
                <a:gd name="T10" fmla="*/ 133 w 206"/>
                <a:gd name="T11" fmla="*/ 138 h 324"/>
                <a:gd name="T12" fmla="*/ 142 w 206"/>
                <a:gd name="T13" fmla="*/ 125 h 324"/>
                <a:gd name="T14" fmla="*/ 147 w 206"/>
                <a:gd name="T15" fmla="*/ 108 h 324"/>
                <a:gd name="T16" fmla="*/ 150 w 206"/>
                <a:gd name="T17" fmla="*/ 89 h 324"/>
                <a:gd name="T18" fmla="*/ 145 w 206"/>
                <a:gd name="T19" fmla="*/ 67 h 324"/>
                <a:gd name="T20" fmla="*/ 134 w 206"/>
                <a:gd name="T21" fmla="*/ 50 h 324"/>
                <a:gd name="T22" fmla="*/ 117 w 206"/>
                <a:gd name="T23" fmla="*/ 39 h 324"/>
                <a:gd name="T24" fmla="*/ 100 w 206"/>
                <a:gd name="T25" fmla="*/ 35 h 324"/>
                <a:gd name="T26" fmla="*/ 76 w 206"/>
                <a:gd name="T27" fmla="*/ 33 h 324"/>
                <a:gd name="T28" fmla="*/ 40 w 206"/>
                <a:gd name="T29" fmla="*/ 33 h 324"/>
                <a:gd name="T30" fmla="*/ 0 w 206"/>
                <a:gd name="T31" fmla="*/ 0 h 324"/>
                <a:gd name="T32" fmla="*/ 76 w 206"/>
                <a:gd name="T33" fmla="*/ 0 h 324"/>
                <a:gd name="T34" fmla="*/ 106 w 206"/>
                <a:gd name="T35" fmla="*/ 2 h 324"/>
                <a:gd name="T36" fmla="*/ 128 w 206"/>
                <a:gd name="T37" fmla="*/ 6 h 324"/>
                <a:gd name="T38" fmla="*/ 145 w 206"/>
                <a:gd name="T39" fmla="*/ 13 h 324"/>
                <a:gd name="T40" fmla="*/ 158 w 206"/>
                <a:gd name="T41" fmla="*/ 20 h 324"/>
                <a:gd name="T42" fmla="*/ 169 w 206"/>
                <a:gd name="T43" fmla="*/ 31 h 324"/>
                <a:gd name="T44" fmla="*/ 179 w 206"/>
                <a:gd name="T45" fmla="*/ 47 h 324"/>
                <a:gd name="T46" fmla="*/ 187 w 206"/>
                <a:gd name="T47" fmla="*/ 66 h 324"/>
                <a:gd name="T48" fmla="*/ 190 w 206"/>
                <a:gd name="T49" fmla="*/ 89 h 324"/>
                <a:gd name="T50" fmla="*/ 187 w 206"/>
                <a:gd name="T51" fmla="*/ 114 h 324"/>
                <a:gd name="T52" fmla="*/ 179 w 206"/>
                <a:gd name="T53" fmla="*/ 136 h 324"/>
                <a:gd name="T54" fmla="*/ 165 w 206"/>
                <a:gd name="T55" fmla="*/ 153 h 324"/>
                <a:gd name="T56" fmla="*/ 150 w 206"/>
                <a:gd name="T57" fmla="*/ 167 h 324"/>
                <a:gd name="T58" fmla="*/ 128 w 206"/>
                <a:gd name="T59" fmla="*/ 175 h 324"/>
                <a:gd name="T60" fmla="*/ 104 w 206"/>
                <a:gd name="T61" fmla="*/ 178 h 324"/>
                <a:gd name="T62" fmla="*/ 100 w 206"/>
                <a:gd name="T63" fmla="*/ 178 h 324"/>
                <a:gd name="T64" fmla="*/ 112 w 206"/>
                <a:gd name="T65" fmla="*/ 191 h 324"/>
                <a:gd name="T66" fmla="*/ 123 w 206"/>
                <a:gd name="T67" fmla="*/ 203 h 324"/>
                <a:gd name="T68" fmla="*/ 131 w 206"/>
                <a:gd name="T69" fmla="*/ 214 h 324"/>
                <a:gd name="T70" fmla="*/ 137 w 206"/>
                <a:gd name="T71" fmla="*/ 224 h 324"/>
                <a:gd name="T72" fmla="*/ 147 w 206"/>
                <a:gd name="T73" fmla="*/ 236 h 324"/>
                <a:gd name="T74" fmla="*/ 158 w 206"/>
                <a:gd name="T75" fmla="*/ 250 h 324"/>
                <a:gd name="T76" fmla="*/ 169 w 206"/>
                <a:gd name="T77" fmla="*/ 267 h 324"/>
                <a:gd name="T78" fmla="*/ 179 w 206"/>
                <a:gd name="T79" fmla="*/ 285 h 324"/>
                <a:gd name="T80" fmla="*/ 190 w 206"/>
                <a:gd name="T81" fmla="*/ 300 h 324"/>
                <a:gd name="T82" fmla="*/ 198 w 206"/>
                <a:gd name="T83" fmla="*/ 313 h 324"/>
                <a:gd name="T84" fmla="*/ 204 w 206"/>
                <a:gd name="T85" fmla="*/ 321 h 324"/>
                <a:gd name="T86" fmla="*/ 206 w 206"/>
                <a:gd name="T87" fmla="*/ 324 h 324"/>
                <a:gd name="T88" fmla="*/ 158 w 206"/>
                <a:gd name="T89" fmla="*/ 324 h 324"/>
                <a:gd name="T90" fmla="*/ 150 w 206"/>
                <a:gd name="T91" fmla="*/ 308 h 324"/>
                <a:gd name="T92" fmla="*/ 137 w 206"/>
                <a:gd name="T93" fmla="*/ 286 h 324"/>
                <a:gd name="T94" fmla="*/ 120 w 206"/>
                <a:gd name="T95" fmla="*/ 261 h 324"/>
                <a:gd name="T96" fmla="*/ 100 w 206"/>
                <a:gd name="T97" fmla="*/ 232 h 324"/>
                <a:gd name="T98" fmla="*/ 75 w 206"/>
                <a:gd name="T99" fmla="*/ 199 h 324"/>
                <a:gd name="T100" fmla="*/ 64 w 206"/>
                <a:gd name="T101" fmla="*/ 186 h 324"/>
                <a:gd name="T102" fmla="*/ 53 w 206"/>
                <a:gd name="T103" fmla="*/ 180 h 324"/>
                <a:gd name="T104" fmla="*/ 39 w 206"/>
                <a:gd name="T105" fmla="*/ 178 h 324"/>
                <a:gd name="T106" fmla="*/ 39 w 206"/>
                <a:gd name="T107" fmla="*/ 324 h 324"/>
                <a:gd name="T108" fmla="*/ 0 w 206"/>
                <a:gd name="T109" fmla="*/ 324 h 324"/>
                <a:gd name="T110" fmla="*/ 0 w 206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6" h="324">
                  <a:moveTo>
                    <a:pt x="40" y="33"/>
                  </a:moveTo>
                  <a:lnTo>
                    <a:pt x="40" y="153"/>
                  </a:lnTo>
                  <a:lnTo>
                    <a:pt x="75" y="153"/>
                  </a:lnTo>
                  <a:lnTo>
                    <a:pt x="100" y="152"/>
                  </a:lnTo>
                  <a:lnTo>
                    <a:pt x="119" y="147"/>
                  </a:lnTo>
                  <a:lnTo>
                    <a:pt x="133" y="138"/>
                  </a:lnTo>
                  <a:lnTo>
                    <a:pt x="142" y="125"/>
                  </a:lnTo>
                  <a:lnTo>
                    <a:pt x="147" y="108"/>
                  </a:lnTo>
                  <a:lnTo>
                    <a:pt x="150" y="89"/>
                  </a:lnTo>
                  <a:lnTo>
                    <a:pt x="145" y="67"/>
                  </a:lnTo>
                  <a:lnTo>
                    <a:pt x="134" y="50"/>
                  </a:lnTo>
                  <a:lnTo>
                    <a:pt x="117" y="39"/>
                  </a:lnTo>
                  <a:lnTo>
                    <a:pt x="100" y="35"/>
                  </a:lnTo>
                  <a:lnTo>
                    <a:pt x="76" y="33"/>
                  </a:lnTo>
                  <a:lnTo>
                    <a:pt x="40" y="33"/>
                  </a:lnTo>
                  <a:close/>
                  <a:moveTo>
                    <a:pt x="0" y="0"/>
                  </a:moveTo>
                  <a:lnTo>
                    <a:pt x="76" y="0"/>
                  </a:lnTo>
                  <a:lnTo>
                    <a:pt x="106" y="2"/>
                  </a:lnTo>
                  <a:lnTo>
                    <a:pt x="128" y="6"/>
                  </a:lnTo>
                  <a:lnTo>
                    <a:pt x="145" y="13"/>
                  </a:lnTo>
                  <a:lnTo>
                    <a:pt x="158" y="20"/>
                  </a:lnTo>
                  <a:lnTo>
                    <a:pt x="169" y="31"/>
                  </a:lnTo>
                  <a:lnTo>
                    <a:pt x="179" y="47"/>
                  </a:lnTo>
                  <a:lnTo>
                    <a:pt x="187" y="66"/>
                  </a:lnTo>
                  <a:lnTo>
                    <a:pt x="190" y="89"/>
                  </a:lnTo>
                  <a:lnTo>
                    <a:pt x="187" y="114"/>
                  </a:lnTo>
                  <a:lnTo>
                    <a:pt x="179" y="136"/>
                  </a:lnTo>
                  <a:lnTo>
                    <a:pt x="165" y="153"/>
                  </a:lnTo>
                  <a:lnTo>
                    <a:pt x="150" y="167"/>
                  </a:lnTo>
                  <a:lnTo>
                    <a:pt x="128" y="175"/>
                  </a:lnTo>
                  <a:lnTo>
                    <a:pt x="104" y="178"/>
                  </a:lnTo>
                  <a:lnTo>
                    <a:pt x="100" y="178"/>
                  </a:lnTo>
                  <a:lnTo>
                    <a:pt x="112" y="191"/>
                  </a:lnTo>
                  <a:lnTo>
                    <a:pt x="123" y="203"/>
                  </a:lnTo>
                  <a:lnTo>
                    <a:pt x="131" y="214"/>
                  </a:lnTo>
                  <a:lnTo>
                    <a:pt x="137" y="224"/>
                  </a:lnTo>
                  <a:lnTo>
                    <a:pt x="147" y="236"/>
                  </a:lnTo>
                  <a:lnTo>
                    <a:pt x="158" y="250"/>
                  </a:lnTo>
                  <a:lnTo>
                    <a:pt x="169" y="267"/>
                  </a:lnTo>
                  <a:lnTo>
                    <a:pt x="179" y="285"/>
                  </a:lnTo>
                  <a:lnTo>
                    <a:pt x="190" y="300"/>
                  </a:lnTo>
                  <a:lnTo>
                    <a:pt x="198" y="313"/>
                  </a:lnTo>
                  <a:lnTo>
                    <a:pt x="204" y="321"/>
                  </a:lnTo>
                  <a:lnTo>
                    <a:pt x="206" y="324"/>
                  </a:lnTo>
                  <a:lnTo>
                    <a:pt x="158" y="324"/>
                  </a:lnTo>
                  <a:lnTo>
                    <a:pt x="150" y="308"/>
                  </a:lnTo>
                  <a:lnTo>
                    <a:pt x="137" y="286"/>
                  </a:lnTo>
                  <a:lnTo>
                    <a:pt x="120" y="261"/>
                  </a:lnTo>
                  <a:lnTo>
                    <a:pt x="100" y="232"/>
                  </a:lnTo>
                  <a:lnTo>
                    <a:pt x="75" y="199"/>
                  </a:lnTo>
                  <a:lnTo>
                    <a:pt x="64" y="186"/>
                  </a:lnTo>
                  <a:lnTo>
                    <a:pt x="53" y="180"/>
                  </a:lnTo>
                  <a:lnTo>
                    <a:pt x="39" y="178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4" name="Freeform 43"/>
            <p:cNvSpPr>
              <a:spLocks noEditPoints="1"/>
            </p:cNvSpPr>
            <p:nvPr/>
          </p:nvSpPr>
          <p:spPr bwMode="auto">
            <a:xfrm>
              <a:off x="7018338" y="5353050"/>
              <a:ext cx="338138" cy="514350"/>
            </a:xfrm>
            <a:custGeom>
              <a:avLst/>
              <a:gdLst>
                <a:gd name="T0" fmla="*/ 38 w 213"/>
                <a:gd name="T1" fmla="*/ 292 h 324"/>
                <a:gd name="T2" fmla="*/ 133 w 213"/>
                <a:gd name="T3" fmla="*/ 291 h 324"/>
                <a:gd name="T4" fmla="*/ 163 w 213"/>
                <a:gd name="T5" fmla="*/ 271 h 324"/>
                <a:gd name="T6" fmla="*/ 172 w 213"/>
                <a:gd name="T7" fmla="*/ 232 h 324"/>
                <a:gd name="T8" fmla="*/ 161 w 213"/>
                <a:gd name="T9" fmla="*/ 196 h 324"/>
                <a:gd name="T10" fmla="*/ 133 w 213"/>
                <a:gd name="T11" fmla="*/ 175 h 324"/>
                <a:gd name="T12" fmla="*/ 96 w 213"/>
                <a:gd name="T13" fmla="*/ 172 h 324"/>
                <a:gd name="T14" fmla="*/ 38 w 213"/>
                <a:gd name="T15" fmla="*/ 33 h 324"/>
                <a:gd name="T16" fmla="*/ 94 w 213"/>
                <a:gd name="T17" fmla="*/ 139 h 324"/>
                <a:gd name="T18" fmla="*/ 133 w 213"/>
                <a:gd name="T19" fmla="*/ 135 h 324"/>
                <a:gd name="T20" fmla="*/ 152 w 213"/>
                <a:gd name="T21" fmla="*/ 111 h 324"/>
                <a:gd name="T22" fmla="*/ 156 w 213"/>
                <a:gd name="T23" fmla="*/ 86 h 324"/>
                <a:gd name="T24" fmla="*/ 145 w 213"/>
                <a:gd name="T25" fmla="*/ 53 h 324"/>
                <a:gd name="T26" fmla="*/ 119 w 213"/>
                <a:gd name="T27" fmla="*/ 36 h 324"/>
                <a:gd name="T28" fmla="*/ 85 w 213"/>
                <a:gd name="T29" fmla="*/ 33 h 324"/>
                <a:gd name="T30" fmla="*/ 0 w 213"/>
                <a:gd name="T31" fmla="*/ 0 h 324"/>
                <a:gd name="T32" fmla="*/ 81 w 213"/>
                <a:gd name="T33" fmla="*/ 0 h 324"/>
                <a:gd name="T34" fmla="*/ 122 w 213"/>
                <a:gd name="T35" fmla="*/ 2 h 324"/>
                <a:gd name="T36" fmla="*/ 144 w 213"/>
                <a:gd name="T37" fmla="*/ 8 h 324"/>
                <a:gd name="T38" fmla="*/ 185 w 213"/>
                <a:gd name="T39" fmla="*/ 36 h 324"/>
                <a:gd name="T40" fmla="*/ 199 w 213"/>
                <a:gd name="T41" fmla="*/ 81 h 324"/>
                <a:gd name="T42" fmla="*/ 185 w 213"/>
                <a:gd name="T43" fmla="*/ 125 h 324"/>
                <a:gd name="T44" fmla="*/ 141 w 213"/>
                <a:gd name="T45" fmla="*/ 152 h 324"/>
                <a:gd name="T46" fmla="*/ 172 w 213"/>
                <a:gd name="T47" fmla="*/ 163 h 324"/>
                <a:gd name="T48" fmla="*/ 197 w 213"/>
                <a:gd name="T49" fmla="*/ 183 h 324"/>
                <a:gd name="T50" fmla="*/ 211 w 213"/>
                <a:gd name="T51" fmla="*/ 217 h 324"/>
                <a:gd name="T52" fmla="*/ 210 w 213"/>
                <a:gd name="T53" fmla="*/ 261 h 324"/>
                <a:gd name="T54" fmla="*/ 183 w 213"/>
                <a:gd name="T55" fmla="*/ 302 h 324"/>
                <a:gd name="T56" fmla="*/ 152 w 213"/>
                <a:gd name="T57" fmla="*/ 319 h 324"/>
                <a:gd name="T58" fmla="*/ 128 w 213"/>
                <a:gd name="T59" fmla="*/ 322 h 324"/>
                <a:gd name="T60" fmla="*/ 85 w 213"/>
                <a:gd name="T61" fmla="*/ 324 h 324"/>
                <a:gd name="T62" fmla="*/ 0 w 213"/>
                <a:gd name="T63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" h="324">
                  <a:moveTo>
                    <a:pt x="38" y="172"/>
                  </a:moveTo>
                  <a:lnTo>
                    <a:pt x="38" y="292"/>
                  </a:lnTo>
                  <a:lnTo>
                    <a:pt x="106" y="292"/>
                  </a:lnTo>
                  <a:lnTo>
                    <a:pt x="133" y="291"/>
                  </a:lnTo>
                  <a:lnTo>
                    <a:pt x="150" y="283"/>
                  </a:lnTo>
                  <a:lnTo>
                    <a:pt x="163" y="271"/>
                  </a:lnTo>
                  <a:lnTo>
                    <a:pt x="170" y="253"/>
                  </a:lnTo>
                  <a:lnTo>
                    <a:pt x="172" y="232"/>
                  </a:lnTo>
                  <a:lnTo>
                    <a:pt x="169" y="213"/>
                  </a:lnTo>
                  <a:lnTo>
                    <a:pt x="161" y="196"/>
                  </a:lnTo>
                  <a:lnTo>
                    <a:pt x="149" y="181"/>
                  </a:lnTo>
                  <a:lnTo>
                    <a:pt x="133" y="175"/>
                  </a:lnTo>
                  <a:lnTo>
                    <a:pt x="117" y="172"/>
                  </a:lnTo>
                  <a:lnTo>
                    <a:pt x="96" y="172"/>
                  </a:lnTo>
                  <a:lnTo>
                    <a:pt x="38" y="172"/>
                  </a:lnTo>
                  <a:close/>
                  <a:moveTo>
                    <a:pt x="38" y="33"/>
                  </a:moveTo>
                  <a:lnTo>
                    <a:pt x="38" y="139"/>
                  </a:lnTo>
                  <a:lnTo>
                    <a:pt x="94" y="139"/>
                  </a:lnTo>
                  <a:lnTo>
                    <a:pt x="117" y="138"/>
                  </a:lnTo>
                  <a:lnTo>
                    <a:pt x="133" y="135"/>
                  </a:lnTo>
                  <a:lnTo>
                    <a:pt x="142" y="125"/>
                  </a:lnTo>
                  <a:lnTo>
                    <a:pt x="152" y="111"/>
                  </a:lnTo>
                  <a:lnTo>
                    <a:pt x="155" y="100"/>
                  </a:lnTo>
                  <a:lnTo>
                    <a:pt x="156" y="86"/>
                  </a:lnTo>
                  <a:lnTo>
                    <a:pt x="153" y="69"/>
                  </a:lnTo>
                  <a:lnTo>
                    <a:pt x="145" y="53"/>
                  </a:lnTo>
                  <a:lnTo>
                    <a:pt x="135" y="42"/>
                  </a:lnTo>
                  <a:lnTo>
                    <a:pt x="119" y="36"/>
                  </a:lnTo>
                  <a:lnTo>
                    <a:pt x="105" y="33"/>
                  </a:lnTo>
                  <a:lnTo>
                    <a:pt x="85" y="33"/>
                  </a:lnTo>
                  <a:lnTo>
                    <a:pt x="38" y="33"/>
                  </a:lnTo>
                  <a:close/>
                  <a:moveTo>
                    <a:pt x="0" y="0"/>
                  </a:moveTo>
                  <a:lnTo>
                    <a:pt x="47" y="0"/>
                  </a:lnTo>
                  <a:lnTo>
                    <a:pt x="81" y="0"/>
                  </a:lnTo>
                  <a:lnTo>
                    <a:pt x="105" y="2"/>
                  </a:lnTo>
                  <a:lnTo>
                    <a:pt x="122" y="2"/>
                  </a:lnTo>
                  <a:lnTo>
                    <a:pt x="135" y="5"/>
                  </a:lnTo>
                  <a:lnTo>
                    <a:pt x="144" y="8"/>
                  </a:lnTo>
                  <a:lnTo>
                    <a:pt x="166" y="19"/>
                  </a:lnTo>
                  <a:lnTo>
                    <a:pt x="185" y="36"/>
                  </a:lnTo>
                  <a:lnTo>
                    <a:pt x="195" y="58"/>
                  </a:lnTo>
                  <a:lnTo>
                    <a:pt x="199" y="81"/>
                  </a:lnTo>
                  <a:lnTo>
                    <a:pt x="195" y="105"/>
                  </a:lnTo>
                  <a:lnTo>
                    <a:pt x="185" y="125"/>
                  </a:lnTo>
                  <a:lnTo>
                    <a:pt x="166" y="141"/>
                  </a:lnTo>
                  <a:lnTo>
                    <a:pt x="141" y="152"/>
                  </a:lnTo>
                  <a:lnTo>
                    <a:pt x="158" y="156"/>
                  </a:lnTo>
                  <a:lnTo>
                    <a:pt x="172" y="163"/>
                  </a:lnTo>
                  <a:lnTo>
                    <a:pt x="183" y="169"/>
                  </a:lnTo>
                  <a:lnTo>
                    <a:pt x="197" y="183"/>
                  </a:lnTo>
                  <a:lnTo>
                    <a:pt x="206" y="200"/>
                  </a:lnTo>
                  <a:lnTo>
                    <a:pt x="211" y="217"/>
                  </a:lnTo>
                  <a:lnTo>
                    <a:pt x="213" y="236"/>
                  </a:lnTo>
                  <a:lnTo>
                    <a:pt x="210" y="261"/>
                  </a:lnTo>
                  <a:lnTo>
                    <a:pt x="200" y="285"/>
                  </a:lnTo>
                  <a:lnTo>
                    <a:pt x="183" y="302"/>
                  </a:lnTo>
                  <a:lnTo>
                    <a:pt x="163" y="314"/>
                  </a:lnTo>
                  <a:lnTo>
                    <a:pt x="152" y="319"/>
                  </a:lnTo>
                  <a:lnTo>
                    <a:pt x="141" y="321"/>
                  </a:lnTo>
                  <a:lnTo>
                    <a:pt x="128" y="322"/>
                  </a:lnTo>
                  <a:lnTo>
                    <a:pt x="110" y="324"/>
                  </a:lnTo>
                  <a:lnTo>
                    <a:pt x="85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5" name="Freeform 44"/>
            <p:cNvSpPr>
              <a:spLocks noEditPoints="1"/>
            </p:cNvSpPr>
            <p:nvPr/>
          </p:nvSpPr>
          <p:spPr bwMode="auto">
            <a:xfrm>
              <a:off x="7453313" y="5343525"/>
              <a:ext cx="412750" cy="533400"/>
            </a:xfrm>
            <a:custGeom>
              <a:avLst/>
              <a:gdLst>
                <a:gd name="T0" fmla="*/ 107 w 260"/>
                <a:gd name="T1" fmla="*/ 34 h 336"/>
                <a:gd name="T2" fmla="*/ 71 w 260"/>
                <a:gd name="T3" fmla="*/ 55 h 336"/>
                <a:gd name="T4" fmla="*/ 51 w 260"/>
                <a:gd name="T5" fmla="*/ 94 h 336"/>
                <a:gd name="T6" fmla="*/ 43 w 260"/>
                <a:gd name="T7" fmla="*/ 159 h 336"/>
                <a:gd name="T8" fmla="*/ 50 w 260"/>
                <a:gd name="T9" fmla="*/ 225 h 336"/>
                <a:gd name="T10" fmla="*/ 64 w 260"/>
                <a:gd name="T11" fmla="*/ 272 h 336"/>
                <a:gd name="T12" fmla="*/ 93 w 260"/>
                <a:gd name="T13" fmla="*/ 297 h 336"/>
                <a:gd name="T14" fmla="*/ 132 w 260"/>
                <a:gd name="T15" fmla="*/ 306 h 336"/>
                <a:gd name="T16" fmla="*/ 178 w 260"/>
                <a:gd name="T17" fmla="*/ 294 h 336"/>
                <a:gd name="T18" fmla="*/ 203 w 260"/>
                <a:gd name="T19" fmla="*/ 266 h 336"/>
                <a:gd name="T20" fmla="*/ 214 w 260"/>
                <a:gd name="T21" fmla="*/ 231 h 336"/>
                <a:gd name="T22" fmla="*/ 217 w 260"/>
                <a:gd name="T23" fmla="*/ 180 h 336"/>
                <a:gd name="T24" fmla="*/ 214 w 260"/>
                <a:gd name="T25" fmla="*/ 119 h 336"/>
                <a:gd name="T26" fmla="*/ 201 w 260"/>
                <a:gd name="T27" fmla="*/ 77 h 336"/>
                <a:gd name="T28" fmla="*/ 182 w 260"/>
                <a:gd name="T29" fmla="*/ 50 h 336"/>
                <a:gd name="T30" fmla="*/ 149 w 260"/>
                <a:gd name="T31" fmla="*/ 34 h 336"/>
                <a:gd name="T32" fmla="*/ 129 w 260"/>
                <a:gd name="T33" fmla="*/ 0 h 336"/>
                <a:gd name="T34" fmla="*/ 178 w 260"/>
                <a:gd name="T35" fmla="*/ 9 h 336"/>
                <a:gd name="T36" fmla="*/ 210 w 260"/>
                <a:gd name="T37" fmla="*/ 30 h 336"/>
                <a:gd name="T38" fmla="*/ 231 w 260"/>
                <a:gd name="T39" fmla="*/ 53 h 336"/>
                <a:gd name="T40" fmla="*/ 253 w 260"/>
                <a:gd name="T41" fmla="*/ 105 h 336"/>
                <a:gd name="T42" fmla="*/ 260 w 260"/>
                <a:gd name="T43" fmla="*/ 173 h 336"/>
                <a:gd name="T44" fmla="*/ 253 w 260"/>
                <a:gd name="T45" fmla="*/ 238 h 336"/>
                <a:gd name="T46" fmla="*/ 231 w 260"/>
                <a:gd name="T47" fmla="*/ 286 h 336"/>
                <a:gd name="T48" fmla="*/ 189 w 260"/>
                <a:gd name="T49" fmla="*/ 323 h 336"/>
                <a:gd name="T50" fmla="*/ 131 w 260"/>
                <a:gd name="T51" fmla="*/ 336 h 336"/>
                <a:gd name="T52" fmla="*/ 78 w 260"/>
                <a:gd name="T53" fmla="*/ 325 h 336"/>
                <a:gd name="T54" fmla="*/ 39 w 260"/>
                <a:gd name="T55" fmla="*/ 295 h 336"/>
                <a:gd name="T56" fmla="*/ 10 w 260"/>
                <a:gd name="T57" fmla="*/ 241 h 336"/>
                <a:gd name="T58" fmla="*/ 0 w 260"/>
                <a:gd name="T59" fmla="*/ 167 h 336"/>
                <a:gd name="T60" fmla="*/ 12 w 260"/>
                <a:gd name="T61" fmla="*/ 89 h 336"/>
                <a:gd name="T62" fmla="*/ 45 w 260"/>
                <a:gd name="T63" fmla="*/ 34 h 336"/>
                <a:gd name="T64" fmla="*/ 96 w 260"/>
                <a:gd name="T65" fmla="*/ 5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0" h="336">
                  <a:moveTo>
                    <a:pt x="129" y="31"/>
                  </a:moveTo>
                  <a:lnTo>
                    <a:pt x="107" y="34"/>
                  </a:lnTo>
                  <a:lnTo>
                    <a:pt x="87" y="42"/>
                  </a:lnTo>
                  <a:lnTo>
                    <a:pt x="71" y="55"/>
                  </a:lnTo>
                  <a:lnTo>
                    <a:pt x="60" y="70"/>
                  </a:lnTo>
                  <a:lnTo>
                    <a:pt x="51" y="94"/>
                  </a:lnTo>
                  <a:lnTo>
                    <a:pt x="45" y="123"/>
                  </a:lnTo>
                  <a:lnTo>
                    <a:pt x="43" y="159"/>
                  </a:lnTo>
                  <a:lnTo>
                    <a:pt x="45" y="194"/>
                  </a:lnTo>
                  <a:lnTo>
                    <a:pt x="50" y="225"/>
                  </a:lnTo>
                  <a:lnTo>
                    <a:pt x="56" y="252"/>
                  </a:lnTo>
                  <a:lnTo>
                    <a:pt x="64" y="272"/>
                  </a:lnTo>
                  <a:lnTo>
                    <a:pt x="76" y="286"/>
                  </a:lnTo>
                  <a:lnTo>
                    <a:pt x="93" y="297"/>
                  </a:lnTo>
                  <a:lnTo>
                    <a:pt x="112" y="305"/>
                  </a:lnTo>
                  <a:lnTo>
                    <a:pt x="132" y="306"/>
                  </a:lnTo>
                  <a:lnTo>
                    <a:pt x="157" y="303"/>
                  </a:lnTo>
                  <a:lnTo>
                    <a:pt x="178" y="294"/>
                  </a:lnTo>
                  <a:lnTo>
                    <a:pt x="193" y="278"/>
                  </a:lnTo>
                  <a:lnTo>
                    <a:pt x="203" y="266"/>
                  </a:lnTo>
                  <a:lnTo>
                    <a:pt x="209" y="250"/>
                  </a:lnTo>
                  <a:lnTo>
                    <a:pt x="214" y="231"/>
                  </a:lnTo>
                  <a:lnTo>
                    <a:pt x="217" y="208"/>
                  </a:lnTo>
                  <a:lnTo>
                    <a:pt x="217" y="180"/>
                  </a:lnTo>
                  <a:lnTo>
                    <a:pt x="217" y="147"/>
                  </a:lnTo>
                  <a:lnTo>
                    <a:pt x="214" y="119"/>
                  </a:lnTo>
                  <a:lnTo>
                    <a:pt x="209" y="95"/>
                  </a:lnTo>
                  <a:lnTo>
                    <a:pt x="201" y="77"/>
                  </a:lnTo>
                  <a:lnTo>
                    <a:pt x="193" y="62"/>
                  </a:lnTo>
                  <a:lnTo>
                    <a:pt x="182" y="50"/>
                  </a:lnTo>
                  <a:lnTo>
                    <a:pt x="167" y="41"/>
                  </a:lnTo>
                  <a:lnTo>
                    <a:pt x="149" y="34"/>
                  </a:lnTo>
                  <a:lnTo>
                    <a:pt x="129" y="31"/>
                  </a:lnTo>
                  <a:close/>
                  <a:moveTo>
                    <a:pt x="129" y="0"/>
                  </a:moveTo>
                  <a:lnTo>
                    <a:pt x="156" y="3"/>
                  </a:lnTo>
                  <a:lnTo>
                    <a:pt x="178" y="9"/>
                  </a:lnTo>
                  <a:lnTo>
                    <a:pt x="195" y="19"/>
                  </a:lnTo>
                  <a:lnTo>
                    <a:pt x="210" y="30"/>
                  </a:lnTo>
                  <a:lnTo>
                    <a:pt x="221" y="42"/>
                  </a:lnTo>
                  <a:lnTo>
                    <a:pt x="231" y="53"/>
                  </a:lnTo>
                  <a:lnTo>
                    <a:pt x="245" y="78"/>
                  </a:lnTo>
                  <a:lnTo>
                    <a:pt x="253" y="105"/>
                  </a:lnTo>
                  <a:lnTo>
                    <a:pt x="259" y="137"/>
                  </a:lnTo>
                  <a:lnTo>
                    <a:pt x="260" y="173"/>
                  </a:lnTo>
                  <a:lnTo>
                    <a:pt x="259" y="208"/>
                  </a:lnTo>
                  <a:lnTo>
                    <a:pt x="253" y="238"/>
                  </a:lnTo>
                  <a:lnTo>
                    <a:pt x="245" y="264"/>
                  </a:lnTo>
                  <a:lnTo>
                    <a:pt x="231" y="286"/>
                  </a:lnTo>
                  <a:lnTo>
                    <a:pt x="214" y="305"/>
                  </a:lnTo>
                  <a:lnTo>
                    <a:pt x="189" y="323"/>
                  </a:lnTo>
                  <a:lnTo>
                    <a:pt x="162" y="333"/>
                  </a:lnTo>
                  <a:lnTo>
                    <a:pt x="131" y="336"/>
                  </a:lnTo>
                  <a:lnTo>
                    <a:pt x="103" y="333"/>
                  </a:lnTo>
                  <a:lnTo>
                    <a:pt x="78" y="325"/>
                  </a:lnTo>
                  <a:lnTo>
                    <a:pt x="57" y="313"/>
                  </a:lnTo>
                  <a:lnTo>
                    <a:pt x="39" y="295"/>
                  </a:lnTo>
                  <a:lnTo>
                    <a:pt x="21" y="270"/>
                  </a:lnTo>
                  <a:lnTo>
                    <a:pt x="10" y="241"/>
                  </a:lnTo>
                  <a:lnTo>
                    <a:pt x="3" y="206"/>
                  </a:lnTo>
                  <a:lnTo>
                    <a:pt x="0" y="167"/>
                  </a:lnTo>
                  <a:lnTo>
                    <a:pt x="3" y="125"/>
                  </a:lnTo>
                  <a:lnTo>
                    <a:pt x="12" y="89"/>
                  </a:lnTo>
                  <a:lnTo>
                    <a:pt x="26" y="58"/>
                  </a:lnTo>
                  <a:lnTo>
                    <a:pt x="45" y="34"/>
                  </a:lnTo>
                  <a:lnTo>
                    <a:pt x="68" y="16"/>
                  </a:lnTo>
                  <a:lnTo>
                    <a:pt x="96" y="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6" name="Freeform 45"/>
            <p:cNvSpPr>
              <a:spLocks noEditPoints="1"/>
            </p:cNvSpPr>
            <p:nvPr/>
          </p:nvSpPr>
          <p:spPr bwMode="auto">
            <a:xfrm>
              <a:off x="7985126" y="5353050"/>
              <a:ext cx="328613" cy="514350"/>
            </a:xfrm>
            <a:custGeom>
              <a:avLst/>
              <a:gdLst>
                <a:gd name="T0" fmla="*/ 39 w 207"/>
                <a:gd name="T1" fmla="*/ 33 h 324"/>
                <a:gd name="T2" fmla="*/ 39 w 207"/>
                <a:gd name="T3" fmla="*/ 153 h 324"/>
                <a:gd name="T4" fmla="*/ 74 w 207"/>
                <a:gd name="T5" fmla="*/ 153 h 324"/>
                <a:gd name="T6" fmla="*/ 100 w 207"/>
                <a:gd name="T7" fmla="*/ 152 h 324"/>
                <a:gd name="T8" fmla="*/ 119 w 207"/>
                <a:gd name="T9" fmla="*/ 147 h 324"/>
                <a:gd name="T10" fmla="*/ 133 w 207"/>
                <a:gd name="T11" fmla="*/ 138 h 324"/>
                <a:gd name="T12" fmla="*/ 142 w 207"/>
                <a:gd name="T13" fmla="*/ 125 h 324"/>
                <a:gd name="T14" fmla="*/ 147 w 207"/>
                <a:gd name="T15" fmla="*/ 108 h 324"/>
                <a:gd name="T16" fmla="*/ 149 w 207"/>
                <a:gd name="T17" fmla="*/ 89 h 324"/>
                <a:gd name="T18" fmla="*/ 146 w 207"/>
                <a:gd name="T19" fmla="*/ 67 h 324"/>
                <a:gd name="T20" fmla="*/ 135 w 207"/>
                <a:gd name="T21" fmla="*/ 50 h 324"/>
                <a:gd name="T22" fmla="*/ 117 w 207"/>
                <a:gd name="T23" fmla="*/ 39 h 324"/>
                <a:gd name="T24" fmla="*/ 100 w 207"/>
                <a:gd name="T25" fmla="*/ 35 h 324"/>
                <a:gd name="T26" fmla="*/ 77 w 207"/>
                <a:gd name="T27" fmla="*/ 33 h 324"/>
                <a:gd name="T28" fmla="*/ 39 w 207"/>
                <a:gd name="T29" fmla="*/ 33 h 324"/>
                <a:gd name="T30" fmla="*/ 0 w 207"/>
                <a:gd name="T31" fmla="*/ 0 h 324"/>
                <a:gd name="T32" fmla="*/ 77 w 207"/>
                <a:gd name="T33" fmla="*/ 0 h 324"/>
                <a:gd name="T34" fmla="*/ 105 w 207"/>
                <a:gd name="T35" fmla="*/ 2 h 324"/>
                <a:gd name="T36" fmla="*/ 128 w 207"/>
                <a:gd name="T37" fmla="*/ 6 h 324"/>
                <a:gd name="T38" fmla="*/ 146 w 207"/>
                <a:gd name="T39" fmla="*/ 13 h 324"/>
                <a:gd name="T40" fmla="*/ 158 w 207"/>
                <a:gd name="T41" fmla="*/ 20 h 324"/>
                <a:gd name="T42" fmla="*/ 169 w 207"/>
                <a:gd name="T43" fmla="*/ 31 h 324"/>
                <a:gd name="T44" fmla="*/ 180 w 207"/>
                <a:gd name="T45" fmla="*/ 47 h 324"/>
                <a:gd name="T46" fmla="*/ 188 w 207"/>
                <a:gd name="T47" fmla="*/ 66 h 324"/>
                <a:gd name="T48" fmla="*/ 189 w 207"/>
                <a:gd name="T49" fmla="*/ 89 h 324"/>
                <a:gd name="T50" fmla="*/ 188 w 207"/>
                <a:gd name="T51" fmla="*/ 114 h 324"/>
                <a:gd name="T52" fmla="*/ 180 w 207"/>
                <a:gd name="T53" fmla="*/ 136 h 324"/>
                <a:gd name="T54" fmla="*/ 166 w 207"/>
                <a:gd name="T55" fmla="*/ 153 h 324"/>
                <a:gd name="T56" fmla="*/ 149 w 207"/>
                <a:gd name="T57" fmla="*/ 167 h 324"/>
                <a:gd name="T58" fmla="*/ 128 w 207"/>
                <a:gd name="T59" fmla="*/ 175 h 324"/>
                <a:gd name="T60" fmla="*/ 103 w 207"/>
                <a:gd name="T61" fmla="*/ 178 h 324"/>
                <a:gd name="T62" fmla="*/ 99 w 207"/>
                <a:gd name="T63" fmla="*/ 178 h 324"/>
                <a:gd name="T64" fmla="*/ 113 w 207"/>
                <a:gd name="T65" fmla="*/ 191 h 324"/>
                <a:gd name="T66" fmla="*/ 124 w 207"/>
                <a:gd name="T67" fmla="*/ 203 h 324"/>
                <a:gd name="T68" fmla="*/ 132 w 207"/>
                <a:gd name="T69" fmla="*/ 214 h 324"/>
                <a:gd name="T70" fmla="*/ 138 w 207"/>
                <a:gd name="T71" fmla="*/ 224 h 324"/>
                <a:gd name="T72" fmla="*/ 147 w 207"/>
                <a:gd name="T73" fmla="*/ 236 h 324"/>
                <a:gd name="T74" fmla="*/ 158 w 207"/>
                <a:gd name="T75" fmla="*/ 250 h 324"/>
                <a:gd name="T76" fmla="*/ 169 w 207"/>
                <a:gd name="T77" fmla="*/ 267 h 324"/>
                <a:gd name="T78" fmla="*/ 180 w 207"/>
                <a:gd name="T79" fmla="*/ 285 h 324"/>
                <a:gd name="T80" fmla="*/ 191 w 207"/>
                <a:gd name="T81" fmla="*/ 300 h 324"/>
                <a:gd name="T82" fmla="*/ 199 w 207"/>
                <a:gd name="T83" fmla="*/ 313 h 324"/>
                <a:gd name="T84" fmla="*/ 205 w 207"/>
                <a:gd name="T85" fmla="*/ 321 h 324"/>
                <a:gd name="T86" fmla="*/ 207 w 207"/>
                <a:gd name="T87" fmla="*/ 324 h 324"/>
                <a:gd name="T88" fmla="*/ 158 w 207"/>
                <a:gd name="T89" fmla="*/ 324 h 324"/>
                <a:gd name="T90" fmla="*/ 150 w 207"/>
                <a:gd name="T91" fmla="*/ 308 h 324"/>
                <a:gd name="T92" fmla="*/ 138 w 207"/>
                <a:gd name="T93" fmla="*/ 286 h 324"/>
                <a:gd name="T94" fmla="*/ 121 w 207"/>
                <a:gd name="T95" fmla="*/ 261 h 324"/>
                <a:gd name="T96" fmla="*/ 100 w 207"/>
                <a:gd name="T97" fmla="*/ 232 h 324"/>
                <a:gd name="T98" fmla="*/ 75 w 207"/>
                <a:gd name="T99" fmla="*/ 199 h 324"/>
                <a:gd name="T100" fmla="*/ 64 w 207"/>
                <a:gd name="T101" fmla="*/ 186 h 324"/>
                <a:gd name="T102" fmla="*/ 53 w 207"/>
                <a:gd name="T103" fmla="*/ 180 h 324"/>
                <a:gd name="T104" fmla="*/ 39 w 207"/>
                <a:gd name="T105" fmla="*/ 178 h 324"/>
                <a:gd name="T106" fmla="*/ 39 w 207"/>
                <a:gd name="T107" fmla="*/ 324 h 324"/>
                <a:gd name="T108" fmla="*/ 0 w 207"/>
                <a:gd name="T109" fmla="*/ 324 h 324"/>
                <a:gd name="T110" fmla="*/ 0 w 207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7" h="324">
                  <a:moveTo>
                    <a:pt x="39" y="33"/>
                  </a:moveTo>
                  <a:lnTo>
                    <a:pt x="39" y="153"/>
                  </a:lnTo>
                  <a:lnTo>
                    <a:pt x="74" y="153"/>
                  </a:lnTo>
                  <a:lnTo>
                    <a:pt x="100" y="152"/>
                  </a:lnTo>
                  <a:lnTo>
                    <a:pt x="119" y="147"/>
                  </a:lnTo>
                  <a:lnTo>
                    <a:pt x="133" y="138"/>
                  </a:lnTo>
                  <a:lnTo>
                    <a:pt x="142" y="125"/>
                  </a:lnTo>
                  <a:lnTo>
                    <a:pt x="147" y="108"/>
                  </a:lnTo>
                  <a:lnTo>
                    <a:pt x="149" y="89"/>
                  </a:lnTo>
                  <a:lnTo>
                    <a:pt x="146" y="67"/>
                  </a:lnTo>
                  <a:lnTo>
                    <a:pt x="135" y="50"/>
                  </a:lnTo>
                  <a:lnTo>
                    <a:pt x="117" y="39"/>
                  </a:lnTo>
                  <a:lnTo>
                    <a:pt x="100" y="35"/>
                  </a:lnTo>
                  <a:lnTo>
                    <a:pt x="77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77" y="0"/>
                  </a:lnTo>
                  <a:lnTo>
                    <a:pt x="105" y="2"/>
                  </a:lnTo>
                  <a:lnTo>
                    <a:pt x="128" y="6"/>
                  </a:lnTo>
                  <a:lnTo>
                    <a:pt x="146" y="13"/>
                  </a:lnTo>
                  <a:lnTo>
                    <a:pt x="158" y="20"/>
                  </a:lnTo>
                  <a:lnTo>
                    <a:pt x="169" y="31"/>
                  </a:lnTo>
                  <a:lnTo>
                    <a:pt x="180" y="47"/>
                  </a:lnTo>
                  <a:lnTo>
                    <a:pt x="188" y="66"/>
                  </a:lnTo>
                  <a:lnTo>
                    <a:pt x="189" y="89"/>
                  </a:lnTo>
                  <a:lnTo>
                    <a:pt x="188" y="114"/>
                  </a:lnTo>
                  <a:lnTo>
                    <a:pt x="180" y="136"/>
                  </a:lnTo>
                  <a:lnTo>
                    <a:pt x="166" y="153"/>
                  </a:lnTo>
                  <a:lnTo>
                    <a:pt x="149" y="167"/>
                  </a:lnTo>
                  <a:lnTo>
                    <a:pt x="128" y="175"/>
                  </a:lnTo>
                  <a:lnTo>
                    <a:pt x="103" y="178"/>
                  </a:lnTo>
                  <a:lnTo>
                    <a:pt x="99" y="178"/>
                  </a:lnTo>
                  <a:lnTo>
                    <a:pt x="113" y="191"/>
                  </a:lnTo>
                  <a:lnTo>
                    <a:pt x="124" y="203"/>
                  </a:lnTo>
                  <a:lnTo>
                    <a:pt x="132" y="214"/>
                  </a:lnTo>
                  <a:lnTo>
                    <a:pt x="138" y="224"/>
                  </a:lnTo>
                  <a:lnTo>
                    <a:pt x="147" y="236"/>
                  </a:lnTo>
                  <a:lnTo>
                    <a:pt x="158" y="250"/>
                  </a:lnTo>
                  <a:lnTo>
                    <a:pt x="169" y="267"/>
                  </a:lnTo>
                  <a:lnTo>
                    <a:pt x="180" y="285"/>
                  </a:lnTo>
                  <a:lnTo>
                    <a:pt x="191" y="300"/>
                  </a:lnTo>
                  <a:lnTo>
                    <a:pt x="199" y="313"/>
                  </a:lnTo>
                  <a:lnTo>
                    <a:pt x="205" y="321"/>
                  </a:lnTo>
                  <a:lnTo>
                    <a:pt x="207" y="324"/>
                  </a:lnTo>
                  <a:lnTo>
                    <a:pt x="158" y="324"/>
                  </a:lnTo>
                  <a:lnTo>
                    <a:pt x="150" y="308"/>
                  </a:lnTo>
                  <a:lnTo>
                    <a:pt x="138" y="286"/>
                  </a:lnTo>
                  <a:lnTo>
                    <a:pt x="121" y="261"/>
                  </a:lnTo>
                  <a:lnTo>
                    <a:pt x="100" y="232"/>
                  </a:lnTo>
                  <a:lnTo>
                    <a:pt x="75" y="199"/>
                  </a:lnTo>
                  <a:lnTo>
                    <a:pt x="64" y="186"/>
                  </a:lnTo>
                  <a:lnTo>
                    <a:pt x="53" y="180"/>
                  </a:lnTo>
                  <a:lnTo>
                    <a:pt x="39" y="178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7" name="Freeform 46"/>
            <p:cNvSpPr>
              <a:spLocks/>
            </p:cNvSpPr>
            <p:nvPr/>
          </p:nvSpPr>
          <p:spPr bwMode="auto">
            <a:xfrm>
              <a:off x="8402638" y="5353050"/>
              <a:ext cx="341313" cy="514350"/>
            </a:xfrm>
            <a:custGeom>
              <a:avLst/>
              <a:gdLst>
                <a:gd name="T0" fmla="*/ 0 w 215"/>
                <a:gd name="T1" fmla="*/ 0 h 324"/>
                <a:gd name="T2" fmla="*/ 45 w 215"/>
                <a:gd name="T3" fmla="*/ 0 h 324"/>
                <a:gd name="T4" fmla="*/ 153 w 215"/>
                <a:gd name="T5" fmla="*/ 207 h 324"/>
                <a:gd name="T6" fmla="*/ 162 w 215"/>
                <a:gd name="T7" fmla="*/ 225 h 324"/>
                <a:gd name="T8" fmla="*/ 170 w 215"/>
                <a:gd name="T9" fmla="*/ 244 h 324"/>
                <a:gd name="T10" fmla="*/ 176 w 215"/>
                <a:gd name="T11" fmla="*/ 258 h 324"/>
                <a:gd name="T12" fmla="*/ 181 w 215"/>
                <a:gd name="T13" fmla="*/ 271 h 324"/>
                <a:gd name="T14" fmla="*/ 182 w 215"/>
                <a:gd name="T15" fmla="*/ 275 h 324"/>
                <a:gd name="T16" fmla="*/ 182 w 215"/>
                <a:gd name="T17" fmla="*/ 271 h 324"/>
                <a:gd name="T18" fmla="*/ 182 w 215"/>
                <a:gd name="T19" fmla="*/ 260 h 324"/>
                <a:gd name="T20" fmla="*/ 181 w 215"/>
                <a:gd name="T21" fmla="*/ 242 h 324"/>
                <a:gd name="T22" fmla="*/ 179 w 215"/>
                <a:gd name="T23" fmla="*/ 222 h 324"/>
                <a:gd name="T24" fmla="*/ 179 w 215"/>
                <a:gd name="T25" fmla="*/ 200 h 324"/>
                <a:gd name="T26" fmla="*/ 179 w 215"/>
                <a:gd name="T27" fmla="*/ 177 h 324"/>
                <a:gd name="T28" fmla="*/ 178 w 215"/>
                <a:gd name="T29" fmla="*/ 0 h 324"/>
                <a:gd name="T30" fmla="*/ 215 w 215"/>
                <a:gd name="T31" fmla="*/ 0 h 324"/>
                <a:gd name="T32" fmla="*/ 215 w 215"/>
                <a:gd name="T33" fmla="*/ 324 h 324"/>
                <a:gd name="T34" fmla="*/ 175 w 215"/>
                <a:gd name="T35" fmla="*/ 324 h 324"/>
                <a:gd name="T36" fmla="*/ 72 w 215"/>
                <a:gd name="T37" fmla="*/ 125 h 324"/>
                <a:gd name="T38" fmla="*/ 61 w 215"/>
                <a:gd name="T39" fmla="*/ 106 h 324"/>
                <a:gd name="T40" fmla="*/ 53 w 215"/>
                <a:gd name="T41" fmla="*/ 88 h 324"/>
                <a:gd name="T42" fmla="*/ 45 w 215"/>
                <a:gd name="T43" fmla="*/ 72 h 324"/>
                <a:gd name="T44" fmla="*/ 39 w 215"/>
                <a:gd name="T45" fmla="*/ 60 h 324"/>
                <a:gd name="T46" fmla="*/ 36 w 215"/>
                <a:gd name="T47" fmla="*/ 52 h 324"/>
                <a:gd name="T48" fmla="*/ 34 w 215"/>
                <a:gd name="T49" fmla="*/ 49 h 324"/>
                <a:gd name="T50" fmla="*/ 34 w 215"/>
                <a:gd name="T51" fmla="*/ 53 h 324"/>
                <a:gd name="T52" fmla="*/ 36 w 215"/>
                <a:gd name="T53" fmla="*/ 67 h 324"/>
                <a:gd name="T54" fmla="*/ 37 w 215"/>
                <a:gd name="T55" fmla="*/ 88 h 324"/>
                <a:gd name="T56" fmla="*/ 37 w 215"/>
                <a:gd name="T57" fmla="*/ 111 h 324"/>
                <a:gd name="T58" fmla="*/ 39 w 215"/>
                <a:gd name="T59" fmla="*/ 136 h 324"/>
                <a:gd name="T60" fmla="*/ 40 w 215"/>
                <a:gd name="T61" fmla="*/ 324 h 324"/>
                <a:gd name="T62" fmla="*/ 0 w 215"/>
                <a:gd name="T63" fmla="*/ 324 h 324"/>
                <a:gd name="T64" fmla="*/ 0 w 215"/>
                <a:gd name="T6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5" h="324">
                  <a:moveTo>
                    <a:pt x="0" y="0"/>
                  </a:moveTo>
                  <a:lnTo>
                    <a:pt x="45" y="0"/>
                  </a:lnTo>
                  <a:lnTo>
                    <a:pt x="153" y="207"/>
                  </a:lnTo>
                  <a:lnTo>
                    <a:pt x="162" y="225"/>
                  </a:lnTo>
                  <a:lnTo>
                    <a:pt x="170" y="244"/>
                  </a:lnTo>
                  <a:lnTo>
                    <a:pt x="176" y="258"/>
                  </a:lnTo>
                  <a:lnTo>
                    <a:pt x="181" y="271"/>
                  </a:lnTo>
                  <a:lnTo>
                    <a:pt x="182" y="275"/>
                  </a:lnTo>
                  <a:lnTo>
                    <a:pt x="182" y="271"/>
                  </a:lnTo>
                  <a:lnTo>
                    <a:pt x="182" y="260"/>
                  </a:lnTo>
                  <a:lnTo>
                    <a:pt x="181" y="242"/>
                  </a:lnTo>
                  <a:lnTo>
                    <a:pt x="179" y="222"/>
                  </a:lnTo>
                  <a:lnTo>
                    <a:pt x="179" y="200"/>
                  </a:lnTo>
                  <a:lnTo>
                    <a:pt x="179" y="177"/>
                  </a:lnTo>
                  <a:lnTo>
                    <a:pt x="178" y="0"/>
                  </a:lnTo>
                  <a:lnTo>
                    <a:pt x="215" y="0"/>
                  </a:lnTo>
                  <a:lnTo>
                    <a:pt x="215" y="324"/>
                  </a:lnTo>
                  <a:lnTo>
                    <a:pt x="175" y="324"/>
                  </a:lnTo>
                  <a:lnTo>
                    <a:pt x="72" y="125"/>
                  </a:lnTo>
                  <a:lnTo>
                    <a:pt x="61" y="106"/>
                  </a:lnTo>
                  <a:lnTo>
                    <a:pt x="53" y="88"/>
                  </a:lnTo>
                  <a:lnTo>
                    <a:pt x="45" y="72"/>
                  </a:lnTo>
                  <a:lnTo>
                    <a:pt x="39" y="60"/>
                  </a:lnTo>
                  <a:lnTo>
                    <a:pt x="36" y="52"/>
                  </a:lnTo>
                  <a:lnTo>
                    <a:pt x="34" y="49"/>
                  </a:lnTo>
                  <a:lnTo>
                    <a:pt x="34" y="53"/>
                  </a:lnTo>
                  <a:lnTo>
                    <a:pt x="36" y="67"/>
                  </a:lnTo>
                  <a:lnTo>
                    <a:pt x="37" y="88"/>
                  </a:lnTo>
                  <a:lnTo>
                    <a:pt x="37" y="111"/>
                  </a:lnTo>
                  <a:lnTo>
                    <a:pt x="39" y="136"/>
                  </a:lnTo>
                  <a:lnTo>
                    <a:pt x="40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590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Rechteck 4"/>
          <p:cNvSpPr/>
          <p:nvPr userDrawn="1"/>
        </p:nvSpPr>
        <p:spPr bwMode="auto">
          <a:xfrm>
            <a:off x="263843" y="1268414"/>
            <a:ext cx="9370695" cy="5109486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LAYOUTRAHMEN</a:t>
            </a:r>
          </a:p>
          <a:p>
            <a:pPr algn="ctr"/>
            <a:endParaRPr lang="de-DE" sz="1600" b="1" dirty="0">
              <a:solidFill>
                <a:schemeClr val="bg1"/>
              </a:solidFill>
            </a:endParaRPr>
          </a:p>
          <a:p>
            <a:pPr algn="ctr"/>
            <a:r>
              <a:rPr lang="de-DE" sz="1600" b="1" dirty="0">
                <a:solidFill>
                  <a:schemeClr val="bg1"/>
                </a:solidFill>
              </a:rPr>
              <a:t>Breite 25,97 cm</a:t>
            </a:r>
            <a:r>
              <a:rPr lang="de-DE" sz="1600" b="1" baseline="0" dirty="0">
                <a:solidFill>
                  <a:schemeClr val="bg1"/>
                </a:solidFill>
              </a:rPr>
              <a:t> / Höhe 13,4 cm</a:t>
            </a: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r>
              <a:rPr lang="de-DE" sz="1600" b="1" baseline="0" dirty="0">
                <a:solidFill>
                  <a:schemeClr val="bg1"/>
                </a:solidFill>
              </a:rPr>
              <a:t>	= Position der Führungslinien</a:t>
            </a: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6" name="Rechteck 5"/>
          <p:cNvSpPr/>
          <p:nvPr userDrawn="1"/>
        </p:nvSpPr>
        <p:spPr bwMode="auto">
          <a:xfrm>
            <a:off x="288330" y="4517778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4305251" y="5085184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2144663" y="4517778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9" name="Rechteck 8"/>
          <p:cNvSpPr/>
          <p:nvPr userDrawn="1"/>
        </p:nvSpPr>
        <p:spPr bwMode="auto">
          <a:xfrm>
            <a:off x="2505026" y="5085184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2864768" y="3402143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xxx</a:t>
            </a:r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8265368" y="1263333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8255024" y="6094993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8,2</a:t>
            </a:r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8285132" y="188913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3584526" y="4506577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Rechteck 14"/>
          <p:cNvSpPr/>
          <p:nvPr userDrawn="1"/>
        </p:nvSpPr>
        <p:spPr bwMode="auto">
          <a:xfrm>
            <a:off x="5097016" y="5517232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3,2</a:t>
            </a:r>
          </a:p>
        </p:txBody>
      </p:sp>
      <p:sp>
        <p:nvSpPr>
          <p:cNvPr id="16" name="Rechteck 15"/>
          <p:cNvSpPr/>
          <p:nvPr userDrawn="1"/>
        </p:nvSpPr>
        <p:spPr bwMode="auto">
          <a:xfrm>
            <a:off x="6548710" y="5885257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4,4</a:t>
            </a:r>
          </a:p>
        </p:txBody>
      </p:sp>
      <p:cxnSp>
        <p:nvCxnSpPr>
          <p:cNvPr id="17" name="Gerade Verbindung 16"/>
          <p:cNvCxnSpPr/>
          <p:nvPr userDrawn="1"/>
        </p:nvCxnSpPr>
        <p:spPr>
          <a:xfrm>
            <a:off x="0" y="181293"/>
            <a:ext cx="991971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 userDrawn="1"/>
        </p:nvCxnSpPr>
        <p:spPr>
          <a:xfrm>
            <a:off x="0" y="1257738"/>
            <a:ext cx="991971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 userDrawn="1"/>
        </p:nvCxnSpPr>
        <p:spPr>
          <a:xfrm>
            <a:off x="0" y="6377900"/>
            <a:ext cx="991971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 userDrawn="1"/>
        </p:nvCxnSpPr>
        <p:spPr>
          <a:xfrm>
            <a:off x="263843" y="0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 userDrawn="1"/>
        </p:nvCxnSpPr>
        <p:spPr>
          <a:xfrm>
            <a:off x="3145155" y="0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 userDrawn="1"/>
        </p:nvCxnSpPr>
        <p:spPr>
          <a:xfrm>
            <a:off x="3505220" y="0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 userDrawn="1"/>
        </p:nvCxnSpPr>
        <p:spPr>
          <a:xfrm>
            <a:off x="4585018" y="0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 userDrawn="1"/>
        </p:nvCxnSpPr>
        <p:spPr>
          <a:xfrm>
            <a:off x="963453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 userDrawn="1"/>
        </p:nvCxnSpPr>
        <p:spPr>
          <a:xfrm>
            <a:off x="5305743" y="-26857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 userDrawn="1"/>
        </p:nvCxnSpPr>
        <p:spPr>
          <a:xfrm>
            <a:off x="6097905" y="-26857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 userDrawn="1"/>
        </p:nvCxnSpPr>
        <p:spPr>
          <a:xfrm>
            <a:off x="6531610" y="-26857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96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rbbeispie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Farbbeispiele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1268412"/>
            <a:ext cx="9361488" cy="5113337"/>
          </a:xfrm>
        </p:spPr>
        <p:txBody>
          <a:bodyPr/>
          <a:lstStyle/>
          <a:p>
            <a:pPr lvl="0"/>
            <a:r>
              <a:rPr lang="de-DE" dirty="0"/>
              <a:t>Die im PPT-Master auswählbaren Designfarben sind die Farben des Heinz Nixdorf Instituts – dies ist in der Master-Datei mit gespeichert.</a:t>
            </a:r>
          </a:p>
          <a:p>
            <a:pPr lvl="0"/>
            <a:r>
              <a:rPr lang="de-DE" dirty="0"/>
              <a:t>Schöne Farbkombinationen sind:</a:t>
            </a:r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273050" y="2718244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1424608" y="2718244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9" name="Rechteck 8"/>
          <p:cNvSpPr/>
          <p:nvPr userDrawn="1"/>
        </p:nvSpPr>
        <p:spPr bwMode="auto">
          <a:xfrm>
            <a:off x="6133276" y="2720164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7300372" y="2720164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273050" y="3308578"/>
            <a:ext cx="863526" cy="504056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1424608" y="3308578"/>
            <a:ext cx="863526" cy="504056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6133276" y="3310498"/>
            <a:ext cx="863526" cy="504056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7300372" y="3310498"/>
            <a:ext cx="863526" cy="504056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5" name="Rechteck 14"/>
          <p:cNvSpPr/>
          <p:nvPr userDrawn="1"/>
        </p:nvSpPr>
        <p:spPr bwMode="auto">
          <a:xfrm>
            <a:off x="6133276" y="5081500"/>
            <a:ext cx="863526" cy="5040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6" name="Rechteck 15"/>
          <p:cNvSpPr/>
          <p:nvPr userDrawn="1"/>
        </p:nvSpPr>
        <p:spPr bwMode="auto">
          <a:xfrm>
            <a:off x="7300372" y="5081500"/>
            <a:ext cx="863526" cy="504056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7" name="Rechteck 16"/>
          <p:cNvSpPr/>
          <p:nvPr userDrawn="1"/>
        </p:nvSpPr>
        <p:spPr bwMode="auto">
          <a:xfrm>
            <a:off x="273050" y="3898912"/>
            <a:ext cx="863526" cy="504056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8" name="Rechteck 17"/>
          <p:cNvSpPr/>
          <p:nvPr userDrawn="1"/>
        </p:nvSpPr>
        <p:spPr bwMode="auto">
          <a:xfrm>
            <a:off x="1424608" y="3898912"/>
            <a:ext cx="863526" cy="5040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9" name="Rechteck 18"/>
          <p:cNvSpPr/>
          <p:nvPr userDrawn="1"/>
        </p:nvSpPr>
        <p:spPr bwMode="auto">
          <a:xfrm>
            <a:off x="6133276" y="3900832"/>
            <a:ext cx="863526" cy="504056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0" name="Rechteck 19"/>
          <p:cNvSpPr/>
          <p:nvPr userDrawn="1"/>
        </p:nvSpPr>
        <p:spPr bwMode="auto">
          <a:xfrm>
            <a:off x="7300372" y="3900832"/>
            <a:ext cx="863526" cy="504056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6133276" y="4491166"/>
            <a:ext cx="863526" cy="504056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2" name="Rechteck 21"/>
          <p:cNvSpPr/>
          <p:nvPr userDrawn="1"/>
        </p:nvSpPr>
        <p:spPr bwMode="auto">
          <a:xfrm>
            <a:off x="7300372" y="4491166"/>
            <a:ext cx="863526" cy="504056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3" name="Rechteck 22"/>
          <p:cNvSpPr/>
          <p:nvPr userDrawn="1"/>
        </p:nvSpPr>
        <p:spPr bwMode="auto">
          <a:xfrm>
            <a:off x="3152775" y="2708920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4" name="Rechteck 23"/>
          <p:cNvSpPr/>
          <p:nvPr userDrawn="1"/>
        </p:nvSpPr>
        <p:spPr bwMode="auto">
          <a:xfrm>
            <a:off x="4319871" y="2708920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5" name="Rechteck 24"/>
          <p:cNvSpPr/>
          <p:nvPr userDrawn="1"/>
        </p:nvSpPr>
        <p:spPr bwMode="auto">
          <a:xfrm>
            <a:off x="3152775" y="3299254"/>
            <a:ext cx="863526" cy="504056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6" name="Rechteck 25"/>
          <p:cNvSpPr/>
          <p:nvPr userDrawn="1"/>
        </p:nvSpPr>
        <p:spPr bwMode="auto">
          <a:xfrm>
            <a:off x="4319871" y="3299254"/>
            <a:ext cx="863526" cy="504056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7" name="Rechteck 26"/>
          <p:cNvSpPr/>
          <p:nvPr userDrawn="1"/>
        </p:nvSpPr>
        <p:spPr bwMode="auto">
          <a:xfrm>
            <a:off x="3152775" y="3889588"/>
            <a:ext cx="863526" cy="504056"/>
          </a:xfrm>
          <a:prstGeom prst="rect">
            <a:avLst/>
          </a:prstGeom>
          <a:solidFill>
            <a:schemeClr val="accent4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8" name="Rechteck 27"/>
          <p:cNvSpPr/>
          <p:nvPr userDrawn="1"/>
        </p:nvSpPr>
        <p:spPr bwMode="auto">
          <a:xfrm>
            <a:off x="4319871" y="3889588"/>
            <a:ext cx="863526" cy="504056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9" name="Rechteck 28"/>
          <p:cNvSpPr/>
          <p:nvPr userDrawn="1"/>
        </p:nvSpPr>
        <p:spPr bwMode="auto">
          <a:xfrm>
            <a:off x="3152775" y="4479922"/>
            <a:ext cx="863526" cy="504056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30" name="Rechteck 29"/>
          <p:cNvSpPr/>
          <p:nvPr userDrawn="1"/>
        </p:nvSpPr>
        <p:spPr bwMode="auto">
          <a:xfrm>
            <a:off x="4319871" y="4479922"/>
            <a:ext cx="863526" cy="504056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634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271463" y="3116965"/>
            <a:ext cx="9362546" cy="0"/>
          </a:xfrm>
          <a:prstGeom prst="line">
            <a:avLst/>
          </a:prstGeom>
          <a:ln w="1905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platzhalter 9"/>
          <p:cNvSpPr>
            <a:spLocks noGrp="1"/>
          </p:cNvSpPr>
          <p:nvPr>
            <p:ph type="body" sz="quarter" idx="14"/>
          </p:nvPr>
        </p:nvSpPr>
        <p:spPr bwMode="gray">
          <a:xfrm>
            <a:off x="1231444" y="3500944"/>
            <a:ext cx="5904656" cy="432112"/>
          </a:xfrm>
          <a:noFill/>
          <a:ln w="19050">
            <a:solidFill>
              <a:schemeClr val="tx2"/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1352600" y="3532822"/>
            <a:ext cx="5760640" cy="2848928"/>
          </a:xfrm>
        </p:spPr>
        <p:txBody>
          <a:bodyPr/>
          <a:lstStyle>
            <a:lvl1pPr marL="360000" indent="-360000">
              <a:buFont typeface="+mj-lt"/>
              <a:buAutoNum type="arabicPeriod"/>
              <a:defRPr b="1"/>
            </a:lvl1pPr>
            <a:lvl2pPr marL="720000" indent="-360000">
              <a:buFont typeface="+mj-lt"/>
              <a:buAutoNum type="arabicPeriod"/>
              <a:defRPr b="1"/>
            </a:lvl2pPr>
            <a:lvl3pPr marL="1080000" indent="-360000">
              <a:buFont typeface="+mj-lt"/>
              <a:buAutoNum type="arabicPeriod"/>
              <a:defRPr b="1"/>
            </a:lvl3pPr>
            <a:lvl4pPr marL="1438275" indent="-360000">
              <a:buFont typeface="+mj-lt"/>
              <a:buAutoNum type="arabicPeriod"/>
              <a:defRPr b="1"/>
            </a:lvl4pPr>
            <a:lvl5pPr marL="1800000" indent="-360000">
              <a:buFont typeface="+mj-lt"/>
              <a:buAutoNum type="arabicPeriod"/>
              <a:defRPr b="1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Titel 58"/>
          <p:cNvSpPr>
            <a:spLocks noGrp="1"/>
          </p:cNvSpPr>
          <p:nvPr>
            <p:ph type="title"/>
          </p:nvPr>
        </p:nvSpPr>
        <p:spPr>
          <a:xfrm>
            <a:off x="267155" y="1484784"/>
            <a:ext cx="9348333" cy="1440160"/>
          </a:xfrm>
        </p:spPr>
        <p:txBody>
          <a:bodyPr lIns="0" rIns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cxnSp>
        <p:nvCxnSpPr>
          <p:cNvPr id="13" name="Gerade Verbindung 12"/>
          <p:cNvCxnSpPr/>
          <p:nvPr userDrawn="1"/>
        </p:nvCxnSpPr>
        <p:spPr>
          <a:xfrm flipV="1">
            <a:off x="271463" y="1341656"/>
            <a:ext cx="9362546" cy="0"/>
          </a:xfrm>
          <a:prstGeom prst="line">
            <a:avLst/>
          </a:prstGeom>
          <a:ln w="3810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 flipV="1">
            <a:off x="271463" y="1269648"/>
            <a:ext cx="9362546" cy="0"/>
          </a:xfrm>
          <a:prstGeom prst="line">
            <a:avLst/>
          </a:prstGeom>
          <a:ln w="1905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04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273050" y="1268412"/>
            <a:ext cx="9361488" cy="5113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109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055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5313363" y="1259677"/>
            <a:ext cx="4315495" cy="51220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73051" y="1272232"/>
            <a:ext cx="4319588" cy="51095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214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2"/>
          </p:nvPr>
        </p:nvSpPr>
        <p:spPr>
          <a:xfrm>
            <a:off x="264686" y="1268413"/>
            <a:ext cx="2888089" cy="5113337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13138" y="1268413"/>
            <a:ext cx="6121400" cy="5113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408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37325" y="188642"/>
            <a:ext cx="3097212" cy="61931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"/>
          </p:nvPr>
        </p:nvSpPr>
        <p:spPr>
          <a:xfrm>
            <a:off x="273051" y="188912"/>
            <a:ext cx="5832474" cy="61928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335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Quelle / n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6185162"/>
            <a:ext cx="8424366" cy="216000"/>
          </a:xfrm>
        </p:spPr>
        <p:txBody>
          <a:bodyPr vert="horz" lIns="0" tIns="45720" rIns="91440" bIns="45720" rtlCol="0" anchor="ctr">
            <a:noAutofit/>
          </a:bodyPr>
          <a:lstStyle>
            <a:lvl1pPr marL="360000" indent="-360000">
              <a:buNone/>
              <a:defRPr lang="de-DE" sz="1400" baseline="0" dirty="0">
                <a:solidFill>
                  <a:schemeClr val="tx1"/>
                </a:solidFill>
                <a:latin typeface="Arial" charset="0"/>
              </a:defRPr>
            </a:lvl1pPr>
          </a:lstStyle>
          <a:p>
            <a:pPr marL="0" lvl="0" indent="0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Quelle: R. </a:t>
            </a:r>
            <a:r>
              <a:rPr lang="de-DE" dirty="0" err="1"/>
              <a:t>Isermann</a:t>
            </a:r>
            <a:r>
              <a:rPr lang="de-DE" dirty="0"/>
              <a:t>; Adaptive Control Systems, </a:t>
            </a:r>
            <a:r>
              <a:rPr lang="de-DE" dirty="0" err="1"/>
              <a:t>Prentice</a:t>
            </a:r>
            <a:r>
              <a:rPr lang="de-DE" dirty="0"/>
              <a:t> Hall, 1992</a:t>
            </a:r>
            <a:endParaRPr lang="de-DE" sz="1000" dirty="0">
              <a:solidFill>
                <a:srgbClr val="003A80"/>
              </a:solidFill>
              <a:latin typeface="Arial" charset="0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73050" y="5877272"/>
            <a:ext cx="7704286" cy="216000"/>
          </a:xfrm>
        </p:spPr>
        <p:txBody>
          <a:bodyPr vert="horz" lIns="0" tIns="45720" rIns="91440" bIns="45720" rtlCol="0" anchor="ctr"/>
          <a:lstStyle>
            <a:lvl1pPr marL="0" indent="0">
              <a:buNone/>
              <a:defRPr lang="de-DE" sz="1400" cap="none" baseline="0" dirty="0">
                <a:latin typeface="Arial" charset="0"/>
              </a:defRPr>
            </a:lvl1pPr>
          </a:lstStyle>
          <a:p>
            <a:pPr lvl="0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nach </a:t>
            </a:r>
            <a:r>
              <a:rPr lang="de-DE" dirty="0" err="1"/>
              <a:t>Zohm</a:t>
            </a:r>
            <a:r>
              <a:rPr lang="de-DE" dirty="0"/>
              <a:t> 2003:</a:t>
            </a:r>
          </a:p>
        </p:txBody>
      </p:sp>
    </p:spTree>
    <p:extLst>
      <p:ext uri="{BB962C8B-B14F-4D97-AF65-F5344CB8AC3E}">
        <p14:creationId xmlns:p14="http://schemas.microsoft.com/office/powerpoint/2010/main" val="467395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167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platzhalter 9"/>
          <p:cNvSpPr>
            <a:spLocks noGrp="1"/>
          </p:cNvSpPr>
          <p:nvPr>
            <p:ph type="title"/>
          </p:nvPr>
        </p:nvSpPr>
        <p:spPr>
          <a:xfrm>
            <a:off x="270900" y="188642"/>
            <a:ext cx="9363637" cy="10797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cxnSp>
        <p:nvCxnSpPr>
          <p:cNvPr id="105" name="Gerade Verbindung 104"/>
          <p:cNvCxnSpPr/>
          <p:nvPr/>
        </p:nvCxnSpPr>
        <p:spPr>
          <a:xfrm>
            <a:off x="272228" y="6516397"/>
            <a:ext cx="76331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270899" y="1268413"/>
            <a:ext cx="9360000" cy="504031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1" name="Fußzeilenplatzhalter 1028"/>
          <p:cNvSpPr>
            <a:spLocks noGrp="1"/>
          </p:cNvSpPr>
          <p:nvPr>
            <p:ph type="ftr" sz="quarter" idx="3"/>
          </p:nvPr>
        </p:nvSpPr>
        <p:spPr>
          <a:xfrm>
            <a:off x="560512" y="6583104"/>
            <a:ext cx="5011976" cy="23040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l">
              <a:defRPr sz="1100" b="1">
                <a:solidFill>
                  <a:schemeClr val="tx2"/>
                </a:solidFill>
              </a:defRPr>
            </a:lvl1pPr>
          </a:lstStyle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272228" y="6583104"/>
            <a:ext cx="360292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grpSp>
        <p:nvGrpSpPr>
          <p:cNvPr id="49" name="Gruppieren 48"/>
          <p:cNvGrpSpPr/>
          <p:nvPr userDrawn="1"/>
        </p:nvGrpSpPr>
        <p:grpSpPr>
          <a:xfrm>
            <a:off x="7992000" y="6501600"/>
            <a:ext cx="1641600" cy="255600"/>
            <a:chOff x="592138" y="4584700"/>
            <a:chExt cx="8172451" cy="1292225"/>
          </a:xfrm>
        </p:grpSpPr>
        <p:sp>
          <p:nvSpPr>
            <p:cNvPr id="50" name="Freeform 6"/>
            <p:cNvSpPr>
              <a:spLocks/>
            </p:cNvSpPr>
            <p:nvPr/>
          </p:nvSpPr>
          <p:spPr bwMode="auto">
            <a:xfrm>
              <a:off x="592138" y="4606925"/>
              <a:ext cx="358775" cy="517525"/>
            </a:xfrm>
            <a:custGeom>
              <a:avLst/>
              <a:gdLst>
                <a:gd name="T0" fmla="*/ 0 w 226"/>
                <a:gd name="T1" fmla="*/ 0 h 326"/>
                <a:gd name="T2" fmla="*/ 66 w 226"/>
                <a:gd name="T3" fmla="*/ 0 h 326"/>
                <a:gd name="T4" fmla="*/ 66 w 226"/>
                <a:gd name="T5" fmla="*/ 126 h 326"/>
                <a:gd name="T6" fmla="*/ 159 w 226"/>
                <a:gd name="T7" fmla="*/ 126 h 326"/>
                <a:gd name="T8" fmla="*/ 159 w 226"/>
                <a:gd name="T9" fmla="*/ 0 h 326"/>
                <a:gd name="T10" fmla="*/ 226 w 226"/>
                <a:gd name="T11" fmla="*/ 0 h 326"/>
                <a:gd name="T12" fmla="*/ 226 w 226"/>
                <a:gd name="T13" fmla="*/ 326 h 326"/>
                <a:gd name="T14" fmla="*/ 159 w 226"/>
                <a:gd name="T15" fmla="*/ 326 h 326"/>
                <a:gd name="T16" fmla="*/ 159 w 226"/>
                <a:gd name="T17" fmla="*/ 181 h 326"/>
                <a:gd name="T18" fmla="*/ 66 w 226"/>
                <a:gd name="T19" fmla="*/ 181 h 326"/>
                <a:gd name="T20" fmla="*/ 66 w 226"/>
                <a:gd name="T21" fmla="*/ 326 h 326"/>
                <a:gd name="T22" fmla="*/ 0 w 226"/>
                <a:gd name="T23" fmla="*/ 326 h 326"/>
                <a:gd name="T24" fmla="*/ 0 w 226"/>
                <a:gd name="T2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6" h="326">
                  <a:moveTo>
                    <a:pt x="0" y="0"/>
                  </a:moveTo>
                  <a:lnTo>
                    <a:pt x="66" y="0"/>
                  </a:lnTo>
                  <a:lnTo>
                    <a:pt x="66" y="126"/>
                  </a:lnTo>
                  <a:lnTo>
                    <a:pt x="159" y="126"/>
                  </a:lnTo>
                  <a:lnTo>
                    <a:pt x="159" y="0"/>
                  </a:lnTo>
                  <a:lnTo>
                    <a:pt x="226" y="0"/>
                  </a:lnTo>
                  <a:lnTo>
                    <a:pt x="226" y="326"/>
                  </a:lnTo>
                  <a:lnTo>
                    <a:pt x="159" y="326"/>
                  </a:lnTo>
                  <a:lnTo>
                    <a:pt x="159" y="181"/>
                  </a:lnTo>
                  <a:lnTo>
                    <a:pt x="66" y="181"/>
                  </a:lnTo>
                  <a:lnTo>
                    <a:pt x="66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auto">
            <a:xfrm>
              <a:off x="1065213" y="4606925"/>
              <a:ext cx="303213" cy="517525"/>
            </a:xfrm>
            <a:custGeom>
              <a:avLst/>
              <a:gdLst>
                <a:gd name="T0" fmla="*/ 0 w 191"/>
                <a:gd name="T1" fmla="*/ 0 h 326"/>
                <a:gd name="T2" fmla="*/ 186 w 191"/>
                <a:gd name="T3" fmla="*/ 0 h 326"/>
                <a:gd name="T4" fmla="*/ 178 w 191"/>
                <a:gd name="T5" fmla="*/ 53 h 326"/>
                <a:gd name="T6" fmla="*/ 66 w 191"/>
                <a:gd name="T7" fmla="*/ 53 h 326"/>
                <a:gd name="T8" fmla="*/ 66 w 191"/>
                <a:gd name="T9" fmla="*/ 129 h 326"/>
                <a:gd name="T10" fmla="*/ 160 w 191"/>
                <a:gd name="T11" fmla="*/ 129 h 326"/>
                <a:gd name="T12" fmla="*/ 160 w 191"/>
                <a:gd name="T13" fmla="*/ 183 h 326"/>
                <a:gd name="T14" fmla="*/ 66 w 191"/>
                <a:gd name="T15" fmla="*/ 183 h 326"/>
                <a:gd name="T16" fmla="*/ 66 w 191"/>
                <a:gd name="T17" fmla="*/ 270 h 326"/>
                <a:gd name="T18" fmla="*/ 191 w 191"/>
                <a:gd name="T19" fmla="*/ 270 h 326"/>
                <a:gd name="T20" fmla="*/ 191 w 191"/>
                <a:gd name="T21" fmla="*/ 326 h 326"/>
                <a:gd name="T22" fmla="*/ 0 w 191"/>
                <a:gd name="T23" fmla="*/ 326 h 326"/>
                <a:gd name="T24" fmla="*/ 0 w 191"/>
                <a:gd name="T2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1" h="326">
                  <a:moveTo>
                    <a:pt x="0" y="0"/>
                  </a:moveTo>
                  <a:lnTo>
                    <a:pt x="186" y="0"/>
                  </a:lnTo>
                  <a:lnTo>
                    <a:pt x="178" y="53"/>
                  </a:lnTo>
                  <a:lnTo>
                    <a:pt x="66" y="53"/>
                  </a:lnTo>
                  <a:lnTo>
                    <a:pt x="66" y="129"/>
                  </a:lnTo>
                  <a:lnTo>
                    <a:pt x="160" y="129"/>
                  </a:lnTo>
                  <a:lnTo>
                    <a:pt x="160" y="183"/>
                  </a:lnTo>
                  <a:lnTo>
                    <a:pt x="66" y="183"/>
                  </a:lnTo>
                  <a:lnTo>
                    <a:pt x="66" y="270"/>
                  </a:lnTo>
                  <a:lnTo>
                    <a:pt x="191" y="270"/>
                  </a:lnTo>
                  <a:lnTo>
                    <a:pt x="191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3" name="Rectangle 8"/>
            <p:cNvSpPr>
              <a:spLocks noChangeArrowheads="1"/>
            </p:cNvSpPr>
            <p:nvPr/>
          </p:nvSpPr>
          <p:spPr bwMode="auto">
            <a:xfrm>
              <a:off x="1443038" y="4606925"/>
              <a:ext cx="107950" cy="517525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auto">
            <a:xfrm>
              <a:off x="1663701" y="4606925"/>
              <a:ext cx="361950" cy="517525"/>
            </a:xfrm>
            <a:custGeom>
              <a:avLst/>
              <a:gdLst>
                <a:gd name="T0" fmla="*/ 0 w 228"/>
                <a:gd name="T1" fmla="*/ 0 h 326"/>
                <a:gd name="T2" fmla="*/ 73 w 228"/>
                <a:gd name="T3" fmla="*/ 0 h 326"/>
                <a:gd name="T4" fmla="*/ 136 w 228"/>
                <a:gd name="T5" fmla="*/ 129 h 326"/>
                <a:gd name="T6" fmla="*/ 151 w 228"/>
                <a:gd name="T7" fmla="*/ 164 h 326"/>
                <a:gd name="T8" fmla="*/ 164 w 228"/>
                <a:gd name="T9" fmla="*/ 197 h 326"/>
                <a:gd name="T10" fmla="*/ 172 w 228"/>
                <a:gd name="T11" fmla="*/ 223 h 326"/>
                <a:gd name="T12" fmla="*/ 170 w 228"/>
                <a:gd name="T13" fmla="*/ 201 h 326"/>
                <a:gd name="T14" fmla="*/ 168 w 228"/>
                <a:gd name="T15" fmla="*/ 176 h 326"/>
                <a:gd name="T16" fmla="*/ 167 w 228"/>
                <a:gd name="T17" fmla="*/ 153 h 326"/>
                <a:gd name="T18" fmla="*/ 167 w 228"/>
                <a:gd name="T19" fmla="*/ 133 h 326"/>
                <a:gd name="T20" fmla="*/ 165 w 228"/>
                <a:gd name="T21" fmla="*/ 0 h 326"/>
                <a:gd name="T22" fmla="*/ 228 w 228"/>
                <a:gd name="T23" fmla="*/ 0 h 326"/>
                <a:gd name="T24" fmla="*/ 228 w 228"/>
                <a:gd name="T25" fmla="*/ 326 h 326"/>
                <a:gd name="T26" fmla="*/ 159 w 228"/>
                <a:gd name="T27" fmla="*/ 326 h 326"/>
                <a:gd name="T28" fmla="*/ 103 w 228"/>
                <a:gd name="T29" fmla="*/ 201 h 326"/>
                <a:gd name="T30" fmla="*/ 92 w 228"/>
                <a:gd name="T31" fmla="*/ 176 h 326"/>
                <a:gd name="T32" fmla="*/ 81 w 228"/>
                <a:gd name="T33" fmla="*/ 151 h 326"/>
                <a:gd name="T34" fmla="*/ 72 w 228"/>
                <a:gd name="T35" fmla="*/ 129 h 326"/>
                <a:gd name="T36" fmla="*/ 64 w 228"/>
                <a:gd name="T37" fmla="*/ 109 h 326"/>
                <a:gd name="T38" fmla="*/ 59 w 228"/>
                <a:gd name="T39" fmla="*/ 93 h 326"/>
                <a:gd name="T40" fmla="*/ 61 w 228"/>
                <a:gd name="T41" fmla="*/ 123 h 326"/>
                <a:gd name="T42" fmla="*/ 62 w 228"/>
                <a:gd name="T43" fmla="*/ 156 h 326"/>
                <a:gd name="T44" fmla="*/ 62 w 228"/>
                <a:gd name="T45" fmla="*/ 187 h 326"/>
                <a:gd name="T46" fmla="*/ 64 w 228"/>
                <a:gd name="T47" fmla="*/ 326 h 326"/>
                <a:gd name="T48" fmla="*/ 0 w 228"/>
                <a:gd name="T49" fmla="*/ 326 h 326"/>
                <a:gd name="T50" fmla="*/ 0 w 228"/>
                <a:gd name="T5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8" h="326">
                  <a:moveTo>
                    <a:pt x="0" y="0"/>
                  </a:moveTo>
                  <a:lnTo>
                    <a:pt x="73" y="0"/>
                  </a:lnTo>
                  <a:lnTo>
                    <a:pt x="136" y="129"/>
                  </a:lnTo>
                  <a:lnTo>
                    <a:pt x="151" y="164"/>
                  </a:lnTo>
                  <a:lnTo>
                    <a:pt x="164" y="197"/>
                  </a:lnTo>
                  <a:lnTo>
                    <a:pt x="172" y="223"/>
                  </a:lnTo>
                  <a:lnTo>
                    <a:pt x="170" y="201"/>
                  </a:lnTo>
                  <a:lnTo>
                    <a:pt x="168" y="176"/>
                  </a:lnTo>
                  <a:lnTo>
                    <a:pt x="167" y="153"/>
                  </a:lnTo>
                  <a:lnTo>
                    <a:pt x="167" y="133"/>
                  </a:lnTo>
                  <a:lnTo>
                    <a:pt x="165" y="0"/>
                  </a:lnTo>
                  <a:lnTo>
                    <a:pt x="228" y="0"/>
                  </a:lnTo>
                  <a:lnTo>
                    <a:pt x="228" y="326"/>
                  </a:lnTo>
                  <a:lnTo>
                    <a:pt x="159" y="326"/>
                  </a:lnTo>
                  <a:lnTo>
                    <a:pt x="103" y="201"/>
                  </a:lnTo>
                  <a:lnTo>
                    <a:pt x="92" y="176"/>
                  </a:lnTo>
                  <a:lnTo>
                    <a:pt x="81" y="151"/>
                  </a:lnTo>
                  <a:lnTo>
                    <a:pt x="72" y="129"/>
                  </a:lnTo>
                  <a:lnTo>
                    <a:pt x="64" y="109"/>
                  </a:lnTo>
                  <a:lnTo>
                    <a:pt x="59" y="93"/>
                  </a:lnTo>
                  <a:lnTo>
                    <a:pt x="61" y="123"/>
                  </a:lnTo>
                  <a:lnTo>
                    <a:pt x="62" y="156"/>
                  </a:lnTo>
                  <a:lnTo>
                    <a:pt x="62" y="187"/>
                  </a:lnTo>
                  <a:lnTo>
                    <a:pt x="6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5" name="Freeform 10"/>
            <p:cNvSpPr>
              <a:spLocks/>
            </p:cNvSpPr>
            <p:nvPr/>
          </p:nvSpPr>
          <p:spPr bwMode="auto">
            <a:xfrm>
              <a:off x="2106613" y="4606925"/>
              <a:ext cx="352425" cy="517525"/>
            </a:xfrm>
            <a:custGeom>
              <a:avLst/>
              <a:gdLst>
                <a:gd name="T0" fmla="*/ 22 w 222"/>
                <a:gd name="T1" fmla="*/ 0 h 326"/>
                <a:gd name="T2" fmla="*/ 219 w 222"/>
                <a:gd name="T3" fmla="*/ 0 h 326"/>
                <a:gd name="T4" fmla="*/ 219 w 222"/>
                <a:gd name="T5" fmla="*/ 47 h 326"/>
                <a:gd name="T6" fmla="*/ 97 w 222"/>
                <a:gd name="T7" fmla="*/ 251 h 326"/>
                <a:gd name="T8" fmla="*/ 94 w 222"/>
                <a:gd name="T9" fmla="*/ 258 h 326"/>
                <a:gd name="T10" fmla="*/ 91 w 222"/>
                <a:gd name="T11" fmla="*/ 262 h 326"/>
                <a:gd name="T12" fmla="*/ 88 w 222"/>
                <a:gd name="T13" fmla="*/ 265 h 326"/>
                <a:gd name="T14" fmla="*/ 85 w 222"/>
                <a:gd name="T15" fmla="*/ 270 h 326"/>
                <a:gd name="T16" fmla="*/ 81 w 222"/>
                <a:gd name="T17" fmla="*/ 273 h 326"/>
                <a:gd name="T18" fmla="*/ 80 w 222"/>
                <a:gd name="T19" fmla="*/ 275 h 326"/>
                <a:gd name="T20" fmla="*/ 80 w 222"/>
                <a:gd name="T21" fmla="*/ 275 h 326"/>
                <a:gd name="T22" fmla="*/ 83 w 222"/>
                <a:gd name="T23" fmla="*/ 275 h 326"/>
                <a:gd name="T24" fmla="*/ 91 w 222"/>
                <a:gd name="T25" fmla="*/ 275 h 326"/>
                <a:gd name="T26" fmla="*/ 102 w 222"/>
                <a:gd name="T27" fmla="*/ 273 h 326"/>
                <a:gd name="T28" fmla="*/ 113 w 222"/>
                <a:gd name="T29" fmla="*/ 273 h 326"/>
                <a:gd name="T30" fmla="*/ 222 w 222"/>
                <a:gd name="T31" fmla="*/ 273 h 326"/>
                <a:gd name="T32" fmla="*/ 206 w 222"/>
                <a:gd name="T33" fmla="*/ 326 h 326"/>
                <a:gd name="T34" fmla="*/ 0 w 222"/>
                <a:gd name="T35" fmla="*/ 326 h 326"/>
                <a:gd name="T36" fmla="*/ 0 w 222"/>
                <a:gd name="T37" fmla="*/ 281 h 326"/>
                <a:gd name="T38" fmla="*/ 122 w 222"/>
                <a:gd name="T39" fmla="*/ 81 h 326"/>
                <a:gd name="T40" fmla="*/ 128 w 222"/>
                <a:gd name="T41" fmla="*/ 70 h 326"/>
                <a:gd name="T42" fmla="*/ 135 w 222"/>
                <a:gd name="T43" fmla="*/ 61 h 326"/>
                <a:gd name="T44" fmla="*/ 141 w 222"/>
                <a:gd name="T45" fmla="*/ 54 h 326"/>
                <a:gd name="T46" fmla="*/ 142 w 222"/>
                <a:gd name="T47" fmla="*/ 51 h 326"/>
                <a:gd name="T48" fmla="*/ 138 w 222"/>
                <a:gd name="T49" fmla="*/ 51 h 326"/>
                <a:gd name="T50" fmla="*/ 127 w 222"/>
                <a:gd name="T51" fmla="*/ 53 h 326"/>
                <a:gd name="T52" fmla="*/ 108 w 222"/>
                <a:gd name="T53" fmla="*/ 54 h 326"/>
                <a:gd name="T54" fmla="*/ 8 w 222"/>
                <a:gd name="T55" fmla="*/ 54 h 326"/>
                <a:gd name="T56" fmla="*/ 22 w 222"/>
                <a:gd name="T57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2" h="326">
                  <a:moveTo>
                    <a:pt x="22" y="0"/>
                  </a:moveTo>
                  <a:lnTo>
                    <a:pt x="219" y="0"/>
                  </a:lnTo>
                  <a:lnTo>
                    <a:pt x="219" y="47"/>
                  </a:lnTo>
                  <a:lnTo>
                    <a:pt x="97" y="251"/>
                  </a:lnTo>
                  <a:lnTo>
                    <a:pt x="94" y="258"/>
                  </a:lnTo>
                  <a:lnTo>
                    <a:pt x="91" y="262"/>
                  </a:lnTo>
                  <a:lnTo>
                    <a:pt x="88" y="265"/>
                  </a:lnTo>
                  <a:lnTo>
                    <a:pt x="85" y="270"/>
                  </a:lnTo>
                  <a:lnTo>
                    <a:pt x="81" y="273"/>
                  </a:lnTo>
                  <a:lnTo>
                    <a:pt x="80" y="275"/>
                  </a:lnTo>
                  <a:lnTo>
                    <a:pt x="80" y="275"/>
                  </a:lnTo>
                  <a:lnTo>
                    <a:pt x="83" y="275"/>
                  </a:lnTo>
                  <a:lnTo>
                    <a:pt x="91" y="275"/>
                  </a:lnTo>
                  <a:lnTo>
                    <a:pt x="102" y="273"/>
                  </a:lnTo>
                  <a:lnTo>
                    <a:pt x="113" y="273"/>
                  </a:lnTo>
                  <a:lnTo>
                    <a:pt x="222" y="273"/>
                  </a:lnTo>
                  <a:lnTo>
                    <a:pt x="206" y="326"/>
                  </a:lnTo>
                  <a:lnTo>
                    <a:pt x="0" y="326"/>
                  </a:lnTo>
                  <a:lnTo>
                    <a:pt x="0" y="281"/>
                  </a:lnTo>
                  <a:lnTo>
                    <a:pt x="122" y="81"/>
                  </a:lnTo>
                  <a:lnTo>
                    <a:pt x="128" y="70"/>
                  </a:lnTo>
                  <a:lnTo>
                    <a:pt x="135" y="61"/>
                  </a:lnTo>
                  <a:lnTo>
                    <a:pt x="141" y="54"/>
                  </a:lnTo>
                  <a:lnTo>
                    <a:pt x="142" y="51"/>
                  </a:lnTo>
                  <a:lnTo>
                    <a:pt x="138" y="51"/>
                  </a:lnTo>
                  <a:lnTo>
                    <a:pt x="127" y="53"/>
                  </a:lnTo>
                  <a:lnTo>
                    <a:pt x="108" y="54"/>
                  </a:lnTo>
                  <a:lnTo>
                    <a:pt x="8" y="5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6" name="Freeform 11"/>
            <p:cNvSpPr>
              <a:spLocks/>
            </p:cNvSpPr>
            <p:nvPr/>
          </p:nvSpPr>
          <p:spPr bwMode="auto">
            <a:xfrm>
              <a:off x="2711451" y="4606925"/>
              <a:ext cx="360363" cy="517525"/>
            </a:xfrm>
            <a:custGeom>
              <a:avLst/>
              <a:gdLst>
                <a:gd name="T0" fmla="*/ 0 w 227"/>
                <a:gd name="T1" fmla="*/ 0 h 326"/>
                <a:gd name="T2" fmla="*/ 72 w 227"/>
                <a:gd name="T3" fmla="*/ 0 h 326"/>
                <a:gd name="T4" fmla="*/ 136 w 227"/>
                <a:gd name="T5" fmla="*/ 129 h 326"/>
                <a:gd name="T6" fmla="*/ 150 w 227"/>
                <a:gd name="T7" fmla="*/ 164 h 326"/>
                <a:gd name="T8" fmla="*/ 163 w 227"/>
                <a:gd name="T9" fmla="*/ 197 h 326"/>
                <a:gd name="T10" fmla="*/ 171 w 227"/>
                <a:gd name="T11" fmla="*/ 223 h 326"/>
                <a:gd name="T12" fmla="*/ 169 w 227"/>
                <a:gd name="T13" fmla="*/ 201 h 326"/>
                <a:gd name="T14" fmla="*/ 167 w 227"/>
                <a:gd name="T15" fmla="*/ 176 h 326"/>
                <a:gd name="T16" fmla="*/ 167 w 227"/>
                <a:gd name="T17" fmla="*/ 153 h 326"/>
                <a:gd name="T18" fmla="*/ 166 w 227"/>
                <a:gd name="T19" fmla="*/ 133 h 326"/>
                <a:gd name="T20" fmla="*/ 164 w 227"/>
                <a:gd name="T21" fmla="*/ 0 h 326"/>
                <a:gd name="T22" fmla="*/ 227 w 227"/>
                <a:gd name="T23" fmla="*/ 0 h 326"/>
                <a:gd name="T24" fmla="*/ 227 w 227"/>
                <a:gd name="T25" fmla="*/ 326 h 326"/>
                <a:gd name="T26" fmla="*/ 158 w 227"/>
                <a:gd name="T27" fmla="*/ 326 h 326"/>
                <a:gd name="T28" fmla="*/ 102 w 227"/>
                <a:gd name="T29" fmla="*/ 201 h 326"/>
                <a:gd name="T30" fmla="*/ 91 w 227"/>
                <a:gd name="T31" fmla="*/ 176 h 326"/>
                <a:gd name="T32" fmla="*/ 80 w 227"/>
                <a:gd name="T33" fmla="*/ 151 h 326"/>
                <a:gd name="T34" fmla="*/ 71 w 227"/>
                <a:gd name="T35" fmla="*/ 129 h 326"/>
                <a:gd name="T36" fmla="*/ 63 w 227"/>
                <a:gd name="T37" fmla="*/ 109 h 326"/>
                <a:gd name="T38" fmla="*/ 58 w 227"/>
                <a:gd name="T39" fmla="*/ 93 h 326"/>
                <a:gd name="T40" fmla="*/ 60 w 227"/>
                <a:gd name="T41" fmla="*/ 123 h 326"/>
                <a:gd name="T42" fmla="*/ 61 w 227"/>
                <a:gd name="T43" fmla="*/ 156 h 326"/>
                <a:gd name="T44" fmla="*/ 61 w 227"/>
                <a:gd name="T45" fmla="*/ 187 h 326"/>
                <a:gd name="T46" fmla="*/ 63 w 227"/>
                <a:gd name="T47" fmla="*/ 326 h 326"/>
                <a:gd name="T48" fmla="*/ 0 w 227"/>
                <a:gd name="T49" fmla="*/ 326 h 326"/>
                <a:gd name="T50" fmla="*/ 0 w 227"/>
                <a:gd name="T5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7" h="326">
                  <a:moveTo>
                    <a:pt x="0" y="0"/>
                  </a:moveTo>
                  <a:lnTo>
                    <a:pt x="72" y="0"/>
                  </a:lnTo>
                  <a:lnTo>
                    <a:pt x="136" y="129"/>
                  </a:lnTo>
                  <a:lnTo>
                    <a:pt x="150" y="164"/>
                  </a:lnTo>
                  <a:lnTo>
                    <a:pt x="163" y="197"/>
                  </a:lnTo>
                  <a:lnTo>
                    <a:pt x="171" y="223"/>
                  </a:lnTo>
                  <a:lnTo>
                    <a:pt x="169" y="201"/>
                  </a:lnTo>
                  <a:lnTo>
                    <a:pt x="167" y="176"/>
                  </a:lnTo>
                  <a:lnTo>
                    <a:pt x="167" y="153"/>
                  </a:lnTo>
                  <a:lnTo>
                    <a:pt x="166" y="133"/>
                  </a:lnTo>
                  <a:lnTo>
                    <a:pt x="164" y="0"/>
                  </a:lnTo>
                  <a:lnTo>
                    <a:pt x="227" y="0"/>
                  </a:lnTo>
                  <a:lnTo>
                    <a:pt x="227" y="326"/>
                  </a:lnTo>
                  <a:lnTo>
                    <a:pt x="158" y="326"/>
                  </a:lnTo>
                  <a:lnTo>
                    <a:pt x="102" y="201"/>
                  </a:lnTo>
                  <a:lnTo>
                    <a:pt x="91" y="176"/>
                  </a:lnTo>
                  <a:lnTo>
                    <a:pt x="80" y="151"/>
                  </a:lnTo>
                  <a:lnTo>
                    <a:pt x="71" y="129"/>
                  </a:lnTo>
                  <a:lnTo>
                    <a:pt x="63" y="109"/>
                  </a:lnTo>
                  <a:lnTo>
                    <a:pt x="58" y="93"/>
                  </a:lnTo>
                  <a:lnTo>
                    <a:pt x="60" y="123"/>
                  </a:lnTo>
                  <a:lnTo>
                    <a:pt x="61" y="156"/>
                  </a:lnTo>
                  <a:lnTo>
                    <a:pt x="61" y="187"/>
                  </a:lnTo>
                  <a:lnTo>
                    <a:pt x="63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3186113" y="4606925"/>
              <a:ext cx="107950" cy="517525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8" name="Freeform 13"/>
            <p:cNvSpPr>
              <a:spLocks/>
            </p:cNvSpPr>
            <p:nvPr/>
          </p:nvSpPr>
          <p:spPr bwMode="auto">
            <a:xfrm>
              <a:off x="3341688" y="4606925"/>
              <a:ext cx="223838" cy="517525"/>
            </a:xfrm>
            <a:custGeom>
              <a:avLst/>
              <a:gdLst>
                <a:gd name="T0" fmla="*/ 14 w 141"/>
                <a:gd name="T1" fmla="*/ 0 h 326"/>
                <a:gd name="T2" fmla="*/ 95 w 141"/>
                <a:gd name="T3" fmla="*/ 0 h 326"/>
                <a:gd name="T4" fmla="*/ 141 w 141"/>
                <a:gd name="T5" fmla="*/ 87 h 326"/>
                <a:gd name="T6" fmla="*/ 141 w 141"/>
                <a:gd name="T7" fmla="*/ 211 h 326"/>
                <a:gd name="T8" fmla="*/ 83 w 141"/>
                <a:gd name="T9" fmla="*/ 326 h 326"/>
                <a:gd name="T10" fmla="*/ 0 w 141"/>
                <a:gd name="T11" fmla="*/ 326 h 326"/>
                <a:gd name="T12" fmla="*/ 95 w 141"/>
                <a:gd name="T13" fmla="*/ 151 h 326"/>
                <a:gd name="T14" fmla="*/ 14 w 141"/>
                <a:gd name="T1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1" h="326">
                  <a:moveTo>
                    <a:pt x="14" y="0"/>
                  </a:moveTo>
                  <a:lnTo>
                    <a:pt x="95" y="0"/>
                  </a:lnTo>
                  <a:lnTo>
                    <a:pt x="141" y="87"/>
                  </a:lnTo>
                  <a:lnTo>
                    <a:pt x="141" y="211"/>
                  </a:lnTo>
                  <a:lnTo>
                    <a:pt x="83" y="326"/>
                  </a:lnTo>
                  <a:lnTo>
                    <a:pt x="0" y="326"/>
                  </a:lnTo>
                  <a:lnTo>
                    <a:pt x="95" y="15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9" name="Freeform 14"/>
            <p:cNvSpPr>
              <a:spLocks/>
            </p:cNvSpPr>
            <p:nvPr/>
          </p:nvSpPr>
          <p:spPr bwMode="auto">
            <a:xfrm>
              <a:off x="3614738" y="4606925"/>
              <a:ext cx="220663" cy="520700"/>
            </a:xfrm>
            <a:custGeom>
              <a:avLst/>
              <a:gdLst>
                <a:gd name="T0" fmla="*/ 44 w 139"/>
                <a:gd name="T1" fmla="*/ 0 h 328"/>
                <a:gd name="T2" fmla="*/ 123 w 139"/>
                <a:gd name="T3" fmla="*/ 0 h 328"/>
                <a:gd name="T4" fmla="*/ 45 w 139"/>
                <a:gd name="T5" fmla="*/ 148 h 328"/>
                <a:gd name="T6" fmla="*/ 139 w 139"/>
                <a:gd name="T7" fmla="*/ 328 h 328"/>
                <a:gd name="T8" fmla="*/ 59 w 139"/>
                <a:gd name="T9" fmla="*/ 328 h 328"/>
                <a:gd name="T10" fmla="*/ 0 w 139"/>
                <a:gd name="T11" fmla="*/ 212 h 328"/>
                <a:gd name="T12" fmla="*/ 0 w 139"/>
                <a:gd name="T13" fmla="*/ 87 h 328"/>
                <a:gd name="T14" fmla="*/ 44 w 139"/>
                <a:gd name="T1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9" h="328">
                  <a:moveTo>
                    <a:pt x="44" y="0"/>
                  </a:moveTo>
                  <a:lnTo>
                    <a:pt x="123" y="0"/>
                  </a:lnTo>
                  <a:lnTo>
                    <a:pt x="45" y="148"/>
                  </a:lnTo>
                  <a:lnTo>
                    <a:pt x="139" y="328"/>
                  </a:lnTo>
                  <a:lnTo>
                    <a:pt x="59" y="328"/>
                  </a:lnTo>
                  <a:lnTo>
                    <a:pt x="0" y="212"/>
                  </a:lnTo>
                  <a:lnTo>
                    <a:pt x="0" y="87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0" name="Freeform 15"/>
            <p:cNvSpPr>
              <a:spLocks noEditPoints="1"/>
            </p:cNvSpPr>
            <p:nvPr/>
          </p:nvSpPr>
          <p:spPr bwMode="auto">
            <a:xfrm>
              <a:off x="3884613" y="4606925"/>
              <a:ext cx="379413" cy="517525"/>
            </a:xfrm>
            <a:custGeom>
              <a:avLst/>
              <a:gdLst>
                <a:gd name="T0" fmla="*/ 67 w 239"/>
                <a:gd name="T1" fmla="*/ 51 h 326"/>
                <a:gd name="T2" fmla="*/ 67 w 239"/>
                <a:gd name="T3" fmla="*/ 273 h 326"/>
                <a:gd name="T4" fmla="*/ 103 w 239"/>
                <a:gd name="T5" fmla="*/ 273 h 326"/>
                <a:gd name="T6" fmla="*/ 122 w 239"/>
                <a:gd name="T7" fmla="*/ 270 h 326"/>
                <a:gd name="T8" fmla="*/ 138 w 239"/>
                <a:gd name="T9" fmla="*/ 262 h 326"/>
                <a:gd name="T10" fmla="*/ 150 w 239"/>
                <a:gd name="T11" fmla="*/ 248 h 326"/>
                <a:gd name="T12" fmla="*/ 159 w 239"/>
                <a:gd name="T13" fmla="*/ 228 h 326"/>
                <a:gd name="T14" fmla="*/ 164 w 239"/>
                <a:gd name="T15" fmla="*/ 201 h 326"/>
                <a:gd name="T16" fmla="*/ 166 w 239"/>
                <a:gd name="T17" fmla="*/ 170 h 326"/>
                <a:gd name="T18" fmla="*/ 166 w 239"/>
                <a:gd name="T19" fmla="*/ 143 h 326"/>
                <a:gd name="T20" fmla="*/ 163 w 239"/>
                <a:gd name="T21" fmla="*/ 118 h 326"/>
                <a:gd name="T22" fmla="*/ 158 w 239"/>
                <a:gd name="T23" fmla="*/ 97 h 326"/>
                <a:gd name="T24" fmla="*/ 148 w 239"/>
                <a:gd name="T25" fmla="*/ 78 h 326"/>
                <a:gd name="T26" fmla="*/ 141 w 239"/>
                <a:gd name="T27" fmla="*/ 67 h 326"/>
                <a:gd name="T28" fmla="*/ 128 w 239"/>
                <a:gd name="T29" fmla="*/ 57 h 326"/>
                <a:gd name="T30" fmla="*/ 114 w 239"/>
                <a:gd name="T31" fmla="*/ 53 h 326"/>
                <a:gd name="T32" fmla="*/ 97 w 239"/>
                <a:gd name="T33" fmla="*/ 51 h 326"/>
                <a:gd name="T34" fmla="*/ 67 w 239"/>
                <a:gd name="T35" fmla="*/ 51 h 326"/>
                <a:gd name="T36" fmla="*/ 0 w 239"/>
                <a:gd name="T37" fmla="*/ 0 h 326"/>
                <a:gd name="T38" fmla="*/ 66 w 239"/>
                <a:gd name="T39" fmla="*/ 0 h 326"/>
                <a:gd name="T40" fmla="*/ 86 w 239"/>
                <a:gd name="T41" fmla="*/ 0 h 326"/>
                <a:gd name="T42" fmla="*/ 106 w 239"/>
                <a:gd name="T43" fmla="*/ 0 h 326"/>
                <a:gd name="T44" fmla="*/ 123 w 239"/>
                <a:gd name="T45" fmla="*/ 1 h 326"/>
                <a:gd name="T46" fmla="*/ 150 w 239"/>
                <a:gd name="T47" fmla="*/ 6 h 326"/>
                <a:gd name="T48" fmla="*/ 173 w 239"/>
                <a:gd name="T49" fmla="*/ 17 h 326"/>
                <a:gd name="T50" fmla="*/ 195 w 239"/>
                <a:gd name="T51" fmla="*/ 34 h 326"/>
                <a:gd name="T52" fmla="*/ 214 w 239"/>
                <a:gd name="T53" fmla="*/ 57 h 326"/>
                <a:gd name="T54" fmla="*/ 228 w 239"/>
                <a:gd name="T55" fmla="*/ 87 h 326"/>
                <a:gd name="T56" fmla="*/ 237 w 239"/>
                <a:gd name="T57" fmla="*/ 123 h 326"/>
                <a:gd name="T58" fmla="*/ 239 w 239"/>
                <a:gd name="T59" fmla="*/ 164 h 326"/>
                <a:gd name="T60" fmla="*/ 237 w 239"/>
                <a:gd name="T61" fmla="*/ 197 h 326"/>
                <a:gd name="T62" fmla="*/ 231 w 239"/>
                <a:gd name="T63" fmla="*/ 226 h 326"/>
                <a:gd name="T64" fmla="*/ 222 w 239"/>
                <a:gd name="T65" fmla="*/ 254 h 326"/>
                <a:gd name="T66" fmla="*/ 206 w 239"/>
                <a:gd name="T67" fmla="*/ 278 h 326"/>
                <a:gd name="T68" fmla="*/ 184 w 239"/>
                <a:gd name="T69" fmla="*/ 301 h 326"/>
                <a:gd name="T70" fmla="*/ 156 w 239"/>
                <a:gd name="T71" fmla="*/ 319 h 326"/>
                <a:gd name="T72" fmla="*/ 127 w 239"/>
                <a:gd name="T73" fmla="*/ 325 h 326"/>
                <a:gd name="T74" fmla="*/ 106 w 239"/>
                <a:gd name="T75" fmla="*/ 326 h 326"/>
                <a:gd name="T76" fmla="*/ 80 w 239"/>
                <a:gd name="T77" fmla="*/ 326 h 326"/>
                <a:gd name="T78" fmla="*/ 0 w 239"/>
                <a:gd name="T79" fmla="*/ 326 h 326"/>
                <a:gd name="T80" fmla="*/ 0 w 239"/>
                <a:gd name="T8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9" h="326">
                  <a:moveTo>
                    <a:pt x="67" y="51"/>
                  </a:moveTo>
                  <a:lnTo>
                    <a:pt x="67" y="273"/>
                  </a:lnTo>
                  <a:lnTo>
                    <a:pt x="103" y="273"/>
                  </a:lnTo>
                  <a:lnTo>
                    <a:pt x="122" y="270"/>
                  </a:lnTo>
                  <a:lnTo>
                    <a:pt x="138" y="262"/>
                  </a:lnTo>
                  <a:lnTo>
                    <a:pt x="150" y="248"/>
                  </a:lnTo>
                  <a:lnTo>
                    <a:pt x="159" y="228"/>
                  </a:lnTo>
                  <a:lnTo>
                    <a:pt x="164" y="201"/>
                  </a:lnTo>
                  <a:lnTo>
                    <a:pt x="166" y="170"/>
                  </a:lnTo>
                  <a:lnTo>
                    <a:pt x="166" y="143"/>
                  </a:lnTo>
                  <a:lnTo>
                    <a:pt x="163" y="118"/>
                  </a:lnTo>
                  <a:lnTo>
                    <a:pt x="158" y="97"/>
                  </a:lnTo>
                  <a:lnTo>
                    <a:pt x="148" y="78"/>
                  </a:lnTo>
                  <a:lnTo>
                    <a:pt x="141" y="67"/>
                  </a:lnTo>
                  <a:lnTo>
                    <a:pt x="128" y="57"/>
                  </a:lnTo>
                  <a:lnTo>
                    <a:pt x="114" y="53"/>
                  </a:lnTo>
                  <a:lnTo>
                    <a:pt x="97" y="51"/>
                  </a:lnTo>
                  <a:lnTo>
                    <a:pt x="67" y="51"/>
                  </a:lnTo>
                  <a:close/>
                  <a:moveTo>
                    <a:pt x="0" y="0"/>
                  </a:moveTo>
                  <a:lnTo>
                    <a:pt x="66" y="0"/>
                  </a:lnTo>
                  <a:lnTo>
                    <a:pt x="86" y="0"/>
                  </a:lnTo>
                  <a:lnTo>
                    <a:pt x="106" y="0"/>
                  </a:lnTo>
                  <a:lnTo>
                    <a:pt x="123" y="1"/>
                  </a:lnTo>
                  <a:lnTo>
                    <a:pt x="150" y="6"/>
                  </a:lnTo>
                  <a:lnTo>
                    <a:pt x="173" y="17"/>
                  </a:lnTo>
                  <a:lnTo>
                    <a:pt x="195" y="34"/>
                  </a:lnTo>
                  <a:lnTo>
                    <a:pt x="214" y="57"/>
                  </a:lnTo>
                  <a:lnTo>
                    <a:pt x="228" y="87"/>
                  </a:lnTo>
                  <a:lnTo>
                    <a:pt x="237" y="123"/>
                  </a:lnTo>
                  <a:lnTo>
                    <a:pt x="239" y="164"/>
                  </a:lnTo>
                  <a:lnTo>
                    <a:pt x="237" y="197"/>
                  </a:lnTo>
                  <a:lnTo>
                    <a:pt x="231" y="226"/>
                  </a:lnTo>
                  <a:lnTo>
                    <a:pt x="222" y="254"/>
                  </a:lnTo>
                  <a:lnTo>
                    <a:pt x="206" y="278"/>
                  </a:lnTo>
                  <a:lnTo>
                    <a:pt x="184" y="301"/>
                  </a:lnTo>
                  <a:lnTo>
                    <a:pt x="156" y="319"/>
                  </a:lnTo>
                  <a:lnTo>
                    <a:pt x="127" y="325"/>
                  </a:lnTo>
                  <a:lnTo>
                    <a:pt x="106" y="326"/>
                  </a:lnTo>
                  <a:lnTo>
                    <a:pt x="80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1" name="Freeform 16"/>
            <p:cNvSpPr>
              <a:spLocks noEditPoints="1"/>
            </p:cNvSpPr>
            <p:nvPr/>
          </p:nvSpPr>
          <p:spPr bwMode="auto">
            <a:xfrm>
              <a:off x="4333876" y="4598988"/>
              <a:ext cx="447675" cy="536575"/>
            </a:xfrm>
            <a:custGeom>
              <a:avLst/>
              <a:gdLst>
                <a:gd name="T0" fmla="*/ 140 w 282"/>
                <a:gd name="T1" fmla="*/ 50 h 338"/>
                <a:gd name="T2" fmla="*/ 118 w 282"/>
                <a:gd name="T3" fmla="*/ 55 h 338"/>
                <a:gd name="T4" fmla="*/ 101 w 282"/>
                <a:gd name="T5" fmla="*/ 64 h 338"/>
                <a:gd name="T6" fmla="*/ 89 w 282"/>
                <a:gd name="T7" fmla="*/ 80 h 338"/>
                <a:gd name="T8" fmla="*/ 79 w 282"/>
                <a:gd name="T9" fmla="*/ 103 h 338"/>
                <a:gd name="T10" fmla="*/ 75 w 282"/>
                <a:gd name="T11" fmla="*/ 133 h 338"/>
                <a:gd name="T12" fmla="*/ 73 w 282"/>
                <a:gd name="T13" fmla="*/ 169 h 338"/>
                <a:gd name="T14" fmla="*/ 75 w 282"/>
                <a:gd name="T15" fmla="*/ 208 h 338"/>
                <a:gd name="T16" fmla="*/ 79 w 282"/>
                <a:gd name="T17" fmla="*/ 238 h 338"/>
                <a:gd name="T18" fmla="*/ 89 w 282"/>
                <a:gd name="T19" fmla="*/ 261 h 338"/>
                <a:gd name="T20" fmla="*/ 101 w 282"/>
                <a:gd name="T21" fmla="*/ 275 h 338"/>
                <a:gd name="T22" fmla="*/ 120 w 282"/>
                <a:gd name="T23" fmla="*/ 284 h 338"/>
                <a:gd name="T24" fmla="*/ 142 w 282"/>
                <a:gd name="T25" fmla="*/ 286 h 338"/>
                <a:gd name="T26" fmla="*/ 162 w 282"/>
                <a:gd name="T27" fmla="*/ 284 h 338"/>
                <a:gd name="T28" fmla="*/ 178 w 282"/>
                <a:gd name="T29" fmla="*/ 275 h 338"/>
                <a:gd name="T30" fmla="*/ 190 w 282"/>
                <a:gd name="T31" fmla="*/ 259 h 338"/>
                <a:gd name="T32" fmla="*/ 200 w 282"/>
                <a:gd name="T33" fmla="*/ 236 h 338"/>
                <a:gd name="T34" fmla="*/ 204 w 282"/>
                <a:gd name="T35" fmla="*/ 206 h 338"/>
                <a:gd name="T36" fmla="*/ 206 w 282"/>
                <a:gd name="T37" fmla="*/ 169 h 338"/>
                <a:gd name="T38" fmla="*/ 206 w 282"/>
                <a:gd name="T39" fmla="*/ 138 h 338"/>
                <a:gd name="T40" fmla="*/ 203 w 282"/>
                <a:gd name="T41" fmla="*/ 112 h 338"/>
                <a:gd name="T42" fmla="*/ 198 w 282"/>
                <a:gd name="T43" fmla="*/ 92 h 338"/>
                <a:gd name="T44" fmla="*/ 193 w 282"/>
                <a:gd name="T45" fmla="*/ 81 h 338"/>
                <a:gd name="T46" fmla="*/ 186 w 282"/>
                <a:gd name="T47" fmla="*/ 70 h 338"/>
                <a:gd name="T48" fmla="*/ 175 w 282"/>
                <a:gd name="T49" fmla="*/ 61 h 338"/>
                <a:gd name="T50" fmla="*/ 159 w 282"/>
                <a:gd name="T51" fmla="*/ 53 h 338"/>
                <a:gd name="T52" fmla="*/ 140 w 282"/>
                <a:gd name="T53" fmla="*/ 50 h 338"/>
                <a:gd name="T54" fmla="*/ 142 w 282"/>
                <a:gd name="T55" fmla="*/ 0 h 338"/>
                <a:gd name="T56" fmla="*/ 176 w 282"/>
                <a:gd name="T57" fmla="*/ 3 h 338"/>
                <a:gd name="T58" fmla="*/ 208 w 282"/>
                <a:gd name="T59" fmla="*/ 14 h 338"/>
                <a:gd name="T60" fmla="*/ 234 w 282"/>
                <a:gd name="T61" fmla="*/ 33 h 338"/>
                <a:gd name="T62" fmla="*/ 254 w 282"/>
                <a:gd name="T63" fmla="*/ 58 h 338"/>
                <a:gd name="T64" fmla="*/ 270 w 282"/>
                <a:gd name="T65" fmla="*/ 89 h 338"/>
                <a:gd name="T66" fmla="*/ 279 w 282"/>
                <a:gd name="T67" fmla="*/ 125 h 338"/>
                <a:gd name="T68" fmla="*/ 282 w 282"/>
                <a:gd name="T69" fmla="*/ 166 h 338"/>
                <a:gd name="T70" fmla="*/ 279 w 282"/>
                <a:gd name="T71" fmla="*/ 208 h 338"/>
                <a:gd name="T72" fmla="*/ 270 w 282"/>
                <a:gd name="T73" fmla="*/ 245 h 338"/>
                <a:gd name="T74" fmla="*/ 256 w 282"/>
                <a:gd name="T75" fmla="*/ 277 h 338"/>
                <a:gd name="T76" fmla="*/ 236 w 282"/>
                <a:gd name="T77" fmla="*/ 303 h 338"/>
                <a:gd name="T78" fmla="*/ 209 w 282"/>
                <a:gd name="T79" fmla="*/ 322 h 338"/>
                <a:gd name="T80" fmla="*/ 189 w 282"/>
                <a:gd name="T81" fmla="*/ 331 h 338"/>
                <a:gd name="T82" fmla="*/ 168 w 282"/>
                <a:gd name="T83" fmla="*/ 336 h 338"/>
                <a:gd name="T84" fmla="*/ 143 w 282"/>
                <a:gd name="T85" fmla="*/ 338 h 338"/>
                <a:gd name="T86" fmla="*/ 109 w 282"/>
                <a:gd name="T87" fmla="*/ 334 h 338"/>
                <a:gd name="T88" fmla="*/ 81 w 282"/>
                <a:gd name="T89" fmla="*/ 327 h 338"/>
                <a:gd name="T90" fmla="*/ 58 w 282"/>
                <a:gd name="T91" fmla="*/ 313 h 338"/>
                <a:gd name="T92" fmla="*/ 37 w 282"/>
                <a:gd name="T93" fmla="*/ 291 h 338"/>
                <a:gd name="T94" fmla="*/ 20 w 282"/>
                <a:gd name="T95" fmla="*/ 266 h 338"/>
                <a:gd name="T96" fmla="*/ 9 w 282"/>
                <a:gd name="T97" fmla="*/ 236 h 338"/>
                <a:gd name="T98" fmla="*/ 1 w 282"/>
                <a:gd name="T99" fmla="*/ 205 h 338"/>
                <a:gd name="T100" fmla="*/ 0 w 282"/>
                <a:gd name="T101" fmla="*/ 169 h 338"/>
                <a:gd name="T102" fmla="*/ 3 w 282"/>
                <a:gd name="T103" fmla="*/ 128 h 338"/>
                <a:gd name="T104" fmla="*/ 12 w 282"/>
                <a:gd name="T105" fmla="*/ 92 h 338"/>
                <a:gd name="T106" fmla="*/ 26 w 282"/>
                <a:gd name="T107" fmla="*/ 61 h 338"/>
                <a:gd name="T108" fmla="*/ 48 w 282"/>
                <a:gd name="T109" fmla="*/ 34 h 338"/>
                <a:gd name="T110" fmla="*/ 73 w 282"/>
                <a:gd name="T111" fmla="*/ 16 h 338"/>
                <a:gd name="T112" fmla="*/ 93 w 282"/>
                <a:gd name="T113" fmla="*/ 6 h 338"/>
                <a:gd name="T114" fmla="*/ 117 w 282"/>
                <a:gd name="T115" fmla="*/ 2 h 338"/>
                <a:gd name="T116" fmla="*/ 142 w 282"/>
                <a:gd name="T117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2" h="338">
                  <a:moveTo>
                    <a:pt x="140" y="50"/>
                  </a:moveTo>
                  <a:lnTo>
                    <a:pt x="118" y="55"/>
                  </a:lnTo>
                  <a:lnTo>
                    <a:pt x="101" y="64"/>
                  </a:lnTo>
                  <a:lnTo>
                    <a:pt x="89" y="80"/>
                  </a:lnTo>
                  <a:lnTo>
                    <a:pt x="79" y="103"/>
                  </a:lnTo>
                  <a:lnTo>
                    <a:pt x="75" y="133"/>
                  </a:lnTo>
                  <a:lnTo>
                    <a:pt x="73" y="169"/>
                  </a:lnTo>
                  <a:lnTo>
                    <a:pt x="75" y="208"/>
                  </a:lnTo>
                  <a:lnTo>
                    <a:pt x="79" y="238"/>
                  </a:lnTo>
                  <a:lnTo>
                    <a:pt x="89" y="261"/>
                  </a:lnTo>
                  <a:lnTo>
                    <a:pt x="101" y="275"/>
                  </a:lnTo>
                  <a:lnTo>
                    <a:pt x="120" y="284"/>
                  </a:lnTo>
                  <a:lnTo>
                    <a:pt x="142" y="286"/>
                  </a:lnTo>
                  <a:lnTo>
                    <a:pt x="162" y="284"/>
                  </a:lnTo>
                  <a:lnTo>
                    <a:pt x="178" y="275"/>
                  </a:lnTo>
                  <a:lnTo>
                    <a:pt x="190" y="259"/>
                  </a:lnTo>
                  <a:lnTo>
                    <a:pt x="200" y="236"/>
                  </a:lnTo>
                  <a:lnTo>
                    <a:pt x="204" y="206"/>
                  </a:lnTo>
                  <a:lnTo>
                    <a:pt x="206" y="169"/>
                  </a:lnTo>
                  <a:lnTo>
                    <a:pt x="206" y="138"/>
                  </a:lnTo>
                  <a:lnTo>
                    <a:pt x="203" y="112"/>
                  </a:lnTo>
                  <a:lnTo>
                    <a:pt x="198" y="92"/>
                  </a:lnTo>
                  <a:lnTo>
                    <a:pt x="193" y="81"/>
                  </a:lnTo>
                  <a:lnTo>
                    <a:pt x="186" y="70"/>
                  </a:lnTo>
                  <a:lnTo>
                    <a:pt x="175" y="61"/>
                  </a:lnTo>
                  <a:lnTo>
                    <a:pt x="159" y="53"/>
                  </a:lnTo>
                  <a:lnTo>
                    <a:pt x="140" y="50"/>
                  </a:lnTo>
                  <a:close/>
                  <a:moveTo>
                    <a:pt x="142" y="0"/>
                  </a:moveTo>
                  <a:lnTo>
                    <a:pt x="176" y="3"/>
                  </a:lnTo>
                  <a:lnTo>
                    <a:pt x="208" y="14"/>
                  </a:lnTo>
                  <a:lnTo>
                    <a:pt x="234" y="33"/>
                  </a:lnTo>
                  <a:lnTo>
                    <a:pt x="254" y="58"/>
                  </a:lnTo>
                  <a:lnTo>
                    <a:pt x="270" y="89"/>
                  </a:lnTo>
                  <a:lnTo>
                    <a:pt x="279" y="125"/>
                  </a:lnTo>
                  <a:lnTo>
                    <a:pt x="282" y="166"/>
                  </a:lnTo>
                  <a:lnTo>
                    <a:pt x="279" y="208"/>
                  </a:lnTo>
                  <a:lnTo>
                    <a:pt x="270" y="245"/>
                  </a:lnTo>
                  <a:lnTo>
                    <a:pt x="256" y="277"/>
                  </a:lnTo>
                  <a:lnTo>
                    <a:pt x="236" y="303"/>
                  </a:lnTo>
                  <a:lnTo>
                    <a:pt x="209" y="322"/>
                  </a:lnTo>
                  <a:lnTo>
                    <a:pt x="189" y="331"/>
                  </a:lnTo>
                  <a:lnTo>
                    <a:pt x="168" y="336"/>
                  </a:lnTo>
                  <a:lnTo>
                    <a:pt x="143" y="338"/>
                  </a:lnTo>
                  <a:lnTo>
                    <a:pt x="109" y="334"/>
                  </a:lnTo>
                  <a:lnTo>
                    <a:pt x="81" y="327"/>
                  </a:lnTo>
                  <a:lnTo>
                    <a:pt x="58" y="313"/>
                  </a:lnTo>
                  <a:lnTo>
                    <a:pt x="37" y="291"/>
                  </a:lnTo>
                  <a:lnTo>
                    <a:pt x="20" y="266"/>
                  </a:lnTo>
                  <a:lnTo>
                    <a:pt x="9" y="236"/>
                  </a:lnTo>
                  <a:lnTo>
                    <a:pt x="1" y="205"/>
                  </a:lnTo>
                  <a:lnTo>
                    <a:pt x="0" y="169"/>
                  </a:lnTo>
                  <a:lnTo>
                    <a:pt x="3" y="128"/>
                  </a:lnTo>
                  <a:lnTo>
                    <a:pt x="12" y="92"/>
                  </a:lnTo>
                  <a:lnTo>
                    <a:pt x="26" y="61"/>
                  </a:lnTo>
                  <a:lnTo>
                    <a:pt x="48" y="34"/>
                  </a:lnTo>
                  <a:lnTo>
                    <a:pt x="73" y="16"/>
                  </a:lnTo>
                  <a:lnTo>
                    <a:pt x="93" y="6"/>
                  </a:lnTo>
                  <a:lnTo>
                    <a:pt x="117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2" name="Freeform 17"/>
            <p:cNvSpPr>
              <a:spLocks noEditPoints="1"/>
            </p:cNvSpPr>
            <p:nvPr/>
          </p:nvSpPr>
          <p:spPr bwMode="auto">
            <a:xfrm>
              <a:off x="4872038" y="4606925"/>
              <a:ext cx="376238" cy="517525"/>
            </a:xfrm>
            <a:custGeom>
              <a:avLst/>
              <a:gdLst>
                <a:gd name="T0" fmla="*/ 64 w 237"/>
                <a:gd name="T1" fmla="*/ 51 h 326"/>
                <a:gd name="T2" fmla="*/ 64 w 237"/>
                <a:gd name="T3" fmla="*/ 140 h 326"/>
                <a:gd name="T4" fmla="*/ 87 w 237"/>
                <a:gd name="T5" fmla="*/ 140 h 326"/>
                <a:gd name="T6" fmla="*/ 104 w 237"/>
                <a:gd name="T7" fmla="*/ 140 h 326"/>
                <a:gd name="T8" fmla="*/ 118 w 237"/>
                <a:gd name="T9" fmla="*/ 139 h 326"/>
                <a:gd name="T10" fmla="*/ 128 w 237"/>
                <a:gd name="T11" fmla="*/ 134 h 326"/>
                <a:gd name="T12" fmla="*/ 136 w 237"/>
                <a:gd name="T13" fmla="*/ 129 h 326"/>
                <a:gd name="T14" fmla="*/ 145 w 237"/>
                <a:gd name="T15" fmla="*/ 115 h 326"/>
                <a:gd name="T16" fmla="*/ 148 w 237"/>
                <a:gd name="T17" fmla="*/ 97 h 326"/>
                <a:gd name="T18" fmla="*/ 147 w 237"/>
                <a:gd name="T19" fmla="*/ 78 h 326"/>
                <a:gd name="T20" fmla="*/ 139 w 237"/>
                <a:gd name="T21" fmla="*/ 65 h 326"/>
                <a:gd name="T22" fmla="*/ 125 w 237"/>
                <a:gd name="T23" fmla="*/ 56 h 326"/>
                <a:gd name="T24" fmla="*/ 109 w 237"/>
                <a:gd name="T25" fmla="*/ 53 h 326"/>
                <a:gd name="T26" fmla="*/ 89 w 237"/>
                <a:gd name="T27" fmla="*/ 51 h 326"/>
                <a:gd name="T28" fmla="*/ 64 w 237"/>
                <a:gd name="T29" fmla="*/ 51 h 326"/>
                <a:gd name="T30" fmla="*/ 0 w 237"/>
                <a:gd name="T31" fmla="*/ 0 h 326"/>
                <a:gd name="T32" fmla="*/ 122 w 237"/>
                <a:gd name="T33" fmla="*/ 0 h 326"/>
                <a:gd name="T34" fmla="*/ 150 w 237"/>
                <a:gd name="T35" fmla="*/ 3 h 326"/>
                <a:gd name="T36" fmla="*/ 173 w 237"/>
                <a:gd name="T37" fmla="*/ 11 h 326"/>
                <a:gd name="T38" fmla="*/ 192 w 237"/>
                <a:gd name="T39" fmla="*/ 26 h 326"/>
                <a:gd name="T40" fmla="*/ 206 w 237"/>
                <a:gd name="T41" fmla="*/ 45 h 326"/>
                <a:gd name="T42" fmla="*/ 215 w 237"/>
                <a:gd name="T43" fmla="*/ 68 h 326"/>
                <a:gd name="T44" fmla="*/ 218 w 237"/>
                <a:gd name="T45" fmla="*/ 95 h 326"/>
                <a:gd name="T46" fmla="*/ 214 w 237"/>
                <a:gd name="T47" fmla="*/ 123 h 326"/>
                <a:gd name="T48" fmla="*/ 204 w 237"/>
                <a:gd name="T49" fmla="*/ 148 h 326"/>
                <a:gd name="T50" fmla="*/ 189 w 237"/>
                <a:gd name="T51" fmla="*/ 168 h 326"/>
                <a:gd name="T52" fmla="*/ 168 w 237"/>
                <a:gd name="T53" fmla="*/ 181 h 326"/>
                <a:gd name="T54" fmla="*/ 145 w 237"/>
                <a:gd name="T55" fmla="*/ 186 h 326"/>
                <a:gd name="T56" fmla="*/ 150 w 237"/>
                <a:gd name="T57" fmla="*/ 189 h 326"/>
                <a:gd name="T58" fmla="*/ 153 w 237"/>
                <a:gd name="T59" fmla="*/ 192 h 326"/>
                <a:gd name="T60" fmla="*/ 156 w 237"/>
                <a:gd name="T61" fmla="*/ 195 h 326"/>
                <a:gd name="T62" fmla="*/ 159 w 237"/>
                <a:gd name="T63" fmla="*/ 200 h 326"/>
                <a:gd name="T64" fmla="*/ 167 w 237"/>
                <a:gd name="T65" fmla="*/ 211 h 326"/>
                <a:gd name="T66" fmla="*/ 176 w 237"/>
                <a:gd name="T67" fmla="*/ 225 h 326"/>
                <a:gd name="T68" fmla="*/ 187 w 237"/>
                <a:gd name="T69" fmla="*/ 243 h 326"/>
                <a:gd name="T70" fmla="*/ 200 w 237"/>
                <a:gd name="T71" fmla="*/ 262 h 326"/>
                <a:gd name="T72" fmla="*/ 211 w 237"/>
                <a:gd name="T73" fmla="*/ 281 h 326"/>
                <a:gd name="T74" fmla="*/ 221 w 237"/>
                <a:gd name="T75" fmla="*/ 300 h 326"/>
                <a:gd name="T76" fmla="*/ 229 w 237"/>
                <a:gd name="T77" fmla="*/ 314 h 326"/>
                <a:gd name="T78" fmla="*/ 236 w 237"/>
                <a:gd name="T79" fmla="*/ 323 h 326"/>
                <a:gd name="T80" fmla="*/ 237 w 237"/>
                <a:gd name="T81" fmla="*/ 326 h 326"/>
                <a:gd name="T82" fmla="*/ 159 w 237"/>
                <a:gd name="T83" fmla="*/ 326 h 326"/>
                <a:gd name="T84" fmla="*/ 151 w 237"/>
                <a:gd name="T85" fmla="*/ 312 h 326"/>
                <a:gd name="T86" fmla="*/ 145 w 237"/>
                <a:gd name="T87" fmla="*/ 301 h 326"/>
                <a:gd name="T88" fmla="*/ 137 w 237"/>
                <a:gd name="T89" fmla="*/ 289 h 326"/>
                <a:gd name="T90" fmla="*/ 129 w 237"/>
                <a:gd name="T91" fmla="*/ 273 h 326"/>
                <a:gd name="T92" fmla="*/ 114 w 237"/>
                <a:gd name="T93" fmla="*/ 247 h 326"/>
                <a:gd name="T94" fmla="*/ 103 w 237"/>
                <a:gd name="T95" fmla="*/ 228 h 326"/>
                <a:gd name="T96" fmla="*/ 93 w 237"/>
                <a:gd name="T97" fmla="*/ 212 h 326"/>
                <a:gd name="T98" fmla="*/ 87 w 237"/>
                <a:gd name="T99" fmla="*/ 203 h 326"/>
                <a:gd name="T100" fmla="*/ 81 w 237"/>
                <a:gd name="T101" fmla="*/ 197 h 326"/>
                <a:gd name="T102" fmla="*/ 75 w 237"/>
                <a:gd name="T103" fmla="*/ 193 h 326"/>
                <a:gd name="T104" fmla="*/ 70 w 237"/>
                <a:gd name="T105" fmla="*/ 192 h 326"/>
                <a:gd name="T106" fmla="*/ 64 w 237"/>
                <a:gd name="T107" fmla="*/ 190 h 326"/>
                <a:gd name="T108" fmla="*/ 64 w 237"/>
                <a:gd name="T109" fmla="*/ 326 h 326"/>
                <a:gd name="T110" fmla="*/ 0 w 237"/>
                <a:gd name="T111" fmla="*/ 326 h 326"/>
                <a:gd name="T112" fmla="*/ 0 w 237"/>
                <a:gd name="T113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37" h="326">
                  <a:moveTo>
                    <a:pt x="64" y="51"/>
                  </a:moveTo>
                  <a:lnTo>
                    <a:pt x="64" y="140"/>
                  </a:lnTo>
                  <a:lnTo>
                    <a:pt x="87" y="140"/>
                  </a:lnTo>
                  <a:lnTo>
                    <a:pt x="104" y="140"/>
                  </a:lnTo>
                  <a:lnTo>
                    <a:pt x="118" y="139"/>
                  </a:lnTo>
                  <a:lnTo>
                    <a:pt x="128" y="134"/>
                  </a:lnTo>
                  <a:lnTo>
                    <a:pt x="136" y="129"/>
                  </a:lnTo>
                  <a:lnTo>
                    <a:pt x="145" y="115"/>
                  </a:lnTo>
                  <a:lnTo>
                    <a:pt x="148" y="97"/>
                  </a:lnTo>
                  <a:lnTo>
                    <a:pt x="147" y="78"/>
                  </a:lnTo>
                  <a:lnTo>
                    <a:pt x="139" y="65"/>
                  </a:lnTo>
                  <a:lnTo>
                    <a:pt x="125" y="56"/>
                  </a:lnTo>
                  <a:lnTo>
                    <a:pt x="109" y="53"/>
                  </a:lnTo>
                  <a:lnTo>
                    <a:pt x="89" y="51"/>
                  </a:lnTo>
                  <a:lnTo>
                    <a:pt x="64" y="51"/>
                  </a:lnTo>
                  <a:close/>
                  <a:moveTo>
                    <a:pt x="0" y="0"/>
                  </a:moveTo>
                  <a:lnTo>
                    <a:pt x="122" y="0"/>
                  </a:lnTo>
                  <a:lnTo>
                    <a:pt x="150" y="3"/>
                  </a:lnTo>
                  <a:lnTo>
                    <a:pt x="173" y="11"/>
                  </a:lnTo>
                  <a:lnTo>
                    <a:pt x="192" y="26"/>
                  </a:lnTo>
                  <a:lnTo>
                    <a:pt x="206" y="45"/>
                  </a:lnTo>
                  <a:lnTo>
                    <a:pt x="215" y="68"/>
                  </a:lnTo>
                  <a:lnTo>
                    <a:pt x="218" y="95"/>
                  </a:lnTo>
                  <a:lnTo>
                    <a:pt x="214" y="123"/>
                  </a:lnTo>
                  <a:lnTo>
                    <a:pt x="204" y="148"/>
                  </a:lnTo>
                  <a:lnTo>
                    <a:pt x="189" y="168"/>
                  </a:lnTo>
                  <a:lnTo>
                    <a:pt x="168" y="181"/>
                  </a:lnTo>
                  <a:lnTo>
                    <a:pt x="145" y="186"/>
                  </a:lnTo>
                  <a:lnTo>
                    <a:pt x="150" y="189"/>
                  </a:lnTo>
                  <a:lnTo>
                    <a:pt x="153" y="192"/>
                  </a:lnTo>
                  <a:lnTo>
                    <a:pt x="156" y="195"/>
                  </a:lnTo>
                  <a:lnTo>
                    <a:pt x="159" y="200"/>
                  </a:lnTo>
                  <a:lnTo>
                    <a:pt x="167" y="211"/>
                  </a:lnTo>
                  <a:lnTo>
                    <a:pt x="176" y="225"/>
                  </a:lnTo>
                  <a:lnTo>
                    <a:pt x="187" y="243"/>
                  </a:lnTo>
                  <a:lnTo>
                    <a:pt x="200" y="262"/>
                  </a:lnTo>
                  <a:lnTo>
                    <a:pt x="211" y="281"/>
                  </a:lnTo>
                  <a:lnTo>
                    <a:pt x="221" y="300"/>
                  </a:lnTo>
                  <a:lnTo>
                    <a:pt x="229" y="314"/>
                  </a:lnTo>
                  <a:lnTo>
                    <a:pt x="236" y="323"/>
                  </a:lnTo>
                  <a:lnTo>
                    <a:pt x="237" y="326"/>
                  </a:lnTo>
                  <a:lnTo>
                    <a:pt x="159" y="326"/>
                  </a:lnTo>
                  <a:lnTo>
                    <a:pt x="151" y="312"/>
                  </a:lnTo>
                  <a:lnTo>
                    <a:pt x="145" y="301"/>
                  </a:lnTo>
                  <a:lnTo>
                    <a:pt x="137" y="289"/>
                  </a:lnTo>
                  <a:lnTo>
                    <a:pt x="129" y="273"/>
                  </a:lnTo>
                  <a:lnTo>
                    <a:pt x="114" y="247"/>
                  </a:lnTo>
                  <a:lnTo>
                    <a:pt x="103" y="228"/>
                  </a:lnTo>
                  <a:lnTo>
                    <a:pt x="93" y="212"/>
                  </a:lnTo>
                  <a:lnTo>
                    <a:pt x="87" y="203"/>
                  </a:lnTo>
                  <a:lnTo>
                    <a:pt x="81" y="197"/>
                  </a:lnTo>
                  <a:lnTo>
                    <a:pt x="75" y="193"/>
                  </a:lnTo>
                  <a:lnTo>
                    <a:pt x="70" y="192"/>
                  </a:lnTo>
                  <a:lnTo>
                    <a:pt x="64" y="190"/>
                  </a:lnTo>
                  <a:lnTo>
                    <a:pt x="6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3" name="Freeform 18"/>
            <p:cNvSpPr>
              <a:spLocks/>
            </p:cNvSpPr>
            <p:nvPr/>
          </p:nvSpPr>
          <p:spPr bwMode="auto">
            <a:xfrm>
              <a:off x="5314951" y="4606925"/>
              <a:ext cx="282575" cy="517525"/>
            </a:xfrm>
            <a:custGeom>
              <a:avLst/>
              <a:gdLst>
                <a:gd name="T0" fmla="*/ 0 w 178"/>
                <a:gd name="T1" fmla="*/ 0 h 326"/>
                <a:gd name="T2" fmla="*/ 178 w 178"/>
                <a:gd name="T3" fmla="*/ 0 h 326"/>
                <a:gd name="T4" fmla="*/ 171 w 178"/>
                <a:gd name="T5" fmla="*/ 53 h 326"/>
                <a:gd name="T6" fmla="*/ 67 w 178"/>
                <a:gd name="T7" fmla="*/ 53 h 326"/>
                <a:gd name="T8" fmla="*/ 67 w 178"/>
                <a:gd name="T9" fmla="*/ 128 h 326"/>
                <a:gd name="T10" fmla="*/ 150 w 178"/>
                <a:gd name="T11" fmla="*/ 128 h 326"/>
                <a:gd name="T12" fmla="*/ 150 w 178"/>
                <a:gd name="T13" fmla="*/ 181 h 326"/>
                <a:gd name="T14" fmla="*/ 67 w 178"/>
                <a:gd name="T15" fmla="*/ 181 h 326"/>
                <a:gd name="T16" fmla="*/ 67 w 178"/>
                <a:gd name="T17" fmla="*/ 326 h 326"/>
                <a:gd name="T18" fmla="*/ 0 w 178"/>
                <a:gd name="T19" fmla="*/ 326 h 326"/>
                <a:gd name="T20" fmla="*/ 0 w 178"/>
                <a:gd name="T2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8" h="326">
                  <a:moveTo>
                    <a:pt x="0" y="0"/>
                  </a:moveTo>
                  <a:lnTo>
                    <a:pt x="178" y="0"/>
                  </a:lnTo>
                  <a:lnTo>
                    <a:pt x="171" y="53"/>
                  </a:lnTo>
                  <a:lnTo>
                    <a:pt x="67" y="53"/>
                  </a:lnTo>
                  <a:lnTo>
                    <a:pt x="67" y="128"/>
                  </a:lnTo>
                  <a:lnTo>
                    <a:pt x="150" y="128"/>
                  </a:lnTo>
                  <a:lnTo>
                    <a:pt x="150" y="181"/>
                  </a:lnTo>
                  <a:lnTo>
                    <a:pt x="67" y="181"/>
                  </a:lnTo>
                  <a:lnTo>
                    <a:pt x="67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4" name="Rectangle 19"/>
            <p:cNvSpPr>
              <a:spLocks noChangeArrowheads="1"/>
            </p:cNvSpPr>
            <p:nvPr/>
          </p:nvSpPr>
          <p:spPr bwMode="auto">
            <a:xfrm>
              <a:off x="5816601" y="4602163"/>
              <a:ext cx="111125" cy="525463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5" name="Freeform 20"/>
            <p:cNvSpPr>
              <a:spLocks/>
            </p:cNvSpPr>
            <p:nvPr/>
          </p:nvSpPr>
          <p:spPr bwMode="auto">
            <a:xfrm>
              <a:off x="6042026" y="4602163"/>
              <a:ext cx="363538" cy="525463"/>
            </a:xfrm>
            <a:custGeom>
              <a:avLst/>
              <a:gdLst>
                <a:gd name="T0" fmla="*/ 0 w 229"/>
                <a:gd name="T1" fmla="*/ 0 h 331"/>
                <a:gd name="T2" fmla="*/ 73 w 229"/>
                <a:gd name="T3" fmla="*/ 0 h 331"/>
                <a:gd name="T4" fmla="*/ 136 w 229"/>
                <a:gd name="T5" fmla="*/ 131 h 331"/>
                <a:gd name="T6" fmla="*/ 151 w 229"/>
                <a:gd name="T7" fmla="*/ 167 h 331"/>
                <a:gd name="T8" fmla="*/ 164 w 229"/>
                <a:gd name="T9" fmla="*/ 198 h 331"/>
                <a:gd name="T10" fmla="*/ 173 w 229"/>
                <a:gd name="T11" fmla="*/ 225 h 331"/>
                <a:gd name="T12" fmla="*/ 172 w 229"/>
                <a:gd name="T13" fmla="*/ 203 h 331"/>
                <a:gd name="T14" fmla="*/ 169 w 229"/>
                <a:gd name="T15" fmla="*/ 179 h 331"/>
                <a:gd name="T16" fmla="*/ 169 w 229"/>
                <a:gd name="T17" fmla="*/ 154 h 331"/>
                <a:gd name="T18" fmla="*/ 167 w 229"/>
                <a:gd name="T19" fmla="*/ 134 h 331"/>
                <a:gd name="T20" fmla="*/ 165 w 229"/>
                <a:gd name="T21" fmla="*/ 0 h 331"/>
                <a:gd name="T22" fmla="*/ 229 w 229"/>
                <a:gd name="T23" fmla="*/ 0 h 331"/>
                <a:gd name="T24" fmla="*/ 229 w 229"/>
                <a:gd name="T25" fmla="*/ 331 h 331"/>
                <a:gd name="T26" fmla="*/ 159 w 229"/>
                <a:gd name="T27" fmla="*/ 331 h 331"/>
                <a:gd name="T28" fmla="*/ 103 w 229"/>
                <a:gd name="T29" fmla="*/ 203 h 331"/>
                <a:gd name="T30" fmla="*/ 92 w 229"/>
                <a:gd name="T31" fmla="*/ 178 h 331"/>
                <a:gd name="T32" fmla="*/ 81 w 229"/>
                <a:gd name="T33" fmla="*/ 153 h 331"/>
                <a:gd name="T34" fmla="*/ 72 w 229"/>
                <a:gd name="T35" fmla="*/ 129 h 331"/>
                <a:gd name="T36" fmla="*/ 64 w 229"/>
                <a:gd name="T37" fmla="*/ 110 h 331"/>
                <a:gd name="T38" fmla="*/ 58 w 229"/>
                <a:gd name="T39" fmla="*/ 95 h 331"/>
                <a:gd name="T40" fmla="*/ 61 w 229"/>
                <a:gd name="T41" fmla="*/ 125 h 331"/>
                <a:gd name="T42" fmla="*/ 61 w 229"/>
                <a:gd name="T43" fmla="*/ 157 h 331"/>
                <a:gd name="T44" fmla="*/ 62 w 229"/>
                <a:gd name="T45" fmla="*/ 189 h 331"/>
                <a:gd name="T46" fmla="*/ 64 w 229"/>
                <a:gd name="T47" fmla="*/ 331 h 331"/>
                <a:gd name="T48" fmla="*/ 0 w 229"/>
                <a:gd name="T49" fmla="*/ 331 h 331"/>
                <a:gd name="T50" fmla="*/ 0 w 229"/>
                <a:gd name="T51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9" h="331">
                  <a:moveTo>
                    <a:pt x="0" y="0"/>
                  </a:moveTo>
                  <a:lnTo>
                    <a:pt x="73" y="0"/>
                  </a:lnTo>
                  <a:lnTo>
                    <a:pt x="136" y="131"/>
                  </a:lnTo>
                  <a:lnTo>
                    <a:pt x="151" y="167"/>
                  </a:lnTo>
                  <a:lnTo>
                    <a:pt x="164" y="198"/>
                  </a:lnTo>
                  <a:lnTo>
                    <a:pt x="173" y="225"/>
                  </a:lnTo>
                  <a:lnTo>
                    <a:pt x="172" y="203"/>
                  </a:lnTo>
                  <a:lnTo>
                    <a:pt x="169" y="179"/>
                  </a:lnTo>
                  <a:lnTo>
                    <a:pt x="169" y="154"/>
                  </a:lnTo>
                  <a:lnTo>
                    <a:pt x="167" y="134"/>
                  </a:lnTo>
                  <a:lnTo>
                    <a:pt x="165" y="0"/>
                  </a:lnTo>
                  <a:lnTo>
                    <a:pt x="229" y="0"/>
                  </a:lnTo>
                  <a:lnTo>
                    <a:pt x="229" y="331"/>
                  </a:lnTo>
                  <a:lnTo>
                    <a:pt x="159" y="331"/>
                  </a:lnTo>
                  <a:lnTo>
                    <a:pt x="103" y="203"/>
                  </a:lnTo>
                  <a:lnTo>
                    <a:pt x="92" y="178"/>
                  </a:lnTo>
                  <a:lnTo>
                    <a:pt x="81" y="153"/>
                  </a:lnTo>
                  <a:lnTo>
                    <a:pt x="72" y="129"/>
                  </a:lnTo>
                  <a:lnTo>
                    <a:pt x="64" y="110"/>
                  </a:lnTo>
                  <a:lnTo>
                    <a:pt x="58" y="95"/>
                  </a:lnTo>
                  <a:lnTo>
                    <a:pt x="61" y="125"/>
                  </a:lnTo>
                  <a:lnTo>
                    <a:pt x="61" y="157"/>
                  </a:lnTo>
                  <a:lnTo>
                    <a:pt x="62" y="189"/>
                  </a:lnTo>
                  <a:lnTo>
                    <a:pt x="64" y="331"/>
                  </a:lnTo>
                  <a:lnTo>
                    <a:pt x="0" y="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6" name="Freeform 21"/>
            <p:cNvSpPr>
              <a:spLocks/>
            </p:cNvSpPr>
            <p:nvPr/>
          </p:nvSpPr>
          <p:spPr bwMode="auto">
            <a:xfrm>
              <a:off x="6488113" y="4584700"/>
              <a:ext cx="396875" cy="552450"/>
            </a:xfrm>
            <a:custGeom>
              <a:avLst/>
              <a:gdLst>
                <a:gd name="T0" fmla="*/ 134 w 250"/>
                <a:gd name="T1" fmla="*/ 0 h 348"/>
                <a:gd name="T2" fmla="*/ 164 w 250"/>
                <a:gd name="T3" fmla="*/ 3 h 348"/>
                <a:gd name="T4" fmla="*/ 194 w 250"/>
                <a:gd name="T5" fmla="*/ 9 h 348"/>
                <a:gd name="T6" fmla="*/ 220 w 250"/>
                <a:gd name="T7" fmla="*/ 20 h 348"/>
                <a:gd name="T8" fmla="*/ 245 w 250"/>
                <a:gd name="T9" fmla="*/ 34 h 348"/>
                <a:gd name="T10" fmla="*/ 212 w 250"/>
                <a:gd name="T11" fmla="*/ 81 h 348"/>
                <a:gd name="T12" fmla="*/ 186 w 250"/>
                <a:gd name="T13" fmla="*/ 67 h 348"/>
                <a:gd name="T14" fmla="*/ 161 w 250"/>
                <a:gd name="T15" fmla="*/ 57 h 348"/>
                <a:gd name="T16" fmla="*/ 136 w 250"/>
                <a:gd name="T17" fmla="*/ 56 h 348"/>
                <a:gd name="T18" fmla="*/ 117 w 250"/>
                <a:gd name="T19" fmla="*/ 59 h 348"/>
                <a:gd name="T20" fmla="*/ 103 w 250"/>
                <a:gd name="T21" fmla="*/ 67 h 348"/>
                <a:gd name="T22" fmla="*/ 94 w 250"/>
                <a:gd name="T23" fmla="*/ 78 h 348"/>
                <a:gd name="T24" fmla="*/ 89 w 250"/>
                <a:gd name="T25" fmla="*/ 93 h 348"/>
                <a:gd name="T26" fmla="*/ 92 w 250"/>
                <a:gd name="T27" fmla="*/ 106 h 348"/>
                <a:gd name="T28" fmla="*/ 98 w 250"/>
                <a:gd name="T29" fmla="*/ 114 h 348"/>
                <a:gd name="T30" fmla="*/ 109 w 250"/>
                <a:gd name="T31" fmla="*/ 121 h 348"/>
                <a:gd name="T32" fmla="*/ 127 w 250"/>
                <a:gd name="T33" fmla="*/ 128 h 348"/>
                <a:gd name="T34" fmla="*/ 167 w 250"/>
                <a:gd name="T35" fmla="*/ 139 h 348"/>
                <a:gd name="T36" fmla="*/ 195 w 250"/>
                <a:gd name="T37" fmla="*/ 150 h 348"/>
                <a:gd name="T38" fmla="*/ 219 w 250"/>
                <a:gd name="T39" fmla="*/ 165 h 348"/>
                <a:gd name="T40" fmla="*/ 236 w 250"/>
                <a:gd name="T41" fmla="*/ 186 h 348"/>
                <a:gd name="T42" fmla="*/ 247 w 250"/>
                <a:gd name="T43" fmla="*/ 209 h 348"/>
                <a:gd name="T44" fmla="*/ 250 w 250"/>
                <a:gd name="T45" fmla="*/ 237 h 348"/>
                <a:gd name="T46" fmla="*/ 247 w 250"/>
                <a:gd name="T47" fmla="*/ 264 h 348"/>
                <a:gd name="T48" fmla="*/ 237 w 250"/>
                <a:gd name="T49" fmla="*/ 289 h 348"/>
                <a:gd name="T50" fmla="*/ 222 w 250"/>
                <a:gd name="T51" fmla="*/ 309 h 348"/>
                <a:gd name="T52" fmla="*/ 201 w 250"/>
                <a:gd name="T53" fmla="*/ 326 h 348"/>
                <a:gd name="T54" fmla="*/ 176 w 250"/>
                <a:gd name="T55" fmla="*/ 337 h 348"/>
                <a:gd name="T56" fmla="*/ 147 w 250"/>
                <a:gd name="T57" fmla="*/ 345 h 348"/>
                <a:gd name="T58" fmla="*/ 114 w 250"/>
                <a:gd name="T59" fmla="*/ 348 h 348"/>
                <a:gd name="T60" fmla="*/ 75 w 250"/>
                <a:gd name="T61" fmla="*/ 345 h 348"/>
                <a:gd name="T62" fmla="*/ 36 w 250"/>
                <a:gd name="T63" fmla="*/ 334 h 348"/>
                <a:gd name="T64" fmla="*/ 0 w 250"/>
                <a:gd name="T65" fmla="*/ 318 h 348"/>
                <a:gd name="T66" fmla="*/ 25 w 250"/>
                <a:gd name="T67" fmla="*/ 267 h 348"/>
                <a:gd name="T68" fmla="*/ 55 w 250"/>
                <a:gd name="T69" fmla="*/ 281 h 348"/>
                <a:gd name="T70" fmla="*/ 84 w 250"/>
                <a:gd name="T71" fmla="*/ 290 h 348"/>
                <a:gd name="T72" fmla="*/ 117 w 250"/>
                <a:gd name="T73" fmla="*/ 293 h 348"/>
                <a:gd name="T74" fmla="*/ 137 w 250"/>
                <a:gd name="T75" fmla="*/ 292 h 348"/>
                <a:gd name="T76" fmla="*/ 153 w 250"/>
                <a:gd name="T77" fmla="*/ 286 h 348"/>
                <a:gd name="T78" fmla="*/ 166 w 250"/>
                <a:gd name="T79" fmla="*/ 276 h 348"/>
                <a:gd name="T80" fmla="*/ 172 w 250"/>
                <a:gd name="T81" fmla="*/ 264 h 348"/>
                <a:gd name="T82" fmla="*/ 175 w 250"/>
                <a:gd name="T83" fmla="*/ 248 h 348"/>
                <a:gd name="T84" fmla="*/ 172 w 250"/>
                <a:gd name="T85" fmla="*/ 232 h 348"/>
                <a:gd name="T86" fmla="*/ 164 w 250"/>
                <a:gd name="T87" fmla="*/ 222 h 348"/>
                <a:gd name="T88" fmla="*/ 150 w 250"/>
                <a:gd name="T89" fmla="*/ 212 h 348"/>
                <a:gd name="T90" fmla="*/ 131 w 250"/>
                <a:gd name="T91" fmla="*/ 204 h 348"/>
                <a:gd name="T92" fmla="*/ 95 w 250"/>
                <a:gd name="T93" fmla="*/ 195 h 348"/>
                <a:gd name="T94" fmla="*/ 66 w 250"/>
                <a:gd name="T95" fmla="*/ 184 h 348"/>
                <a:gd name="T96" fmla="*/ 44 w 250"/>
                <a:gd name="T97" fmla="*/ 170 h 348"/>
                <a:gd name="T98" fmla="*/ 30 w 250"/>
                <a:gd name="T99" fmla="*/ 153 h 348"/>
                <a:gd name="T100" fmla="*/ 19 w 250"/>
                <a:gd name="T101" fmla="*/ 129 h 348"/>
                <a:gd name="T102" fmla="*/ 16 w 250"/>
                <a:gd name="T103" fmla="*/ 103 h 348"/>
                <a:gd name="T104" fmla="*/ 19 w 250"/>
                <a:gd name="T105" fmla="*/ 73 h 348"/>
                <a:gd name="T106" fmla="*/ 31 w 250"/>
                <a:gd name="T107" fmla="*/ 50 h 348"/>
                <a:gd name="T108" fmla="*/ 48 w 250"/>
                <a:gd name="T109" fmla="*/ 28 h 348"/>
                <a:gd name="T110" fmla="*/ 72 w 250"/>
                <a:gd name="T111" fmla="*/ 14 h 348"/>
                <a:gd name="T112" fmla="*/ 102 w 250"/>
                <a:gd name="T113" fmla="*/ 3 h 348"/>
                <a:gd name="T114" fmla="*/ 134 w 250"/>
                <a:gd name="T115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0" h="348">
                  <a:moveTo>
                    <a:pt x="134" y="0"/>
                  </a:moveTo>
                  <a:lnTo>
                    <a:pt x="164" y="3"/>
                  </a:lnTo>
                  <a:lnTo>
                    <a:pt x="194" y="9"/>
                  </a:lnTo>
                  <a:lnTo>
                    <a:pt x="220" y="20"/>
                  </a:lnTo>
                  <a:lnTo>
                    <a:pt x="245" y="34"/>
                  </a:lnTo>
                  <a:lnTo>
                    <a:pt x="212" y="81"/>
                  </a:lnTo>
                  <a:lnTo>
                    <a:pt x="186" y="67"/>
                  </a:lnTo>
                  <a:lnTo>
                    <a:pt x="161" y="57"/>
                  </a:lnTo>
                  <a:lnTo>
                    <a:pt x="136" y="56"/>
                  </a:lnTo>
                  <a:lnTo>
                    <a:pt x="117" y="59"/>
                  </a:lnTo>
                  <a:lnTo>
                    <a:pt x="103" y="67"/>
                  </a:lnTo>
                  <a:lnTo>
                    <a:pt x="94" y="78"/>
                  </a:lnTo>
                  <a:lnTo>
                    <a:pt x="89" y="93"/>
                  </a:lnTo>
                  <a:lnTo>
                    <a:pt x="92" y="106"/>
                  </a:lnTo>
                  <a:lnTo>
                    <a:pt x="98" y="114"/>
                  </a:lnTo>
                  <a:lnTo>
                    <a:pt x="109" y="121"/>
                  </a:lnTo>
                  <a:lnTo>
                    <a:pt x="127" y="128"/>
                  </a:lnTo>
                  <a:lnTo>
                    <a:pt x="167" y="139"/>
                  </a:lnTo>
                  <a:lnTo>
                    <a:pt x="195" y="150"/>
                  </a:lnTo>
                  <a:lnTo>
                    <a:pt x="219" y="165"/>
                  </a:lnTo>
                  <a:lnTo>
                    <a:pt x="236" y="186"/>
                  </a:lnTo>
                  <a:lnTo>
                    <a:pt x="247" y="209"/>
                  </a:lnTo>
                  <a:lnTo>
                    <a:pt x="250" y="237"/>
                  </a:lnTo>
                  <a:lnTo>
                    <a:pt x="247" y="264"/>
                  </a:lnTo>
                  <a:lnTo>
                    <a:pt x="237" y="289"/>
                  </a:lnTo>
                  <a:lnTo>
                    <a:pt x="222" y="309"/>
                  </a:lnTo>
                  <a:lnTo>
                    <a:pt x="201" y="326"/>
                  </a:lnTo>
                  <a:lnTo>
                    <a:pt x="176" y="337"/>
                  </a:lnTo>
                  <a:lnTo>
                    <a:pt x="147" y="345"/>
                  </a:lnTo>
                  <a:lnTo>
                    <a:pt x="114" y="348"/>
                  </a:lnTo>
                  <a:lnTo>
                    <a:pt x="75" y="345"/>
                  </a:lnTo>
                  <a:lnTo>
                    <a:pt x="36" y="334"/>
                  </a:lnTo>
                  <a:lnTo>
                    <a:pt x="0" y="318"/>
                  </a:lnTo>
                  <a:lnTo>
                    <a:pt x="25" y="267"/>
                  </a:lnTo>
                  <a:lnTo>
                    <a:pt x="55" y="281"/>
                  </a:lnTo>
                  <a:lnTo>
                    <a:pt x="84" y="290"/>
                  </a:lnTo>
                  <a:lnTo>
                    <a:pt x="117" y="293"/>
                  </a:lnTo>
                  <a:lnTo>
                    <a:pt x="137" y="292"/>
                  </a:lnTo>
                  <a:lnTo>
                    <a:pt x="153" y="286"/>
                  </a:lnTo>
                  <a:lnTo>
                    <a:pt x="166" y="276"/>
                  </a:lnTo>
                  <a:lnTo>
                    <a:pt x="172" y="264"/>
                  </a:lnTo>
                  <a:lnTo>
                    <a:pt x="175" y="248"/>
                  </a:lnTo>
                  <a:lnTo>
                    <a:pt x="172" y="232"/>
                  </a:lnTo>
                  <a:lnTo>
                    <a:pt x="164" y="222"/>
                  </a:lnTo>
                  <a:lnTo>
                    <a:pt x="150" y="212"/>
                  </a:lnTo>
                  <a:lnTo>
                    <a:pt x="131" y="204"/>
                  </a:lnTo>
                  <a:lnTo>
                    <a:pt x="95" y="195"/>
                  </a:lnTo>
                  <a:lnTo>
                    <a:pt x="66" y="184"/>
                  </a:lnTo>
                  <a:lnTo>
                    <a:pt x="44" y="170"/>
                  </a:lnTo>
                  <a:lnTo>
                    <a:pt x="30" y="153"/>
                  </a:lnTo>
                  <a:lnTo>
                    <a:pt x="19" y="129"/>
                  </a:lnTo>
                  <a:lnTo>
                    <a:pt x="16" y="103"/>
                  </a:lnTo>
                  <a:lnTo>
                    <a:pt x="19" y="73"/>
                  </a:lnTo>
                  <a:lnTo>
                    <a:pt x="31" y="50"/>
                  </a:lnTo>
                  <a:lnTo>
                    <a:pt x="48" y="28"/>
                  </a:lnTo>
                  <a:lnTo>
                    <a:pt x="72" y="14"/>
                  </a:lnTo>
                  <a:lnTo>
                    <a:pt x="102" y="3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7" name="Freeform 22"/>
            <p:cNvSpPr>
              <a:spLocks/>
            </p:cNvSpPr>
            <p:nvPr/>
          </p:nvSpPr>
          <p:spPr bwMode="auto">
            <a:xfrm>
              <a:off x="6915151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50 w 239"/>
                <a:gd name="T7" fmla="*/ 54 h 331"/>
                <a:gd name="T8" fmla="*/ 150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50" y="54"/>
                  </a:lnTo>
                  <a:lnTo>
                    <a:pt x="150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8" name="Rectangle 23"/>
            <p:cNvSpPr>
              <a:spLocks noChangeArrowheads="1"/>
            </p:cNvSpPr>
            <p:nvPr/>
          </p:nvSpPr>
          <p:spPr bwMode="auto">
            <a:xfrm>
              <a:off x="7339013" y="4602163"/>
              <a:ext cx="111125" cy="525463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9" name="Freeform 24"/>
            <p:cNvSpPr>
              <a:spLocks/>
            </p:cNvSpPr>
            <p:nvPr/>
          </p:nvSpPr>
          <p:spPr bwMode="auto">
            <a:xfrm>
              <a:off x="7516813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50 w 239"/>
                <a:gd name="T7" fmla="*/ 54 h 331"/>
                <a:gd name="T8" fmla="*/ 150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50" y="54"/>
                  </a:lnTo>
                  <a:lnTo>
                    <a:pt x="150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70" name="Freeform 25"/>
            <p:cNvSpPr>
              <a:spLocks/>
            </p:cNvSpPr>
            <p:nvPr/>
          </p:nvSpPr>
          <p:spPr bwMode="auto">
            <a:xfrm>
              <a:off x="7940676" y="4602163"/>
              <a:ext cx="377825" cy="533400"/>
            </a:xfrm>
            <a:custGeom>
              <a:avLst/>
              <a:gdLst>
                <a:gd name="T0" fmla="*/ 0 w 238"/>
                <a:gd name="T1" fmla="*/ 0 h 336"/>
                <a:gd name="T2" fmla="*/ 67 w 238"/>
                <a:gd name="T3" fmla="*/ 0 h 336"/>
                <a:gd name="T4" fmla="*/ 67 w 238"/>
                <a:gd name="T5" fmla="*/ 217 h 336"/>
                <a:gd name="T6" fmla="*/ 69 w 238"/>
                <a:gd name="T7" fmla="*/ 234 h 336"/>
                <a:gd name="T8" fmla="*/ 71 w 238"/>
                <a:gd name="T9" fmla="*/ 248 h 336"/>
                <a:gd name="T10" fmla="*/ 74 w 238"/>
                <a:gd name="T11" fmla="*/ 256 h 336"/>
                <a:gd name="T12" fmla="*/ 85 w 238"/>
                <a:gd name="T13" fmla="*/ 268 h 336"/>
                <a:gd name="T14" fmla="*/ 99 w 238"/>
                <a:gd name="T15" fmla="*/ 276 h 336"/>
                <a:gd name="T16" fmla="*/ 119 w 238"/>
                <a:gd name="T17" fmla="*/ 279 h 336"/>
                <a:gd name="T18" fmla="*/ 139 w 238"/>
                <a:gd name="T19" fmla="*/ 276 h 336"/>
                <a:gd name="T20" fmla="*/ 155 w 238"/>
                <a:gd name="T21" fmla="*/ 268 h 336"/>
                <a:gd name="T22" fmla="*/ 164 w 238"/>
                <a:gd name="T23" fmla="*/ 257 h 336"/>
                <a:gd name="T24" fmla="*/ 169 w 238"/>
                <a:gd name="T25" fmla="*/ 240 h 336"/>
                <a:gd name="T26" fmla="*/ 170 w 238"/>
                <a:gd name="T27" fmla="*/ 234 h 336"/>
                <a:gd name="T28" fmla="*/ 170 w 238"/>
                <a:gd name="T29" fmla="*/ 225 h 336"/>
                <a:gd name="T30" fmla="*/ 170 w 238"/>
                <a:gd name="T31" fmla="*/ 211 h 336"/>
                <a:gd name="T32" fmla="*/ 170 w 238"/>
                <a:gd name="T33" fmla="*/ 0 h 336"/>
                <a:gd name="T34" fmla="*/ 238 w 238"/>
                <a:gd name="T35" fmla="*/ 0 h 336"/>
                <a:gd name="T36" fmla="*/ 238 w 238"/>
                <a:gd name="T37" fmla="*/ 221 h 336"/>
                <a:gd name="T38" fmla="*/ 238 w 238"/>
                <a:gd name="T39" fmla="*/ 242 h 336"/>
                <a:gd name="T40" fmla="*/ 238 w 238"/>
                <a:gd name="T41" fmla="*/ 254 h 336"/>
                <a:gd name="T42" fmla="*/ 236 w 238"/>
                <a:gd name="T43" fmla="*/ 264 h 336"/>
                <a:gd name="T44" fmla="*/ 233 w 238"/>
                <a:gd name="T45" fmla="*/ 275 h 336"/>
                <a:gd name="T46" fmla="*/ 228 w 238"/>
                <a:gd name="T47" fmla="*/ 286 h 336"/>
                <a:gd name="T48" fmla="*/ 219 w 238"/>
                <a:gd name="T49" fmla="*/ 298 h 336"/>
                <a:gd name="T50" fmla="*/ 208 w 238"/>
                <a:gd name="T51" fmla="*/ 309 h 336"/>
                <a:gd name="T52" fmla="*/ 192 w 238"/>
                <a:gd name="T53" fmla="*/ 320 h 336"/>
                <a:gd name="T54" fmla="*/ 172 w 238"/>
                <a:gd name="T55" fmla="*/ 328 h 336"/>
                <a:gd name="T56" fmla="*/ 149 w 238"/>
                <a:gd name="T57" fmla="*/ 334 h 336"/>
                <a:gd name="T58" fmla="*/ 120 w 238"/>
                <a:gd name="T59" fmla="*/ 336 h 336"/>
                <a:gd name="T60" fmla="*/ 85 w 238"/>
                <a:gd name="T61" fmla="*/ 334 h 336"/>
                <a:gd name="T62" fmla="*/ 55 w 238"/>
                <a:gd name="T63" fmla="*/ 325 h 336"/>
                <a:gd name="T64" fmla="*/ 31 w 238"/>
                <a:gd name="T65" fmla="*/ 311 h 336"/>
                <a:gd name="T66" fmla="*/ 14 w 238"/>
                <a:gd name="T67" fmla="*/ 292 h 336"/>
                <a:gd name="T68" fmla="*/ 8 w 238"/>
                <a:gd name="T69" fmla="*/ 279 h 336"/>
                <a:gd name="T70" fmla="*/ 3 w 238"/>
                <a:gd name="T71" fmla="*/ 267 h 336"/>
                <a:gd name="T72" fmla="*/ 0 w 238"/>
                <a:gd name="T73" fmla="*/ 250 h 336"/>
                <a:gd name="T74" fmla="*/ 0 w 238"/>
                <a:gd name="T75" fmla="*/ 229 h 336"/>
                <a:gd name="T76" fmla="*/ 0 w 238"/>
                <a:gd name="T7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8" h="336">
                  <a:moveTo>
                    <a:pt x="0" y="0"/>
                  </a:moveTo>
                  <a:lnTo>
                    <a:pt x="67" y="0"/>
                  </a:lnTo>
                  <a:lnTo>
                    <a:pt x="67" y="217"/>
                  </a:lnTo>
                  <a:lnTo>
                    <a:pt x="69" y="234"/>
                  </a:lnTo>
                  <a:lnTo>
                    <a:pt x="71" y="248"/>
                  </a:lnTo>
                  <a:lnTo>
                    <a:pt x="74" y="256"/>
                  </a:lnTo>
                  <a:lnTo>
                    <a:pt x="85" y="268"/>
                  </a:lnTo>
                  <a:lnTo>
                    <a:pt x="99" y="276"/>
                  </a:lnTo>
                  <a:lnTo>
                    <a:pt x="119" y="279"/>
                  </a:lnTo>
                  <a:lnTo>
                    <a:pt x="139" y="276"/>
                  </a:lnTo>
                  <a:lnTo>
                    <a:pt x="155" y="268"/>
                  </a:lnTo>
                  <a:lnTo>
                    <a:pt x="164" y="257"/>
                  </a:lnTo>
                  <a:lnTo>
                    <a:pt x="169" y="240"/>
                  </a:lnTo>
                  <a:lnTo>
                    <a:pt x="170" y="234"/>
                  </a:lnTo>
                  <a:lnTo>
                    <a:pt x="170" y="225"/>
                  </a:lnTo>
                  <a:lnTo>
                    <a:pt x="170" y="211"/>
                  </a:lnTo>
                  <a:lnTo>
                    <a:pt x="170" y="0"/>
                  </a:lnTo>
                  <a:lnTo>
                    <a:pt x="238" y="0"/>
                  </a:lnTo>
                  <a:lnTo>
                    <a:pt x="238" y="221"/>
                  </a:lnTo>
                  <a:lnTo>
                    <a:pt x="238" y="242"/>
                  </a:lnTo>
                  <a:lnTo>
                    <a:pt x="238" y="254"/>
                  </a:lnTo>
                  <a:lnTo>
                    <a:pt x="236" y="264"/>
                  </a:lnTo>
                  <a:lnTo>
                    <a:pt x="233" y="275"/>
                  </a:lnTo>
                  <a:lnTo>
                    <a:pt x="228" y="286"/>
                  </a:lnTo>
                  <a:lnTo>
                    <a:pt x="219" y="298"/>
                  </a:lnTo>
                  <a:lnTo>
                    <a:pt x="208" y="309"/>
                  </a:lnTo>
                  <a:lnTo>
                    <a:pt x="192" y="320"/>
                  </a:lnTo>
                  <a:lnTo>
                    <a:pt x="172" y="328"/>
                  </a:lnTo>
                  <a:lnTo>
                    <a:pt x="149" y="334"/>
                  </a:lnTo>
                  <a:lnTo>
                    <a:pt x="120" y="336"/>
                  </a:lnTo>
                  <a:lnTo>
                    <a:pt x="85" y="334"/>
                  </a:lnTo>
                  <a:lnTo>
                    <a:pt x="55" y="325"/>
                  </a:lnTo>
                  <a:lnTo>
                    <a:pt x="31" y="311"/>
                  </a:lnTo>
                  <a:lnTo>
                    <a:pt x="14" y="292"/>
                  </a:lnTo>
                  <a:lnTo>
                    <a:pt x="8" y="279"/>
                  </a:lnTo>
                  <a:lnTo>
                    <a:pt x="3" y="267"/>
                  </a:lnTo>
                  <a:lnTo>
                    <a:pt x="0" y="250"/>
                  </a:lnTo>
                  <a:lnTo>
                    <a:pt x="0" y="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71" name="Freeform 26"/>
            <p:cNvSpPr>
              <a:spLocks/>
            </p:cNvSpPr>
            <p:nvPr/>
          </p:nvSpPr>
          <p:spPr bwMode="auto">
            <a:xfrm>
              <a:off x="8385176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48 w 239"/>
                <a:gd name="T7" fmla="*/ 54 h 331"/>
                <a:gd name="T8" fmla="*/ 148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48" y="54"/>
                  </a:lnTo>
                  <a:lnTo>
                    <a:pt x="148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72" name="Freeform 27"/>
            <p:cNvSpPr>
              <a:spLocks/>
            </p:cNvSpPr>
            <p:nvPr/>
          </p:nvSpPr>
          <p:spPr bwMode="auto">
            <a:xfrm>
              <a:off x="592138" y="5353050"/>
              <a:ext cx="342900" cy="523875"/>
            </a:xfrm>
            <a:custGeom>
              <a:avLst/>
              <a:gdLst>
                <a:gd name="T0" fmla="*/ 0 w 216"/>
                <a:gd name="T1" fmla="*/ 0 h 330"/>
                <a:gd name="T2" fmla="*/ 37 w 216"/>
                <a:gd name="T3" fmla="*/ 0 h 330"/>
                <a:gd name="T4" fmla="*/ 37 w 216"/>
                <a:gd name="T5" fmla="*/ 219 h 330"/>
                <a:gd name="T6" fmla="*/ 39 w 216"/>
                <a:gd name="T7" fmla="*/ 236 h 330"/>
                <a:gd name="T8" fmla="*/ 41 w 216"/>
                <a:gd name="T9" fmla="*/ 252 h 330"/>
                <a:gd name="T10" fmla="*/ 44 w 216"/>
                <a:gd name="T11" fmla="*/ 266 h 330"/>
                <a:gd name="T12" fmla="*/ 48 w 216"/>
                <a:gd name="T13" fmla="*/ 274 h 330"/>
                <a:gd name="T14" fmla="*/ 58 w 216"/>
                <a:gd name="T15" fmla="*/ 283 h 330"/>
                <a:gd name="T16" fmla="*/ 70 w 216"/>
                <a:gd name="T17" fmla="*/ 289 h 330"/>
                <a:gd name="T18" fmla="*/ 86 w 216"/>
                <a:gd name="T19" fmla="*/ 296 h 330"/>
                <a:gd name="T20" fmla="*/ 108 w 216"/>
                <a:gd name="T21" fmla="*/ 297 h 330"/>
                <a:gd name="T22" fmla="*/ 131 w 216"/>
                <a:gd name="T23" fmla="*/ 294 h 330"/>
                <a:gd name="T24" fmla="*/ 151 w 216"/>
                <a:gd name="T25" fmla="*/ 288 h 330"/>
                <a:gd name="T26" fmla="*/ 164 w 216"/>
                <a:gd name="T27" fmla="*/ 277 h 330"/>
                <a:gd name="T28" fmla="*/ 172 w 216"/>
                <a:gd name="T29" fmla="*/ 261 h 330"/>
                <a:gd name="T30" fmla="*/ 176 w 216"/>
                <a:gd name="T31" fmla="*/ 246 h 330"/>
                <a:gd name="T32" fmla="*/ 176 w 216"/>
                <a:gd name="T33" fmla="*/ 227 h 330"/>
                <a:gd name="T34" fmla="*/ 176 w 216"/>
                <a:gd name="T35" fmla="*/ 0 h 330"/>
                <a:gd name="T36" fmla="*/ 216 w 216"/>
                <a:gd name="T37" fmla="*/ 0 h 330"/>
                <a:gd name="T38" fmla="*/ 216 w 216"/>
                <a:gd name="T39" fmla="*/ 232 h 330"/>
                <a:gd name="T40" fmla="*/ 214 w 216"/>
                <a:gd name="T41" fmla="*/ 257 h 330"/>
                <a:gd name="T42" fmla="*/ 209 w 216"/>
                <a:gd name="T43" fmla="*/ 277 h 330"/>
                <a:gd name="T44" fmla="*/ 201 w 216"/>
                <a:gd name="T45" fmla="*/ 292 h 330"/>
                <a:gd name="T46" fmla="*/ 191 w 216"/>
                <a:gd name="T47" fmla="*/ 305 h 330"/>
                <a:gd name="T48" fmla="*/ 173 w 216"/>
                <a:gd name="T49" fmla="*/ 316 h 330"/>
                <a:gd name="T50" fmla="*/ 155 w 216"/>
                <a:gd name="T51" fmla="*/ 324 h 330"/>
                <a:gd name="T52" fmla="*/ 133 w 216"/>
                <a:gd name="T53" fmla="*/ 328 h 330"/>
                <a:gd name="T54" fmla="*/ 105 w 216"/>
                <a:gd name="T55" fmla="*/ 330 h 330"/>
                <a:gd name="T56" fmla="*/ 78 w 216"/>
                <a:gd name="T57" fmla="*/ 328 h 330"/>
                <a:gd name="T58" fmla="*/ 55 w 216"/>
                <a:gd name="T59" fmla="*/ 322 h 330"/>
                <a:gd name="T60" fmla="*/ 36 w 216"/>
                <a:gd name="T61" fmla="*/ 314 h 330"/>
                <a:gd name="T62" fmla="*/ 22 w 216"/>
                <a:gd name="T63" fmla="*/ 300 h 330"/>
                <a:gd name="T64" fmla="*/ 9 w 216"/>
                <a:gd name="T65" fmla="*/ 283 h 330"/>
                <a:gd name="T66" fmla="*/ 3 w 216"/>
                <a:gd name="T67" fmla="*/ 266 h 330"/>
                <a:gd name="T68" fmla="*/ 0 w 216"/>
                <a:gd name="T69" fmla="*/ 249 h 330"/>
                <a:gd name="T70" fmla="*/ 0 w 216"/>
                <a:gd name="T71" fmla="*/ 233 h 330"/>
                <a:gd name="T72" fmla="*/ 0 w 216"/>
                <a:gd name="T73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6" h="330">
                  <a:moveTo>
                    <a:pt x="0" y="0"/>
                  </a:moveTo>
                  <a:lnTo>
                    <a:pt x="37" y="0"/>
                  </a:lnTo>
                  <a:lnTo>
                    <a:pt x="37" y="219"/>
                  </a:lnTo>
                  <a:lnTo>
                    <a:pt x="39" y="236"/>
                  </a:lnTo>
                  <a:lnTo>
                    <a:pt x="41" y="252"/>
                  </a:lnTo>
                  <a:lnTo>
                    <a:pt x="44" y="266"/>
                  </a:lnTo>
                  <a:lnTo>
                    <a:pt x="48" y="274"/>
                  </a:lnTo>
                  <a:lnTo>
                    <a:pt x="58" y="283"/>
                  </a:lnTo>
                  <a:lnTo>
                    <a:pt x="70" y="289"/>
                  </a:lnTo>
                  <a:lnTo>
                    <a:pt x="86" y="296"/>
                  </a:lnTo>
                  <a:lnTo>
                    <a:pt x="108" y="297"/>
                  </a:lnTo>
                  <a:lnTo>
                    <a:pt x="131" y="294"/>
                  </a:lnTo>
                  <a:lnTo>
                    <a:pt x="151" y="288"/>
                  </a:lnTo>
                  <a:lnTo>
                    <a:pt x="164" y="277"/>
                  </a:lnTo>
                  <a:lnTo>
                    <a:pt x="172" y="261"/>
                  </a:lnTo>
                  <a:lnTo>
                    <a:pt x="176" y="246"/>
                  </a:lnTo>
                  <a:lnTo>
                    <a:pt x="176" y="227"/>
                  </a:lnTo>
                  <a:lnTo>
                    <a:pt x="176" y="0"/>
                  </a:lnTo>
                  <a:lnTo>
                    <a:pt x="216" y="0"/>
                  </a:lnTo>
                  <a:lnTo>
                    <a:pt x="216" y="232"/>
                  </a:lnTo>
                  <a:lnTo>
                    <a:pt x="214" y="257"/>
                  </a:lnTo>
                  <a:lnTo>
                    <a:pt x="209" y="277"/>
                  </a:lnTo>
                  <a:lnTo>
                    <a:pt x="201" y="292"/>
                  </a:lnTo>
                  <a:lnTo>
                    <a:pt x="191" y="305"/>
                  </a:lnTo>
                  <a:lnTo>
                    <a:pt x="173" y="316"/>
                  </a:lnTo>
                  <a:lnTo>
                    <a:pt x="155" y="324"/>
                  </a:lnTo>
                  <a:lnTo>
                    <a:pt x="133" y="328"/>
                  </a:lnTo>
                  <a:lnTo>
                    <a:pt x="105" y="330"/>
                  </a:lnTo>
                  <a:lnTo>
                    <a:pt x="78" y="328"/>
                  </a:lnTo>
                  <a:lnTo>
                    <a:pt x="55" y="322"/>
                  </a:lnTo>
                  <a:lnTo>
                    <a:pt x="36" y="314"/>
                  </a:lnTo>
                  <a:lnTo>
                    <a:pt x="22" y="300"/>
                  </a:lnTo>
                  <a:lnTo>
                    <a:pt x="9" y="283"/>
                  </a:lnTo>
                  <a:lnTo>
                    <a:pt x="3" y="266"/>
                  </a:lnTo>
                  <a:lnTo>
                    <a:pt x="0" y="249"/>
                  </a:lnTo>
                  <a:lnTo>
                    <a:pt x="0" y="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3" name="Freeform 28"/>
            <p:cNvSpPr>
              <a:spLocks/>
            </p:cNvSpPr>
            <p:nvPr/>
          </p:nvSpPr>
          <p:spPr bwMode="auto">
            <a:xfrm>
              <a:off x="1069976" y="5353050"/>
              <a:ext cx="342900" cy="514350"/>
            </a:xfrm>
            <a:custGeom>
              <a:avLst/>
              <a:gdLst>
                <a:gd name="T0" fmla="*/ 0 w 216"/>
                <a:gd name="T1" fmla="*/ 0 h 324"/>
                <a:gd name="T2" fmla="*/ 46 w 216"/>
                <a:gd name="T3" fmla="*/ 0 h 324"/>
                <a:gd name="T4" fmla="*/ 153 w 216"/>
                <a:gd name="T5" fmla="*/ 207 h 324"/>
                <a:gd name="T6" fmla="*/ 163 w 216"/>
                <a:gd name="T7" fmla="*/ 225 h 324"/>
                <a:gd name="T8" fmla="*/ 171 w 216"/>
                <a:gd name="T9" fmla="*/ 244 h 324"/>
                <a:gd name="T10" fmla="*/ 177 w 216"/>
                <a:gd name="T11" fmla="*/ 258 h 324"/>
                <a:gd name="T12" fmla="*/ 182 w 216"/>
                <a:gd name="T13" fmla="*/ 271 h 324"/>
                <a:gd name="T14" fmla="*/ 183 w 216"/>
                <a:gd name="T15" fmla="*/ 275 h 324"/>
                <a:gd name="T16" fmla="*/ 183 w 216"/>
                <a:gd name="T17" fmla="*/ 271 h 324"/>
                <a:gd name="T18" fmla="*/ 183 w 216"/>
                <a:gd name="T19" fmla="*/ 260 h 324"/>
                <a:gd name="T20" fmla="*/ 182 w 216"/>
                <a:gd name="T21" fmla="*/ 242 h 324"/>
                <a:gd name="T22" fmla="*/ 180 w 216"/>
                <a:gd name="T23" fmla="*/ 222 h 324"/>
                <a:gd name="T24" fmla="*/ 180 w 216"/>
                <a:gd name="T25" fmla="*/ 200 h 324"/>
                <a:gd name="T26" fmla="*/ 180 w 216"/>
                <a:gd name="T27" fmla="*/ 177 h 324"/>
                <a:gd name="T28" fmla="*/ 178 w 216"/>
                <a:gd name="T29" fmla="*/ 0 h 324"/>
                <a:gd name="T30" fmla="*/ 216 w 216"/>
                <a:gd name="T31" fmla="*/ 0 h 324"/>
                <a:gd name="T32" fmla="*/ 216 w 216"/>
                <a:gd name="T33" fmla="*/ 324 h 324"/>
                <a:gd name="T34" fmla="*/ 175 w 216"/>
                <a:gd name="T35" fmla="*/ 324 h 324"/>
                <a:gd name="T36" fmla="*/ 72 w 216"/>
                <a:gd name="T37" fmla="*/ 125 h 324"/>
                <a:gd name="T38" fmla="*/ 61 w 216"/>
                <a:gd name="T39" fmla="*/ 106 h 324"/>
                <a:gd name="T40" fmla="*/ 54 w 216"/>
                <a:gd name="T41" fmla="*/ 88 h 324"/>
                <a:gd name="T42" fmla="*/ 46 w 216"/>
                <a:gd name="T43" fmla="*/ 72 h 324"/>
                <a:gd name="T44" fmla="*/ 39 w 216"/>
                <a:gd name="T45" fmla="*/ 60 h 324"/>
                <a:gd name="T46" fmla="*/ 36 w 216"/>
                <a:gd name="T47" fmla="*/ 52 h 324"/>
                <a:gd name="T48" fmla="*/ 35 w 216"/>
                <a:gd name="T49" fmla="*/ 49 h 324"/>
                <a:gd name="T50" fmla="*/ 35 w 216"/>
                <a:gd name="T51" fmla="*/ 53 h 324"/>
                <a:gd name="T52" fmla="*/ 36 w 216"/>
                <a:gd name="T53" fmla="*/ 67 h 324"/>
                <a:gd name="T54" fmla="*/ 38 w 216"/>
                <a:gd name="T55" fmla="*/ 88 h 324"/>
                <a:gd name="T56" fmla="*/ 38 w 216"/>
                <a:gd name="T57" fmla="*/ 111 h 324"/>
                <a:gd name="T58" fmla="*/ 39 w 216"/>
                <a:gd name="T59" fmla="*/ 136 h 324"/>
                <a:gd name="T60" fmla="*/ 41 w 216"/>
                <a:gd name="T61" fmla="*/ 324 h 324"/>
                <a:gd name="T62" fmla="*/ 0 w 216"/>
                <a:gd name="T63" fmla="*/ 324 h 324"/>
                <a:gd name="T64" fmla="*/ 0 w 216"/>
                <a:gd name="T6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6" h="324">
                  <a:moveTo>
                    <a:pt x="0" y="0"/>
                  </a:moveTo>
                  <a:lnTo>
                    <a:pt x="46" y="0"/>
                  </a:lnTo>
                  <a:lnTo>
                    <a:pt x="153" y="207"/>
                  </a:lnTo>
                  <a:lnTo>
                    <a:pt x="163" y="225"/>
                  </a:lnTo>
                  <a:lnTo>
                    <a:pt x="171" y="244"/>
                  </a:lnTo>
                  <a:lnTo>
                    <a:pt x="177" y="258"/>
                  </a:lnTo>
                  <a:lnTo>
                    <a:pt x="182" y="271"/>
                  </a:lnTo>
                  <a:lnTo>
                    <a:pt x="183" y="275"/>
                  </a:lnTo>
                  <a:lnTo>
                    <a:pt x="183" y="271"/>
                  </a:lnTo>
                  <a:lnTo>
                    <a:pt x="183" y="260"/>
                  </a:lnTo>
                  <a:lnTo>
                    <a:pt x="182" y="242"/>
                  </a:lnTo>
                  <a:lnTo>
                    <a:pt x="180" y="222"/>
                  </a:lnTo>
                  <a:lnTo>
                    <a:pt x="180" y="200"/>
                  </a:lnTo>
                  <a:lnTo>
                    <a:pt x="180" y="177"/>
                  </a:lnTo>
                  <a:lnTo>
                    <a:pt x="178" y="0"/>
                  </a:lnTo>
                  <a:lnTo>
                    <a:pt x="216" y="0"/>
                  </a:lnTo>
                  <a:lnTo>
                    <a:pt x="216" y="324"/>
                  </a:lnTo>
                  <a:lnTo>
                    <a:pt x="175" y="324"/>
                  </a:lnTo>
                  <a:lnTo>
                    <a:pt x="72" y="125"/>
                  </a:lnTo>
                  <a:lnTo>
                    <a:pt x="61" y="106"/>
                  </a:lnTo>
                  <a:lnTo>
                    <a:pt x="54" y="88"/>
                  </a:lnTo>
                  <a:lnTo>
                    <a:pt x="46" y="72"/>
                  </a:lnTo>
                  <a:lnTo>
                    <a:pt x="39" y="60"/>
                  </a:lnTo>
                  <a:lnTo>
                    <a:pt x="36" y="52"/>
                  </a:lnTo>
                  <a:lnTo>
                    <a:pt x="35" y="49"/>
                  </a:lnTo>
                  <a:lnTo>
                    <a:pt x="35" y="53"/>
                  </a:lnTo>
                  <a:lnTo>
                    <a:pt x="36" y="67"/>
                  </a:lnTo>
                  <a:lnTo>
                    <a:pt x="38" y="88"/>
                  </a:lnTo>
                  <a:lnTo>
                    <a:pt x="38" y="111"/>
                  </a:lnTo>
                  <a:lnTo>
                    <a:pt x="39" y="136"/>
                  </a:lnTo>
                  <a:lnTo>
                    <a:pt x="41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4" name="Rectangle 29"/>
            <p:cNvSpPr>
              <a:spLocks noChangeArrowheads="1"/>
            </p:cNvSpPr>
            <p:nvPr/>
          </p:nvSpPr>
          <p:spPr bwMode="auto">
            <a:xfrm>
              <a:off x="1557338" y="5353050"/>
              <a:ext cx="58738" cy="514350"/>
            </a:xfrm>
            <a:prstGeom prst="rect">
              <a:avLst/>
            </a:prstGeom>
            <a:solidFill>
              <a:srgbClr val="5D5D5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5" name="Freeform 30"/>
            <p:cNvSpPr>
              <a:spLocks/>
            </p:cNvSpPr>
            <p:nvPr/>
          </p:nvSpPr>
          <p:spPr bwMode="auto">
            <a:xfrm>
              <a:off x="1698626" y="5353050"/>
              <a:ext cx="407988" cy="514350"/>
            </a:xfrm>
            <a:custGeom>
              <a:avLst/>
              <a:gdLst>
                <a:gd name="T0" fmla="*/ 0 w 257"/>
                <a:gd name="T1" fmla="*/ 0 h 324"/>
                <a:gd name="T2" fmla="*/ 42 w 257"/>
                <a:gd name="T3" fmla="*/ 0 h 324"/>
                <a:gd name="T4" fmla="*/ 110 w 257"/>
                <a:gd name="T5" fmla="*/ 210 h 324"/>
                <a:gd name="T6" fmla="*/ 117 w 257"/>
                <a:gd name="T7" fmla="*/ 232 h 324"/>
                <a:gd name="T8" fmla="*/ 123 w 257"/>
                <a:gd name="T9" fmla="*/ 252 h 324"/>
                <a:gd name="T10" fmla="*/ 126 w 257"/>
                <a:gd name="T11" fmla="*/ 271 h 324"/>
                <a:gd name="T12" fmla="*/ 129 w 257"/>
                <a:gd name="T13" fmla="*/ 282 h 324"/>
                <a:gd name="T14" fmla="*/ 131 w 257"/>
                <a:gd name="T15" fmla="*/ 272 h 324"/>
                <a:gd name="T16" fmla="*/ 135 w 257"/>
                <a:gd name="T17" fmla="*/ 258 h 324"/>
                <a:gd name="T18" fmla="*/ 142 w 257"/>
                <a:gd name="T19" fmla="*/ 238 h 324"/>
                <a:gd name="T20" fmla="*/ 150 w 257"/>
                <a:gd name="T21" fmla="*/ 214 h 324"/>
                <a:gd name="T22" fmla="*/ 218 w 257"/>
                <a:gd name="T23" fmla="*/ 0 h 324"/>
                <a:gd name="T24" fmla="*/ 257 w 257"/>
                <a:gd name="T25" fmla="*/ 0 h 324"/>
                <a:gd name="T26" fmla="*/ 146 w 257"/>
                <a:gd name="T27" fmla="*/ 324 h 324"/>
                <a:gd name="T28" fmla="*/ 109 w 257"/>
                <a:gd name="T29" fmla="*/ 324 h 324"/>
                <a:gd name="T30" fmla="*/ 0 w 257"/>
                <a:gd name="T3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7" h="324">
                  <a:moveTo>
                    <a:pt x="0" y="0"/>
                  </a:moveTo>
                  <a:lnTo>
                    <a:pt x="42" y="0"/>
                  </a:lnTo>
                  <a:lnTo>
                    <a:pt x="110" y="210"/>
                  </a:lnTo>
                  <a:lnTo>
                    <a:pt x="117" y="232"/>
                  </a:lnTo>
                  <a:lnTo>
                    <a:pt x="123" y="252"/>
                  </a:lnTo>
                  <a:lnTo>
                    <a:pt x="126" y="271"/>
                  </a:lnTo>
                  <a:lnTo>
                    <a:pt x="129" y="282"/>
                  </a:lnTo>
                  <a:lnTo>
                    <a:pt x="131" y="272"/>
                  </a:lnTo>
                  <a:lnTo>
                    <a:pt x="135" y="258"/>
                  </a:lnTo>
                  <a:lnTo>
                    <a:pt x="142" y="238"/>
                  </a:lnTo>
                  <a:lnTo>
                    <a:pt x="150" y="214"/>
                  </a:lnTo>
                  <a:lnTo>
                    <a:pt x="218" y="0"/>
                  </a:lnTo>
                  <a:lnTo>
                    <a:pt x="257" y="0"/>
                  </a:lnTo>
                  <a:lnTo>
                    <a:pt x="146" y="324"/>
                  </a:lnTo>
                  <a:lnTo>
                    <a:pt x="109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6" name="Freeform 31"/>
            <p:cNvSpPr>
              <a:spLocks/>
            </p:cNvSpPr>
            <p:nvPr/>
          </p:nvSpPr>
          <p:spPr bwMode="auto">
            <a:xfrm>
              <a:off x="2190751" y="5353050"/>
              <a:ext cx="288925" cy="514350"/>
            </a:xfrm>
            <a:custGeom>
              <a:avLst/>
              <a:gdLst>
                <a:gd name="T0" fmla="*/ 0 w 182"/>
                <a:gd name="T1" fmla="*/ 0 h 324"/>
                <a:gd name="T2" fmla="*/ 177 w 182"/>
                <a:gd name="T3" fmla="*/ 0 h 324"/>
                <a:gd name="T4" fmla="*/ 172 w 182"/>
                <a:gd name="T5" fmla="*/ 33 h 324"/>
                <a:gd name="T6" fmla="*/ 39 w 182"/>
                <a:gd name="T7" fmla="*/ 33 h 324"/>
                <a:gd name="T8" fmla="*/ 39 w 182"/>
                <a:gd name="T9" fmla="*/ 139 h 324"/>
                <a:gd name="T10" fmla="*/ 150 w 182"/>
                <a:gd name="T11" fmla="*/ 139 h 324"/>
                <a:gd name="T12" fmla="*/ 150 w 182"/>
                <a:gd name="T13" fmla="*/ 172 h 324"/>
                <a:gd name="T14" fmla="*/ 39 w 182"/>
                <a:gd name="T15" fmla="*/ 172 h 324"/>
                <a:gd name="T16" fmla="*/ 39 w 182"/>
                <a:gd name="T17" fmla="*/ 291 h 324"/>
                <a:gd name="T18" fmla="*/ 182 w 182"/>
                <a:gd name="T19" fmla="*/ 291 h 324"/>
                <a:gd name="T20" fmla="*/ 182 w 182"/>
                <a:gd name="T21" fmla="*/ 324 h 324"/>
                <a:gd name="T22" fmla="*/ 0 w 182"/>
                <a:gd name="T23" fmla="*/ 324 h 324"/>
                <a:gd name="T24" fmla="*/ 0 w 182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324">
                  <a:moveTo>
                    <a:pt x="0" y="0"/>
                  </a:moveTo>
                  <a:lnTo>
                    <a:pt x="177" y="0"/>
                  </a:lnTo>
                  <a:lnTo>
                    <a:pt x="172" y="33"/>
                  </a:lnTo>
                  <a:lnTo>
                    <a:pt x="39" y="33"/>
                  </a:lnTo>
                  <a:lnTo>
                    <a:pt x="39" y="139"/>
                  </a:lnTo>
                  <a:lnTo>
                    <a:pt x="150" y="139"/>
                  </a:lnTo>
                  <a:lnTo>
                    <a:pt x="150" y="172"/>
                  </a:lnTo>
                  <a:lnTo>
                    <a:pt x="39" y="172"/>
                  </a:lnTo>
                  <a:lnTo>
                    <a:pt x="39" y="291"/>
                  </a:lnTo>
                  <a:lnTo>
                    <a:pt x="182" y="291"/>
                  </a:lnTo>
                  <a:lnTo>
                    <a:pt x="182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7" name="Freeform 32"/>
            <p:cNvSpPr>
              <a:spLocks noEditPoints="1"/>
            </p:cNvSpPr>
            <p:nvPr/>
          </p:nvSpPr>
          <p:spPr bwMode="auto">
            <a:xfrm>
              <a:off x="2581276" y="5353050"/>
              <a:ext cx="323850" cy="514350"/>
            </a:xfrm>
            <a:custGeom>
              <a:avLst/>
              <a:gdLst>
                <a:gd name="T0" fmla="*/ 39 w 204"/>
                <a:gd name="T1" fmla="*/ 33 h 324"/>
                <a:gd name="T2" fmla="*/ 39 w 204"/>
                <a:gd name="T3" fmla="*/ 153 h 324"/>
                <a:gd name="T4" fmla="*/ 73 w 204"/>
                <a:gd name="T5" fmla="*/ 153 h 324"/>
                <a:gd name="T6" fmla="*/ 98 w 204"/>
                <a:gd name="T7" fmla="*/ 152 h 324"/>
                <a:gd name="T8" fmla="*/ 117 w 204"/>
                <a:gd name="T9" fmla="*/ 147 h 324"/>
                <a:gd name="T10" fmla="*/ 131 w 204"/>
                <a:gd name="T11" fmla="*/ 138 h 324"/>
                <a:gd name="T12" fmla="*/ 140 w 204"/>
                <a:gd name="T13" fmla="*/ 125 h 324"/>
                <a:gd name="T14" fmla="*/ 146 w 204"/>
                <a:gd name="T15" fmla="*/ 108 h 324"/>
                <a:gd name="T16" fmla="*/ 148 w 204"/>
                <a:gd name="T17" fmla="*/ 89 h 324"/>
                <a:gd name="T18" fmla="*/ 143 w 204"/>
                <a:gd name="T19" fmla="*/ 67 h 324"/>
                <a:gd name="T20" fmla="*/ 132 w 204"/>
                <a:gd name="T21" fmla="*/ 50 h 324"/>
                <a:gd name="T22" fmla="*/ 117 w 204"/>
                <a:gd name="T23" fmla="*/ 39 h 324"/>
                <a:gd name="T24" fmla="*/ 98 w 204"/>
                <a:gd name="T25" fmla="*/ 35 h 324"/>
                <a:gd name="T26" fmla="*/ 76 w 204"/>
                <a:gd name="T27" fmla="*/ 33 h 324"/>
                <a:gd name="T28" fmla="*/ 39 w 204"/>
                <a:gd name="T29" fmla="*/ 33 h 324"/>
                <a:gd name="T30" fmla="*/ 0 w 204"/>
                <a:gd name="T31" fmla="*/ 0 h 324"/>
                <a:gd name="T32" fmla="*/ 75 w 204"/>
                <a:gd name="T33" fmla="*/ 0 h 324"/>
                <a:gd name="T34" fmla="*/ 104 w 204"/>
                <a:gd name="T35" fmla="*/ 2 h 324"/>
                <a:gd name="T36" fmla="*/ 126 w 204"/>
                <a:gd name="T37" fmla="*/ 6 h 324"/>
                <a:gd name="T38" fmla="*/ 143 w 204"/>
                <a:gd name="T39" fmla="*/ 13 h 324"/>
                <a:gd name="T40" fmla="*/ 156 w 204"/>
                <a:gd name="T41" fmla="*/ 20 h 324"/>
                <a:gd name="T42" fmla="*/ 168 w 204"/>
                <a:gd name="T43" fmla="*/ 31 h 324"/>
                <a:gd name="T44" fmla="*/ 178 w 204"/>
                <a:gd name="T45" fmla="*/ 47 h 324"/>
                <a:gd name="T46" fmla="*/ 185 w 204"/>
                <a:gd name="T47" fmla="*/ 66 h 324"/>
                <a:gd name="T48" fmla="*/ 189 w 204"/>
                <a:gd name="T49" fmla="*/ 89 h 324"/>
                <a:gd name="T50" fmla="*/ 185 w 204"/>
                <a:gd name="T51" fmla="*/ 114 h 324"/>
                <a:gd name="T52" fmla="*/ 178 w 204"/>
                <a:gd name="T53" fmla="*/ 136 h 324"/>
                <a:gd name="T54" fmla="*/ 165 w 204"/>
                <a:gd name="T55" fmla="*/ 153 h 324"/>
                <a:gd name="T56" fmla="*/ 148 w 204"/>
                <a:gd name="T57" fmla="*/ 167 h 324"/>
                <a:gd name="T58" fmla="*/ 126 w 204"/>
                <a:gd name="T59" fmla="*/ 175 h 324"/>
                <a:gd name="T60" fmla="*/ 103 w 204"/>
                <a:gd name="T61" fmla="*/ 178 h 324"/>
                <a:gd name="T62" fmla="*/ 98 w 204"/>
                <a:gd name="T63" fmla="*/ 178 h 324"/>
                <a:gd name="T64" fmla="*/ 112 w 204"/>
                <a:gd name="T65" fmla="*/ 191 h 324"/>
                <a:gd name="T66" fmla="*/ 123 w 204"/>
                <a:gd name="T67" fmla="*/ 203 h 324"/>
                <a:gd name="T68" fmla="*/ 131 w 204"/>
                <a:gd name="T69" fmla="*/ 214 h 324"/>
                <a:gd name="T70" fmla="*/ 137 w 204"/>
                <a:gd name="T71" fmla="*/ 224 h 324"/>
                <a:gd name="T72" fmla="*/ 145 w 204"/>
                <a:gd name="T73" fmla="*/ 236 h 324"/>
                <a:gd name="T74" fmla="*/ 156 w 204"/>
                <a:gd name="T75" fmla="*/ 250 h 324"/>
                <a:gd name="T76" fmla="*/ 167 w 204"/>
                <a:gd name="T77" fmla="*/ 267 h 324"/>
                <a:gd name="T78" fmla="*/ 178 w 204"/>
                <a:gd name="T79" fmla="*/ 285 h 324"/>
                <a:gd name="T80" fmla="*/ 189 w 204"/>
                <a:gd name="T81" fmla="*/ 300 h 324"/>
                <a:gd name="T82" fmla="*/ 196 w 204"/>
                <a:gd name="T83" fmla="*/ 313 h 324"/>
                <a:gd name="T84" fmla="*/ 203 w 204"/>
                <a:gd name="T85" fmla="*/ 321 h 324"/>
                <a:gd name="T86" fmla="*/ 204 w 204"/>
                <a:gd name="T87" fmla="*/ 324 h 324"/>
                <a:gd name="T88" fmla="*/ 156 w 204"/>
                <a:gd name="T89" fmla="*/ 324 h 324"/>
                <a:gd name="T90" fmla="*/ 148 w 204"/>
                <a:gd name="T91" fmla="*/ 308 h 324"/>
                <a:gd name="T92" fmla="*/ 135 w 204"/>
                <a:gd name="T93" fmla="*/ 286 h 324"/>
                <a:gd name="T94" fmla="*/ 118 w 204"/>
                <a:gd name="T95" fmla="*/ 261 h 324"/>
                <a:gd name="T96" fmla="*/ 98 w 204"/>
                <a:gd name="T97" fmla="*/ 232 h 324"/>
                <a:gd name="T98" fmla="*/ 73 w 204"/>
                <a:gd name="T99" fmla="*/ 199 h 324"/>
                <a:gd name="T100" fmla="*/ 62 w 204"/>
                <a:gd name="T101" fmla="*/ 186 h 324"/>
                <a:gd name="T102" fmla="*/ 51 w 204"/>
                <a:gd name="T103" fmla="*/ 180 h 324"/>
                <a:gd name="T104" fmla="*/ 37 w 204"/>
                <a:gd name="T105" fmla="*/ 178 h 324"/>
                <a:gd name="T106" fmla="*/ 37 w 204"/>
                <a:gd name="T107" fmla="*/ 324 h 324"/>
                <a:gd name="T108" fmla="*/ 0 w 204"/>
                <a:gd name="T109" fmla="*/ 324 h 324"/>
                <a:gd name="T110" fmla="*/ 0 w 204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4" h="324">
                  <a:moveTo>
                    <a:pt x="39" y="33"/>
                  </a:moveTo>
                  <a:lnTo>
                    <a:pt x="39" y="153"/>
                  </a:lnTo>
                  <a:lnTo>
                    <a:pt x="73" y="153"/>
                  </a:lnTo>
                  <a:lnTo>
                    <a:pt x="98" y="152"/>
                  </a:lnTo>
                  <a:lnTo>
                    <a:pt x="117" y="147"/>
                  </a:lnTo>
                  <a:lnTo>
                    <a:pt x="131" y="138"/>
                  </a:lnTo>
                  <a:lnTo>
                    <a:pt x="140" y="125"/>
                  </a:lnTo>
                  <a:lnTo>
                    <a:pt x="146" y="108"/>
                  </a:lnTo>
                  <a:lnTo>
                    <a:pt x="148" y="89"/>
                  </a:lnTo>
                  <a:lnTo>
                    <a:pt x="143" y="67"/>
                  </a:lnTo>
                  <a:lnTo>
                    <a:pt x="132" y="50"/>
                  </a:lnTo>
                  <a:lnTo>
                    <a:pt x="117" y="39"/>
                  </a:lnTo>
                  <a:lnTo>
                    <a:pt x="98" y="35"/>
                  </a:lnTo>
                  <a:lnTo>
                    <a:pt x="76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75" y="0"/>
                  </a:lnTo>
                  <a:lnTo>
                    <a:pt x="104" y="2"/>
                  </a:lnTo>
                  <a:lnTo>
                    <a:pt x="126" y="6"/>
                  </a:lnTo>
                  <a:lnTo>
                    <a:pt x="143" y="13"/>
                  </a:lnTo>
                  <a:lnTo>
                    <a:pt x="156" y="20"/>
                  </a:lnTo>
                  <a:lnTo>
                    <a:pt x="168" y="31"/>
                  </a:lnTo>
                  <a:lnTo>
                    <a:pt x="178" y="47"/>
                  </a:lnTo>
                  <a:lnTo>
                    <a:pt x="185" y="66"/>
                  </a:lnTo>
                  <a:lnTo>
                    <a:pt x="189" y="89"/>
                  </a:lnTo>
                  <a:lnTo>
                    <a:pt x="185" y="114"/>
                  </a:lnTo>
                  <a:lnTo>
                    <a:pt x="178" y="136"/>
                  </a:lnTo>
                  <a:lnTo>
                    <a:pt x="165" y="153"/>
                  </a:lnTo>
                  <a:lnTo>
                    <a:pt x="148" y="167"/>
                  </a:lnTo>
                  <a:lnTo>
                    <a:pt x="126" y="175"/>
                  </a:lnTo>
                  <a:lnTo>
                    <a:pt x="103" y="178"/>
                  </a:lnTo>
                  <a:lnTo>
                    <a:pt x="98" y="178"/>
                  </a:lnTo>
                  <a:lnTo>
                    <a:pt x="112" y="191"/>
                  </a:lnTo>
                  <a:lnTo>
                    <a:pt x="123" y="203"/>
                  </a:lnTo>
                  <a:lnTo>
                    <a:pt x="131" y="214"/>
                  </a:lnTo>
                  <a:lnTo>
                    <a:pt x="137" y="224"/>
                  </a:lnTo>
                  <a:lnTo>
                    <a:pt x="145" y="236"/>
                  </a:lnTo>
                  <a:lnTo>
                    <a:pt x="156" y="250"/>
                  </a:lnTo>
                  <a:lnTo>
                    <a:pt x="167" y="267"/>
                  </a:lnTo>
                  <a:lnTo>
                    <a:pt x="178" y="285"/>
                  </a:lnTo>
                  <a:lnTo>
                    <a:pt x="189" y="300"/>
                  </a:lnTo>
                  <a:lnTo>
                    <a:pt x="196" y="313"/>
                  </a:lnTo>
                  <a:lnTo>
                    <a:pt x="203" y="321"/>
                  </a:lnTo>
                  <a:lnTo>
                    <a:pt x="204" y="324"/>
                  </a:lnTo>
                  <a:lnTo>
                    <a:pt x="156" y="324"/>
                  </a:lnTo>
                  <a:lnTo>
                    <a:pt x="148" y="308"/>
                  </a:lnTo>
                  <a:lnTo>
                    <a:pt x="135" y="286"/>
                  </a:lnTo>
                  <a:lnTo>
                    <a:pt x="118" y="261"/>
                  </a:lnTo>
                  <a:lnTo>
                    <a:pt x="98" y="232"/>
                  </a:lnTo>
                  <a:lnTo>
                    <a:pt x="73" y="199"/>
                  </a:lnTo>
                  <a:lnTo>
                    <a:pt x="62" y="186"/>
                  </a:lnTo>
                  <a:lnTo>
                    <a:pt x="51" y="180"/>
                  </a:lnTo>
                  <a:lnTo>
                    <a:pt x="37" y="178"/>
                  </a:lnTo>
                  <a:lnTo>
                    <a:pt x="37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8" name="Freeform 33"/>
            <p:cNvSpPr>
              <a:spLocks/>
            </p:cNvSpPr>
            <p:nvPr/>
          </p:nvSpPr>
          <p:spPr bwMode="auto">
            <a:xfrm>
              <a:off x="2967038" y="5343525"/>
              <a:ext cx="349250" cy="533400"/>
            </a:xfrm>
            <a:custGeom>
              <a:avLst/>
              <a:gdLst>
                <a:gd name="T0" fmla="*/ 114 w 220"/>
                <a:gd name="T1" fmla="*/ 0 h 336"/>
                <a:gd name="T2" fmla="*/ 149 w 220"/>
                <a:gd name="T3" fmla="*/ 3 h 336"/>
                <a:gd name="T4" fmla="*/ 181 w 220"/>
                <a:gd name="T5" fmla="*/ 12 h 336"/>
                <a:gd name="T6" fmla="*/ 213 w 220"/>
                <a:gd name="T7" fmla="*/ 31 h 336"/>
                <a:gd name="T8" fmla="*/ 195 w 220"/>
                <a:gd name="T9" fmla="*/ 58 h 336"/>
                <a:gd name="T10" fmla="*/ 174 w 220"/>
                <a:gd name="T11" fmla="*/ 45 h 336"/>
                <a:gd name="T12" fmla="*/ 155 w 220"/>
                <a:gd name="T13" fmla="*/ 37 h 336"/>
                <a:gd name="T14" fmla="*/ 136 w 220"/>
                <a:gd name="T15" fmla="*/ 33 h 336"/>
                <a:gd name="T16" fmla="*/ 116 w 220"/>
                <a:gd name="T17" fmla="*/ 31 h 336"/>
                <a:gd name="T18" fmla="*/ 94 w 220"/>
                <a:gd name="T19" fmla="*/ 33 h 336"/>
                <a:gd name="T20" fmla="*/ 75 w 220"/>
                <a:gd name="T21" fmla="*/ 41 h 336"/>
                <a:gd name="T22" fmla="*/ 63 w 220"/>
                <a:gd name="T23" fmla="*/ 51 h 336"/>
                <a:gd name="T24" fmla="*/ 55 w 220"/>
                <a:gd name="T25" fmla="*/ 66 h 336"/>
                <a:gd name="T26" fmla="*/ 52 w 220"/>
                <a:gd name="T27" fmla="*/ 84 h 336"/>
                <a:gd name="T28" fmla="*/ 55 w 220"/>
                <a:gd name="T29" fmla="*/ 102 h 336"/>
                <a:gd name="T30" fmla="*/ 64 w 220"/>
                <a:gd name="T31" fmla="*/ 116 h 336"/>
                <a:gd name="T32" fmla="*/ 81 w 220"/>
                <a:gd name="T33" fmla="*/ 128 h 336"/>
                <a:gd name="T34" fmla="*/ 105 w 220"/>
                <a:gd name="T35" fmla="*/ 137 h 336"/>
                <a:gd name="T36" fmla="*/ 142 w 220"/>
                <a:gd name="T37" fmla="*/ 148 h 336"/>
                <a:gd name="T38" fmla="*/ 167 w 220"/>
                <a:gd name="T39" fmla="*/ 158 h 336"/>
                <a:gd name="T40" fmla="*/ 186 w 220"/>
                <a:gd name="T41" fmla="*/ 169 h 336"/>
                <a:gd name="T42" fmla="*/ 200 w 220"/>
                <a:gd name="T43" fmla="*/ 181 h 336"/>
                <a:gd name="T44" fmla="*/ 211 w 220"/>
                <a:gd name="T45" fmla="*/ 198 h 336"/>
                <a:gd name="T46" fmla="*/ 219 w 220"/>
                <a:gd name="T47" fmla="*/ 219 h 336"/>
                <a:gd name="T48" fmla="*/ 220 w 220"/>
                <a:gd name="T49" fmla="*/ 239 h 336"/>
                <a:gd name="T50" fmla="*/ 217 w 220"/>
                <a:gd name="T51" fmla="*/ 261 h 336"/>
                <a:gd name="T52" fmla="*/ 210 w 220"/>
                <a:gd name="T53" fmla="*/ 283 h 336"/>
                <a:gd name="T54" fmla="*/ 195 w 220"/>
                <a:gd name="T55" fmla="*/ 302 h 336"/>
                <a:gd name="T56" fmla="*/ 177 w 220"/>
                <a:gd name="T57" fmla="*/ 317 h 336"/>
                <a:gd name="T58" fmla="*/ 155 w 220"/>
                <a:gd name="T59" fmla="*/ 328 h 336"/>
                <a:gd name="T60" fmla="*/ 131 w 220"/>
                <a:gd name="T61" fmla="*/ 334 h 336"/>
                <a:gd name="T62" fmla="*/ 103 w 220"/>
                <a:gd name="T63" fmla="*/ 336 h 336"/>
                <a:gd name="T64" fmla="*/ 66 w 220"/>
                <a:gd name="T65" fmla="*/ 333 h 336"/>
                <a:gd name="T66" fmla="*/ 31 w 220"/>
                <a:gd name="T67" fmla="*/ 323 h 336"/>
                <a:gd name="T68" fmla="*/ 0 w 220"/>
                <a:gd name="T69" fmla="*/ 308 h 336"/>
                <a:gd name="T70" fmla="*/ 17 w 220"/>
                <a:gd name="T71" fmla="*/ 277 h 336"/>
                <a:gd name="T72" fmla="*/ 44 w 220"/>
                <a:gd name="T73" fmla="*/ 292 h 336"/>
                <a:gd name="T74" fmla="*/ 72 w 220"/>
                <a:gd name="T75" fmla="*/ 302 h 336"/>
                <a:gd name="T76" fmla="*/ 103 w 220"/>
                <a:gd name="T77" fmla="*/ 305 h 336"/>
                <a:gd name="T78" fmla="*/ 125 w 220"/>
                <a:gd name="T79" fmla="*/ 303 h 336"/>
                <a:gd name="T80" fmla="*/ 141 w 220"/>
                <a:gd name="T81" fmla="*/ 298 h 336"/>
                <a:gd name="T82" fmla="*/ 155 w 220"/>
                <a:gd name="T83" fmla="*/ 291 h 336"/>
                <a:gd name="T84" fmla="*/ 167 w 220"/>
                <a:gd name="T85" fmla="*/ 278 h 336"/>
                <a:gd name="T86" fmla="*/ 175 w 220"/>
                <a:gd name="T87" fmla="*/ 263 h 336"/>
                <a:gd name="T88" fmla="*/ 178 w 220"/>
                <a:gd name="T89" fmla="*/ 244 h 336"/>
                <a:gd name="T90" fmla="*/ 175 w 220"/>
                <a:gd name="T91" fmla="*/ 225 h 336"/>
                <a:gd name="T92" fmla="*/ 164 w 220"/>
                <a:gd name="T93" fmla="*/ 208 h 336"/>
                <a:gd name="T94" fmla="*/ 145 w 220"/>
                <a:gd name="T95" fmla="*/ 194 h 336"/>
                <a:gd name="T96" fmla="*/ 120 w 220"/>
                <a:gd name="T97" fmla="*/ 184 h 336"/>
                <a:gd name="T98" fmla="*/ 88 w 220"/>
                <a:gd name="T99" fmla="*/ 173 h 336"/>
                <a:gd name="T100" fmla="*/ 63 w 220"/>
                <a:gd name="T101" fmla="*/ 166 h 336"/>
                <a:gd name="T102" fmla="*/ 44 w 220"/>
                <a:gd name="T103" fmla="*/ 156 h 336"/>
                <a:gd name="T104" fmla="*/ 30 w 220"/>
                <a:gd name="T105" fmla="*/ 145 h 336"/>
                <a:gd name="T106" fmla="*/ 19 w 220"/>
                <a:gd name="T107" fmla="*/ 130 h 336"/>
                <a:gd name="T108" fmla="*/ 11 w 220"/>
                <a:gd name="T109" fmla="*/ 112 h 336"/>
                <a:gd name="T110" fmla="*/ 10 w 220"/>
                <a:gd name="T111" fmla="*/ 92 h 336"/>
                <a:gd name="T112" fmla="*/ 13 w 220"/>
                <a:gd name="T113" fmla="*/ 66 h 336"/>
                <a:gd name="T114" fmla="*/ 22 w 220"/>
                <a:gd name="T115" fmla="*/ 44 h 336"/>
                <a:gd name="T116" fmla="*/ 38 w 220"/>
                <a:gd name="T117" fmla="*/ 25 h 336"/>
                <a:gd name="T118" fmla="*/ 60 w 220"/>
                <a:gd name="T119" fmla="*/ 11 h 336"/>
                <a:gd name="T120" fmla="*/ 85 w 220"/>
                <a:gd name="T121" fmla="*/ 3 h 336"/>
                <a:gd name="T122" fmla="*/ 114 w 220"/>
                <a:gd name="T12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0" h="336">
                  <a:moveTo>
                    <a:pt x="114" y="0"/>
                  </a:moveTo>
                  <a:lnTo>
                    <a:pt x="149" y="3"/>
                  </a:lnTo>
                  <a:lnTo>
                    <a:pt x="181" y="12"/>
                  </a:lnTo>
                  <a:lnTo>
                    <a:pt x="213" y="31"/>
                  </a:lnTo>
                  <a:lnTo>
                    <a:pt x="195" y="58"/>
                  </a:lnTo>
                  <a:lnTo>
                    <a:pt x="174" y="45"/>
                  </a:lnTo>
                  <a:lnTo>
                    <a:pt x="155" y="37"/>
                  </a:lnTo>
                  <a:lnTo>
                    <a:pt x="136" y="33"/>
                  </a:lnTo>
                  <a:lnTo>
                    <a:pt x="116" y="31"/>
                  </a:lnTo>
                  <a:lnTo>
                    <a:pt x="94" y="33"/>
                  </a:lnTo>
                  <a:lnTo>
                    <a:pt x="75" y="41"/>
                  </a:lnTo>
                  <a:lnTo>
                    <a:pt x="63" y="51"/>
                  </a:lnTo>
                  <a:lnTo>
                    <a:pt x="55" y="66"/>
                  </a:lnTo>
                  <a:lnTo>
                    <a:pt x="52" y="84"/>
                  </a:lnTo>
                  <a:lnTo>
                    <a:pt x="55" y="102"/>
                  </a:lnTo>
                  <a:lnTo>
                    <a:pt x="64" y="116"/>
                  </a:lnTo>
                  <a:lnTo>
                    <a:pt x="81" y="128"/>
                  </a:lnTo>
                  <a:lnTo>
                    <a:pt x="105" y="137"/>
                  </a:lnTo>
                  <a:lnTo>
                    <a:pt x="142" y="148"/>
                  </a:lnTo>
                  <a:lnTo>
                    <a:pt x="167" y="158"/>
                  </a:lnTo>
                  <a:lnTo>
                    <a:pt x="186" y="169"/>
                  </a:lnTo>
                  <a:lnTo>
                    <a:pt x="200" y="181"/>
                  </a:lnTo>
                  <a:lnTo>
                    <a:pt x="211" y="198"/>
                  </a:lnTo>
                  <a:lnTo>
                    <a:pt x="219" y="219"/>
                  </a:lnTo>
                  <a:lnTo>
                    <a:pt x="220" y="239"/>
                  </a:lnTo>
                  <a:lnTo>
                    <a:pt x="217" y="261"/>
                  </a:lnTo>
                  <a:lnTo>
                    <a:pt x="210" y="283"/>
                  </a:lnTo>
                  <a:lnTo>
                    <a:pt x="195" y="302"/>
                  </a:lnTo>
                  <a:lnTo>
                    <a:pt x="177" y="317"/>
                  </a:lnTo>
                  <a:lnTo>
                    <a:pt x="155" y="328"/>
                  </a:lnTo>
                  <a:lnTo>
                    <a:pt x="131" y="334"/>
                  </a:lnTo>
                  <a:lnTo>
                    <a:pt x="103" y="336"/>
                  </a:lnTo>
                  <a:lnTo>
                    <a:pt x="66" y="333"/>
                  </a:lnTo>
                  <a:lnTo>
                    <a:pt x="31" y="323"/>
                  </a:lnTo>
                  <a:lnTo>
                    <a:pt x="0" y="308"/>
                  </a:lnTo>
                  <a:lnTo>
                    <a:pt x="17" y="277"/>
                  </a:lnTo>
                  <a:lnTo>
                    <a:pt x="44" y="292"/>
                  </a:lnTo>
                  <a:lnTo>
                    <a:pt x="72" y="302"/>
                  </a:lnTo>
                  <a:lnTo>
                    <a:pt x="103" y="305"/>
                  </a:lnTo>
                  <a:lnTo>
                    <a:pt x="125" y="303"/>
                  </a:lnTo>
                  <a:lnTo>
                    <a:pt x="141" y="298"/>
                  </a:lnTo>
                  <a:lnTo>
                    <a:pt x="155" y="291"/>
                  </a:lnTo>
                  <a:lnTo>
                    <a:pt x="167" y="278"/>
                  </a:lnTo>
                  <a:lnTo>
                    <a:pt x="175" y="263"/>
                  </a:lnTo>
                  <a:lnTo>
                    <a:pt x="178" y="244"/>
                  </a:lnTo>
                  <a:lnTo>
                    <a:pt x="175" y="225"/>
                  </a:lnTo>
                  <a:lnTo>
                    <a:pt x="164" y="208"/>
                  </a:lnTo>
                  <a:lnTo>
                    <a:pt x="145" y="194"/>
                  </a:lnTo>
                  <a:lnTo>
                    <a:pt x="120" y="184"/>
                  </a:lnTo>
                  <a:lnTo>
                    <a:pt x="88" y="173"/>
                  </a:lnTo>
                  <a:lnTo>
                    <a:pt x="63" y="166"/>
                  </a:lnTo>
                  <a:lnTo>
                    <a:pt x="44" y="156"/>
                  </a:lnTo>
                  <a:lnTo>
                    <a:pt x="30" y="145"/>
                  </a:lnTo>
                  <a:lnTo>
                    <a:pt x="19" y="130"/>
                  </a:lnTo>
                  <a:lnTo>
                    <a:pt x="11" y="112"/>
                  </a:lnTo>
                  <a:lnTo>
                    <a:pt x="10" y="92"/>
                  </a:lnTo>
                  <a:lnTo>
                    <a:pt x="13" y="66"/>
                  </a:lnTo>
                  <a:lnTo>
                    <a:pt x="22" y="44"/>
                  </a:lnTo>
                  <a:lnTo>
                    <a:pt x="38" y="25"/>
                  </a:lnTo>
                  <a:lnTo>
                    <a:pt x="60" y="11"/>
                  </a:lnTo>
                  <a:lnTo>
                    <a:pt x="85" y="3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9" name="Rectangle 34"/>
            <p:cNvSpPr>
              <a:spLocks noChangeArrowheads="1"/>
            </p:cNvSpPr>
            <p:nvPr/>
          </p:nvSpPr>
          <p:spPr bwMode="auto">
            <a:xfrm>
              <a:off x="3430588" y="5353050"/>
              <a:ext cx="60325" cy="514350"/>
            </a:xfrm>
            <a:prstGeom prst="rect">
              <a:avLst/>
            </a:prstGeom>
            <a:solidFill>
              <a:srgbClr val="5D5D5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0" name="Freeform 35"/>
            <p:cNvSpPr>
              <a:spLocks/>
            </p:cNvSpPr>
            <p:nvPr/>
          </p:nvSpPr>
          <p:spPr bwMode="auto">
            <a:xfrm>
              <a:off x="3579813" y="5353050"/>
              <a:ext cx="339725" cy="514350"/>
            </a:xfrm>
            <a:custGeom>
              <a:avLst/>
              <a:gdLst>
                <a:gd name="T0" fmla="*/ 0 w 214"/>
                <a:gd name="T1" fmla="*/ 0 h 324"/>
                <a:gd name="T2" fmla="*/ 214 w 214"/>
                <a:gd name="T3" fmla="*/ 0 h 324"/>
                <a:gd name="T4" fmla="*/ 212 w 214"/>
                <a:gd name="T5" fmla="*/ 33 h 324"/>
                <a:gd name="T6" fmla="*/ 125 w 214"/>
                <a:gd name="T7" fmla="*/ 33 h 324"/>
                <a:gd name="T8" fmla="*/ 125 w 214"/>
                <a:gd name="T9" fmla="*/ 324 h 324"/>
                <a:gd name="T10" fmla="*/ 87 w 214"/>
                <a:gd name="T11" fmla="*/ 324 h 324"/>
                <a:gd name="T12" fmla="*/ 87 w 214"/>
                <a:gd name="T13" fmla="*/ 33 h 324"/>
                <a:gd name="T14" fmla="*/ 0 w 214"/>
                <a:gd name="T15" fmla="*/ 33 h 324"/>
                <a:gd name="T16" fmla="*/ 0 w 214"/>
                <a:gd name="T17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324">
                  <a:moveTo>
                    <a:pt x="0" y="0"/>
                  </a:moveTo>
                  <a:lnTo>
                    <a:pt x="214" y="0"/>
                  </a:lnTo>
                  <a:lnTo>
                    <a:pt x="212" y="33"/>
                  </a:lnTo>
                  <a:lnTo>
                    <a:pt x="125" y="33"/>
                  </a:lnTo>
                  <a:lnTo>
                    <a:pt x="125" y="324"/>
                  </a:lnTo>
                  <a:lnTo>
                    <a:pt x="87" y="324"/>
                  </a:lnTo>
                  <a:lnTo>
                    <a:pt x="87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1" name="Freeform 36"/>
            <p:cNvSpPr>
              <a:spLocks noEditPoints="1"/>
            </p:cNvSpPr>
            <p:nvPr/>
          </p:nvSpPr>
          <p:spPr bwMode="auto">
            <a:xfrm>
              <a:off x="3889376" y="5243513"/>
              <a:ext cx="422275" cy="623888"/>
            </a:xfrm>
            <a:custGeom>
              <a:avLst/>
              <a:gdLst>
                <a:gd name="T0" fmla="*/ 133 w 266"/>
                <a:gd name="T1" fmla="*/ 104 h 393"/>
                <a:gd name="T2" fmla="*/ 81 w 266"/>
                <a:gd name="T3" fmla="*/ 261 h 393"/>
                <a:gd name="T4" fmla="*/ 181 w 266"/>
                <a:gd name="T5" fmla="*/ 261 h 393"/>
                <a:gd name="T6" fmla="*/ 133 w 266"/>
                <a:gd name="T7" fmla="*/ 104 h 393"/>
                <a:gd name="T8" fmla="*/ 108 w 266"/>
                <a:gd name="T9" fmla="*/ 69 h 393"/>
                <a:gd name="T10" fmla="*/ 160 w 266"/>
                <a:gd name="T11" fmla="*/ 69 h 393"/>
                <a:gd name="T12" fmla="*/ 266 w 266"/>
                <a:gd name="T13" fmla="*/ 393 h 393"/>
                <a:gd name="T14" fmla="*/ 222 w 266"/>
                <a:gd name="T15" fmla="*/ 393 h 393"/>
                <a:gd name="T16" fmla="*/ 192 w 266"/>
                <a:gd name="T17" fmla="*/ 294 h 393"/>
                <a:gd name="T18" fmla="*/ 71 w 266"/>
                <a:gd name="T19" fmla="*/ 294 h 393"/>
                <a:gd name="T20" fmla="*/ 39 w 266"/>
                <a:gd name="T21" fmla="*/ 393 h 393"/>
                <a:gd name="T22" fmla="*/ 0 w 266"/>
                <a:gd name="T23" fmla="*/ 393 h 393"/>
                <a:gd name="T24" fmla="*/ 108 w 266"/>
                <a:gd name="T25" fmla="*/ 69 h 393"/>
                <a:gd name="T26" fmla="*/ 183 w 266"/>
                <a:gd name="T27" fmla="*/ 0 h 393"/>
                <a:gd name="T28" fmla="*/ 189 w 266"/>
                <a:gd name="T29" fmla="*/ 2 h 393"/>
                <a:gd name="T30" fmla="*/ 195 w 266"/>
                <a:gd name="T31" fmla="*/ 4 h 393"/>
                <a:gd name="T32" fmla="*/ 200 w 266"/>
                <a:gd name="T33" fmla="*/ 8 h 393"/>
                <a:gd name="T34" fmla="*/ 203 w 266"/>
                <a:gd name="T35" fmla="*/ 13 h 393"/>
                <a:gd name="T36" fmla="*/ 206 w 266"/>
                <a:gd name="T37" fmla="*/ 18 h 393"/>
                <a:gd name="T38" fmla="*/ 208 w 266"/>
                <a:gd name="T39" fmla="*/ 24 h 393"/>
                <a:gd name="T40" fmla="*/ 205 w 266"/>
                <a:gd name="T41" fmla="*/ 36 h 393"/>
                <a:gd name="T42" fmla="*/ 195 w 266"/>
                <a:gd name="T43" fmla="*/ 46 h 393"/>
                <a:gd name="T44" fmla="*/ 183 w 266"/>
                <a:gd name="T45" fmla="*/ 49 h 393"/>
                <a:gd name="T46" fmla="*/ 170 w 266"/>
                <a:gd name="T47" fmla="*/ 46 h 393"/>
                <a:gd name="T48" fmla="*/ 163 w 266"/>
                <a:gd name="T49" fmla="*/ 36 h 393"/>
                <a:gd name="T50" fmla="*/ 158 w 266"/>
                <a:gd name="T51" fmla="*/ 24 h 393"/>
                <a:gd name="T52" fmla="*/ 160 w 266"/>
                <a:gd name="T53" fmla="*/ 18 h 393"/>
                <a:gd name="T54" fmla="*/ 163 w 266"/>
                <a:gd name="T55" fmla="*/ 13 h 393"/>
                <a:gd name="T56" fmla="*/ 166 w 266"/>
                <a:gd name="T57" fmla="*/ 8 h 393"/>
                <a:gd name="T58" fmla="*/ 170 w 266"/>
                <a:gd name="T59" fmla="*/ 4 h 393"/>
                <a:gd name="T60" fmla="*/ 177 w 266"/>
                <a:gd name="T61" fmla="*/ 2 h 393"/>
                <a:gd name="T62" fmla="*/ 183 w 266"/>
                <a:gd name="T63" fmla="*/ 0 h 393"/>
                <a:gd name="T64" fmla="*/ 85 w 266"/>
                <a:gd name="T65" fmla="*/ 0 h 393"/>
                <a:gd name="T66" fmla="*/ 92 w 266"/>
                <a:gd name="T67" fmla="*/ 2 h 393"/>
                <a:gd name="T68" fmla="*/ 97 w 266"/>
                <a:gd name="T69" fmla="*/ 4 h 393"/>
                <a:gd name="T70" fmla="*/ 102 w 266"/>
                <a:gd name="T71" fmla="*/ 8 h 393"/>
                <a:gd name="T72" fmla="*/ 106 w 266"/>
                <a:gd name="T73" fmla="*/ 13 h 393"/>
                <a:gd name="T74" fmla="*/ 108 w 266"/>
                <a:gd name="T75" fmla="*/ 18 h 393"/>
                <a:gd name="T76" fmla="*/ 110 w 266"/>
                <a:gd name="T77" fmla="*/ 24 h 393"/>
                <a:gd name="T78" fmla="*/ 106 w 266"/>
                <a:gd name="T79" fmla="*/ 36 h 393"/>
                <a:gd name="T80" fmla="*/ 99 w 266"/>
                <a:gd name="T81" fmla="*/ 46 h 393"/>
                <a:gd name="T82" fmla="*/ 86 w 266"/>
                <a:gd name="T83" fmla="*/ 49 h 393"/>
                <a:gd name="T84" fmla="*/ 74 w 266"/>
                <a:gd name="T85" fmla="*/ 46 h 393"/>
                <a:gd name="T86" fmla="*/ 64 w 266"/>
                <a:gd name="T87" fmla="*/ 36 h 393"/>
                <a:gd name="T88" fmla="*/ 61 w 266"/>
                <a:gd name="T89" fmla="*/ 24 h 393"/>
                <a:gd name="T90" fmla="*/ 61 w 266"/>
                <a:gd name="T91" fmla="*/ 18 h 393"/>
                <a:gd name="T92" fmla="*/ 64 w 266"/>
                <a:gd name="T93" fmla="*/ 13 h 393"/>
                <a:gd name="T94" fmla="*/ 67 w 266"/>
                <a:gd name="T95" fmla="*/ 8 h 393"/>
                <a:gd name="T96" fmla="*/ 74 w 266"/>
                <a:gd name="T97" fmla="*/ 4 h 393"/>
                <a:gd name="T98" fmla="*/ 78 w 266"/>
                <a:gd name="T99" fmla="*/ 2 h 393"/>
                <a:gd name="T100" fmla="*/ 85 w 266"/>
                <a:gd name="T101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6" h="393">
                  <a:moveTo>
                    <a:pt x="133" y="104"/>
                  </a:moveTo>
                  <a:lnTo>
                    <a:pt x="81" y="261"/>
                  </a:lnTo>
                  <a:lnTo>
                    <a:pt x="181" y="261"/>
                  </a:lnTo>
                  <a:lnTo>
                    <a:pt x="133" y="104"/>
                  </a:lnTo>
                  <a:close/>
                  <a:moveTo>
                    <a:pt x="108" y="69"/>
                  </a:moveTo>
                  <a:lnTo>
                    <a:pt x="160" y="69"/>
                  </a:lnTo>
                  <a:lnTo>
                    <a:pt x="266" y="393"/>
                  </a:lnTo>
                  <a:lnTo>
                    <a:pt x="222" y="393"/>
                  </a:lnTo>
                  <a:lnTo>
                    <a:pt x="192" y="294"/>
                  </a:lnTo>
                  <a:lnTo>
                    <a:pt x="71" y="294"/>
                  </a:lnTo>
                  <a:lnTo>
                    <a:pt x="39" y="393"/>
                  </a:lnTo>
                  <a:lnTo>
                    <a:pt x="0" y="393"/>
                  </a:lnTo>
                  <a:lnTo>
                    <a:pt x="108" y="69"/>
                  </a:lnTo>
                  <a:close/>
                  <a:moveTo>
                    <a:pt x="183" y="0"/>
                  </a:moveTo>
                  <a:lnTo>
                    <a:pt x="189" y="2"/>
                  </a:lnTo>
                  <a:lnTo>
                    <a:pt x="195" y="4"/>
                  </a:lnTo>
                  <a:lnTo>
                    <a:pt x="200" y="8"/>
                  </a:lnTo>
                  <a:lnTo>
                    <a:pt x="203" y="13"/>
                  </a:lnTo>
                  <a:lnTo>
                    <a:pt x="206" y="18"/>
                  </a:lnTo>
                  <a:lnTo>
                    <a:pt x="208" y="24"/>
                  </a:lnTo>
                  <a:lnTo>
                    <a:pt x="205" y="36"/>
                  </a:lnTo>
                  <a:lnTo>
                    <a:pt x="195" y="46"/>
                  </a:lnTo>
                  <a:lnTo>
                    <a:pt x="183" y="49"/>
                  </a:lnTo>
                  <a:lnTo>
                    <a:pt x="170" y="46"/>
                  </a:lnTo>
                  <a:lnTo>
                    <a:pt x="163" y="36"/>
                  </a:lnTo>
                  <a:lnTo>
                    <a:pt x="158" y="24"/>
                  </a:lnTo>
                  <a:lnTo>
                    <a:pt x="160" y="18"/>
                  </a:lnTo>
                  <a:lnTo>
                    <a:pt x="163" y="13"/>
                  </a:lnTo>
                  <a:lnTo>
                    <a:pt x="166" y="8"/>
                  </a:lnTo>
                  <a:lnTo>
                    <a:pt x="170" y="4"/>
                  </a:lnTo>
                  <a:lnTo>
                    <a:pt x="177" y="2"/>
                  </a:lnTo>
                  <a:lnTo>
                    <a:pt x="183" y="0"/>
                  </a:lnTo>
                  <a:close/>
                  <a:moveTo>
                    <a:pt x="85" y="0"/>
                  </a:moveTo>
                  <a:lnTo>
                    <a:pt x="92" y="2"/>
                  </a:lnTo>
                  <a:lnTo>
                    <a:pt x="97" y="4"/>
                  </a:lnTo>
                  <a:lnTo>
                    <a:pt x="102" y="8"/>
                  </a:lnTo>
                  <a:lnTo>
                    <a:pt x="106" y="13"/>
                  </a:lnTo>
                  <a:lnTo>
                    <a:pt x="108" y="18"/>
                  </a:lnTo>
                  <a:lnTo>
                    <a:pt x="110" y="24"/>
                  </a:lnTo>
                  <a:lnTo>
                    <a:pt x="106" y="36"/>
                  </a:lnTo>
                  <a:lnTo>
                    <a:pt x="99" y="46"/>
                  </a:lnTo>
                  <a:lnTo>
                    <a:pt x="86" y="49"/>
                  </a:lnTo>
                  <a:lnTo>
                    <a:pt x="74" y="46"/>
                  </a:lnTo>
                  <a:lnTo>
                    <a:pt x="64" y="36"/>
                  </a:lnTo>
                  <a:lnTo>
                    <a:pt x="61" y="24"/>
                  </a:lnTo>
                  <a:lnTo>
                    <a:pt x="61" y="18"/>
                  </a:lnTo>
                  <a:lnTo>
                    <a:pt x="64" y="13"/>
                  </a:lnTo>
                  <a:lnTo>
                    <a:pt x="67" y="8"/>
                  </a:lnTo>
                  <a:lnTo>
                    <a:pt x="74" y="4"/>
                  </a:lnTo>
                  <a:lnTo>
                    <a:pt x="78" y="2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2" name="Freeform 37"/>
            <p:cNvSpPr>
              <a:spLocks/>
            </p:cNvSpPr>
            <p:nvPr/>
          </p:nvSpPr>
          <p:spPr bwMode="auto">
            <a:xfrm>
              <a:off x="4289426" y="5353050"/>
              <a:ext cx="339725" cy="514350"/>
            </a:xfrm>
            <a:custGeom>
              <a:avLst/>
              <a:gdLst>
                <a:gd name="T0" fmla="*/ 0 w 214"/>
                <a:gd name="T1" fmla="*/ 0 h 324"/>
                <a:gd name="T2" fmla="*/ 214 w 214"/>
                <a:gd name="T3" fmla="*/ 0 h 324"/>
                <a:gd name="T4" fmla="*/ 212 w 214"/>
                <a:gd name="T5" fmla="*/ 33 h 324"/>
                <a:gd name="T6" fmla="*/ 125 w 214"/>
                <a:gd name="T7" fmla="*/ 33 h 324"/>
                <a:gd name="T8" fmla="*/ 125 w 214"/>
                <a:gd name="T9" fmla="*/ 324 h 324"/>
                <a:gd name="T10" fmla="*/ 87 w 214"/>
                <a:gd name="T11" fmla="*/ 324 h 324"/>
                <a:gd name="T12" fmla="*/ 87 w 214"/>
                <a:gd name="T13" fmla="*/ 33 h 324"/>
                <a:gd name="T14" fmla="*/ 0 w 214"/>
                <a:gd name="T15" fmla="*/ 33 h 324"/>
                <a:gd name="T16" fmla="*/ 0 w 214"/>
                <a:gd name="T17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324">
                  <a:moveTo>
                    <a:pt x="0" y="0"/>
                  </a:moveTo>
                  <a:lnTo>
                    <a:pt x="214" y="0"/>
                  </a:lnTo>
                  <a:lnTo>
                    <a:pt x="212" y="33"/>
                  </a:lnTo>
                  <a:lnTo>
                    <a:pt x="125" y="33"/>
                  </a:lnTo>
                  <a:lnTo>
                    <a:pt x="125" y="324"/>
                  </a:lnTo>
                  <a:lnTo>
                    <a:pt x="87" y="324"/>
                  </a:lnTo>
                  <a:lnTo>
                    <a:pt x="87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3" name="Freeform 38"/>
            <p:cNvSpPr>
              <a:spLocks noEditPoints="1"/>
            </p:cNvSpPr>
            <p:nvPr/>
          </p:nvSpPr>
          <p:spPr bwMode="auto">
            <a:xfrm>
              <a:off x="4921251" y="5353050"/>
              <a:ext cx="322263" cy="514350"/>
            </a:xfrm>
            <a:custGeom>
              <a:avLst/>
              <a:gdLst>
                <a:gd name="T0" fmla="*/ 39 w 203"/>
                <a:gd name="T1" fmla="*/ 33 h 324"/>
                <a:gd name="T2" fmla="*/ 39 w 203"/>
                <a:gd name="T3" fmla="*/ 164 h 324"/>
                <a:gd name="T4" fmla="*/ 92 w 203"/>
                <a:gd name="T5" fmla="*/ 164 h 324"/>
                <a:gd name="T6" fmla="*/ 111 w 203"/>
                <a:gd name="T7" fmla="*/ 163 h 324"/>
                <a:gd name="T8" fmla="*/ 123 w 203"/>
                <a:gd name="T9" fmla="*/ 160 h 324"/>
                <a:gd name="T10" fmla="*/ 134 w 203"/>
                <a:gd name="T11" fmla="*/ 155 h 324"/>
                <a:gd name="T12" fmla="*/ 144 w 203"/>
                <a:gd name="T13" fmla="*/ 146 h 324"/>
                <a:gd name="T14" fmla="*/ 153 w 203"/>
                <a:gd name="T15" fmla="*/ 133 h 324"/>
                <a:gd name="T16" fmla="*/ 158 w 203"/>
                <a:gd name="T17" fmla="*/ 117 h 324"/>
                <a:gd name="T18" fmla="*/ 159 w 203"/>
                <a:gd name="T19" fmla="*/ 100 h 324"/>
                <a:gd name="T20" fmla="*/ 158 w 203"/>
                <a:gd name="T21" fmla="*/ 78 h 324"/>
                <a:gd name="T22" fmla="*/ 151 w 203"/>
                <a:gd name="T23" fmla="*/ 63 h 324"/>
                <a:gd name="T24" fmla="*/ 140 w 203"/>
                <a:gd name="T25" fmla="*/ 49 h 324"/>
                <a:gd name="T26" fmla="*/ 126 w 203"/>
                <a:gd name="T27" fmla="*/ 39 h 324"/>
                <a:gd name="T28" fmla="*/ 106 w 203"/>
                <a:gd name="T29" fmla="*/ 35 h 324"/>
                <a:gd name="T30" fmla="*/ 80 w 203"/>
                <a:gd name="T31" fmla="*/ 33 h 324"/>
                <a:gd name="T32" fmla="*/ 39 w 203"/>
                <a:gd name="T33" fmla="*/ 33 h 324"/>
                <a:gd name="T34" fmla="*/ 0 w 203"/>
                <a:gd name="T35" fmla="*/ 0 h 324"/>
                <a:gd name="T36" fmla="*/ 91 w 203"/>
                <a:gd name="T37" fmla="*/ 0 h 324"/>
                <a:gd name="T38" fmla="*/ 114 w 203"/>
                <a:gd name="T39" fmla="*/ 2 h 324"/>
                <a:gd name="T40" fmla="*/ 133 w 203"/>
                <a:gd name="T41" fmla="*/ 3 h 324"/>
                <a:gd name="T42" fmla="*/ 147 w 203"/>
                <a:gd name="T43" fmla="*/ 8 h 324"/>
                <a:gd name="T44" fmla="*/ 161 w 203"/>
                <a:gd name="T45" fmla="*/ 16 h 324"/>
                <a:gd name="T46" fmla="*/ 180 w 203"/>
                <a:gd name="T47" fmla="*/ 30 h 324"/>
                <a:gd name="T48" fmla="*/ 192 w 203"/>
                <a:gd name="T49" fmla="*/ 49 h 324"/>
                <a:gd name="T50" fmla="*/ 200 w 203"/>
                <a:gd name="T51" fmla="*/ 69 h 324"/>
                <a:gd name="T52" fmla="*/ 203 w 203"/>
                <a:gd name="T53" fmla="*/ 92 h 324"/>
                <a:gd name="T54" fmla="*/ 200 w 203"/>
                <a:gd name="T55" fmla="*/ 124 h 324"/>
                <a:gd name="T56" fmla="*/ 190 w 203"/>
                <a:gd name="T57" fmla="*/ 149 h 324"/>
                <a:gd name="T58" fmla="*/ 173 w 203"/>
                <a:gd name="T59" fmla="*/ 171 h 324"/>
                <a:gd name="T60" fmla="*/ 150 w 203"/>
                <a:gd name="T61" fmla="*/ 185 h 324"/>
                <a:gd name="T62" fmla="*/ 125 w 203"/>
                <a:gd name="T63" fmla="*/ 192 h 324"/>
                <a:gd name="T64" fmla="*/ 95 w 203"/>
                <a:gd name="T65" fmla="*/ 196 h 324"/>
                <a:gd name="T66" fmla="*/ 39 w 203"/>
                <a:gd name="T67" fmla="*/ 196 h 324"/>
                <a:gd name="T68" fmla="*/ 39 w 203"/>
                <a:gd name="T69" fmla="*/ 324 h 324"/>
                <a:gd name="T70" fmla="*/ 0 w 203"/>
                <a:gd name="T71" fmla="*/ 324 h 324"/>
                <a:gd name="T72" fmla="*/ 0 w 203"/>
                <a:gd name="T73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3" h="324">
                  <a:moveTo>
                    <a:pt x="39" y="33"/>
                  </a:moveTo>
                  <a:lnTo>
                    <a:pt x="39" y="164"/>
                  </a:lnTo>
                  <a:lnTo>
                    <a:pt x="92" y="164"/>
                  </a:lnTo>
                  <a:lnTo>
                    <a:pt x="111" y="163"/>
                  </a:lnTo>
                  <a:lnTo>
                    <a:pt x="123" y="160"/>
                  </a:lnTo>
                  <a:lnTo>
                    <a:pt x="134" y="155"/>
                  </a:lnTo>
                  <a:lnTo>
                    <a:pt x="144" y="146"/>
                  </a:lnTo>
                  <a:lnTo>
                    <a:pt x="153" y="133"/>
                  </a:lnTo>
                  <a:lnTo>
                    <a:pt x="158" y="117"/>
                  </a:lnTo>
                  <a:lnTo>
                    <a:pt x="159" y="100"/>
                  </a:lnTo>
                  <a:lnTo>
                    <a:pt x="158" y="78"/>
                  </a:lnTo>
                  <a:lnTo>
                    <a:pt x="151" y="63"/>
                  </a:lnTo>
                  <a:lnTo>
                    <a:pt x="140" y="49"/>
                  </a:lnTo>
                  <a:lnTo>
                    <a:pt x="126" y="39"/>
                  </a:lnTo>
                  <a:lnTo>
                    <a:pt x="106" y="35"/>
                  </a:lnTo>
                  <a:lnTo>
                    <a:pt x="80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91" y="0"/>
                  </a:lnTo>
                  <a:lnTo>
                    <a:pt x="114" y="2"/>
                  </a:lnTo>
                  <a:lnTo>
                    <a:pt x="133" y="3"/>
                  </a:lnTo>
                  <a:lnTo>
                    <a:pt x="147" y="8"/>
                  </a:lnTo>
                  <a:lnTo>
                    <a:pt x="161" y="16"/>
                  </a:lnTo>
                  <a:lnTo>
                    <a:pt x="180" y="30"/>
                  </a:lnTo>
                  <a:lnTo>
                    <a:pt x="192" y="49"/>
                  </a:lnTo>
                  <a:lnTo>
                    <a:pt x="200" y="69"/>
                  </a:lnTo>
                  <a:lnTo>
                    <a:pt x="203" y="92"/>
                  </a:lnTo>
                  <a:lnTo>
                    <a:pt x="200" y="124"/>
                  </a:lnTo>
                  <a:lnTo>
                    <a:pt x="190" y="149"/>
                  </a:lnTo>
                  <a:lnTo>
                    <a:pt x="173" y="171"/>
                  </a:lnTo>
                  <a:lnTo>
                    <a:pt x="150" y="185"/>
                  </a:lnTo>
                  <a:lnTo>
                    <a:pt x="125" y="192"/>
                  </a:lnTo>
                  <a:lnTo>
                    <a:pt x="95" y="196"/>
                  </a:lnTo>
                  <a:lnTo>
                    <a:pt x="39" y="196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4" name="Freeform 39"/>
            <p:cNvSpPr>
              <a:spLocks noEditPoints="1"/>
            </p:cNvSpPr>
            <p:nvPr/>
          </p:nvSpPr>
          <p:spPr bwMode="auto">
            <a:xfrm>
              <a:off x="5238751" y="5353050"/>
              <a:ext cx="420688" cy="514350"/>
            </a:xfrm>
            <a:custGeom>
              <a:avLst/>
              <a:gdLst>
                <a:gd name="T0" fmla="*/ 131 w 265"/>
                <a:gd name="T1" fmla="*/ 35 h 324"/>
                <a:gd name="T2" fmla="*/ 81 w 265"/>
                <a:gd name="T3" fmla="*/ 192 h 324"/>
                <a:gd name="T4" fmla="*/ 181 w 265"/>
                <a:gd name="T5" fmla="*/ 192 h 324"/>
                <a:gd name="T6" fmla="*/ 131 w 265"/>
                <a:gd name="T7" fmla="*/ 35 h 324"/>
                <a:gd name="T8" fmla="*/ 108 w 265"/>
                <a:gd name="T9" fmla="*/ 0 h 324"/>
                <a:gd name="T10" fmla="*/ 159 w 265"/>
                <a:gd name="T11" fmla="*/ 0 h 324"/>
                <a:gd name="T12" fmla="*/ 265 w 265"/>
                <a:gd name="T13" fmla="*/ 324 h 324"/>
                <a:gd name="T14" fmla="*/ 222 w 265"/>
                <a:gd name="T15" fmla="*/ 324 h 324"/>
                <a:gd name="T16" fmla="*/ 192 w 265"/>
                <a:gd name="T17" fmla="*/ 225 h 324"/>
                <a:gd name="T18" fmla="*/ 70 w 265"/>
                <a:gd name="T19" fmla="*/ 225 h 324"/>
                <a:gd name="T20" fmla="*/ 39 w 265"/>
                <a:gd name="T21" fmla="*/ 324 h 324"/>
                <a:gd name="T22" fmla="*/ 0 w 265"/>
                <a:gd name="T23" fmla="*/ 324 h 324"/>
                <a:gd name="T24" fmla="*/ 108 w 265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5" h="324">
                  <a:moveTo>
                    <a:pt x="131" y="35"/>
                  </a:moveTo>
                  <a:lnTo>
                    <a:pt x="81" y="192"/>
                  </a:lnTo>
                  <a:lnTo>
                    <a:pt x="181" y="192"/>
                  </a:lnTo>
                  <a:lnTo>
                    <a:pt x="131" y="35"/>
                  </a:lnTo>
                  <a:close/>
                  <a:moveTo>
                    <a:pt x="108" y="0"/>
                  </a:moveTo>
                  <a:lnTo>
                    <a:pt x="159" y="0"/>
                  </a:lnTo>
                  <a:lnTo>
                    <a:pt x="265" y="324"/>
                  </a:lnTo>
                  <a:lnTo>
                    <a:pt x="222" y="324"/>
                  </a:lnTo>
                  <a:lnTo>
                    <a:pt x="192" y="225"/>
                  </a:lnTo>
                  <a:lnTo>
                    <a:pt x="70" y="225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5" name="Freeform 40"/>
            <p:cNvSpPr>
              <a:spLocks noEditPoints="1"/>
            </p:cNvSpPr>
            <p:nvPr/>
          </p:nvSpPr>
          <p:spPr bwMode="auto">
            <a:xfrm>
              <a:off x="5738813" y="5353050"/>
              <a:ext cx="355600" cy="514350"/>
            </a:xfrm>
            <a:custGeom>
              <a:avLst/>
              <a:gdLst>
                <a:gd name="T0" fmla="*/ 39 w 224"/>
                <a:gd name="T1" fmla="*/ 31 h 324"/>
                <a:gd name="T2" fmla="*/ 39 w 224"/>
                <a:gd name="T3" fmla="*/ 292 h 324"/>
                <a:gd name="T4" fmla="*/ 78 w 224"/>
                <a:gd name="T5" fmla="*/ 292 h 324"/>
                <a:gd name="T6" fmla="*/ 97 w 224"/>
                <a:gd name="T7" fmla="*/ 291 h 324"/>
                <a:gd name="T8" fmla="*/ 116 w 224"/>
                <a:gd name="T9" fmla="*/ 289 h 324"/>
                <a:gd name="T10" fmla="*/ 133 w 224"/>
                <a:gd name="T11" fmla="*/ 283 h 324"/>
                <a:gd name="T12" fmla="*/ 147 w 224"/>
                <a:gd name="T13" fmla="*/ 274 h 324"/>
                <a:gd name="T14" fmla="*/ 160 w 224"/>
                <a:gd name="T15" fmla="*/ 258 h 324"/>
                <a:gd name="T16" fmla="*/ 172 w 224"/>
                <a:gd name="T17" fmla="*/ 232 h 324"/>
                <a:gd name="T18" fmla="*/ 180 w 224"/>
                <a:gd name="T19" fmla="*/ 200 h 324"/>
                <a:gd name="T20" fmla="*/ 182 w 224"/>
                <a:gd name="T21" fmla="*/ 167 h 324"/>
                <a:gd name="T22" fmla="*/ 180 w 224"/>
                <a:gd name="T23" fmla="*/ 135 h 324"/>
                <a:gd name="T24" fmla="*/ 175 w 224"/>
                <a:gd name="T25" fmla="*/ 106 h 324"/>
                <a:gd name="T26" fmla="*/ 167 w 224"/>
                <a:gd name="T27" fmla="*/ 83 h 324"/>
                <a:gd name="T28" fmla="*/ 153 w 224"/>
                <a:gd name="T29" fmla="*/ 61 h 324"/>
                <a:gd name="T30" fmla="*/ 138 w 224"/>
                <a:gd name="T31" fmla="*/ 47 h 324"/>
                <a:gd name="T32" fmla="*/ 121 w 224"/>
                <a:gd name="T33" fmla="*/ 38 h 324"/>
                <a:gd name="T34" fmla="*/ 100 w 224"/>
                <a:gd name="T35" fmla="*/ 33 h 324"/>
                <a:gd name="T36" fmla="*/ 78 w 224"/>
                <a:gd name="T37" fmla="*/ 31 h 324"/>
                <a:gd name="T38" fmla="*/ 39 w 224"/>
                <a:gd name="T39" fmla="*/ 31 h 324"/>
                <a:gd name="T40" fmla="*/ 0 w 224"/>
                <a:gd name="T41" fmla="*/ 0 h 324"/>
                <a:gd name="T42" fmla="*/ 64 w 224"/>
                <a:gd name="T43" fmla="*/ 0 h 324"/>
                <a:gd name="T44" fmla="*/ 97 w 224"/>
                <a:gd name="T45" fmla="*/ 2 h 324"/>
                <a:gd name="T46" fmla="*/ 124 w 224"/>
                <a:gd name="T47" fmla="*/ 5 h 324"/>
                <a:gd name="T48" fmla="*/ 146 w 224"/>
                <a:gd name="T49" fmla="*/ 11 h 324"/>
                <a:gd name="T50" fmla="*/ 169 w 224"/>
                <a:gd name="T51" fmla="*/ 25 h 324"/>
                <a:gd name="T52" fmla="*/ 189 w 224"/>
                <a:gd name="T53" fmla="*/ 44 h 324"/>
                <a:gd name="T54" fmla="*/ 203 w 224"/>
                <a:gd name="T55" fmla="*/ 67 h 324"/>
                <a:gd name="T56" fmla="*/ 214 w 224"/>
                <a:gd name="T57" fmla="*/ 94 h 324"/>
                <a:gd name="T58" fmla="*/ 222 w 224"/>
                <a:gd name="T59" fmla="*/ 127 h 324"/>
                <a:gd name="T60" fmla="*/ 224 w 224"/>
                <a:gd name="T61" fmla="*/ 163 h 324"/>
                <a:gd name="T62" fmla="*/ 221 w 224"/>
                <a:gd name="T63" fmla="*/ 202 h 324"/>
                <a:gd name="T64" fmla="*/ 213 w 224"/>
                <a:gd name="T65" fmla="*/ 236 h 324"/>
                <a:gd name="T66" fmla="*/ 202 w 224"/>
                <a:gd name="T67" fmla="*/ 263 h 324"/>
                <a:gd name="T68" fmla="*/ 186 w 224"/>
                <a:gd name="T69" fmla="*/ 283 h 324"/>
                <a:gd name="T70" fmla="*/ 166 w 224"/>
                <a:gd name="T71" fmla="*/ 303 h 324"/>
                <a:gd name="T72" fmla="*/ 142 w 224"/>
                <a:gd name="T73" fmla="*/ 316 h 324"/>
                <a:gd name="T74" fmla="*/ 116 w 224"/>
                <a:gd name="T75" fmla="*/ 322 h 324"/>
                <a:gd name="T76" fmla="*/ 85 w 224"/>
                <a:gd name="T77" fmla="*/ 324 h 324"/>
                <a:gd name="T78" fmla="*/ 0 w 224"/>
                <a:gd name="T79" fmla="*/ 324 h 324"/>
                <a:gd name="T80" fmla="*/ 0 w 224"/>
                <a:gd name="T8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4" h="324">
                  <a:moveTo>
                    <a:pt x="39" y="31"/>
                  </a:moveTo>
                  <a:lnTo>
                    <a:pt x="39" y="292"/>
                  </a:lnTo>
                  <a:lnTo>
                    <a:pt x="78" y="292"/>
                  </a:lnTo>
                  <a:lnTo>
                    <a:pt x="97" y="291"/>
                  </a:lnTo>
                  <a:lnTo>
                    <a:pt x="116" y="289"/>
                  </a:lnTo>
                  <a:lnTo>
                    <a:pt x="133" y="283"/>
                  </a:lnTo>
                  <a:lnTo>
                    <a:pt x="147" y="274"/>
                  </a:lnTo>
                  <a:lnTo>
                    <a:pt x="160" y="258"/>
                  </a:lnTo>
                  <a:lnTo>
                    <a:pt x="172" y="232"/>
                  </a:lnTo>
                  <a:lnTo>
                    <a:pt x="180" y="200"/>
                  </a:lnTo>
                  <a:lnTo>
                    <a:pt x="182" y="167"/>
                  </a:lnTo>
                  <a:lnTo>
                    <a:pt x="180" y="135"/>
                  </a:lnTo>
                  <a:lnTo>
                    <a:pt x="175" y="106"/>
                  </a:lnTo>
                  <a:lnTo>
                    <a:pt x="167" y="83"/>
                  </a:lnTo>
                  <a:lnTo>
                    <a:pt x="153" y="61"/>
                  </a:lnTo>
                  <a:lnTo>
                    <a:pt x="138" y="47"/>
                  </a:lnTo>
                  <a:lnTo>
                    <a:pt x="121" y="38"/>
                  </a:lnTo>
                  <a:lnTo>
                    <a:pt x="100" y="33"/>
                  </a:lnTo>
                  <a:lnTo>
                    <a:pt x="78" y="31"/>
                  </a:lnTo>
                  <a:lnTo>
                    <a:pt x="39" y="31"/>
                  </a:lnTo>
                  <a:close/>
                  <a:moveTo>
                    <a:pt x="0" y="0"/>
                  </a:moveTo>
                  <a:lnTo>
                    <a:pt x="64" y="0"/>
                  </a:lnTo>
                  <a:lnTo>
                    <a:pt x="97" y="2"/>
                  </a:lnTo>
                  <a:lnTo>
                    <a:pt x="124" y="5"/>
                  </a:lnTo>
                  <a:lnTo>
                    <a:pt x="146" y="11"/>
                  </a:lnTo>
                  <a:lnTo>
                    <a:pt x="169" y="25"/>
                  </a:lnTo>
                  <a:lnTo>
                    <a:pt x="189" y="44"/>
                  </a:lnTo>
                  <a:lnTo>
                    <a:pt x="203" y="67"/>
                  </a:lnTo>
                  <a:lnTo>
                    <a:pt x="214" y="94"/>
                  </a:lnTo>
                  <a:lnTo>
                    <a:pt x="222" y="127"/>
                  </a:lnTo>
                  <a:lnTo>
                    <a:pt x="224" y="163"/>
                  </a:lnTo>
                  <a:lnTo>
                    <a:pt x="221" y="202"/>
                  </a:lnTo>
                  <a:lnTo>
                    <a:pt x="213" y="236"/>
                  </a:lnTo>
                  <a:lnTo>
                    <a:pt x="202" y="263"/>
                  </a:lnTo>
                  <a:lnTo>
                    <a:pt x="186" y="283"/>
                  </a:lnTo>
                  <a:lnTo>
                    <a:pt x="166" y="303"/>
                  </a:lnTo>
                  <a:lnTo>
                    <a:pt x="142" y="316"/>
                  </a:lnTo>
                  <a:lnTo>
                    <a:pt x="116" y="322"/>
                  </a:lnTo>
                  <a:lnTo>
                    <a:pt x="85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6" name="Freeform 41"/>
            <p:cNvSpPr>
              <a:spLocks/>
            </p:cNvSpPr>
            <p:nvPr/>
          </p:nvSpPr>
          <p:spPr bwMode="auto">
            <a:xfrm>
              <a:off x="6213476" y="5353050"/>
              <a:ext cx="288925" cy="514350"/>
            </a:xfrm>
            <a:custGeom>
              <a:avLst/>
              <a:gdLst>
                <a:gd name="T0" fmla="*/ 0 w 182"/>
                <a:gd name="T1" fmla="*/ 0 h 324"/>
                <a:gd name="T2" fmla="*/ 178 w 182"/>
                <a:gd name="T3" fmla="*/ 0 h 324"/>
                <a:gd name="T4" fmla="*/ 171 w 182"/>
                <a:gd name="T5" fmla="*/ 33 h 324"/>
                <a:gd name="T6" fmla="*/ 39 w 182"/>
                <a:gd name="T7" fmla="*/ 33 h 324"/>
                <a:gd name="T8" fmla="*/ 39 w 182"/>
                <a:gd name="T9" fmla="*/ 139 h 324"/>
                <a:gd name="T10" fmla="*/ 150 w 182"/>
                <a:gd name="T11" fmla="*/ 139 h 324"/>
                <a:gd name="T12" fmla="*/ 150 w 182"/>
                <a:gd name="T13" fmla="*/ 172 h 324"/>
                <a:gd name="T14" fmla="*/ 39 w 182"/>
                <a:gd name="T15" fmla="*/ 172 h 324"/>
                <a:gd name="T16" fmla="*/ 39 w 182"/>
                <a:gd name="T17" fmla="*/ 291 h 324"/>
                <a:gd name="T18" fmla="*/ 182 w 182"/>
                <a:gd name="T19" fmla="*/ 291 h 324"/>
                <a:gd name="T20" fmla="*/ 182 w 182"/>
                <a:gd name="T21" fmla="*/ 324 h 324"/>
                <a:gd name="T22" fmla="*/ 0 w 182"/>
                <a:gd name="T23" fmla="*/ 324 h 324"/>
                <a:gd name="T24" fmla="*/ 0 w 182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324">
                  <a:moveTo>
                    <a:pt x="0" y="0"/>
                  </a:moveTo>
                  <a:lnTo>
                    <a:pt x="178" y="0"/>
                  </a:lnTo>
                  <a:lnTo>
                    <a:pt x="171" y="33"/>
                  </a:lnTo>
                  <a:lnTo>
                    <a:pt x="39" y="33"/>
                  </a:lnTo>
                  <a:lnTo>
                    <a:pt x="39" y="139"/>
                  </a:lnTo>
                  <a:lnTo>
                    <a:pt x="150" y="139"/>
                  </a:lnTo>
                  <a:lnTo>
                    <a:pt x="150" y="172"/>
                  </a:lnTo>
                  <a:lnTo>
                    <a:pt x="39" y="172"/>
                  </a:lnTo>
                  <a:lnTo>
                    <a:pt x="39" y="291"/>
                  </a:lnTo>
                  <a:lnTo>
                    <a:pt x="182" y="291"/>
                  </a:lnTo>
                  <a:lnTo>
                    <a:pt x="182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7" name="Freeform 42"/>
            <p:cNvSpPr>
              <a:spLocks noEditPoints="1"/>
            </p:cNvSpPr>
            <p:nvPr/>
          </p:nvSpPr>
          <p:spPr bwMode="auto">
            <a:xfrm>
              <a:off x="6602413" y="5353050"/>
              <a:ext cx="327025" cy="514350"/>
            </a:xfrm>
            <a:custGeom>
              <a:avLst/>
              <a:gdLst>
                <a:gd name="T0" fmla="*/ 40 w 206"/>
                <a:gd name="T1" fmla="*/ 33 h 324"/>
                <a:gd name="T2" fmla="*/ 40 w 206"/>
                <a:gd name="T3" fmla="*/ 153 h 324"/>
                <a:gd name="T4" fmla="*/ 75 w 206"/>
                <a:gd name="T5" fmla="*/ 153 h 324"/>
                <a:gd name="T6" fmla="*/ 100 w 206"/>
                <a:gd name="T7" fmla="*/ 152 h 324"/>
                <a:gd name="T8" fmla="*/ 119 w 206"/>
                <a:gd name="T9" fmla="*/ 147 h 324"/>
                <a:gd name="T10" fmla="*/ 133 w 206"/>
                <a:gd name="T11" fmla="*/ 138 h 324"/>
                <a:gd name="T12" fmla="*/ 142 w 206"/>
                <a:gd name="T13" fmla="*/ 125 h 324"/>
                <a:gd name="T14" fmla="*/ 147 w 206"/>
                <a:gd name="T15" fmla="*/ 108 h 324"/>
                <a:gd name="T16" fmla="*/ 150 w 206"/>
                <a:gd name="T17" fmla="*/ 89 h 324"/>
                <a:gd name="T18" fmla="*/ 145 w 206"/>
                <a:gd name="T19" fmla="*/ 67 h 324"/>
                <a:gd name="T20" fmla="*/ 134 w 206"/>
                <a:gd name="T21" fmla="*/ 50 h 324"/>
                <a:gd name="T22" fmla="*/ 117 w 206"/>
                <a:gd name="T23" fmla="*/ 39 h 324"/>
                <a:gd name="T24" fmla="*/ 100 w 206"/>
                <a:gd name="T25" fmla="*/ 35 h 324"/>
                <a:gd name="T26" fmla="*/ 76 w 206"/>
                <a:gd name="T27" fmla="*/ 33 h 324"/>
                <a:gd name="T28" fmla="*/ 40 w 206"/>
                <a:gd name="T29" fmla="*/ 33 h 324"/>
                <a:gd name="T30" fmla="*/ 0 w 206"/>
                <a:gd name="T31" fmla="*/ 0 h 324"/>
                <a:gd name="T32" fmla="*/ 76 w 206"/>
                <a:gd name="T33" fmla="*/ 0 h 324"/>
                <a:gd name="T34" fmla="*/ 106 w 206"/>
                <a:gd name="T35" fmla="*/ 2 h 324"/>
                <a:gd name="T36" fmla="*/ 128 w 206"/>
                <a:gd name="T37" fmla="*/ 6 h 324"/>
                <a:gd name="T38" fmla="*/ 145 w 206"/>
                <a:gd name="T39" fmla="*/ 13 h 324"/>
                <a:gd name="T40" fmla="*/ 158 w 206"/>
                <a:gd name="T41" fmla="*/ 20 h 324"/>
                <a:gd name="T42" fmla="*/ 169 w 206"/>
                <a:gd name="T43" fmla="*/ 31 h 324"/>
                <a:gd name="T44" fmla="*/ 179 w 206"/>
                <a:gd name="T45" fmla="*/ 47 h 324"/>
                <a:gd name="T46" fmla="*/ 187 w 206"/>
                <a:gd name="T47" fmla="*/ 66 h 324"/>
                <a:gd name="T48" fmla="*/ 190 w 206"/>
                <a:gd name="T49" fmla="*/ 89 h 324"/>
                <a:gd name="T50" fmla="*/ 187 w 206"/>
                <a:gd name="T51" fmla="*/ 114 h 324"/>
                <a:gd name="T52" fmla="*/ 179 w 206"/>
                <a:gd name="T53" fmla="*/ 136 h 324"/>
                <a:gd name="T54" fmla="*/ 165 w 206"/>
                <a:gd name="T55" fmla="*/ 153 h 324"/>
                <a:gd name="T56" fmla="*/ 150 w 206"/>
                <a:gd name="T57" fmla="*/ 167 h 324"/>
                <a:gd name="T58" fmla="*/ 128 w 206"/>
                <a:gd name="T59" fmla="*/ 175 h 324"/>
                <a:gd name="T60" fmla="*/ 104 w 206"/>
                <a:gd name="T61" fmla="*/ 178 h 324"/>
                <a:gd name="T62" fmla="*/ 100 w 206"/>
                <a:gd name="T63" fmla="*/ 178 h 324"/>
                <a:gd name="T64" fmla="*/ 112 w 206"/>
                <a:gd name="T65" fmla="*/ 191 h 324"/>
                <a:gd name="T66" fmla="*/ 123 w 206"/>
                <a:gd name="T67" fmla="*/ 203 h 324"/>
                <a:gd name="T68" fmla="*/ 131 w 206"/>
                <a:gd name="T69" fmla="*/ 214 h 324"/>
                <a:gd name="T70" fmla="*/ 137 w 206"/>
                <a:gd name="T71" fmla="*/ 224 h 324"/>
                <a:gd name="T72" fmla="*/ 147 w 206"/>
                <a:gd name="T73" fmla="*/ 236 h 324"/>
                <a:gd name="T74" fmla="*/ 158 w 206"/>
                <a:gd name="T75" fmla="*/ 250 h 324"/>
                <a:gd name="T76" fmla="*/ 169 w 206"/>
                <a:gd name="T77" fmla="*/ 267 h 324"/>
                <a:gd name="T78" fmla="*/ 179 w 206"/>
                <a:gd name="T79" fmla="*/ 285 h 324"/>
                <a:gd name="T80" fmla="*/ 190 w 206"/>
                <a:gd name="T81" fmla="*/ 300 h 324"/>
                <a:gd name="T82" fmla="*/ 198 w 206"/>
                <a:gd name="T83" fmla="*/ 313 h 324"/>
                <a:gd name="T84" fmla="*/ 204 w 206"/>
                <a:gd name="T85" fmla="*/ 321 h 324"/>
                <a:gd name="T86" fmla="*/ 206 w 206"/>
                <a:gd name="T87" fmla="*/ 324 h 324"/>
                <a:gd name="T88" fmla="*/ 158 w 206"/>
                <a:gd name="T89" fmla="*/ 324 h 324"/>
                <a:gd name="T90" fmla="*/ 150 w 206"/>
                <a:gd name="T91" fmla="*/ 308 h 324"/>
                <a:gd name="T92" fmla="*/ 137 w 206"/>
                <a:gd name="T93" fmla="*/ 286 h 324"/>
                <a:gd name="T94" fmla="*/ 120 w 206"/>
                <a:gd name="T95" fmla="*/ 261 h 324"/>
                <a:gd name="T96" fmla="*/ 100 w 206"/>
                <a:gd name="T97" fmla="*/ 232 h 324"/>
                <a:gd name="T98" fmla="*/ 75 w 206"/>
                <a:gd name="T99" fmla="*/ 199 h 324"/>
                <a:gd name="T100" fmla="*/ 64 w 206"/>
                <a:gd name="T101" fmla="*/ 186 h 324"/>
                <a:gd name="T102" fmla="*/ 53 w 206"/>
                <a:gd name="T103" fmla="*/ 180 h 324"/>
                <a:gd name="T104" fmla="*/ 39 w 206"/>
                <a:gd name="T105" fmla="*/ 178 h 324"/>
                <a:gd name="T106" fmla="*/ 39 w 206"/>
                <a:gd name="T107" fmla="*/ 324 h 324"/>
                <a:gd name="T108" fmla="*/ 0 w 206"/>
                <a:gd name="T109" fmla="*/ 324 h 324"/>
                <a:gd name="T110" fmla="*/ 0 w 206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6" h="324">
                  <a:moveTo>
                    <a:pt x="40" y="33"/>
                  </a:moveTo>
                  <a:lnTo>
                    <a:pt x="40" y="153"/>
                  </a:lnTo>
                  <a:lnTo>
                    <a:pt x="75" y="153"/>
                  </a:lnTo>
                  <a:lnTo>
                    <a:pt x="100" y="152"/>
                  </a:lnTo>
                  <a:lnTo>
                    <a:pt x="119" y="147"/>
                  </a:lnTo>
                  <a:lnTo>
                    <a:pt x="133" y="138"/>
                  </a:lnTo>
                  <a:lnTo>
                    <a:pt x="142" y="125"/>
                  </a:lnTo>
                  <a:lnTo>
                    <a:pt x="147" y="108"/>
                  </a:lnTo>
                  <a:lnTo>
                    <a:pt x="150" y="89"/>
                  </a:lnTo>
                  <a:lnTo>
                    <a:pt x="145" y="67"/>
                  </a:lnTo>
                  <a:lnTo>
                    <a:pt x="134" y="50"/>
                  </a:lnTo>
                  <a:lnTo>
                    <a:pt x="117" y="39"/>
                  </a:lnTo>
                  <a:lnTo>
                    <a:pt x="100" y="35"/>
                  </a:lnTo>
                  <a:lnTo>
                    <a:pt x="76" y="33"/>
                  </a:lnTo>
                  <a:lnTo>
                    <a:pt x="40" y="33"/>
                  </a:lnTo>
                  <a:close/>
                  <a:moveTo>
                    <a:pt x="0" y="0"/>
                  </a:moveTo>
                  <a:lnTo>
                    <a:pt x="76" y="0"/>
                  </a:lnTo>
                  <a:lnTo>
                    <a:pt x="106" y="2"/>
                  </a:lnTo>
                  <a:lnTo>
                    <a:pt x="128" y="6"/>
                  </a:lnTo>
                  <a:lnTo>
                    <a:pt x="145" y="13"/>
                  </a:lnTo>
                  <a:lnTo>
                    <a:pt x="158" y="20"/>
                  </a:lnTo>
                  <a:lnTo>
                    <a:pt x="169" y="31"/>
                  </a:lnTo>
                  <a:lnTo>
                    <a:pt x="179" y="47"/>
                  </a:lnTo>
                  <a:lnTo>
                    <a:pt x="187" y="66"/>
                  </a:lnTo>
                  <a:lnTo>
                    <a:pt x="190" y="89"/>
                  </a:lnTo>
                  <a:lnTo>
                    <a:pt x="187" y="114"/>
                  </a:lnTo>
                  <a:lnTo>
                    <a:pt x="179" y="136"/>
                  </a:lnTo>
                  <a:lnTo>
                    <a:pt x="165" y="153"/>
                  </a:lnTo>
                  <a:lnTo>
                    <a:pt x="150" y="167"/>
                  </a:lnTo>
                  <a:lnTo>
                    <a:pt x="128" y="175"/>
                  </a:lnTo>
                  <a:lnTo>
                    <a:pt x="104" y="178"/>
                  </a:lnTo>
                  <a:lnTo>
                    <a:pt x="100" y="178"/>
                  </a:lnTo>
                  <a:lnTo>
                    <a:pt x="112" y="191"/>
                  </a:lnTo>
                  <a:lnTo>
                    <a:pt x="123" y="203"/>
                  </a:lnTo>
                  <a:lnTo>
                    <a:pt x="131" y="214"/>
                  </a:lnTo>
                  <a:lnTo>
                    <a:pt x="137" y="224"/>
                  </a:lnTo>
                  <a:lnTo>
                    <a:pt x="147" y="236"/>
                  </a:lnTo>
                  <a:lnTo>
                    <a:pt x="158" y="250"/>
                  </a:lnTo>
                  <a:lnTo>
                    <a:pt x="169" y="267"/>
                  </a:lnTo>
                  <a:lnTo>
                    <a:pt x="179" y="285"/>
                  </a:lnTo>
                  <a:lnTo>
                    <a:pt x="190" y="300"/>
                  </a:lnTo>
                  <a:lnTo>
                    <a:pt x="198" y="313"/>
                  </a:lnTo>
                  <a:lnTo>
                    <a:pt x="204" y="321"/>
                  </a:lnTo>
                  <a:lnTo>
                    <a:pt x="206" y="324"/>
                  </a:lnTo>
                  <a:lnTo>
                    <a:pt x="158" y="324"/>
                  </a:lnTo>
                  <a:lnTo>
                    <a:pt x="150" y="308"/>
                  </a:lnTo>
                  <a:lnTo>
                    <a:pt x="137" y="286"/>
                  </a:lnTo>
                  <a:lnTo>
                    <a:pt x="120" y="261"/>
                  </a:lnTo>
                  <a:lnTo>
                    <a:pt x="100" y="232"/>
                  </a:lnTo>
                  <a:lnTo>
                    <a:pt x="75" y="199"/>
                  </a:lnTo>
                  <a:lnTo>
                    <a:pt x="64" y="186"/>
                  </a:lnTo>
                  <a:lnTo>
                    <a:pt x="53" y="180"/>
                  </a:lnTo>
                  <a:lnTo>
                    <a:pt x="39" y="178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8" name="Freeform 43"/>
            <p:cNvSpPr>
              <a:spLocks noEditPoints="1"/>
            </p:cNvSpPr>
            <p:nvPr/>
          </p:nvSpPr>
          <p:spPr bwMode="auto">
            <a:xfrm>
              <a:off x="7018338" y="5353050"/>
              <a:ext cx="338138" cy="514350"/>
            </a:xfrm>
            <a:custGeom>
              <a:avLst/>
              <a:gdLst>
                <a:gd name="T0" fmla="*/ 38 w 213"/>
                <a:gd name="T1" fmla="*/ 292 h 324"/>
                <a:gd name="T2" fmla="*/ 133 w 213"/>
                <a:gd name="T3" fmla="*/ 291 h 324"/>
                <a:gd name="T4" fmla="*/ 163 w 213"/>
                <a:gd name="T5" fmla="*/ 271 h 324"/>
                <a:gd name="T6" fmla="*/ 172 w 213"/>
                <a:gd name="T7" fmla="*/ 232 h 324"/>
                <a:gd name="T8" fmla="*/ 161 w 213"/>
                <a:gd name="T9" fmla="*/ 196 h 324"/>
                <a:gd name="T10" fmla="*/ 133 w 213"/>
                <a:gd name="T11" fmla="*/ 175 h 324"/>
                <a:gd name="T12" fmla="*/ 96 w 213"/>
                <a:gd name="T13" fmla="*/ 172 h 324"/>
                <a:gd name="T14" fmla="*/ 38 w 213"/>
                <a:gd name="T15" fmla="*/ 33 h 324"/>
                <a:gd name="T16" fmla="*/ 94 w 213"/>
                <a:gd name="T17" fmla="*/ 139 h 324"/>
                <a:gd name="T18" fmla="*/ 133 w 213"/>
                <a:gd name="T19" fmla="*/ 135 h 324"/>
                <a:gd name="T20" fmla="*/ 152 w 213"/>
                <a:gd name="T21" fmla="*/ 111 h 324"/>
                <a:gd name="T22" fmla="*/ 156 w 213"/>
                <a:gd name="T23" fmla="*/ 86 h 324"/>
                <a:gd name="T24" fmla="*/ 145 w 213"/>
                <a:gd name="T25" fmla="*/ 53 h 324"/>
                <a:gd name="T26" fmla="*/ 119 w 213"/>
                <a:gd name="T27" fmla="*/ 36 h 324"/>
                <a:gd name="T28" fmla="*/ 85 w 213"/>
                <a:gd name="T29" fmla="*/ 33 h 324"/>
                <a:gd name="T30" fmla="*/ 0 w 213"/>
                <a:gd name="T31" fmla="*/ 0 h 324"/>
                <a:gd name="T32" fmla="*/ 81 w 213"/>
                <a:gd name="T33" fmla="*/ 0 h 324"/>
                <a:gd name="T34" fmla="*/ 122 w 213"/>
                <a:gd name="T35" fmla="*/ 2 h 324"/>
                <a:gd name="T36" fmla="*/ 144 w 213"/>
                <a:gd name="T37" fmla="*/ 8 h 324"/>
                <a:gd name="T38" fmla="*/ 185 w 213"/>
                <a:gd name="T39" fmla="*/ 36 h 324"/>
                <a:gd name="T40" fmla="*/ 199 w 213"/>
                <a:gd name="T41" fmla="*/ 81 h 324"/>
                <a:gd name="T42" fmla="*/ 185 w 213"/>
                <a:gd name="T43" fmla="*/ 125 h 324"/>
                <a:gd name="T44" fmla="*/ 141 w 213"/>
                <a:gd name="T45" fmla="*/ 152 h 324"/>
                <a:gd name="T46" fmla="*/ 172 w 213"/>
                <a:gd name="T47" fmla="*/ 163 h 324"/>
                <a:gd name="T48" fmla="*/ 197 w 213"/>
                <a:gd name="T49" fmla="*/ 183 h 324"/>
                <a:gd name="T50" fmla="*/ 211 w 213"/>
                <a:gd name="T51" fmla="*/ 217 h 324"/>
                <a:gd name="T52" fmla="*/ 210 w 213"/>
                <a:gd name="T53" fmla="*/ 261 h 324"/>
                <a:gd name="T54" fmla="*/ 183 w 213"/>
                <a:gd name="T55" fmla="*/ 302 h 324"/>
                <a:gd name="T56" fmla="*/ 152 w 213"/>
                <a:gd name="T57" fmla="*/ 319 h 324"/>
                <a:gd name="T58" fmla="*/ 128 w 213"/>
                <a:gd name="T59" fmla="*/ 322 h 324"/>
                <a:gd name="T60" fmla="*/ 85 w 213"/>
                <a:gd name="T61" fmla="*/ 324 h 324"/>
                <a:gd name="T62" fmla="*/ 0 w 213"/>
                <a:gd name="T63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" h="324">
                  <a:moveTo>
                    <a:pt x="38" y="172"/>
                  </a:moveTo>
                  <a:lnTo>
                    <a:pt x="38" y="292"/>
                  </a:lnTo>
                  <a:lnTo>
                    <a:pt x="106" y="292"/>
                  </a:lnTo>
                  <a:lnTo>
                    <a:pt x="133" y="291"/>
                  </a:lnTo>
                  <a:lnTo>
                    <a:pt x="150" y="283"/>
                  </a:lnTo>
                  <a:lnTo>
                    <a:pt x="163" y="271"/>
                  </a:lnTo>
                  <a:lnTo>
                    <a:pt x="170" y="253"/>
                  </a:lnTo>
                  <a:lnTo>
                    <a:pt x="172" y="232"/>
                  </a:lnTo>
                  <a:lnTo>
                    <a:pt x="169" y="213"/>
                  </a:lnTo>
                  <a:lnTo>
                    <a:pt x="161" y="196"/>
                  </a:lnTo>
                  <a:lnTo>
                    <a:pt x="149" y="181"/>
                  </a:lnTo>
                  <a:lnTo>
                    <a:pt x="133" y="175"/>
                  </a:lnTo>
                  <a:lnTo>
                    <a:pt x="117" y="172"/>
                  </a:lnTo>
                  <a:lnTo>
                    <a:pt x="96" y="172"/>
                  </a:lnTo>
                  <a:lnTo>
                    <a:pt x="38" y="172"/>
                  </a:lnTo>
                  <a:close/>
                  <a:moveTo>
                    <a:pt x="38" y="33"/>
                  </a:moveTo>
                  <a:lnTo>
                    <a:pt x="38" y="139"/>
                  </a:lnTo>
                  <a:lnTo>
                    <a:pt x="94" y="139"/>
                  </a:lnTo>
                  <a:lnTo>
                    <a:pt x="117" y="138"/>
                  </a:lnTo>
                  <a:lnTo>
                    <a:pt x="133" y="135"/>
                  </a:lnTo>
                  <a:lnTo>
                    <a:pt x="142" y="125"/>
                  </a:lnTo>
                  <a:lnTo>
                    <a:pt x="152" y="111"/>
                  </a:lnTo>
                  <a:lnTo>
                    <a:pt x="155" y="100"/>
                  </a:lnTo>
                  <a:lnTo>
                    <a:pt x="156" y="86"/>
                  </a:lnTo>
                  <a:lnTo>
                    <a:pt x="153" y="69"/>
                  </a:lnTo>
                  <a:lnTo>
                    <a:pt x="145" y="53"/>
                  </a:lnTo>
                  <a:lnTo>
                    <a:pt x="135" y="42"/>
                  </a:lnTo>
                  <a:lnTo>
                    <a:pt x="119" y="36"/>
                  </a:lnTo>
                  <a:lnTo>
                    <a:pt x="105" y="33"/>
                  </a:lnTo>
                  <a:lnTo>
                    <a:pt x="85" y="33"/>
                  </a:lnTo>
                  <a:lnTo>
                    <a:pt x="38" y="33"/>
                  </a:lnTo>
                  <a:close/>
                  <a:moveTo>
                    <a:pt x="0" y="0"/>
                  </a:moveTo>
                  <a:lnTo>
                    <a:pt x="47" y="0"/>
                  </a:lnTo>
                  <a:lnTo>
                    <a:pt x="81" y="0"/>
                  </a:lnTo>
                  <a:lnTo>
                    <a:pt x="105" y="2"/>
                  </a:lnTo>
                  <a:lnTo>
                    <a:pt x="122" y="2"/>
                  </a:lnTo>
                  <a:lnTo>
                    <a:pt x="135" y="5"/>
                  </a:lnTo>
                  <a:lnTo>
                    <a:pt x="144" y="8"/>
                  </a:lnTo>
                  <a:lnTo>
                    <a:pt x="166" y="19"/>
                  </a:lnTo>
                  <a:lnTo>
                    <a:pt x="185" y="36"/>
                  </a:lnTo>
                  <a:lnTo>
                    <a:pt x="195" y="58"/>
                  </a:lnTo>
                  <a:lnTo>
                    <a:pt x="199" y="81"/>
                  </a:lnTo>
                  <a:lnTo>
                    <a:pt x="195" y="105"/>
                  </a:lnTo>
                  <a:lnTo>
                    <a:pt x="185" y="125"/>
                  </a:lnTo>
                  <a:lnTo>
                    <a:pt x="166" y="141"/>
                  </a:lnTo>
                  <a:lnTo>
                    <a:pt x="141" y="152"/>
                  </a:lnTo>
                  <a:lnTo>
                    <a:pt x="158" y="156"/>
                  </a:lnTo>
                  <a:lnTo>
                    <a:pt x="172" y="163"/>
                  </a:lnTo>
                  <a:lnTo>
                    <a:pt x="183" y="169"/>
                  </a:lnTo>
                  <a:lnTo>
                    <a:pt x="197" y="183"/>
                  </a:lnTo>
                  <a:lnTo>
                    <a:pt x="206" y="200"/>
                  </a:lnTo>
                  <a:lnTo>
                    <a:pt x="211" y="217"/>
                  </a:lnTo>
                  <a:lnTo>
                    <a:pt x="213" y="236"/>
                  </a:lnTo>
                  <a:lnTo>
                    <a:pt x="210" y="261"/>
                  </a:lnTo>
                  <a:lnTo>
                    <a:pt x="200" y="285"/>
                  </a:lnTo>
                  <a:lnTo>
                    <a:pt x="183" y="302"/>
                  </a:lnTo>
                  <a:lnTo>
                    <a:pt x="163" y="314"/>
                  </a:lnTo>
                  <a:lnTo>
                    <a:pt x="152" y="319"/>
                  </a:lnTo>
                  <a:lnTo>
                    <a:pt x="141" y="321"/>
                  </a:lnTo>
                  <a:lnTo>
                    <a:pt x="128" y="322"/>
                  </a:lnTo>
                  <a:lnTo>
                    <a:pt x="110" y="324"/>
                  </a:lnTo>
                  <a:lnTo>
                    <a:pt x="85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9" name="Freeform 44"/>
            <p:cNvSpPr>
              <a:spLocks noEditPoints="1"/>
            </p:cNvSpPr>
            <p:nvPr/>
          </p:nvSpPr>
          <p:spPr bwMode="auto">
            <a:xfrm>
              <a:off x="7453313" y="5343525"/>
              <a:ext cx="412750" cy="533400"/>
            </a:xfrm>
            <a:custGeom>
              <a:avLst/>
              <a:gdLst>
                <a:gd name="T0" fmla="*/ 107 w 260"/>
                <a:gd name="T1" fmla="*/ 34 h 336"/>
                <a:gd name="T2" fmla="*/ 71 w 260"/>
                <a:gd name="T3" fmla="*/ 55 h 336"/>
                <a:gd name="T4" fmla="*/ 51 w 260"/>
                <a:gd name="T5" fmla="*/ 94 h 336"/>
                <a:gd name="T6" fmla="*/ 43 w 260"/>
                <a:gd name="T7" fmla="*/ 159 h 336"/>
                <a:gd name="T8" fmla="*/ 50 w 260"/>
                <a:gd name="T9" fmla="*/ 225 h 336"/>
                <a:gd name="T10" fmla="*/ 64 w 260"/>
                <a:gd name="T11" fmla="*/ 272 h 336"/>
                <a:gd name="T12" fmla="*/ 93 w 260"/>
                <a:gd name="T13" fmla="*/ 297 h 336"/>
                <a:gd name="T14" fmla="*/ 132 w 260"/>
                <a:gd name="T15" fmla="*/ 306 h 336"/>
                <a:gd name="T16" fmla="*/ 178 w 260"/>
                <a:gd name="T17" fmla="*/ 294 h 336"/>
                <a:gd name="T18" fmla="*/ 203 w 260"/>
                <a:gd name="T19" fmla="*/ 266 h 336"/>
                <a:gd name="T20" fmla="*/ 214 w 260"/>
                <a:gd name="T21" fmla="*/ 231 h 336"/>
                <a:gd name="T22" fmla="*/ 217 w 260"/>
                <a:gd name="T23" fmla="*/ 180 h 336"/>
                <a:gd name="T24" fmla="*/ 214 w 260"/>
                <a:gd name="T25" fmla="*/ 119 h 336"/>
                <a:gd name="T26" fmla="*/ 201 w 260"/>
                <a:gd name="T27" fmla="*/ 77 h 336"/>
                <a:gd name="T28" fmla="*/ 182 w 260"/>
                <a:gd name="T29" fmla="*/ 50 h 336"/>
                <a:gd name="T30" fmla="*/ 149 w 260"/>
                <a:gd name="T31" fmla="*/ 34 h 336"/>
                <a:gd name="T32" fmla="*/ 129 w 260"/>
                <a:gd name="T33" fmla="*/ 0 h 336"/>
                <a:gd name="T34" fmla="*/ 178 w 260"/>
                <a:gd name="T35" fmla="*/ 9 h 336"/>
                <a:gd name="T36" fmla="*/ 210 w 260"/>
                <a:gd name="T37" fmla="*/ 30 h 336"/>
                <a:gd name="T38" fmla="*/ 231 w 260"/>
                <a:gd name="T39" fmla="*/ 53 h 336"/>
                <a:gd name="T40" fmla="*/ 253 w 260"/>
                <a:gd name="T41" fmla="*/ 105 h 336"/>
                <a:gd name="T42" fmla="*/ 260 w 260"/>
                <a:gd name="T43" fmla="*/ 173 h 336"/>
                <a:gd name="T44" fmla="*/ 253 w 260"/>
                <a:gd name="T45" fmla="*/ 238 h 336"/>
                <a:gd name="T46" fmla="*/ 231 w 260"/>
                <a:gd name="T47" fmla="*/ 286 h 336"/>
                <a:gd name="T48" fmla="*/ 189 w 260"/>
                <a:gd name="T49" fmla="*/ 323 h 336"/>
                <a:gd name="T50" fmla="*/ 131 w 260"/>
                <a:gd name="T51" fmla="*/ 336 h 336"/>
                <a:gd name="T52" fmla="*/ 78 w 260"/>
                <a:gd name="T53" fmla="*/ 325 h 336"/>
                <a:gd name="T54" fmla="*/ 39 w 260"/>
                <a:gd name="T55" fmla="*/ 295 h 336"/>
                <a:gd name="T56" fmla="*/ 10 w 260"/>
                <a:gd name="T57" fmla="*/ 241 h 336"/>
                <a:gd name="T58" fmla="*/ 0 w 260"/>
                <a:gd name="T59" fmla="*/ 167 h 336"/>
                <a:gd name="T60" fmla="*/ 12 w 260"/>
                <a:gd name="T61" fmla="*/ 89 h 336"/>
                <a:gd name="T62" fmla="*/ 45 w 260"/>
                <a:gd name="T63" fmla="*/ 34 h 336"/>
                <a:gd name="T64" fmla="*/ 96 w 260"/>
                <a:gd name="T65" fmla="*/ 5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0" h="336">
                  <a:moveTo>
                    <a:pt x="129" y="31"/>
                  </a:moveTo>
                  <a:lnTo>
                    <a:pt x="107" y="34"/>
                  </a:lnTo>
                  <a:lnTo>
                    <a:pt x="87" y="42"/>
                  </a:lnTo>
                  <a:lnTo>
                    <a:pt x="71" y="55"/>
                  </a:lnTo>
                  <a:lnTo>
                    <a:pt x="60" y="70"/>
                  </a:lnTo>
                  <a:lnTo>
                    <a:pt x="51" y="94"/>
                  </a:lnTo>
                  <a:lnTo>
                    <a:pt x="45" y="123"/>
                  </a:lnTo>
                  <a:lnTo>
                    <a:pt x="43" y="159"/>
                  </a:lnTo>
                  <a:lnTo>
                    <a:pt x="45" y="194"/>
                  </a:lnTo>
                  <a:lnTo>
                    <a:pt x="50" y="225"/>
                  </a:lnTo>
                  <a:lnTo>
                    <a:pt x="56" y="252"/>
                  </a:lnTo>
                  <a:lnTo>
                    <a:pt x="64" y="272"/>
                  </a:lnTo>
                  <a:lnTo>
                    <a:pt x="76" y="286"/>
                  </a:lnTo>
                  <a:lnTo>
                    <a:pt x="93" y="297"/>
                  </a:lnTo>
                  <a:lnTo>
                    <a:pt x="112" y="305"/>
                  </a:lnTo>
                  <a:lnTo>
                    <a:pt x="132" y="306"/>
                  </a:lnTo>
                  <a:lnTo>
                    <a:pt x="157" y="303"/>
                  </a:lnTo>
                  <a:lnTo>
                    <a:pt x="178" y="294"/>
                  </a:lnTo>
                  <a:lnTo>
                    <a:pt x="193" y="278"/>
                  </a:lnTo>
                  <a:lnTo>
                    <a:pt x="203" y="266"/>
                  </a:lnTo>
                  <a:lnTo>
                    <a:pt x="209" y="250"/>
                  </a:lnTo>
                  <a:lnTo>
                    <a:pt x="214" y="231"/>
                  </a:lnTo>
                  <a:lnTo>
                    <a:pt x="217" y="208"/>
                  </a:lnTo>
                  <a:lnTo>
                    <a:pt x="217" y="180"/>
                  </a:lnTo>
                  <a:lnTo>
                    <a:pt x="217" y="147"/>
                  </a:lnTo>
                  <a:lnTo>
                    <a:pt x="214" y="119"/>
                  </a:lnTo>
                  <a:lnTo>
                    <a:pt x="209" y="95"/>
                  </a:lnTo>
                  <a:lnTo>
                    <a:pt x="201" y="77"/>
                  </a:lnTo>
                  <a:lnTo>
                    <a:pt x="193" y="62"/>
                  </a:lnTo>
                  <a:lnTo>
                    <a:pt x="182" y="50"/>
                  </a:lnTo>
                  <a:lnTo>
                    <a:pt x="167" y="41"/>
                  </a:lnTo>
                  <a:lnTo>
                    <a:pt x="149" y="34"/>
                  </a:lnTo>
                  <a:lnTo>
                    <a:pt x="129" y="31"/>
                  </a:lnTo>
                  <a:close/>
                  <a:moveTo>
                    <a:pt x="129" y="0"/>
                  </a:moveTo>
                  <a:lnTo>
                    <a:pt x="156" y="3"/>
                  </a:lnTo>
                  <a:lnTo>
                    <a:pt x="178" y="9"/>
                  </a:lnTo>
                  <a:lnTo>
                    <a:pt x="195" y="19"/>
                  </a:lnTo>
                  <a:lnTo>
                    <a:pt x="210" y="30"/>
                  </a:lnTo>
                  <a:lnTo>
                    <a:pt x="221" y="42"/>
                  </a:lnTo>
                  <a:lnTo>
                    <a:pt x="231" y="53"/>
                  </a:lnTo>
                  <a:lnTo>
                    <a:pt x="245" y="78"/>
                  </a:lnTo>
                  <a:lnTo>
                    <a:pt x="253" y="105"/>
                  </a:lnTo>
                  <a:lnTo>
                    <a:pt x="259" y="137"/>
                  </a:lnTo>
                  <a:lnTo>
                    <a:pt x="260" y="173"/>
                  </a:lnTo>
                  <a:lnTo>
                    <a:pt x="259" y="208"/>
                  </a:lnTo>
                  <a:lnTo>
                    <a:pt x="253" y="238"/>
                  </a:lnTo>
                  <a:lnTo>
                    <a:pt x="245" y="264"/>
                  </a:lnTo>
                  <a:lnTo>
                    <a:pt x="231" y="286"/>
                  </a:lnTo>
                  <a:lnTo>
                    <a:pt x="214" y="305"/>
                  </a:lnTo>
                  <a:lnTo>
                    <a:pt x="189" y="323"/>
                  </a:lnTo>
                  <a:lnTo>
                    <a:pt x="162" y="333"/>
                  </a:lnTo>
                  <a:lnTo>
                    <a:pt x="131" y="336"/>
                  </a:lnTo>
                  <a:lnTo>
                    <a:pt x="103" y="333"/>
                  </a:lnTo>
                  <a:lnTo>
                    <a:pt x="78" y="325"/>
                  </a:lnTo>
                  <a:lnTo>
                    <a:pt x="57" y="313"/>
                  </a:lnTo>
                  <a:lnTo>
                    <a:pt x="39" y="295"/>
                  </a:lnTo>
                  <a:lnTo>
                    <a:pt x="21" y="270"/>
                  </a:lnTo>
                  <a:lnTo>
                    <a:pt x="10" y="241"/>
                  </a:lnTo>
                  <a:lnTo>
                    <a:pt x="3" y="206"/>
                  </a:lnTo>
                  <a:lnTo>
                    <a:pt x="0" y="167"/>
                  </a:lnTo>
                  <a:lnTo>
                    <a:pt x="3" y="125"/>
                  </a:lnTo>
                  <a:lnTo>
                    <a:pt x="12" y="89"/>
                  </a:lnTo>
                  <a:lnTo>
                    <a:pt x="26" y="58"/>
                  </a:lnTo>
                  <a:lnTo>
                    <a:pt x="45" y="34"/>
                  </a:lnTo>
                  <a:lnTo>
                    <a:pt x="68" y="16"/>
                  </a:lnTo>
                  <a:lnTo>
                    <a:pt x="96" y="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90" name="Freeform 45"/>
            <p:cNvSpPr>
              <a:spLocks noEditPoints="1"/>
            </p:cNvSpPr>
            <p:nvPr/>
          </p:nvSpPr>
          <p:spPr bwMode="auto">
            <a:xfrm>
              <a:off x="7985126" y="5353050"/>
              <a:ext cx="328613" cy="514350"/>
            </a:xfrm>
            <a:custGeom>
              <a:avLst/>
              <a:gdLst>
                <a:gd name="T0" fmla="*/ 39 w 207"/>
                <a:gd name="T1" fmla="*/ 33 h 324"/>
                <a:gd name="T2" fmla="*/ 39 w 207"/>
                <a:gd name="T3" fmla="*/ 153 h 324"/>
                <a:gd name="T4" fmla="*/ 74 w 207"/>
                <a:gd name="T5" fmla="*/ 153 h 324"/>
                <a:gd name="T6" fmla="*/ 100 w 207"/>
                <a:gd name="T7" fmla="*/ 152 h 324"/>
                <a:gd name="T8" fmla="*/ 119 w 207"/>
                <a:gd name="T9" fmla="*/ 147 h 324"/>
                <a:gd name="T10" fmla="*/ 133 w 207"/>
                <a:gd name="T11" fmla="*/ 138 h 324"/>
                <a:gd name="T12" fmla="*/ 142 w 207"/>
                <a:gd name="T13" fmla="*/ 125 h 324"/>
                <a:gd name="T14" fmla="*/ 147 w 207"/>
                <a:gd name="T15" fmla="*/ 108 h 324"/>
                <a:gd name="T16" fmla="*/ 149 w 207"/>
                <a:gd name="T17" fmla="*/ 89 h 324"/>
                <a:gd name="T18" fmla="*/ 146 w 207"/>
                <a:gd name="T19" fmla="*/ 67 h 324"/>
                <a:gd name="T20" fmla="*/ 135 w 207"/>
                <a:gd name="T21" fmla="*/ 50 h 324"/>
                <a:gd name="T22" fmla="*/ 117 w 207"/>
                <a:gd name="T23" fmla="*/ 39 h 324"/>
                <a:gd name="T24" fmla="*/ 100 w 207"/>
                <a:gd name="T25" fmla="*/ 35 h 324"/>
                <a:gd name="T26" fmla="*/ 77 w 207"/>
                <a:gd name="T27" fmla="*/ 33 h 324"/>
                <a:gd name="T28" fmla="*/ 39 w 207"/>
                <a:gd name="T29" fmla="*/ 33 h 324"/>
                <a:gd name="T30" fmla="*/ 0 w 207"/>
                <a:gd name="T31" fmla="*/ 0 h 324"/>
                <a:gd name="T32" fmla="*/ 77 w 207"/>
                <a:gd name="T33" fmla="*/ 0 h 324"/>
                <a:gd name="T34" fmla="*/ 105 w 207"/>
                <a:gd name="T35" fmla="*/ 2 h 324"/>
                <a:gd name="T36" fmla="*/ 128 w 207"/>
                <a:gd name="T37" fmla="*/ 6 h 324"/>
                <a:gd name="T38" fmla="*/ 146 w 207"/>
                <a:gd name="T39" fmla="*/ 13 h 324"/>
                <a:gd name="T40" fmla="*/ 158 w 207"/>
                <a:gd name="T41" fmla="*/ 20 h 324"/>
                <a:gd name="T42" fmla="*/ 169 w 207"/>
                <a:gd name="T43" fmla="*/ 31 h 324"/>
                <a:gd name="T44" fmla="*/ 180 w 207"/>
                <a:gd name="T45" fmla="*/ 47 h 324"/>
                <a:gd name="T46" fmla="*/ 188 w 207"/>
                <a:gd name="T47" fmla="*/ 66 h 324"/>
                <a:gd name="T48" fmla="*/ 189 w 207"/>
                <a:gd name="T49" fmla="*/ 89 h 324"/>
                <a:gd name="T50" fmla="*/ 188 w 207"/>
                <a:gd name="T51" fmla="*/ 114 h 324"/>
                <a:gd name="T52" fmla="*/ 180 w 207"/>
                <a:gd name="T53" fmla="*/ 136 h 324"/>
                <a:gd name="T54" fmla="*/ 166 w 207"/>
                <a:gd name="T55" fmla="*/ 153 h 324"/>
                <a:gd name="T56" fmla="*/ 149 w 207"/>
                <a:gd name="T57" fmla="*/ 167 h 324"/>
                <a:gd name="T58" fmla="*/ 128 w 207"/>
                <a:gd name="T59" fmla="*/ 175 h 324"/>
                <a:gd name="T60" fmla="*/ 103 w 207"/>
                <a:gd name="T61" fmla="*/ 178 h 324"/>
                <a:gd name="T62" fmla="*/ 99 w 207"/>
                <a:gd name="T63" fmla="*/ 178 h 324"/>
                <a:gd name="T64" fmla="*/ 113 w 207"/>
                <a:gd name="T65" fmla="*/ 191 h 324"/>
                <a:gd name="T66" fmla="*/ 124 w 207"/>
                <a:gd name="T67" fmla="*/ 203 h 324"/>
                <a:gd name="T68" fmla="*/ 132 w 207"/>
                <a:gd name="T69" fmla="*/ 214 h 324"/>
                <a:gd name="T70" fmla="*/ 138 w 207"/>
                <a:gd name="T71" fmla="*/ 224 h 324"/>
                <a:gd name="T72" fmla="*/ 147 w 207"/>
                <a:gd name="T73" fmla="*/ 236 h 324"/>
                <a:gd name="T74" fmla="*/ 158 w 207"/>
                <a:gd name="T75" fmla="*/ 250 h 324"/>
                <a:gd name="T76" fmla="*/ 169 w 207"/>
                <a:gd name="T77" fmla="*/ 267 h 324"/>
                <a:gd name="T78" fmla="*/ 180 w 207"/>
                <a:gd name="T79" fmla="*/ 285 h 324"/>
                <a:gd name="T80" fmla="*/ 191 w 207"/>
                <a:gd name="T81" fmla="*/ 300 h 324"/>
                <a:gd name="T82" fmla="*/ 199 w 207"/>
                <a:gd name="T83" fmla="*/ 313 h 324"/>
                <a:gd name="T84" fmla="*/ 205 w 207"/>
                <a:gd name="T85" fmla="*/ 321 h 324"/>
                <a:gd name="T86" fmla="*/ 207 w 207"/>
                <a:gd name="T87" fmla="*/ 324 h 324"/>
                <a:gd name="T88" fmla="*/ 158 w 207"/>
                <a:gd name="T89" fmla="*/ 324 h 324"/>
                <a:gd name="T90" fmla="*/ 150 w 207"/>
                <a:gd name="T91" fmla="*/ 308 h 324"/>
                <a:gd name="T92" fmla="*/ 138 w 207"/>
                <a:gd name="T93" fmla="*/ 286 h 324"/>
                <a:gd name="T94" fmla="*/ 121 w 207"/>
                <a:gd name="T95" fmla="*/ 261 h 324"/>
                <a:gd name="T96" fmla="*/ 100 w 207"/>
                <a:gd name="T97" fmla="*/ 232 h 324"/>
                <a:gd name="T98" fmla="*/ 75 w 207"/>
                <a:gd name="T99" fmla="*/ 199 h 324"/>
                <a:gd name="T100" fmla="*/ 64 w 207"/>
                <a:gd name="T101" fmla="*/ 186 h 324"/>
                <a:gd name="T102" fmla="*/ 53 w 207"/>
                <a:gd name="T103" fmla="*/ 180 h 324"/>
                <a:gd name="T104" fmla="*/ 39 w 207"/>
                <a:gd name="T105" fmla="*/ 178 h 324"/>
                <a:gd name="T106" fmla="*/ 39 w 207"/>
                <a:gd name="T107" fmla="*/ 324 h 324"/>
                <a:gd name="T108" fmla="*/ 0 w 207"/>
                <a:gd name="T109" fmla="*/ 324 h 324"/>
                <a:gd name="T110" fmla="*/ 0 w 207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7" h="324">
                  <a:moveTo>
                    <a:pt x="39" y="33"/>
                  </a:moveTo>
                  <a:lnTo>
                    <a:pt x="39" y="153"/>
                  </a:lnTo>
                  <a:lnTo>
                    <a:pt x="74" y="153"/>
                  </a:lnTo>
                  <a:lnTo>
                    <a:pt x="100" y="152"/>
                  </a:lnTo>
                  <a:lnTo>
                    <a:pt x="119" y="147"/>
                  </a:lnTo>
                  <a:lnTo>
                    <a:pt x="133" y="138"/>
                  </a:lnTo>
                  <a:lnTo>
                    <a:pt x="142" y="125"/>
                  </a:lnTo>
                  <a:lnTo>
                    <a:pt x="147" y="108"/>
                  </a:lnTo>
                  <a:lnTo>
                    <a:pt x="149" y="89"/>
                  </a:lnTo>
                  <a:lnTo>
                    <a:pt x="146" y="67"/>
                  </a:lnTo>
                  <a:lnTo>
                    <a:pt x="135" y="50"/>
                  </a:lnTo>
                  <a:lnTo>
                    <a:pt x="117" y="39"/>
                  </a:lnTo>
                  <a:lnTo>
                    <a:pt x="100" y="35"/>
                  </a:lnTo>
                  <a:lnTo>
                    <a:pt x="77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77" y="0"/>
                  </a:lnTo>
                  <a:lnTo>
                    <a:pt x="105" y="2"/>
                  </a:lnTo>
                  <a:lnTo>
                    <a:pt x="128" y="6"/>
                  </a:lnTo>
                  <a:lnTo>
                    <a:pt x="146" y="13"/>
                  </a:lnTo>
                  <a:lnTo>
                    <a:pt x="158" y="20"/>
                  </a:lnTo>
                  <a:lnTo>
                    <a:pt x="169" y="31"/>
                  </a:lnTo>
                  <a:lnTo>
                    <a:pt x="180" y="47"/>
                  </a:lnTo>
                  <a:lnTo>
                    <a:pt x="188" y="66"/>
                  </a:lnTo>
                  <a:lnTo>
                    <a:pt x="189" y="89"/>
                  </a:lnTo>
                  <a:lnTo>
                    <a:pt x="188" y="114"/>
                  </a:lnTo>
                  <a:lnTo>
                    <a:pt x="180" y="136"/>
                  </a:lnTo>
                  <a:lnTo>
                    <a:pt x="166" y="153"/>
                  </a:lnTo>
                  <a:lnTo>
                    <a:pt x="149" y="167"/>
                  </a:lnTo>
                  <a:lnTo>
                    <a:pt x="128" y="175"/>
                  </a:lnTo>
                  <a:lnTo>
                    <a:pt x="103" y="178"/>
                  </a:lnTo>
                  <a:lnTo>
                    <a:pt x="99" y="178"/>
                  </a:lnTo>
                  <a:lnTo>
                    <a:pt x="113" y="191"/>
                  </a:lnTo>
                  <a:lnTo>
                    <a:pt x="124" y="203"/>
                  </a:lnTo>
                  <a:lnTo>
                    <a:pt x="132" y="214"/>
                  </a:lnTo>
                  <a:lnTo>
                    <a:pt x="138" y="224"/>
                  </a:lnTo>
                  <a:lnTo>
                    <a:pt x="147" y="236"/>
                  </a:lnTo>
                  <a:lnTo>
                    <a:pt x="158" y="250"/>
                  </a:lnTo>
                  <a:lnTo>
                    <a:pt x="169" y="267"/>
                  </a:lnTo>
                  <a:lnTo>
                    <a:pt x="180" y="285"/>
                  </a:lnTo>
                  <a:lnTo>
                    <a:pt x="191" y="300"/>
                  </a:lnTo>
                  <a:lnTo>
                    <a:pt x="199" y="313"/>
                  </a:lnTo>
                  <a:lnTo>
                    <a:pt x="205" y="321"/>
                  </a:lnTo>
                  <a:lnTo>
                    <a:pt x="207" y="324"/>
                  </a:lnTo>
                  <a:lnTo>
                    <a:pt x="158" y="324"/>
                  </a:lnTo>
                  <a:lnTo>
                    <a:pt x="150" y="308"/>
                  </a:lnTo>
                  <a:lnTo>
                    <a:pt x="138" y="286"/>
                  </a:lnTo>
                  <a:lnTo>
                    <a:pt x="121" y="261"/>
                  </a:lnTo>
                  <a:lnTo>
                    <a:pt x="100" y="232"/>
                  </a:lnTo>
                  <a:lnTo>
                    <a:pt x="75" y="199"/>
                  </a:lnTo>
                  <a:lnTo>
                    <a:pt x="64" y="186"/>
                  </a:lnTo>
                  <a:lnTo>
                    <a:pt x="53" y="180"/>
                  </a:lnTo>
                  <a:lnTo>
                    <a:pt x="39" y="178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91" name="Freeform 46"/>
            <p:cNvSpPr>
              <a:spLocks/>
            </p:cNvSpPr>
            <p:nvPr/>
          </p:nvSpPr>
          <p:spPr bwMode="auto">
            <a:xfrm>
              <a:off x="8402638" y="5353050"/>
              <a:ext cx="341313" cy="514350"/>
            </a:xfrm>
            <a:custGeom>
              <a:avLst/>
              <a:gdLst>
                <a:gd name="T0" fmla="*/ 0 w 215"/>
                <a:gd name="T1" fmla="*/ 0 h 324"/>
                <a:gd name="T2" fmla="*/ 45 w 215"/>
                <a:gd name="T3" fmla="*/ 0 h 324"/>
                <a:gd name="T4" fmla="*/ 153 w 215"/>
                <a:gd name="T5" fmla="*/ 207 h 324"/>
                <a:gd name="T6" fmla="*/ 162 w 215"/>
                <a:gd name="T7" fmla="*/ 225 h 324"/>
                <a:gd name="T8" fmla="*/ 170 w 215"/>
                <a:gd name="T9" fmla="*/ 244 h 324"/>
                <a:gd name="T10" fmla="*/ 176 w 215"/>
                <a:gd name="T11" fmla="*/ 258 h 324"/>
                <a:gd name="T12" fmla="*/ 181 w 215"/>
                <a:gd name="T13" fmla="*/ 271 h 324"/>
                <a:gd name="T14" fmla="*/ 182 w 215"/>
                <a:gd name="T15" fmla="*/ 275 h 324"/>
                <a:gd name="T16" fmla="*/ 182 w 215"/>
                <a:gd name="T17" fmla="*/ 271 h 324"/>
                <a:gd name="T18" fmla="*/ 182 w 215"/>
                <a:gd name="T19" fmla="*/ 260 h 324"/>
                <a:gd name="T20" fmla="*/ 181 w 215"/>
                <a:gd name="T21" fmla="*/ 242 h 324"/>
                <a:gd name="T22" fmla="*/ 179 w 215"/>
                <a:gd name="T23" fmla="*/ 222 h 324"/>
                <a:gd name="T24" fmla="*/ 179 w 215"/>
                <a:gd name="T25" fmla="*/ 200 h 324"/>
                <a:gd name="T26" fmla="*/ 179 w 215"/>
                <a:gd name="T27" fmla="*/ 177 h 324"/>
                <a:gd name="T28" fmla="*/ 178 w 215"/>
                <a:gd name="T29" fmla="*/ 0 h 324"/>
                <a:gd name="T30" fmla="*/ 215 w 215"/>
                <a:gd name="T31" fmla="*/ 0 h 324"/>
                <a:gd name="T32" fmla="*/ 215 w 215"/>
                <a:gd name="T33" fmla="*/ 324 h 324"/>
                <a:gd name="T34" fmla="*/ 175 w 215"/>
                <a:gd name="T35" fmla="*/ 324 h 324"/>
                <a:gd name="T36" fmla="*/ 72 w 215"/>
                <a:gd name="T37" fmla="*/ 125 h 324"/>
                <a:gd name="T38" fmla="*/ 61 w 215"/>
                <a:gd name="T39" fmla="*/ 106 h 324"/>
                <a:gd name="T40" fmla="*/ 53 w 215"/>
                <a:gd name="T41" fmla="*/ 88 h 324"/>
                <a:gd name="T42" fmla="*/ 45 w 215"/>
                <a:gd name="T43" fmla="*/ 72 h 324"/>
                <a:gd name="T44" fmla="*/ 39 w 215"/>
                <a:gd name="T45" fmla="*/ 60 h 324"/>
                <a:gd name="T46" fmla="*/ 36 w 215"/>
                <a:gd name="T47" fmla="*/ 52 h 324"/>
                <a:gd name="T48" fmla="*/ 34 w 215"/>
                <a:gd name="T49" fmla="*/ 49 h 324"/>
                <a:gd name="T50" fmla="*/ 34 w 215"/>
                <a:gd name="T51" fmla="*/ 53 h 324"/>
                <a:gd name="T52" fmla="*/ 36 w 215"/>
                <a:gd name="T53" fmla="*/ 67 h 324"/>
                <a:gd name="T54" fmla="*/ 37 w 215"/>
                <a:gd name="T55" fmla="*/ 88 h 324"/>
                <a:gd name="T56" fmla="*/ 37 w 215"/>
                <a:gd name="T57" fmla="*/ 111 h 324"/>
                <a:gd name="T58" fmla="*/ 39 w 215"/>
                <a:gd name="T59" fmla="*/ 136 h 324"/>
                <a:gd name="T60" fmla="*/ 40 w 215"/>
                <a:gd name="T61" fmla="*/ 324 h 324"/>
                <a:gd name="T62" fmla="*/ 0 w 215"/>
                <a:gd name="T63" fmla="*/ 324 h 324"/>
                <a:gd name="T64" fmla="*/ 0 w 215"/>
                <a:gd name="T6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5" h="324">
                  <a:moveTo>
                    <a:pt x="0" y="0"/>
                  </a:moveTo>
                  <a:lnTo>
                    <a:pt x="45" y="0"/>
                  </a:lnTo>
                  <a:lnTo>
                    <a:pt x="153" y="207"/>
                  </a:lnTo>
                  <a:lnTo>
                    <a:pt x="162" y="225"/>
                  </a:lnTo>
                  <a:lnTo>
                    <a:pt x="170" y="244"/>
                  </a:lnTo>
                  <a:lnTo>
                    <a:pt x="176" y="258"/>
                  </a:lnTo>
                  <a:lnTo>
                    <a:pt x="181" y="271"/>
                  </a:lnTo>
                  <a:lnTo>
                    <a:pt x="182" y="275"/>
                  </a:lnTo>
                  <a:lnTo>
                    <a:pt x="182" y="271"/>
                  </a:lnTo>
                  <a:lnTo>
                    <a:pt x="182" y="260"/>
                  </a:lnTo>
                  <a:lnTo>
                    <a:pt x="181" y="242"/>
                  </a:lnTo>
                  <a:lnTo>
                    <a:pt x="179" y="222"/>
                  </a:lnTo>
                  <a:lnTo>
                    <a:pt x="179" y="200"/>
                  </a:lnTo>
                  <a:lnTo>
                    <a:pt x="179" y="177"/>
                  </a:lnTo>
                  <a:lnTo>
                    <a:pt x="178" y="0"/>
                  </a:lnTo>
                  <a:lnTo>
                    <a:pt x="215" y="0"/>
                  </a:lnTo>
                  <a:lnTo>
                    <a:pt x="215" y="324"/>
                  </a:lnTo>
                  <a:lnTo>
                    <a:pt x="175" y="324"/>
                  </a:lnTo>
                  <a:lnTo>
                    <a:pt x="72" y="125"/>
                  </a:lnTo>
                  <a:lnTo>
                    <a:pt x="61" y="106"/>
                  </a:lnTo>
                  <a:lnTo>
                    <a:pt x="53" y="88"/>
                  </a:lnTo>
                  <a:lnTo>
                    <a:pt x="45" y="72"/>
                  </a:lnTo>
                  <a:lnTo>
                    <a:pt x="39" y="60"/>
                  </a:lnTo>
                  <a:lnTo>
                    <a:pt x="36" y="52"/>
                  </a:lnTo>
                  <a:lnTo>
                    <a:pt x="34" y="49"/>
                  </a:lnTo>
                  <a:lnTo>
                    <a:pt x="34" y="53"/>
                  </a:lnTo>
                  <a:lnTo>
                    <a:pt x="36" y="67"/>
                  </a:lnTo>
                  <a:lnTo>
                    <a:pt x="37" y="88"/>
                  </a:lnTo>
                  <a:lnTo>
                    <a:pt x="37" y="111"/>
                  </a:lnTo>
                  <a:lnTo>
                    <a:pt x="39" y="136"/>
                  </a:lnTo>
                  <a:lnTo>
                    <a:pt x="40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98" r:id="rId2"/>
    <p:sldLayoutId id="2147483697" r:id="rId3"/>
    <p:sldLayoutId id="2147483696" r:id="rId4"/>
    <p:sldLayoutId id="2147483695" r:id="rId5"/>
    <p:sldLayoutId id="2147483694" r:id="rId6"/>
    <p:sldLayoutId id="2147483693" r:id="rId7"/>
    <p:sldLayoutId id="2147483700" r:id="rId8"/>
    <p:sldLayoutId id="2147483692" r:id="rId9"/>
    <p:sldLayoutId id="2147483691" r:id="rId10"/>
    <p:sldLayoutId id="2147483690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i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03A8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03A8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03A8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03A80"/>
          </a:solidFill>
          <a:latin typeface="Arial" charset="0"/>
        </a:defRPr>
      </a:lvl5pPr>
      <a:lvl6pPr marL="457148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16316F"/>
          </a:solidFill>
          <a:latin typeface="Arial" charset="0"/>
        </a:defRPr>
      </a:lvl6pPr>
      <a:lvl7pPr marL="914296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16316F"/>
          </a:solidFill>
          <a:latin typeface="Arial" charset="0"/>
        </a:defRPr>
      </a:lvl7pPr>
      <a:lvl8pPr marL="1371445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16316F"/>
          </a:solidFill>
          <a:latin typeface="Arial" charset="0"/>
        </a:defRPr>
      </a:lvl8pPr>
      <a:lvl9pPr marL="1828592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16316F"/>
          </a:solidFill>
          <a:latin typeface="Arial" charset="0"/>
        </a:defRPr>
      </a:lvl9pPr>
    </p:titleStyle>
    <p:bodyStyle>
      <a:lvl1pPr marL="360000" indent="-360000" algn="l" defTabSz="422388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rgbClr val="003A80"/>
        </a:buClr>
        <a:buSzPct val="80000"/>
        <a:buFont typeface="Wingdings" panose="05000000000000000000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817200" indent="-350838" algn="l" defTabSz="422388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rgbClr val="003A80"/>
        </a:buClr>
        <a:buSzPct val="80000"/>
        <a:buFont typeface="Wingdings" panose="05000000000000000000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175" indent="-358775" algn="l" defTabSz="422388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rgbClr val="003A80"/>
        </a:buClr>
        <a:buSzPct val="80000"/>
        <a:buFont typeface="Wingdings" panose="05000000000000000000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730375" indent="-358775" algn="l" defTabSz="422388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rgbClr val="003A80"/>
        </a:buClr>
        <a:buSzPct val="80000"/>
        <a:buFont typeface="Wingdings" panose="05000000000000000000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88800" indent="-360000" algn="l" defTabSz="422388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rgbClr val="003A80"/>
        </a:buClr>
        <a:buSzPct val="80000"/>
        <a:buFont typeface="Wingdings" panose="05000000000000000000" pitchFamily="2" charset="2"/>
        <a:buChar char=""/>
        <a:defRPr lang="de-DE" sz="1800" b="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0" indent="-422388" algn="l" defTabSz="91429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271992" y="4725144"/>
            <a:ext cx="4679950" cy="201664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G. S. Varma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271992" y="1971085"/>
            <a:ext cx="9362546" cy="1437456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GB" dirty="0"/>
              <a:t>Integration of Multiple Static Analysis Tools in a Single Interface</a:t>
            </a:r>
            <a:endParaRPr lang="de-D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9E3C1D-442A-401F-9935-DB0872B6F74F}"/>
              </a:ext>
            </a:extLst>
          </p:cNvPr>
          <p:cNvSpPr txBox="1"/>
          <p:nvPr/>
        </p:nvSpPr>
        <p:spPr>
          <a:xfrm>
            <a:off x="4374861" y="3697510"/>
            <a:ext cx="1154162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1000"/>
              </a:spcAft>
              <a:buClr>
                <a:schemeClr val="tx2"/>
              </a:buClr>
              <a:buSzPct val="80000"/>
            </a:pPr>
            <a:r>
              <a:rPr lang="en-GB" dirty="0"/>
              <a:t>Status Quo</a:t>
            </a:r>
            <a:endParaRPr lang="LID4096" dirty="0" err="1"/>
          </a:p>
        </p:txBody>
      </p:sp>
    </p:spTree>
    <p:extLst>
      <p:ext uri="{BB962C8B-B14F-4D97-AF65-F5344CB8AC3E}">
        <p14:creationId xmlns:p14="http://schemas.microsoft.com/office/powerpoint/2010/main" val="2110432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UX Cycle 1 Results – RQ: 3 - ... traceability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251506" y="1607669"/>
            <a:ext cx="9361488" cy="5113337"/>
          </a:xfrm>
        </p:spPr>
        <p:txBody>
          <a:bodyPr/>
          <a:lstStyle/>
          <a:p>
            <a:r>
              <a:rPr lang="de-DE" dirty="0"/>
              <a:t> </a:t>
            </a:r>
            <a:r>
              <a:rPr lang="en-GB" dirty="0"/>
              <a:t>“ </a:t>
            </a:r>
            <a:r>
              <a:rPr lang="de-DE" dirty="0"/>
              <a:t>Interface is good </a:t>
            </a:r>
            <a:r>
              <a:rPr lang="en-GB" dirty="0"/>
              <a:t>“</a:t>
            </a:r>
            <a:br>
              <a:rPr lang="en-GB" dirty="0"/>
            </a:br>
            <a:endParaRPr lang="en-GB" dirty="0"/>
          </a:p>
          <a:p>
            <a:r>
              <a:rPr lang="en-GB" dirty="0"/>
              <a:t>recommends to add description about what the numbers mean</a:t>
            </a:r>
          </a:p>
          <a:p>
            <a:endParaRPr lang="en-GB" dirty="0"/>
          </a:p>
          <a:p>
            <a:r>
              <a:rPr lang="en-GB" dirty="0"/>
              <a:t>suggests tool tips for better understanding until user gets familiar</a:t>
            </a:r>
            <a:br>
              <a:rPr lang="en-GB" dirty="0"/>
            </a:br>
            <a:endParaRPr lang="en-GB" dirty="0"/>
          </a:p>
          <a:p>
            <a:r>
              <a:rPr lang="en-GB" dirty="0"/>
              <a:t>recommends to add third column showing total bugs reported by all tools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540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Research papers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The software engineering disciplines cited for UX Cycle 1</a:t>
            </a:r>
          </a:p>
          <a:p>
            <a:endParaRPr lang="de-DE" dirty="0"/>
          </a:p>
          <a:p>
            <a:r>
              <a:rPr lang="de-DE" dirty="0"/>
              <a:t>Complex datasets ( spreadsheets – column extensibility ) </a:t>
            </a:r>
          </a:p>
          <a:p>
            <a:r>
              <a:rPr lang="de-DE" dirty="0"/>
              <a:t>Issue tracker ( info overload )</a:t>
            </a:r>
          </a:p>
          <a:p>
            <a:r>
              <a:rPr lang="de-DE" dirty="0"/>
              <a:t>Stack overflow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9274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Research papers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The other software engineering disciplines for next UX Cycle</a:t>
            </a:r>
            <a:br>
              <a:rPr lang="de-DE" dirty="0"/>
            </a:br>
            <a:endParaRPr lang="de-DE" dirty="0"/>
          </a:p>
          <a:p>
            <a:r>
              <a:rPr lang="de-DE" dirty="0"/>
              <a:t>Complex datasets</a:t>
            </a:r>
          </a:p>
          <a:p>
            <a:pPr marL="0" indent="0">
              <a:buNone/>
            </a:pPr>
            <a:r>
              <a:rPr lang="en-GB" dirty="0"/>
              <a:t>	</a:t>
            </a:r>
          </a:p>
          <a:p>
            <a:pPr marL="0" indent="0">
              <a:buNone/>
            </a:pPr>
            <a:r>
              <a:rPr lang="en-GB" dirty="0"/>
              <a:t>		Gaur et. al. speaks about the linear search problem</a:t>
            </a:r>
          </a:p>
          <a:p>
            <a:pPr marL="0" indent="0">
              <a:buNone/>
            </a:pPr>
            <a:endParaRPr lang="en-GB" dirty="0"/>
          </a:p>
          <a:p>
            <a:r>
              <a:rPr lang="da-DK" dirty="0"/>
              <a:t>Compiler reporting 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		Horning et. al. – statistics ( also bugs not found 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8408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Research papers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en-GB" dirty="0"/>
              <a:t>Refactoring tools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err="1"/>
              <a:t>Dustinca</a:t>
            </a:r>
            <a:r>
              <a:rPr lang="en-GB" dirty="0"/>
              <a:t> – discoverability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Hayashi et. al. – task level commits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Gamification – Onboard phase</a:t>
            </a:r>
          </a:p>
          <a:p>
            <a:r>
              <a:rPr lang="en-GB" dirty="0"/>
              <a:t>Usability Engineering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</a:t>
            </a:r>
          </a:p>
          <a:p>
            <a:pPr marL="0" indent="0">
              <a:buNone/>
            </a:pPr>
            <a:r>
              <a:rPr lang="en-GB" dirty="0"/>
              <a:t>		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2816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Time Plan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FA1086-F7E3-44F5-B9D6-FAF5AD09B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" y="1556792"/>
            <a:ext cx="8930704" cy="411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75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User Study ( Raw Data 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5F797C-73CA-4E39-AF75-85AB86D1E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66" y="1811357"/>
            <a:ext cx="8798284" cy="348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516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User Study ( Affinity Note)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31A638-687C-47BF-9D77-BB1BCA057F4F}"/>
              </a:ext>
            </a:extLst>
          </p:cNvPr>
          <p:cNvSpPr txBox="1"/>
          <p:nvPr/>
        </p:nvSpPr>
        <p:spPr>
          <a:xfrm>
            <a:off x="753687" y="1858305"/>
            <a:ext cx="2312813" cy="1990288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1000"/>
              </a:spcAft>
              <a:buClr>
                <a:schemeClr val="tx2"/>
              </a:buClr>
              <a:buSzPct val="80000"/>
            </a:pPr>
            <a:endParaRPr lang="en-GB" dirty="0"/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</a:pPr>
            <a:r>
              <a:rPr lang="en-GB" dirty="0"/>
              <a:t>Factual statements</a:t>
            </a:r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</a:pPr>
            <a:r>
              <a:rPr lang="en-GB" dirty="0"/>
              <a:t>Observations</a:t>
            </a:r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</a:pPr>
            <a:r>
              <a:rPr lang="en-GB" dirty="0"/>
              <a:t>Quotations</a:t>
            </a:r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</a:pPr>
            <a:endParaRPr lang="LID4096" dirty="0" err="1"/>
          </a:p>
        </p:txBody>
      </p:sp>
      <p:pic>
        <p:nvPicPr>
          <p:cNvPr id="7" name="Picture 6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F838AC2A-FABB-4B26-88B6-B42DDB6F29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00" t="63655" r="43000" b="20601"/>
          <a:stretch/>
        </p:blipFill>
        <p:spPr>
          <a:xfrm>
            <a:off x="4520952" y="1124744"/>
            <a:ext cx="4320480" cy="498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933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User Study ( Affinity Wall 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6" name="Picture 5" descr="A close up of a whiteboard&#10;&#10;Description automatically generated">
            <a:extLst>
              <a:ext uri="{FF2B5EF4-FFF2-40B4-BE49-F238E27FC236}">
                <a16:creationId xmlns:a16="http://schemas.microsoft.com/office/drawing/2014/main" id="{3CDA2CE8-FF75-4046-93A6-F2FAFE3679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638" y="1653861"/>
            <a:ext cx="6012160" cy="450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786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Limitations of user study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Small codebase ( limited presentation of bugs )</a:t>
            </a:r>
          </a:p>
          <a:p>
            <a:endParaRPr lang="de-DE" dirty="0"/>
          </a:p>
          <a:p>
            <a:r>
              <a:rPr lang="de-DE" dirty="0"/>
              <a:t>Easy bug ( to understand ex: FI_Empty )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No animation effects by mock up tool ( horizontal bar, icon tossing )</a:t>
            </a:r>
          </a:p>
          <a:p>
            <a:pPr marL="0" indent="0">
              <a:buNone/>
            </a:pPr>
            <a:r>
              <a:rPr lang="de-DE" dirty="0"/>
              <a:t>	- but tried to help user understand the scenario 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2288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UX Cycle 1 Results – General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Tasks:</a:t>
            </a:r>
          </a:p>
          <a:p>
            <a:endParaRPr lang="de-DE" dirty="0"/>
          </a:p>
          <a:p>
            <a:pPr>
              <a:buFont typeface="Wingdings" panose="05000000000000000000" pitchFamily="2" charset="2"/>
              <a:buChar char="v"/>
            </a:pPr>
            <a:r>
              <a:rPr lang="de-DE" dirty="0"/>
              <a:t> Filter Bugs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dirty="0"/>
              <a:t> Find a common bug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dirty="0"/>
              <a:t> Fix a bug</a:t>
            </a:r>
            <a:br>
              <a:rPr lang="de-DE" dirty="0"/>
            </a:br>
            <a:br>
              <a:rPr lang="de-DE" dirty="0"/>
            </a:br>
            <a:r>
              <a:rPr lang="de-DE" dirty="0"/>
              <a:t>                                                Cognitive Walkthrough : easy to accomplish ( success )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19713FE-E871-495D-82C0-10C6AE385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868836"/>
              </p:ext>
            </p:extLst>
          </p:nvPr>
        </p:nvGraphicFramePr>
        <p:xfrm>
          <a:off x="656572" y="4149080"/>
          <a:ext cx="8212698" cy="19442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12698">
                  <a:extLst>
                    <a:ext uri="{9D8B030D-6E8A-4147-A177-3AD203B41FA5}">
                      <a16:colId xmlns:a16="http://schemas.microsoft.com/office/drawing/2014/main" val="4275224742"/>
                    </a:ext>
                  </a:extLst>
                </a:gridCol>
              </a:tblGrid>
              <a:tr h="48605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Will the user realistically be trying to do this action?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0450293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Is control for action visible?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1751647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Is there link between control and action?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8061248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Is feedback appropriate?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1873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6271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UX Cycle 1 Results – RQ 1 : ... Display results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270900" y="1761052"/>
            <a:ext cx="9361488" cy="5113337"/>
          </a:xfrm>
        </p:spPr>
        <p:txBody>
          <a:bodyPr/>
          <a:lstStyle/>
          <a:p>
            <a:endParaRPr lang="de-DE" dirty="0"/>
          </a:p>
          <a:p>
            <a:r>
              <a:rPr lang="de-DE" dirty="0"/>
              <a:t>3 out of 5 voted for seperate lists</a:t>
            </a:r>
            <a:br>
              <a:rPr lang="de-DE" dirty="0"/>
            </a:br>
            <a:endParaRPr lang="de-DE" dirty="0"/>
          </a:p>
          <a:p>
            <a:r>
              <a:rPr lang="de-DE" dirty="0"/>
              <a:t>Reason: usability, easiness, less confusion</a:t>
            </a:r>
          </a:p>
          <a:p>
            <a:endParaRPr lang="de-DE" dirty="0"/>
          </a:p>
          <a:p>
            <a:r>
              <a:rPr lang="de-DE" dirty="0"/>
              <a:t>Recommendation: drop down results for better scalability</a:t>
            </a:r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5378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UX Cycle 1 Results – RQ 2: ... feedback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272284" y="1744692"/>
            <a:ext cx="9361488" cy="5113337"/>
          </a:xfrm>
        </p:spPr>
        <p:txBody>
          <a:bodyPr/>
          <a:lstStyle/>
          <a:p>
            <a:endParaRPr lang="de-DE" dirty="0"/>
          </a:p>
          <a:p>
            <a:r>
              <a:rPr lang="de-DE" dirty="0"/>
              <a:t>All users voted for 3 rd idea i.e., pending status + popup</a:t>
            </a:r>
          </a:p>
          <a:p>
            <a:endParaRPr lang="de-DE" dirty="0"/>
          </a:p>
          <a:p>
            <a:r>
              <a:rPr lang="de-DE" dirty="0"/>
              <a:t>Majority recommended for combining progress bar and popup</a:t>
            </a:r>
          </a:p>
          <a:p>
            <a:endParaRPr lang="de-DE" dirty="0"/>
          </a:p>
          <a:p>
            <a:r>
              <a:rPr lang="de-DE" dirty="0"/>
              <a:t>Disabled icon might mean unclickable 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6545585"/>
      </p:ext>
    </p:extLst>
  </p:cSld>
  <p:clrMapOvr>
    <a:masterClrMapping/>
  </p:clrMapOvr>
</p:sld>
</file>

<file path=ppt/theme/theme1.xml><?xml version="1.0" encoding="utf-8"?>
<a:theme xmlns:a="http://schemas.openxmlformats.org/drawingml/2006/main" name="HNI_PPT-Master_SWT_E">
  <a:themeElements>
    <a:clrScheme name="Heinz Nixdorf Institut">
      <a:dk1>
        <a:srgbClr val="000000"/>
      </a:dk1>
      <a:lt1>
        <a:srgbClr val="FFFFFF"/>
      </a:lt1>
      <a:dk2>
        <a:srgbClr val="003A80"/>
      </a:dk2>
      <a:lt2>
        <a:srgbClr val="D0D1D3"/>
      </a:lt2>
      <a:accent1>
        <a:srgbClr val="90C4E7"/>
      </a:accent1>
      <a:accent2>
        <a:srgbClr val="8777AF"/>
      </a:accent2>
      <a:accent3>
        <a:srgbClr val="34A29E"/>
      </a:accent3>
      <a:accent4>
        <a:srgbClr val="DB4848"/>
      </a:accent4>
      <a:accent5>
        <a:srgbClr val="FFDD00"/>
      </a:accent5>
      <a:accent6>
        <a:srgbClr val="F6AE3C"/>
      </a:accent6>
      <a:hlink>
        <a:srgbClr val="003A80"/>
      </a:hlink>
      <a:folHlink>
        <a:srgbClr val="34A29E"/>
      </a:folHlink>
    </a:clrScheme>
    <a:fontScheme name="Heinz Nixdorf Instit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12700">
          <a:noFill/>
          <a:miter lim="800000"/>
          <a:headEnd/>
          <a:tailEnd/>
        </a:ln>
        <a:effectLst/>
      </a:spPr>
      <a:bodyPr wrap="none" rtlCol="0" anchor="ctr"/>
      <a:lstStyle>
        <a:defPPr algn="ctr">
          <a:defRPr sz="1600" b="1" dirty="0" smtClean="0">
            <a:solidFill>
              <a:schemeClr val="bg1"/>
            </a:solidFill>
          </a:defRPr>
        </a:defPPr>
      </a:lstStyle>
    </a:spDef>
    <a:txDef>
      <a:spPr>
        <a:noFill/>
      </a:spPr>
      <a:bodyPr wrap="square" lIns="0" rIns="0" rtlCol="0">
        <a:spAutoFit/>
      </a:bodyPr>
      <a:lstStyle>
        <a:defPPr marL="360000" indent="-360000">
          <a:spcAft>
            <a:spcPts val="1000"/>
          </a:spcAft>
          <a:buClr>
            <a:schemeClr val="tx2"/>
          </a:buClr>
          <a:buSzPct val="80000"/>
          <a:buFont typeface="Wingdings" panose="05000000000000000000" pitchFamily="2" charset="2"/>
          <a:buChar char="n"/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lides Template _ SAT - Responsiveness _ Status Quo" id="{45923467-17E7-49C6-A3C2-3C610C6C676A}" vid="{4A962CCF-F21B-43BF-9FDD-22F3E74970EB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 Template _ SAT - Responsiveness _ Status Quo</Template>
  <TotalTime>940</TotalTime>
  <Words>297</Words>
  <Application>Microsoft Office PowerPoint</Application>
  <PresentationFormat>A4 Paper (210x297 mm)</PresentationFormat>
  <Paragraphs>107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HNI_PPT-Master_SWT_E</vt:lpstr>
      <vt:lpstr>PowerPoint Presentation</vt:lpstr>
      <vt:lpstr>Time Plan</vt:lpstr>
      <vt:lpstr>User Study ( Raw Data )</vt:lpstr>
      <vt:lpstr>User Study ( Affinity Note)</vt:lpstr>
      <vt:lpstr>User Study ( Affinity Wall )</vt:lpstr>
      <vt:lpstr>Limitations of user study</vt:lpstr>
      <vt:lpstr>UX Cycle 1 Results – General</vt:lpstr>
      <vt:lpstr>UX Cycle 1 Results – RQ 1 : ... Display results</vt:lpstr>
      <vt:lpstr>UX Cycle 1 Results – RQ 2: ... feedback</vt:lpstr>
      <vt:lpstr>UX Cycle 1 Results – RQ: 3 - ... traceability</vt:lpstr>
      <vt:lpstr>Research papers </vt:lpstr>
      <vt:lpstr>Research papers </vt:lpstr>
      <vt:lpstr>Research papers </vt:lpstr>
    </vt:vector>
  </TitlesOfParts>
  <Company>Heinz Nixdorf Institut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Varma</dc:creator>
  <cp:lastModifiedBy>Varma</cp:lastModifiedBy>
  <cp:revision>78</cp:revision>
  <dcterms:created xsi:type="dcterms:W3CDTF">2019-02-10T23:03:14Z</dcterms:created>
  <dcterms:modified xsi:type="dcterms:W3CDTF">2019-06-03T13:26:49Z</dcterms:modified>
</cp:coreProperties>
</file>