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259" r:id="rId2"/>
    <p:sldId id="261" r:id="rId3"/>
    <p:sldId id="267" r:id="rId4"/>
    <p:sldId id="269" r:id="rId5"/>
    <p:sldId id="270" r:id="rId6"/>
    <p:sldId id="274" r:id="rId7"/>
    <p:sldId id="273" r:id="rId8"/>
    <p:sldId id="284" r:id="rId9"/>
    <p:sldId id="276" r:id="rId10"/>
    <p:sldId id="283" r:id="rId11"/>
    <p:sldId id="287" r:id="rId12"/>
    <p:sldId id="286" r:id="rId13"/>
    <p:sldId id="291" r:id="rId14"/>
    <p:sldId id="288" r:id="rId15"/>
    <p:sldId id="289" r:id="rId16"/>
    <p:sldId id="290" r:id="rId17"/>
    <p:sldId id="296" r:id="rId18"/>
    <p:sldId id="294" r:id="rId19"/>
    <p:sldId id="295" r:id="rId20"/>
    <p:sldId id="302" r:id="rId21"/>
    <p:sldId id="304" r:id="rId22"/>
    <p:sldId id="292" r:id="rId23"/>
    <p:sldId id="298" r:id="rId24"/>
    <p:sldId id="300" r:id="rId25"/>
    <p:sldId id="301" r:id="rId26"/>
    <p:sldId id="262" r:id="rId27"/>
    <p:sldId id="263" r:id="rId28"/>
    <p:sldId id="266" r:id="rId29"/>
    <p:sldId id="319" r:id="rId30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 autoAdjust="0"/>
  </p:normalViewPr>
  <p:slideViewPr>
    <p:cSldViewPr showGuides="1">
      <p:cViewPr varScale="1">
        <p:scale>
          <a:sx n="80" d="100"/>
          <a:sy n="80" d="100"/>
        </p:scale>
        <p:origin x="948" y="96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22.04.2019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22.04.2019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Official Time Frame : 5 Months [ May – September ]</a:t>
            </a:r>
          </a:p>
          <a:p>
            <a:endParaRPr lang="de-DE" dirty="0"/>
          </a:p>
          <a:p>
            <a:r>
              <a:rPr lang="de-DE" dirty="0"/>
              <a:t>4 Milestones, Each Month with weekly tasks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UX Design Cycle Iteration 1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2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3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Thesis Documentation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6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ricenti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r>
              <a:rPr lang="de-DE" dirty="0"/>
              <a:t>Author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469769"/>
            <a:ext cx="6067333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19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TeamScale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F7F07-D436-49DB-921B-7C41A164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32856"/>
            <a:ext cx="7945643" cy="40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47" y="2045641"/>
            <a:ext cx="5011976" cy="4263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D6563-6C23-49EB-9950-B696F5ADF875}"/>
              </a:ext>
            </a:extLst>
          </p:cNvPr>
          <p:cNvSpPr txBox="1"/>
          <p:nvPr/>
        </p:nvSpPr>
        <p:spPr>
          <a:xfrm>
            <a:off x="270900" y="1502301"/>
            <a:ext cx="4685257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de-DE" dirty="0"/>
              <a:t>Research Methodology - </a:t>
            </a:r>
            <a:r>
              <a:rPr lang="de-DE" dirty="0">
                <a:solidFill>
                  <a:schemeClr val="tx2"/>
                </a:solidFill>
              </a:rPr>
              <a:t>UX Design Cycle</a:t>
            </a:r>
            <a:endParaRPr lang="de-DE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LID4096" dirty="0" err="1"/>
          </a:p>
        </p:txBody>
      </p:sp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Complex datasets: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Dix et. al. - more complex grouping and linking of datasets in the context of a user interface of Spreadsheets application.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66362" lvl="1" indent="0">
              <a:buNone/>
            </a:pPr>
            <a:r>
              <a:rPr lang="en-GB" dirty="0"/>
              <a:t>	Design lesson : extensibility of columns</a:t>
            </a:r>
          </a:p>
          <a:p>
            <a:pPr marL="466362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Gaur et. al.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linear search problem in indexing as it takes more time for large volumes of data. So, different parameters are introduced to decrease computation time.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66362" lvl="1" indent="0">
              <a:buNone/>
            </a:pPr>
            <a:r>
              <a:rPr lang="en-GB" dirty="0"/>
              <a:t>	Example: Searching for toy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7E2933-73C9-4A75-BA01-CAE65C93E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49" y="2541771"/>
            <a:ext cx="1169574" cy="138398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1959E97-4EFD-4B55-B820-FF23B7331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5073962"/>
            <a:ext cx="1169574" cy="1383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D827D-699E-436B-ACD2-FC80589A8D77}"/>
              </a:ext>
            </a:extLst>
          </p:cNvPr>
          <p:cNvSpPr txBox="1"/>
          <p:nvPr/>
        </p:nvSpPr>
        <p:spPr>
          <a:xfrm>
            <a:off x="6166918" y="3455749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1</a:t>
            </a:r>
            <a:endParaRPr lang="LID4096" b="1" dirty="0" err="1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756B-018E-48B1-A599-9AF56BAB01A1}"/>
              </a:ext>
            </a:extLst>
          </p:cNvPr>
          <p:cNvSpPr txBox="1"/>
          <p:nvPr/>
        </p:nvSpPr>
        <p:spPr>
          <a:xfrm>
            <a:off x="4917165" y="5966529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2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8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Compiler reporting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en-GB" dirty="0"/>
              <a:t>Horning et. al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error logging with statistics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stating what kind of bugs are not found along with bugs found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7A020AF-72D7-4F42-A419-633515EC4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541771"/>
            <a:ext cx="1169574" cy="1383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B21ED6-4A8E-493A-8ACF-D99A2089DC68}"/>
              </a:ext>
            </a:extLst>
          </p:cNvPr>
          <p:cNvSpPr txBox="1"/>
          <p:nvPr/>
        </p:nvSpPr>
        <p:spPr>
          <a:xfrm>
            <a:off x="4557125" y="3452231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1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2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Refactoring tools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dirty="0" err="1"/>
              <a:t>Dustinca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-     barrier of discoverability </a:t>
            </a:r>
          </a:p>
          <a:p>
            <a:pPr>
              <a:buFontTx/>
              <a:buChar char="-"/>
            </a:pPr>
            <a:r>
              <a:rPr lang="en-GB" dirty="0"/>
              <a:t>introduced a smart tag for code can be refactored. 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'on-board' phase _ </a:t>
            </a:r>
            <a:r>
              <a:rPr lang="en-GB" b="1" dirty="0"/>
              <a:t>Gamification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Hayashi et. al. - task level commits in order to maintain edit history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3AAAABB-019E-44AD-A346-D7359BA8F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852936"/>
            <a:ext cx="1169574" cy="138398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533C5BF-7C96-4D39-9B00-A12D29212E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2" y="4897594"/>
            <a:ext cx="1169574" cy="1383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82B04-71BC-4C99-9255-B364CECC4A15}"/>
              </a:ext>
            </a:extLst>
          </p:cNvPr>
          <p:cNvSpPr txBox="1"/>
          <p:nvPr/>
        </p:nvSpPr>
        <p:spPr>
          <a:xfrm>
            <a:off x="6933389" y="3741093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3</a:t>
            </a:r>
            <a:endParaRPr lang="LID4096" b="1" dirty="0" err="1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7C721-241F-45CF-8E26-5CCD2CEC25F0}"/>
              </a:ext>
            </a:extLst>
          </p:cNvPr>
          <p:cNvSpPr txBox="1"/>
          <p:nvPr/>
        </p:nvSpPr>
        <p:spPr>
          <a:xfrm>
            <a:off x="8083491" y="5777667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3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3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Issue tracker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dirty="0" err="1"/>
              <a:t>Baysal</a:t>
            </a:r>
            <a:r>
              <a:rPr lang="en-GB" dirty="0"/>
              <a:t> et. al. :</a:t>
            </a:r>
          </a:p>
          <a:p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Information overload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Expressiveness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r>
              <a:rPr lang="en-GB" dirty="0"/>
              <a:t>Ideal to describe the priory as per team decision instead of personal choice. 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91CC95-7BCB-4DC1-98E4-1240A0747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4406446"/>
            <a:ext cx="1169574" cy="1383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B899BD-D79C-448F-8E8E-5DE6831DDA3A}"/>
              </a:ext>
            </a:extLst>
          </p:cNvPr>
          <p:cNvSpPr txBox="1"/>
          <p:nvPr/>
        </p:nvSpPr>
        <p:spPr>
          <a:xfrm>
            <a:off x="8258774" y="5337113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1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3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Stack Overflow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 -  Wang et. al. : 10934198 questions on a 'User Interface' topic</a:t>
            </a:r>
          </a:p>
          <a:p>
            <a:pPr marL="0" indent="0">
              <a:buNone/>
            </a:pPr>
            <a:r>
              <a:rPr lang="en-GB" dirty="0"/>
              <a:t> -  </a:t>
            </a:r>
            <a:r>
              <a:rPr lang="en-GB" dirty="0" err="1"/>
              <a:t>Treude</a:t>
            </a:r>
            <a:r>
              <a:rPr lang="en-GB" dirty="0"/>
              <a:t> et. al. : 72.30 % questions have between 2 and 4 tags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3DF5C-495D-4DA2-8B20-D7806E51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25" y="3011699"/>
            <a:ext cx="7264750" cy="337005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AB77186-1F87-49FF-9B3B-90D739756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656190"/>
            <a:ext cx="1169574" cy="1383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BA382D-FE9E-4017-A20D-6262B60732AF}"/>
              </a:ext>
            </a:extLst>
          </p:cNvPr>
          <p:cNvSpPr txBox="1"/>
          <p:nvPr/>
        </p:nvSpPr>
        <p:spPr>
          <a:xfrm>
            <a:off x="7751469" y="2482302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1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4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66D7D-AD1E-4867-8D87-D3C3B16C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6" y="876507"/>
            <a:ext cx="9075528" cy="51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5" y="1994816"/>
            <a:ext cx="823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4816"/>
            <a:ext cx="821837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Number of Test Users: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		Dr. Nielsen recommends – </a:t>
            </a:r>
            <a:r>
              <a:rPr lang="de-DE" b="1" dirty="0"/>
              <a:t>5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Nielsen, Jakob, and </a:t>
            </a:r>
            <a:r>
              <a:rPr lang="en-GB" dirty="0" err="1"/>
              <a:t>Landauer</a:t>
            </a:r>
            <a:r>
              <a:rPr lang="en-GB" dirty="0"/>
              <a:t>, Thomas K.: </a:t>
            </a:r>
          </a:p>
          <a:p>
            <a:pPr marL="0" indent="0">
              <a:buNone/>
            </a:pPr>
            <a:r>
              <a:rPr lang="en-GB" dirty="0"/>
              <a:t>"A mathematical model of the finding of usability problems,"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Order of evaluation: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Users tend to learn – order of presenting prototyes is altered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8B653CF-A088-4553-A288-0862278DC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916832"/>
            <a:ext cx="3607375" cy="21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Cognitive Walkthrough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For each step to a predefined task, the following aspects are analysed.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try and achieve the right outcome?	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notice that the correct action is available to them?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associate the correct action with the outcome they expect to achieve?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the correct action is performed; will the user see that progress is being made towards their intended outcome?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414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379AA9-F461-46A4-9656-14AC5AEA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84" y="1582300"/>
            <a:ext cx="7481867" cy="46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7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Each problem w.r.t. a heuristic is rated accordingly; 0 – 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/>
              <a:t>0</a:t>
            </a:r>
            <a:r>
              <a:rPr lang="en-GB" dirty="0"/>
              <a:t> - do not agree this is a usability problem 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dirty="0"/>
              <a:t> - cosmetic problem</a:t>
            </a:r>
          </a:p>
          <a:p>
            <a:pPr marL="0" indent="0">
              <a:buNone/>
            </a:pPr>
            <a:r>
              <a:rPr lang="en-GB" b="1" dirty="0"/>
              <a:t>2</a:t>
            </a:r>
            <a:r>
              <a:rPr lang="en-GB" dirty="0"/>
              <a:t> - minor usability problem</a:t>
            </a:r>
          </a:p>
          <a:p>
            <a:pPr marL="0" indent="0">
              <a:buNone/>
            </a:pPr>
            <a:r>
              <a:rPr lang="en-GB" b="1" dirty="0"/>
              <a:t>3</a:t>
            </a:r>
            <a:r>
              <a:rPr lang="en-GB" dirty="0"/>
              <a:t> - major usability problem ( important to fix ) </a:t>
            </a:r>
          </a:p>
          <a:p>
            <a:pPr marL="0" indent="0">
              <a:buNone/>
            </a:pPr>
            <a:r>
              <a:rPr lang="en-GB" b="1" dirty="0"/>
              <a:t>4</a:t>
            </a:r>
            <a:r>
              <a:rPr lang="en-GB" dirty="0"/>
              <a:t> - usability catastrophe ( imperative to fix 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7B2BA-669C-40D9-9469-E11D62866F00}"/>
              </a:ext>
            </a:extLst>
          </p:cNvPr>
          <p:cNvSpPr txBox="1"/>
          <p:nvPr/>
        </p:nvSpPr>
        <p:spPr>
          <a:xfrm rot="20466419">
            <a:off x="5675400" y="5062213"/>
            <a:ext cx="3058530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2800" dirty="0">
                <a:solidFill>
                  <a:srgbClr val="00B050"/>
                </a:solidFill>
              </a:rPr>
              <a:t>Comparative Study</a:t>
            </a:r>
            <a:endParaRPr lang="LID4096" sz="2800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Official Time: 5 Months</a:t>
            </a:r>
          </a:p>
          <a:p>
            <a:endParaRPr lang="de-DE" dirty="0"/>
          </a:p>
          <a:p>
            <a:r>
              <a:rPr lang="de-DE" dirty="0"/>
              <a:t>Milestones: 4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3C44-41CB-4528-A1EE-B5C79261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74" y="188642"/>
            <a:ext cx="4933876" cy="61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5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029704"/>
            <a:ext cx="7365171" cy="43127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Milestones 1 2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736976" y="5365075"/>
            <a:ext cx="3097362" cy="79250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Similarly in June and July ...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034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534884"/>
            <a:ext cx="8477025" cy="37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8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r>
              <a:rPr lang="de-DE" dirty="0"/>
              <a:t>Future scope of SARIF</a:t>
            </a:r>
          </a:p>
          <a:p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r>
              <a:rPr lang="de-DE" dirty="0"/>
              <a:t>It should be Usable</a:t>
            </a:r>
          </a:p>
          <a:p>
            <a:endParaRPr lang="de-DE" dirty="0"/>
          </a:p>
          <a:p>
            <a:r>
              <a:rPr lang="de-DE" dirty="0"/>
              <a:t>This Thesis follows UX Design Cycle to achieve usable prototypes.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“ </a:t>
            </a:r>
            <a:r>
              <a:rPr lang="en-GB" dirty="0">
                <a:solidFill>
                  <a:srgbClr val="FF0000"/>
                </a:solidFill>
              </a:rPr>
              <a:t>$1.1 Trillion </a:t>
            </a:r>
            <a:r>
              <a:rPr lang="en-GB" dirty="0"/>
              <a:t>in Assets Affected by Software Bugs in </a:t>
            </a:r>
            <a:r>
              <a:rPr lang="en-GB" b="1" dirty="0"/>
              <a:t>2016</a:t>
            </a:r>
            <a:r>
              <a:rPr lang="en-GB" dirty="0"/>
              <a:t> “</a:t>
            </a:r>
          </a:p>
          <a:p>
            <a:pPr algn="r">
              <a:buFontTx/>
              <a:buChar char="-"/>
            </a:pPr>
            <a:r>
              <a:rPr lang="en-GB" dirty="0"/>
              <a:t>Software Fail Watch Annual Report, </a:t>
            </a:r>
          </a:p>
          <a:p>
            <a:pPr marL="0" indent="0" algn="r">
              <a:buNone/>
            </a:pPr>
            <a:r>
              <a:rPr lang="en-GB" dirty="0" err="1">
                <a:hlinkClick r:id="rId2"/>
              </a:rPr>
              <a:t>Tricentis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8909E-E62C-42C0-9CD8-24A00F8F8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18" y="3822714"/>
            <a:ext cx="3069163" cy="23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It helps in prevention of bugs.</a:t>
            </a:r>
          </a:p>
          <a:p>
            <a:r>
              <a:rPr lang="de-DE" dirty="0"/>
              <a:t>It examines code without execution.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Detects Vulnerabilities :</a:t>
            </a:r>
          </a:p>
          <a:p>
            <a:pPr marL="0" indent="0">
              <a:buNone/>
            </a:pPr>
            <a:r>
              <a:rPr lang="de-DE" dirty="0"/>
              <a:t>  	</a:t>
            </a:r>
          </a:p>
          <a:p>
            <a:pPr marL="0" indent="0">
              <a:buNone/>
            </a:pPr>
            <a:r>
              <a:rPr lang="de-DE" dirty="0"/>
              <a:t>	- Injections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Cross Site Scripting (XSS) </a:t>
            </a:r>
          </a:p>
          <a:p>
            <a:pPr marL="0" indent="0">
              <a:buNone/>
            </a:pPr>
            <a:r>
              <a:rPr lang="en-GB" dirty="0"/>
              <a:t>	- Buffer Overflow, and Dead Code etc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68FA-EDE2-4467-A76A-B20DE02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48" y="1412776"/>
            <a:ext cx="351521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7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Tools :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Notifications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Dedicated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Linters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CLI tools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F4F54-24D7-425E-93C6-2A2BC09B7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40" y="2638385"/>
            <a:ext cx="4416962" cy="118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F916A-E70B-457F-8880-5144CB6F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293096"/>
            <a:ext cx="241016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F3EE1C-0560-470B-9045-9D5ADAF9F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44496"/>
            <a:ext cx="5763887" cy="4429247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48147" y="4141635"/>
            <a:ext cx="9361488" cy="5113337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Christakis, Maria; Bird, Christian (2016): What developers want and need from 			  program analysis: an empirical study. 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      - Johnson, Brittany; Song, </a:t>
            </a:r>
            <a:r>
              <a:rPr lang="en-GB" dirty="0" err="1"/>
              <a:t>Yoonki</a:t>
            </a:r>
            <a:r>
              <a:rPr lang="en-GB" dirty="0"/>
              <a:t>; Murphy-Hill, Emerson; </a:t>
            </a:r>
            <a:r>
              <a:rPr lang="en-GB" dirty="0" err="1"/>
              <a:t>Bowdidge</a:t>
            </a:r>
            <a:r>
              <a:rPr lang="en-GB" dirty="0"/>
              <a:t>, Robert (2013): </a:t>
            </a:r>
            <a:br>
              <a:rPr lang="en-GB" dirty="0"/>
            </a:br>
            <a:r>
              <a:rPr lang="en-GB" dirty="0"/>
              <a:t>         Why don't software developers use static analysis tools to find bugs?</a:t>
            </a:r>
            <a:endParaRPr lang="de-DE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F3356E1-DF59-4BA5-8E40-09958117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AA2B6-4D61-4CED-ACEF-6473307B202E}"/>
              </a:ext>
            </a:extLst>
          </p:cNvPr>
          <p:cNvSpPr/>
          <p:nvPr/>
        </p:nvSpPr>
        <p:spPr>
          <a:xfrm>
            <a:off x="632520" y="2113607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Usability Issues</a:t>
            </a:r>
            <a:endParaRPr lang="LID4096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Developers seem to use multiple static analysis tools each having own coverage.</a:t>
            </a:r>
          </a:p>
          <a:p>
            <a:endParaRPr lang="de-DE" dirty="0"/>
          </a:p>
          <a:p>
            <a:r>
              <a:rPr lang="de-DE" dirty="0"/>
              <a:t>Research trends: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multiple static analysis tools in order to prioritise the bug warning alerts</a:t>
            </a:r>
          </a:p>
          <a:p>
            <a:pPr marL="0" indent="0" algn="r">
              <a:buNone/>
            </a:pPr>
            <a:r>
              <a:rPr lang="en-GB" dirty="0"/>
              <a:t>( Lori et. al. 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results of three different static analysis tools for a programming language, </a:t>
            </a:r>
            <a:br>
              <a:rPr lang="en-GB" dirty="0"/>
            </a:br>
            <a:r>
              <a:rPr lang="en-GB" dirty="0"/>
              <a:t>Java and merges them together in order to show warnings to the developer.</a:t>
            </a:r>
          </a:p>
          <a:p>
            <a:pPr marL="0" indent="0" algn="r">
              <a:buNone/>
            </a:pPr>
            <a:r>
              <a:rPr lang="en-GB" dirty="0"/>
              <a:t>( Na Meng et. al. 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	But </a:t>
            </a:r>
            <a:r>
              <a:rPr lang="en-GB" dirty="0">
                <a:solidFill>
                  <a:srgbClr val="00B050"/>
                </a:solidFill>
              </a:rPr>
              <a:t>USABILITY</a:t>
            </a:r>
            <a:r>
              <a:rPr lang="en-GB" dirty="0"/>
              <a:t> is not addressed…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2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How to display results of the same codebase from different analysis tools?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feedback works to know that the bug fixing is on-going?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to carry traceability of bug fixing?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858</TotalTime>
  <Words>653</Words>
  <Application>Microsoft Office PowerPoint</Application>
  <PresentationFormat>A4 Paper (210x297 mm)</PresentationFormat>
  <Paragraphs>254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HNI_PPT-Master_SWT_E</vt:lpstr>
      <vt:lpstr>PowerPoint Presentation</vt:lpstr>
      <vt:lpstr>PowerPoint Presentation</vt:lpstr>
      <vt:lpstr>PowerPoint Presentation</vt:lpstr>
      <vt:lpstr>Static Code Analysis</vt:lpstr>
      <vt:lpstr>Static Code Analysis</vt:lpstr>
      <vt:lpstr>Static Code Analysis</vt:lpstr>
      <vt:lpstr>Multiple Tools</vt:lpstr>
      <vt:lpstr> Problem Statement</vt:lpstr>
      <vt:lpstr>Research Questions </vt:lpstr>
      <vt:lpstr> What Current Tools do? - RQ 1</vt:lpstr>
      <vt:lpstr> What Current Tools do? - RQ 2</vt:lpstr>
      <vt:lpstr> What Current Tools do? - RQ 3</vt:lpstr>
      <vt:lpstr>Our Approaches</vt:lpstr>
      <vt:lpstr>Our Approaches</vt:lpstr>
      <vt:lpstr>Our Approaches</vt:lpstr>
      <vt:lpstr>Our Approaches</vt:lpstr>
      <vt:lpstr>Our Approaches</vt:lpstr>
      <vt:lpstr>Our Approaches</vt:lpstr>
      <vt:lpstr>Our Approaches</vt:lpstr>
      <vt:lpstr>Example: RQ 1</vt:lpstr>
      <vt:lpstr>Example: RQ 1</vt:lpstr>
      <vt:lpstr>Evaluation</vt:lpstr>
      <vt:lpstr>Evaluation – Usability Inspection Methods </vt:lpstr>
      <vt:lpstr>Evaluation – Usability Inspection Methods </vt:lpstr>
      <vt:lpstr>Evaluation – Usability Inspection Methods </vt:lpstr>
      <vt:lpstr>Time Plan</vt:lpstr>
      <vt:lpstr>Milestones 1 2 3 </vt:lpstr>
      <vt:lpstr>Milestone 4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69</cp:revision>
  <dcterms:created xsi:type="dcterms:W3CDTF">2019-02-10T23:03:14Z</dcterms:created>
  <dcterms:modified xsi:type="dcterms:W3CDTF">2019-04-22T14:59:35Z</dcterms:modified>
</cp:coreProperties>
</file>