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9" r:id="rId2"/>
    <p:sldId id="284" r:id="rId3"/>
    <p:sldId id="276" r:id="rId4"/>
    <p:sldId id="291" r:id="rId5"/>
    <p:sldId id="288" r:id="rId6"/>
    <p:sldId id="292" r:id="rId7"/>
    <p:sldId id="386" r:id="rId8"/>
    <p:sldId id="387" r:id="rId9"/>
    <p:sldId id="325" r:id="rId10"/>
    <p:sldId id="374" r:id="rId11"/>
    <p:sldId id="363" r:id="rId12"/>
    <p:sldId id="381" r:id="rId13"/>
    <p:sldId id="382" r:id="rId14"/>
    <p:sldId id="383" r:id="rId15"/>
    <p:sldId id="389" r:id="rId16"/>
    <p:sldId id="388" r:id="rId17"/>
    <p:sldId id="326" r:id="rId18"/>
    <p:sldId id="375" r:id="rId19"/>
    <p:sldId id="372" r:id="rId20"/>
    <p:sldId id="378" r:id="rId21"/>
    <p:sldId id="379" r:id="rId22"/>
    <p:sldId id="380" r:id="rId23"/>
    <p:sldId id="390" r:id="rId24"/>
    <p:sldId id="347" r:id="rId25"/>
    <p:sldId id="327" r:id="rId26"/>
    <p:sldId id="376" r:id="rId27"/>
    <p:sldId id="391" r:id="rId28"/>
    <p:sldId id="384" r:id="rId29"/>
    <p:sldId id="385" r:id="rId30"/>
    <p:sldId id="373" r:id="rId31"/>
    <p:sldId id="393" r:id="rId32"/>
    <p:sldId id="319" r:id="rId33"/>
    <p:sldId id="367" r:id="rId34"/>
    <p:sldId id="366" r:id="rId35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howGuides="1">
      <p:cViewPr varScale="1">
        <p:scale>
          <a:sx n="79" d="100"/>
          <a:sy n="79" d="100"/>
        </p:scale>
        <p:origin x="84" y="336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hyperlink" Target="https://www.sonarqube.org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onarlint.or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eslint.org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" TargetMode="External"/><Relationship Id="rId2" Type="http://schemas.openxmlformats.org/officeDocument/2006/relationships/hyperlink" Target="https://www.nngroup.com/articles/why-you-only-need-to-test-with-5-user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C1876A-294E-4485-B625-2F6EB61D8D87}"/>
              </a:ext>
            </a:extLst>
          </p:cNvPr>
          <p:cNvSpPr txBox="1">
            <a:spLocks/>
          </p:cNvSpPr>
          <p:nvPr/>
        </p:nvSpPr>
        <p:spPr>
          <a:xfrm>
            <a:off x="6753200" y="4725144"/>
            <a:ext cx="4679950" cy="20166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600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00" indent="-350838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75" indent="-358775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8800" indent="-360000" algn="l" defTabSz="4223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3A80"/>
              </a:buClr>
              <a:buSzPct val="80000"/>
              <a:buFont typeface="Wingdings" panose="05000000000000000000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-422388" algn="l" defTabSz="91429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Eric </a:t>
            </a:r>
            <a:r>
              <a:rPr lang="en-GB" dirty="0" err="1"/>
              <a:t>Bodden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Dr.</a:t>
            </a:r>
            <a:r>
              <a:rPr lang="en-GB" dirty="0"/>
              <a:t>-Ing. Ben Hermann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5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9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90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1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0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87267"/>
              </p:ext>
            </p:extLst>
          </p:nvPr>
        </p:nvGraphicFramePr>
        <p:xfrm>
          <a:off x="380492" y="548680"/>
          <a:ext cx="9145016" cy="5443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</a:tblGrid>
              <a:tr h="509781">
                <a:tc>
                  <a:txBody>
                    <a:bodyPr/>
                    <a:lstStyle/>
                    <a:p>
                      <a:pPr algn="ctr"/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93849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0" dirty="0"/>
                        <a:t>How to display results of the same codebase from different analysis tools?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marR="0" lvl="3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Statistics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8063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  <a:br>
                        <a:rPr lang="en-GB" b="1" dirty="0"/>
                      </a:br>
                      <a:endParaRPr lang="en-GB" b="1" dirty="0"/>
                    </a:p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What feedback works to know that bug fixing is on-going?</a:t>
                      </a:r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001918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  <a:br>
                        <a:rPr lang="en-GB" b="1" dirty="0"/>
                      </a:br>
                      <a:endParaRPr lang="en-GB" b="1" dirty="0"/>
                    </a:p>
                    <a:p>
                      <a:pPr algn="ctr"/>
                      <a:r>
                        <a:rPr lang="en-GB" dirty="0"/>
                        <a:t>How to carry traceability of bug fixing?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1657195" lvl="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713F47-D58D-4D20-B808-6F48CD1D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9" y="475684"/>
            <a:ext cx="9385338" cy="550373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EECD54-D82C-4E5F-A0C0-658CCF277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" y="260648"/>
            <a:ext cx="9685183" cy="5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93" y="2031526"/>
            <a:ext cx="8020050" cy="385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B137D-428D-4AEC-83A3-C7C407BE2618}"/>
              </a:ext>
            </a:extLst>
          </p:cNvPr>
          <p:cNvSpPr txBox="1"/>
          <p:nvPr/>
        </p:nvSpPr>
        <p:spPr>
          <a:xfrm>
            <a:off x="4144533" y="6019530"/>
            <a:ext cx="142795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Single List</a:t>
            </a:r>
          </a:p>
        </p:txBody>
      </p:sp>
    </p:spTree>
    <p:extLst>
      <p:ext uri="{BB962C8B-B14F-4D97-AF65-F5344CB8AC3E}">
        <p14:creationId xmlns:p14="http://schemas.microsoft.com/office/powerpoint/2010/main" val="252843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693" y="2044749"/>
            <a:ext cx="8020050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4144533" y="6019530"/>
            <a:ext cx="172290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 err="1"/>
              <a:t>Seperate</a:t>
            </a:r>
            <a:r>
              <a:rPr lang="en-GB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15633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260512" y="1844824"/>
            <a:ext cx="1197123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Results: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8E0ECC5-9740-48E7-A4C0-5AA0A2D61F66}"/>
              </a:ext>
            </a:extLst>
          </p:cNvPr>
          <p:cNvGraphicFramePr>
            <a:graphicFrameLocks noGrp="1"/>
          </p:cNvGraphicFramePr>
          <p:nvPr/>
        </p:nvGraphicFramePr>
        <p:xfrm>
          <a:off x="1650718" y="2665720"/>
          <a:ext cx="6603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345171094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14592269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66395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Single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Separate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Task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159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1D3026-0A67-42CB-BD3C-404F297F6CB4}"/>
              </a:ext>
            </a:extLst>
          </p:cNvPr>
          <p:cNvSpPr txBox="1"/>
          <p:nvPr/>
        </p:nvSpPr>
        <p:spPr>
          <a:xfrm>
            <a:off x="2054327" y="5246717"/>
            <a:ext cx="5953874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Separate List – “more effective when using more tools”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54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02130"/>
              </p:ext>
            </p:extLst>
          </p:nvPr>
        </p:nvGraphicFramePr>
        <p:xfrm>
          <a:off x="343698" y="748531"/>
          <a:ext cx="9218604" cy="5298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302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4609302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</a:tblGrid>
              <a:tr h="636990">
                <a:tc>
                  <a:txBody>
                    <a:bodyPr/>
                    <a:lstStyle/>
                    <a:p>
                      <a:pPr algn="ctr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1 -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99470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marR="0" lvl="1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Statistics Screen</a:t>
                      </a:r>
                    </a:p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57066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096215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898" lvl="1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742898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295A87-B63E-46BF-B282-FAC60BDA8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88" y="2153565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972189-37D3-4C33-B26B-D718C46B4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2441597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F050F7-42A5-4275-8487-D7FF3BD26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3665733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E4291B-3467-4C81-9856-5479193F6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3933056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D43B87-80F1-4B5E-ADCB-99C7CAEA6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33" y="4221088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D04042-618C-4D7C-82B4-1AD839367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5" y="5157192"/>
            <a:ext cx="339331" cy="339331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99F1D-F239-4D66-AA55-E65BD524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2" y="618752"/>
            <a:ext cx="9613153" cy="5834583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F40F8-9B55-46F9-9AC4-740A92BC5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9" y="579459"/>
            <a:ext cx="9641485" cy="5659789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E64EB4-5621-4EB3-8E11-340C233D5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" y="505011"/>
            <a:ext cx="9699050" cy="5948324"/>
          </a:xfrm>
          <a:prstGeom prst="rect">
            <a:avLst/>
          </a:prstGeom>
        </p:spPr>
      </p:pic>
      <p:pic>
        <p:nvPicPr>
          <p:cNvPr id="33" name="Picture 3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A69AC5-A1C6-43A9-BDAD-8C4FFA046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" y="477840"/>
            <a:ext cx="9727384" cy="5875149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AAA2B-98F0-4370-91C8-69A23F4E31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" y="437314"/>
            <a:ext cx="9812685" cy="5915675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4D7258-A8C6-4F91-9C9B-06E3BA1502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" y="406596"/>
            <a:ext cx="9816413" cy="5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6F3-65D3-4F69-921E-46F0E67C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22388">
              <a:buClr>
                <a:srgbClr val="003A80"/>
              </a:buClr>
              <a:buSzPct val="80000"/>
            </a:pPr>
            <a:r>
              <a:rPr lang="en-GB" dirty="0">
                <a:solidFill>
                  <a:schemeClr val="tx2"/>
                </a:solidFill>
              </a:rPr>
              <a:t>UX 1 – Lessons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1703-8EF6-4C23-9EEB-25476EB4B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C8D-0B40-49CB-8703-522618A3C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70DB-515E-40A0-BBE6-3FECE74EEE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Analysis View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Improvisations for next UX cycle: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Increase code 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Volume of bugs ( + scroll 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Integrate more tools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Code view perspective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+ new sub RQ’s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305F6E-4C30-4B70-A486-1EE3CF57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73" y="1290909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1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UX Design Cycle 2</a:t>
            </a:r>
          </a:p>
        </p:txBody>
      </p:sp>
    </p:spTree>
    <p:extLst>
      <p:ext uri="{BB962C8B-B14F-4D97-AF65-F5344CB8AC3E}">
        <p14:creationId xmlns:p14="http://schemas.microsoft.com/office/powerpoint/2010/main" val="146259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7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9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105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2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9FD7B3-AACB-4BB4-A318-C81EB75F0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472" r="83085" b="6472"/>
          <a:stretch/>
        </p:blipFill>
        <p:spPr>
          <a:xfrm>
            <a:off x="3656856" y="3429000"/>
            <a:ext cx="723333" cy="28798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248FEB9-6DEF-4568-A00A-3739BE2B6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472" r="83085" b="6472"/>
          <a:stretch/>
        </p:blipFill>
        <p:spPr>
          <a:xfrm flipH="1">
            <a:off x="9001097" y="3429000"/>
            <a:ext cx="723333" cy="28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28533"/>
              </p:ext>
            </p:extLst>
          </p:nvPr>
        </p:nvGraphicFramePr>
        <p:xfrm>
          <a:off x="272228" y="476672"/>
          <a:ext cx="9289284" cy="5832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42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722391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7812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Multiple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7812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54777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clock, monitor, time, dark&#10;&#10;Description automatically generated">
            <a:extLst>
              <a:ext uri="{FF2B5EF4-FFF2-40B4-BE49-F238E27FC236}">
                <a16:creationId xmlns:a16="http://schemas.microsoft.com/office/drawing/2014/main" id="{570BC806-C4B1-4B79-BF93-D1988E07F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906000" cy="6048672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25EB9F-B836-4596-8979-1AF79550D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906000" cy="604867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89E765-FA26-449E-BC20-2BFDA60D5151}"/>
              </a:ext>
            </a:extLst>
          </p:cNvPr>
          <p:cNvSpPr/>
          <p:nvPr/>
        </p:nvSpPr>
        <p:spPr bwMode="auto">
          <a:xfrm>
            <a:off x="4376936" y="3429000"/>
            <a:ext cx="936104" cy="360040"/>
          </a:xfrm>
          <a:prstGeom prst="round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163460-CD3C-494D-AD19-2A267D2F32C1}"/>
              </a:ext>
            </a:extLst>
          </p:cNvPr>
          <p:cNvCxnSpPr/>
          <p:nvPr/>
        </p:nvCxnSpPr>
        <p:spPr>
          <a:xfrm flipH="1">
            <a:off x="5313040" y="2953824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9C6F440-11C8-4310-ABBE-F5E3E00E7CCC}"/>
              </a:ext>
            </a:extLst>
          </p:cNvPr>
          <p:cNvSpPr/>
          <p:nvPr/>
        </p:nvSpPr>
        <p:spPr bwMode="auto">
          <a:xfrm flipH="1">
            <a:off x="3066500" y="2536024"/>
            <a:ext cx="2054096" cy="792088"/>
          </a:xfrm>
          <a:prstGeom prst="wedgeRoundRectCallo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30min effort</a:t>
            </a:r>
          </a:p>
        </p:txBody>
      </p:sp>
    </p:spTree>
    <p:extLst>
      <p:ext uri="{BB962C8B-B14F-4D97-AF65-F5344CB8AC3E}">
        <p14:creationId xmlns:p14="http://schemas.microsoft.com/office/powerpoint/2010/main" val="29467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 Problem Statement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How to integrate the results of multiple static analysis tools 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/>
              <a:t>													in a unified user interface?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3 Research Questions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40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267" y="1398793"/>
            <a:ext cx="8292902" cy="4426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B137D-428D-4AEC-83A3-C7C407BE2618}"/>
              </a:ext>
            </a:extLst>
          </p:cNvPr>
          <p:cNvSpPr txBox="1"/>
          <p:nvPr/>
        </p:nvSpPr>
        <p:spPr>
          <a:xfrm>
            <a:off x="4144533" y="6019530"/>
            <a:ext cx="142795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Single List</a:t>
            </a:r>
          </a:p>
        </p:txBody>
      </p:sp>
    </p:spTree>
    <p:extLst>
      <p:ext uri="{BB962C8B-B14F-4D97-AF65-F5344CB8AC3E}">
        <p14:creationId xmlns:p14="http://schemas.microsoft.com/office/powerpoint/2010/main" val="188510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B0E4-231B-494D-BD53-1C007A4D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544" y="1419653"/>
            <a:ext cx="8253824" cy="440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4144533" y="6019530"/>
            <a:ext cx="1722908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Separate List</a:t>
            </a:r>
          </a:p>
        </p:txBody>
      </p:sp>
    </p:spTree>
    <p:extLst>
      <p:ext uri="{BB962C8B-B14F-4D97-AF65-F5344CB8AC3E}">
        <p14:creationId xmlns:p14="http://schemas.microsoft.com/office/powerpoint/2010/main" val="176737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346-0BF4-4F03-B530-A08C29A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 RQ 1.1 ] Does a separate list or single list help the user to 							identify the common bug?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82526-D7D7-4844-96E9-D29801D56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1226-247E-4E89-8467-56C3E2AFF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0BA6A-E923-4BCE-8B3F-2E34FB131020}"/>
              </a:ext>
            </a:extLst>
          </p:cNvPr>
          <p:cNvSpPr txBox="1"/>
          <p:nvPr/>
        </p:nvSpPr>
        <p:spPr>
          <a:xfrm>
            <a:off x="260512" y="1844824"/>
            <a:ext cx="1197123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Results: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8E0ECC5-9740-48E7-A4C0-5AA0A2D61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53183"/>
              </p:ext>
            </p:extLst>
          </p:nvPr>
        </p:nvGraphicFramePr>
        <p:xfrm>
          <a:off x="1650718" y="2665720"/>
          <a:ext cx="6603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345171094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14592269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66395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Single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Separate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Task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71.43 %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42.85 %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7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15944"/>
                  </a:ext>
                </a:extLst>
              </a:tr>
            </a:tbl>
          </a:graphicData>
        </a:graphic>
      </p:graphicFrame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7B3E94-8169-4CA7-8101-A9052F618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4365104"/>
            <a:ext cx="371894" cy="371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D3026-0A67-42CB-BD3C-404F297F6CB4}"/>
              </a:ext>
            </a:extLst>
          </p:cNvPr>
          <p:cNvSpPr txBox="1"/>
          <p:nvPr/>
        </p:nvSpPr>
        <p:spPr>
          <a:xfrm>
            <a:off x="2054327" y="5246717"/>
            <a:ext cx="5937844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Single List – “effortless to perceive, more user friendly”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454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96374"/>
              </p:ext>
            </p:extLst>
          </p:nvPr>
        </p:nvGraphicFramePr>
        <p:xfrm>
          <a:off x="256902" y="494781"/>
          <a:ext cx="9376617" cy="5454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5539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125539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125539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675556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2 - Findings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66575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Multiple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66575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44743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54F4D0-1529-4DF6-8544-13895B023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28" y="1697291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91C26A-ED3A-4E79-A13A-E61231435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28" y="1697290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7D9258-650A-4443-9CF5-11A2CFD75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87" y="3069466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AA7B3D-A742-4772-B05C-F7FE1FE6C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80" y="3429000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38C2C7-2F40-4578-9C4F-6BC791D0B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69" y="3745397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E4D35-F41B-44DC-BCE7-5157CDF6C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15" y="3089669"/>
            <a:ext cx="339331" cy="339331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505D21-DA02-4AB8-98EB-14C563BA64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97" y="5011673"/>
            <a:ext cx="339331" cy="33933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D443E-D364-414C-A851-7A3207F0D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127" y="4768499"/>
            <a:ext cx="339331" cy="339331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BCD5C3-063F-4638-B452-E92B8E93C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" y="332656"/>
            <a:ext cx="9818913" cy="5904656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9336F415-057C-4517-BA59-7C8389013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" y="219424"/>
            <a:ext cx="9862457" cy="6017888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78E8C9-ECD1-46D5-AD1C-BD5E2B76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" y="219424"/>
            <a:ext cx="9870892" cy="6017888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D33A1677-040C-4EBB-89F4-F815716E9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48"/>
            <a:ext cx="9906000" cy="6030564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2DD39C-4B2C-4CCC-80B4-2D187891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" y="197913"/>
            <a:ext cx="9843074" cy="60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6F3-65D3-4F69-921E-46F0E67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2 – Lessons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1703-8EF6-4C23-9EEB-25476EB4B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C8D-0B40-49CB-8703-522618A3C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70DB-515E-40A0-BBE6-3FECE74EEE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Analysis View</a:t>
            </a:r>
          </a:p>
          <a:p>
            <a:r>
              <a:rPr lang="en-GB" dirty="0"/>
              <a:t>Code View</a:t>
            </a:r>
          </a:p>
          <a:p>
            <a:r>
              <a:rPr lang="en-GB" dirty="0"/>
              <a:t>UX 1 Scalability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Improvisations for next UX cycle: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UX 2 Scalability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+ new sub RQ’s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305F6E-4C30-4B70-A486-1EE3CF57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18" y="1700808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5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rgbClr val="003A80"/>
                </a:solidFill>
                <a:latin typeface="+mj-lt"/>
                <a:ea typeface="+mj-ea"/>
                <a:cs typeface="+mj-cs"/>
              </a:rPr>
              <a:t>UX Design Cycle 3</a:t>
            </a:r>
          </a:p>
        </p:txBody>
      </p:sp>
    </p:spTree>
    <p:extLst>
      <p:ext uri="{BB962C8B-B14F-4D97-AF65-F5344CB8AC3E}">
        <p14:creationId xmlns:p14="http://schemas.microsoft.com/office/powerpoint/2010/main" val="293922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E6068-9581-4565-8C59-16669740C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097-AC32-4221-ADE4-69CC3AF15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E65C-57D0-4315-8E98-BB9A967C4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Users: 5</a:t>
            </a:r>
          </a:p>
          <a:p>
            <a:pPr>
              <a:lnSpc>
                <a:spcPct val="200000"/>
              </a:lnSpc>
            </a:pPr>
            <a:r>
              <a:rPr lang="en-GB" dirty="0"/>
              <a:t>Sub research questions: 13</a:t>
            </a:r>
          </a:p>
          <a:p>
            <a:pPr>
              <a:lnSpc>
                <a:spcPct val="200000"/>
              </a:lnSpc>
            </a:pPr>
            <a:r>
              <a:rPr lang="en-GB" dirty="0"/>
              <a:t>Each session: ~ 120 minutes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9C5F5-41B6-488B-90BF-ABDA3215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3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EBBC1F-97CD-4D4A-86B9-FA0CB153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2923030"/>
            <a:ext cx="4701865" cy="39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3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27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35045"/>
              </p:ext>
            </p:extLst>
          </p:nvPr>
        </p:nvGraphicFramePr>
        <p:xfrm>
          <a:off x="272228" y="476672"/>
          <a:ext cx="9289284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428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096428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584729">
                <a:tc>
                  <a:txBody>
                    <a:bodyPr/>
                    <a:lstStyle/>
                    <a:p>
                      <a:pPr marL="0" algn="ctr" defTabSz="914296" rtl="0" eaLnBrk="1" latinLnBrk="0" hangingPunct="1"/>
                      <a:r>
                        <a:rPr lang="en-GB" sz="2400" b="1" i="0" kern="1200" dirty="0">
                          <a:solidFill>
                            <a:srgbClr val="003A80"/>
                          </a:solidFill>
                          <a:latin typeface="+mj-lt"/>
                          <a:ea typeface="+mj-ea"/>
                          <a:cs typeface="+mj-cs"/>
                        </a:rPr>
                        <a:t>UX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240928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Next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Bug icons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Vertical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Horizontal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boxes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44179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25282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39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F344-4A75-4B15-B92F-90EB399CF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76-29E2-400F-9A5E-7977729A1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C2D08-5C4A-4E6B-8BA5-02A2F1767ED9}"/>
              </a:ext>
            </a:extLst>
          </p:cNvPr>
          <p:cNvSpPr txBox="1"/>
          <p:nvPr/>
        </p:nvSpPr>
        <p:spPr>
          <a:xfrm>
            <a:off x="632520" y="2043482"/>
            <a:ext cx="6378028" cy="322652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Evaluation Setup: 3 native UI tools for a JavaScript project.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CLI – </a:t>
            </a:r>
            <a:r>
              <a:rPr lang="en-GB" dirty="0" err="1"/>
              <a:t>ESLint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IDE – </a:t>
            </a:r>
            <a:r>
              <a:rPr lang="en-GB" dirty="0" err="1"/>
              <a:t>SonarLint</a:t>
            </a:r>
            <a:br>
              <a:rPr lang="en-GB" dirty="0"/>
            </a:b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r>
              <a:rPr lang="en-GB" dirty="0"/>
              <a:t>WEB - SonarQube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0504D6-8FF5-4A95-B5F8-20D6B74D6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47" y="4018898"/>
            <a:ext cx="1247949" cy="495369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B4D9C803-CDCC-4392-9CAD-5BAB919F7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8" y="4776023"/>
            <a:ext cx="1781424" cy="64779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774D67-38B3-4FD0-A01B-84ADEDF08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0" y="3162111"/>
            <a:ext cx="1457528" cy="581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F9C66-9EEF-4DD2-B557-9F73C55D8DF1}"/>
              </a:ext>
            </a:extLst>
          </p:cNvPr>
          <p:cNvSpPr txBox="1"/>
          <p:nvPr/>
        </p:nvSpPr>
        <p:spPr>
          <a:xfrm>
            <a:off x="277580" y="5528753"/>
            <a:ext cx="9648969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ESLint</a:t>
            </a:r>
            <a:r>
              <a:rPr lang="en-GB" sz="1000" dirty="0"/>
              <a:t> – The pluggable linting utility for JavaScript and JSX</a:t>
            </a:r>
            <a:r>
              <a:rPr lang="en-GB" sz="1000" b="1" dirty="0"/>
              <a:t>. </a:t>
            </a:r>
            <a:r>
              <a:rPr lang="en-GB" sz="1000" dirty="0"/>
              <a:t>url: </a:t>
            </a:r>
            <a:r>
              <a:rPr lang="en-GB" sz="1000" dirty="0">
                <a:hlinkClick r:id="rId5"/>
              </a:rPr>
              <a:t>https://eslint.org/</a:t>
            </a:r>
            <a:endParaRPr lang="en-GB" sz="1000" dirty="0"/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Sonarlint</a:t>
            </a:r>
            <a:r>
              <a:rPr lang="en-GB" sz="1000" dirty="0"/>
              <a:t> - Fix issues before they exist. url: </a:t>
            </a:r>
            <a:r>
              <a:rPr lang="en-GB" sz="1000" dirty="0">
                <a:hlinkClick r:id="rId6"/>
              </a:rPr>
              <a:t>https://www.sonarlint.org/</a:t>
            </a:r>
            <a:r>
              <a:rPr lang="en-GB" sz="1000" dirty="0"/>
              <a:t> </a:t>
            </a:r>
          </a:p>
          <a:p>
            <a:pPr marL="180000" indent="-360000"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Sonarqube</a:t>
            </a:r>
            <a:r>
              <a:rPr lang="en-GB" sz="1000" dirty="0"/>
              <a:t> - Code Quality and Security . url: </a:t>
            </a:r>
            <a:r>
              <a:rPr lang="en-GB" sz="1000" dirty="0">
                <a:hlinkClick r:id="rId7"/>
              </a:rPr>
              <a:t>https://www.sonarqube.org/</a:t>
            </a:r>
            <a:r>
              <a:rPr lang="en-GB" sz="1000" dirty="0"/>
              <a:t>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endParaRPr lang="en-GB" sz="1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8089E0-A3CE-4901-8085-84C394A1FC74}"/>
              </a:ext>
            </a:extLst>
          </p:cNvPr>
          <p:cNvSpPr txBox="1">
            <a:spLocks/>
          </p:cNvSpPr>
          <p:nvPr/>
        </p:nvSpPr>
        <p:spPr>
          <a:xfrm>
            <a:off x="250734" y="404664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003A80"/>
                </a:solidFill>
                <a:latin typeface="Arial" charset="0"/>
              </a:defRPr>
            </a:lvl5pPr>
            <a:lvl6pPr marL="457148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6pPr>
            <a:lvl7pPr marL="914296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7pPr>
            <a:lvl8pPr marL="1371445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8pPr>
            <a:lvl9pPr marL="1828592" algn="l" rtl="0" eaLnBrk="1" fontAlgn="base" hangingPunct="1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16316F"/>
                </a:solidFill>
                <a:latin typeface="Arial" charset="0"/>
              </a:defRPr>
            </a:lvl9pPr>
          </a:lstStyle>
          <a:p>
            <a:r>
              <a:rPr lang="en-GB" dirty="0">
                <a:solidFill>
                  <a:srgbClr val="003A80"/>
                </a:solidFill>
              </a:rPr>
              <a:t>[RQ 2.1] </a:t>
            </a:r>
            <a:br>
              <a:rPr lang="en-GB" dirty="0">
                <a:solidFill>
                  <a:srgbClr val="003A80"/>
                </a:solidFill>
              </a:rPr>
            </a:br>
            <a:br>
              <a:rPr lang="en-GB" dirty="0">
                <a:solidFill>
                  <a:srgbClr val="003A80"/>
                </a:solidFill>
              </a:rPr>
            </a:br>
            <a:r>
              <a:rPr lang="en-GB" dirty="0">
                <a:solidFill>
                  <a:srgbClr val="003A80"/>
                </a:solidFill>
              </a:rPr>
              <a:t> How usable are each feedback functionality compared to the  		                       scenario of using uniﬁed UI to native UIs?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FDDC44-2871-4DED-86F8-A781589A7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4" y="2265750"/>
            <a:ext cx="9648968" cy="4202154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7ADD1DC-C586-4F8B-86B2-0254F92431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0" y="1021715"/>
            <a:ext cx="9435449" cy="5431621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ED754A88-30AA-4753-BF15-91D8EE6E5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1" y="822746"/>
            <a:ext cx="9392515" cy="5630589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44502-41E2-4A04-9BDD-9814237548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4" y="906515"/>
            <a:ext cx="9447466" cy="5546820"/>
          </a:xfrm>
          <a:prstGeom prst="rect">
            <a:avLst/>
          </a:prstGeom>
        </p:spPr>
      </p:pic>
      <p:pic>
        <p:nvPicPr>
          <p:cNvPr id="27" name="Picture 2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11B985-117F-46A5-B808-9B18DC1E8B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8" y="923727"/>
            <a:ext cx="9304804" cy="5529607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03D4617-ACB0-46BA-9A20-5FD27DAB2F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8" y="806737"/>
            <a:ext cx="9648968" cy="55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D08C-C553-43EE-84D1-0E74FA2F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4" y="404664"/>
            <a:ext cx="9363637" cy="1079772"/>
          </a:xfrm>
        </p:spPr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[RQ 2.1] </a:t>
            </a:r>
            <a:br>
              <a:rPr lang="en-GB" dirty="0">
                <a:solidFill>
                  <a:srgbClr val="003A80"/>
                </a:solidFill>
              </a:rPr>
            </a:br>
            <a:br>
              <a:rPr lang="en-GB" dirty="0">
                <a:solidFill>
                  <a:srgbClr val="003A80"/>
                </a:solidFill>
              </a:rPr>
            </a:br>
            <a:r>
              <a:rPr lang="en-GB" dirty="0">
                <a:solidFill>
                  <a:srgbClr val="003A80"/>
                </a:solidFill>
              </a:rPr>
              <a:t> How usable are each feedback functionality compared to the  		                       scenario of using uniﬁed UI to native UIs?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F344-4A75-4B15-B92F-90EB399CF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76-29E2-400F-9A5E-7977729A1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54871-4301-4549-BA66-9A05B456E854}"/>
              </a:ext>
            </a:extLst>
          </p:cNvPr>
          <p:cNvSpPr txBox="1"/>
          <p:nvPr/>
        </p:nvSpPr>
        <p:spPr>
          <a:xfrm>
            <a:off x="751656" y="1567160"/>
            <a:ext cx="8258671" cy="4293483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br>
              <a:rPr lang="en-GB" dirty="0"/>
            </a:br>
            <a:r>
              <a:rPr lang="en-GB" dirty="0"/>
              <a:t>Almost all users agreed the ideas being novel and hardly present with native UIs.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D8A8780-E938-4AED-8078-D6DCCF772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98030"/>
              </p:ext>
            </p:extLst>
          </p:nvPr>
        </p:nvGraphicFramePr>
        <p:xfrm>
          <a:off x="632520" y="2564904"/>
          <a:ext cx="849694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314">
                  <a:extLst>
                    <a:ext uri="{9D8B030D-6E8A-4147-A177-3AD203B41FA5}">
                      <a16:colId xmlns:a16="http://schemas.microsoft.com/office/drawing/2014/main" val="2939093173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2209606050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303143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MSAT-UI*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Native 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Animated Icons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6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Progress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Pending Status 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9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9029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7350E0-4F5D-47BA-8F25-5F8CE24492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86" y="4979127"/>
            <a:ext cx="339331" cy="339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E091C-3DF7-420C-BB8A-E7F2F339DA2A}"/>
              </a:ext>
            </a:extLst>
          </p:cNvPr>
          <p:cNvSpPr txBox="1"/>
          <p:nvPr/>
        </p:nvSpPr>
        <p:spPr>
          <a:xfrm>
            <a:off x="4749216" y="6257493"/>
            <a:ext cx="3155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200" dirty="0"/>
              <a:t>*Multiple Static Analysis Tools – User Interface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9AEBDC6-B828-457F-805C-E902A0EF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76C77CA-AA23-4259-B5F3-24F19EEC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3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Questions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1: How to display results of the same codebase from different analysis tools?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2: What feedback works to know that bug fixing is on-going?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RQ 3: How to carry traceability of bug fixing? </a:t>
            </a:r>
            <a:endParaRPr lang="de-DE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33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30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06811"/>
              </p:ext>
            </p:extLst>
          </p:nvPr>
        </p:nvGraphicFramePr>
        <p:xfrm>
          <a:off x="272228" y="313752"/>
          <a:ext cx="9361293" cy="5995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0431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3120431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3120431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616278">
                <a:tc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A8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UX 3 - Findings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253927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Next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Bug icons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Vertical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Horizontal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boxes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51959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13204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11FABA-AB06-4C8E-87DE-36F6864AA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2852936"/>
            <a:ext cx="339331" cy="33933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A86BA6-E86D-4AA6-8462-1327A55D5F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5" y="2225573"/>
            <a:ext cx="339331" cy="33933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C90E16-7382-43A3-AF14-16F90B57D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4" y="1721517"/>
            <a:ext cx="339331" cy="33933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A5AB76-6D79-4424-92BE-35E97A428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3" y="1073445"/>
            <a:ext cx="339331" cy="3393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3F599B-920E-4D5F-85B9-C74721B2F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2" y="4095404"/>
            <a:ext cx="339331" cy="33933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72FFAF-D865-4768-B4A0-15AE22531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005064"/>
            <a:ext cx="339331" cy="339331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18FA5A-0112-4A7B-8DBF-D2748F669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11" y="4457821"/>
            <a:ext cx="339331" cy="33933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8E4AFF-7677-488A-BAD0-BDECE1DCA2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61" y="5537941"/>
            <a:ext cx="339331" cy="339331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892CB1-9508-4960-99C0-5C36CCE13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37953"/>
            <a:ext cx="9649072" cy="6143375"/>
          </a:xfrm>
          <a:prstGeom prst="rect">
            <a:avLst/>
          </a:prstGeom>
        </p:spPr>
      </p:pic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7F5296-C8BD-4406-BFB1-A5D485CCC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37953"/>
            <a:ext cx="9649072" cy="6143375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68D10-A71A-43DF-BE8B-38A051A28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35968"/>
            <a:ext cx="9649072" cy="614337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87E4B-8527-42F5-A649-D7CE97ED7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" y="237953"/>
            <a:ext cx="9725372" cy="614139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AC4D-1BCB-4EAA-83BA-21C69B2C9B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" y="237953"/>
            <a:ext cx="9754094" cy="61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CFF3-F04D-4340-BFB7-4312E7D8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Findings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B6233-C88C-4BA4-B9C3-7D6AEB4385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926-D9A7-4872-8D5C-182B98590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31</a:t>
            </a:fld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138DDB-D2AE-4751-9635-0BE60DDF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83790"/>
              </p:ext>
            </p:extLst>
          </p:nvPr>
        </p:nvGraphicFramePr>
        <p:xfrm>
          <a:off x="559701" y="1556792"/>
          <a:ext cx="8712969" cy="4248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1 ( display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List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  <a:p>
                      <a:pPr marL="285750" marR="0" lvl="0" indent="-28575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2 ( feedback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95761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RQ 3 ( trace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Table view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401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Limitations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87481" y="1700167"/>
            <a:ext cx="9361488" cy="5113337"/>
          </a:xfrm>
        </p:spPr>
        <p:txBody>
          <a:bodyPr/>
          <a:lstStyle/>
          <a:p>
            <a:r>
              <a:rPr lang="en-GB" dirty="0"/>
              <a:t>Number of participants:     &gt;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1 –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2 – 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UX 3 – 5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Priming, Recency bias:  Latin Square partition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Closed Study, Design Tool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1A442-122D-4274-A87D-0CE1E5E665DB}"/>
              </a:ext>
            </a:extLst>
          </p:cNvPr>
          <p:cNvSpPr txBox="1"/>
          <p:nvPr/>
        </p:nvSpPr>
        <p:spPr>
          <a:xfrm>
            <a:off x="272583" y="5661907"/>
            <a:ext cx="9648969" cy="137473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Why You Only Need to Test with 5 Users. url: </a:t>
            </a:r>
            <a:r>
              <a:rPr lang="en-GB" sz="1000" dirty="0">
                <a:hlinkClick r:id="rId2"/>
              </a:rPr>
              <a:t>https://www.nngroup.com/articles/why-you-only-need-to-test-with-5-users</a:t>
            </a: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Balsamiq – Rapid, effective and fun wireframing software</a:t>
            </a:r>
            <a:r>
              <a:rPr lang="en-GB" sz="1000" b="1" dirty="0"/>
              <a:t>. </a:t>
            </a:r>
            <a:r>
              <a:rPr lang="en-GB" sz="1000" dirty="0"/>
              <a:t>url: </a:t>
            </a:r>
            <a:r>
              <a:rPr lang="en-GB" sz="1000" dirty="0">
                <a:hlinkClick r:id="rId3"/>
              </a:rPr>
              <a:t>https://balsamiq.com/</a:t>
            </a:r>
            <a:endParaRPr lang="en-GB" sz="1000" dirty="0"/>
          </a:p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sz="1000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endParaRPr lang="en-GB" sz="1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CE1812-C5CC-47DD-9612-30BFB2076B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44" y="1700167"/>
            <a:ext cx="360040" cy="360040"/>
          </a:xfrm>
          <a:prstGeom prst="rect">
            <a:avLst/>
          </a:prstGeom>
        </p:spPr>
      </p:pic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5418062-A80F-41EA-A801-1CF1C2202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71" y="4617144"/>
            <a:ext cx="1651248" cy="1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Future 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2284" y="1916832"/>
            <a:ext cx="9361488" cy="5113337"/>
          </a:xfrm>
        </p:spPr>
        <p:txBody>
          <a:bodyPr/>
          <a:lstStyle/>
          <a:p>
            <a:r>
              <a:rPr lang="en-GB" dirty="0"/>
              <a:t>Q. Would having </a:t>
            </a:r>
            <a:r>
              <a:rPr lang="en-GB" dirty="0">
                <a:solidFill>
                  <a:srgbClr val="00B050"/>
                </a:solidFill>
              </a:rPr>
              <a:t>tabs</a:t>
            </a:r>
            <a:r>
              <a:rPr lang="en-GB" dirty="0"/>
              <a:t> help scale the tools visibility with bugs results?</a:t>
            </a:r>
            <a:br>
              <a:rPr lang="en-GB" dirty="0"/>
            </a:br>
            <a:endParaRPr lang="en-GB" dirty="0"/>
          </a:p>
          <a:p>
            <a:r>
              <a:rPr lang="en-GB" dirty="0"/>
              <a:t>Q. Do </a:t>
            </a:r>
            <a:r>
              <a:rPr lang="en-GB" dirty="0">
                <a:solidFill>
                  <a:srgbClr val="00B050"/>
                </a:solidFill>
              </a:rPr>
              <a:t>graphs</a:t>
            </a:r>
            <a:r>
              <a:rPr lang="en-GB" dirty="0"/>
              <a:t> help in understanding the bugs reported?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RQ 4: How is </a:t>
            </a:r>
            <a:r>
              <a:rPr lang="en-GB" dirty="0">
                <a:solidFill>
                  <a:srgbClr val="00B050"/>
                </a:solidFill>
              </a:rPr>
              <a:t>teamwork</a:t>
            </a:r>
            <a:r>
              <a:rPr lang="en-GB" dirty="0"/>
              <a:t> facilitated in bug fixing in context of multiple tools?																								</a:t>
            </a:r>
          </a:p>
          <a:p>
            <a:pPr marL="0" indent="0">
              <a:buNone/>
            </a:pPr>
            <a:r>
              <a:rPr lang="en-GB" dirty="0"/>
              <a:t>					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												</a:t>
            </a:r>
            <a:r>
              <a:rPr lang="en-GB" dirty="0">
                <a:solidFill>
                  <a:srgbClr val="00B050"/>
                </a:solidFill>
              </a:rPr>
              <a:t>	… many more!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130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Importance of Static Analysis tools</a:t>
            </a:r>
          </a:p>
          <a:p>
            <a:r>
              <a:rPr lang="de-DE" dirty="0"/>
              <a:t>Usage of Multiple Static Analysis tools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Need for a single user interface for multiple tools</a:t>
            </a:r>
          </a:p>
          <a:p>
            <a:endParaRPr lang="de-DE" dirty="0"/>
          </a:p>
          <a:p>
            <a:r>
              <a:rPr lang="de-DE" dirty="0"/>
              <a:t>This thesis work followed UX Design Cycle to achieve usable prototypes focussing on primary research questions such as, 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How to display results of the same codebase from different analysis tools?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feedback works to know that bug fixing is on-going?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to carry traceability of bug fixing? 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endParaRPr lang="en-GB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GB" dirty="0"/>
              <a:t> 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4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Research Methodology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269BFC5-F04C-47E7-A8B1-51CDB257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14169"/>
            <a:ext cx="5677290" cy="4829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6F378-FF87-4E1C-B4F2-BBCAC2091072}"/>
              </a:ext>
            </a:extLst>
          </p:cNvPr>
          <p:cNvSpPr txBox="1"/>
          <p:nvPr/>
        </p:nvSpPr>
        <p:spPr>
          <a:xfrm>
            <a:off x="304476" y="6135528"/>
            <a:ext cx="875298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/>
              <a:t>How to Change Your Career from Graphic Design to UX Design. url: https://www.interaction-design.org/literature/article/</a:t>
            </a:r>
            <a:br>
              <a:rPr lang="en-GB" sz="1000" dirty="0"/>
            </a:br>
            <a:r>
              <a:rPr lang="en-GB" sz="1000" dirty="0"/>
              <a:t>how-to-change-your-career-</a:t>
            </a:r>
            <a:r>
              <a:rPr lang="en-GB" sz="1000" dirty="0" err="1"/>
              <a:t>fromgraphic</a:t>
            </a:r>
            <a:r>
              <a:rPr lang="en-GB" sz="1000" dirty="0"/>
              <a:t>-design-to-</a:t>
            </a:r>
            <a:r>
              <a:rPr lang="en-GB" sz="1000" dirty="0" err="1"/>
              <a:t>ux</a:t>
            </a:r>
            <a:r>
              <a:rPr lang="en-GB" sz="1000" dirty="0"/>
              <a:t>-design.</a:t>
            </a:r>
            <a:endParaRPr lang="LID4096" sz="1000" dirty="0" err="1"/>
          </a:p>
        </p:txBody>
      </p:sp>
    </p:spTree>
    <p:extLst>
      <p:ext uri="{BB962C8B-B14F-4D97-AF65-F5344CB8AC3E}">
        <p14:creationId xmlns:p14="http://schemas.microsoft.com/office/powerpoint/2010/main" val="244966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Our Approaches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 Engineering disciplines:</a:t>
            </a:r>
            <a:br>
              <a:rPr lang="de-DE" dirty="0"/>
            </a:br>
            <a:endParaRPr lang="de-DE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Complex datasets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Compiler reporting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Continuous integration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Refactoring tools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Issue tracker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Stack Overflow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Gamification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de-DE" dirty="0"/>
              <a:t>Usability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67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70156" y="872331"/>
            <a:ext cx="9361488" cy="511333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Experimental Design</a:t>
            </a:r>
          </a:p>
          <a:p>
            <a:endParaRPr lang="de-DE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Recruit Test Users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Order of evaluation altered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Perform Tasks ( Metric 1 – Task Success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Likert Scale ( Metric 2 – Perceived Usability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Voting ( Metric 3 – Preferred Design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Usability inspection methods: Cognitive Walkthrough</a:t>
            </a:r>
            <a:br>
              <a:rPr lang="de-DE" dirty="0"/>
            </a:b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BD7A-0092-4C17-B8B6-A74861FFAA66}"/>
              </a:ext>
            </a:extLst>
          </p:cNvPr>
          <p:cNvSpPr txBox="1"/>
          <p:nvPr/>
        </p:nvSpPr>
        <p:spPr>
          <a:xfrm>
            <a:off x="270156" y="6185877"/>
            <a:ext cx="5826595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v"/>
            </a:pPr>
            <a:r>
              <a:rPr lang="en-GB" sz="1000" dirty="0" err="1"/>
              <a:t>Rensis</a:t>
            </a:r>
            <a:r>
              <a:rPr lang="en-GB" sz="1000" dirty="0"/>
              <a:t> Likert. “A technique for the measurement of attitudes.” In: Archives of psychology (1932). </a:t>
            </a:r>
            <a:endParaRPr lang="LID4096" sz="1000" dirty="0" err="1"/>
          </a:p>
        </p:txBody>
      </p:sp>
      <p:pic>
        <p:nvPicPr>
          <p:cNvPr id="8" name="Picture 7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3B3AD6A8-35AB-427B-A2AD-269DD1EF5E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1268414"/>
            <a:ext cx="177281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CAC-B08D-48EA-AFBF-FE4ED61A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Analysis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43A4A-0C29-4410-B5DB-F8BB34717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D5BD5-B903-4EF3-B0A5-ED380C4ED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42C5777-C084-429C-AD29-135A0F8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0" y="1290401"/>
            <a:ext cx="9057456" cy="48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7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CAC-B08D-48EA-AFBF-FE4ED61A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Code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43A4A-0C29-4410-B5DB-F8BB34717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D5BD5-B903-4EF3-B0A5-ED380C4ED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C5777-C084-429C-AD29-135A0F8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990" y="1316711"/>
            <a:ext cx="9057456" cy="47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455E-6DD1-4DF7-B3AC-EA9805FD7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93521-83B4-47CE-9B70-EFC6F668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CC51-8071-4C8E-B635-74AF1330A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848" y="3176972"/>
            <a:ext cx="2736304" cy="504056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UX Design Cycle 1</a:t>
            </a:r>
          </a:p>
        </p:txBody>
      </p:sp>
    </p:spTree>
    <p:extLst>
      <p:ext uri="{BB962C8B-B14F-4D97-AF65-F5344CB8AC3E}">
        <p14:creationId xmlns:p14="http://schemas.microsoft.com/office/powerpoint/2010/main" val="421749310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3208</TotalTime>
  <Words>1461</Words>
  <Application>Microsoft Office PowerPoint</Application>
  <PresentationFormat>A4 Paper (210x297 mm)</PresentationFormat>
  <Paragraphs>458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Unicode MS</vt:lpstr>
      <vt:lpstr>Calibri</vt:lpstr>
      <vt:lpstr>Wingdings</vt:lpstr>
      <vt:lpstr>HNI_PPT-Master_SWT_E</vt:lpstr>
      <vt:lpstr>PowerPoint Presentation</vt:lpstr>
      <vt:lpstr> Problem Statement</vt:lpstr>
      <vt:lpstr>Research Questions</vt:lpstr>
      <vt:lpstr>Research Methodology</vt:lpstr>
      <vt:lpstr>Our Approaches</vt:lpstr>
      <vt:lpstr>Evaluation</vt:lpstr>
      <vt:lpstr>Analysis View</vt:lpstr>
      <vt:lpstr>Code View</vt:lpstr>
      <vt:lpstr>PowerPoint Presentation</vt:lpstr>
      <vt:lpstr>UX 1</vt:lpstr>
      <vt:lpstr>PowerPoint Presentation</vt:lpstr>
      <vt:lpstr>[ RQ 1.1 ] Does a separate list or single list help the user to        identify the common bug? </vt:lpstr>
      <vt:lpstr>[ RQ 1.1 ] Does a separate list or single list help the user to        identify the common bug? </vt:lpstr>
      <vt:lpstr>[ RQ 1.1 ] Does a separate list or single list help the user to        identify the common bug? </vt:lpstr>
      <vt:lpstr>PowerPoint Presentation</vt:lpstr>
      <vt:lpstr>UX 1 – Lessons</vt:lpstr>
      <vt:lpstr>PowerPoint Presentation</vt:lpstr>
      <vt:lpstr>UX 2</vt:lpstr>
      <vt:lpstr>PowerPoint Presentation</vt:lpstr>
      <vt:lpstr>[ RQ 1.1 ] Does a separate list or single list help the user to        identify the common bug? </vt:lpstr>
      <vt:lpstr>[ RQ 1.1 ] Does a separate list or single list help the user to        identify the common bug? </vt:lpstr>
      <vt:lpstr>[ RQ 1.1 ] Does a separate list or single list help the user to        identify the common bug? </vt:lpstr>
      <vt:lpstr>PowerPoint Presentation</vt:lpstr>
      <vt:lpstr>UX 2 – Lessons</vt:lpstr>
      <vt:lpstr>PowerPoint Presentation</vt:lpstr>
      <vt:lpstr>UX 3</vt:lpstr>
      <vt:lpstr>PowerPoint Presentation</vt:lpstr>
      <vt:lpstr>PowerPoint Presentation</vt:lpstr>
      <vt:lpstr>[RQ 2.1]    How usable are each feedback functionality compared to the                           scenario of using uniﬁed UI to native UIs? </vt:lpstr>
      <vt:lpstr>PowerPoint Presentation</vt:lpstr>
      <vt:lpstr>Findings</vt:lpstr>
      <vt:lpstr>Limitations</vt:lpstr>
      <vt:lpstr>Future Work</vt:lpstr>
      <vt:lpstr>Summary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271</cp:revision>
  <dcterms:created xsi:type="dcterms:W3CDTF">2019-02-10T23:03:14Z</dcterms:created>
  <dcterms:modified xsi:type="dcterms:W3CDTF">2019-10-22T11:35:20Z</dcterms:modified>
</cp:coreProperties>
</file>