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3" r:id="rId8"/>
    <p:sldId id="320" r:id="rId9"/>
    <p:sldId id="284" r:id="rId10"/>
    <p:sldId id="276" r:id="rId11"/>
    <p:sldId id="283" r:id="rId12"/>
    <p:sldId id="323" r:id="rId13"/>
    <p:sldId id="321" r:id="rId14"/>
    <p:sldId id="322" r:id="rId15"/>
    <p:sldId id="286" r:id="rId16"/>
    <p:sldId id="291" r:id="rId17"/>
    <p:sldId id="288" r:id="rId18"/>
    <p:sldId id="289" r:id="rId19"/>
    <p:sldId id="302" r:id="rId20"/>
    <p:sldId id="304" r:id="rId21"/>
    <p:sldId id="292" r:id="rId22"/>
    <p:sldId id="298" r:id="rId23"/>
    <p:sldId id="300" r:id="rId24"/>
    <p:sldId id="301" r:id="rId25"/>
    <p:sldId id="262" r:id="rId26"/>
    <p:sldId id="263" r:id="rId27"/>
    <p:sldId id="266" r:id="rId28"/>
    <p:sldId id="319" r:id="rId29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308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How to display results of the same codebase from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GB" sz="2400" dirty="0"/>
              <a:t>different analysis tools? 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Tricorder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39485"/>
            <a:ext cx="8856984" cy="4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What feedback works to know that the bug fixing is on-going?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dirty="0"/>
              <a:t>What current tools do? </a:t>
            </a:r>
          </a:p>
          <a:p>
            <a:pPr marL="0" indent="0">
              <a:buNone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Traditional approach – Nightly Builds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How to carry traceability of bug fixing? </a:t>
            </a: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13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4" y="1844824"/>
            <a:ext cx="8913411" cy="45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complex grouping and linking of datasets for Spreadsheets application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</a:p>
          <a:p>
            <a:pPr marL="466362" lvl="1" indent="0">
              <a:buNone/>
            </a:pPr>
            <a:endParaRPr lang="en-GB" dirty="0"/>
          </a:p>
          <a:p>
            <a:r>
              <a:rPr lang="de-DE" dirty="0"/>
              <a:t>Issue tracker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/>
              <a:t>Information overload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/>
              <a:t>Expressiveness  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406920"/>
            <a:ext cx="863735" cy="10220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1C50C8A-5433-4F71-AF7A-8449CCEEB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078548"/>
            <a:ext cx="863735" cy="10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Perform Tasks</a:t>
            </a:r>
            <a:br>
              <a:rPr lang="de-DE" dirty="0"/>
            </a:b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Example: Find a bug which is reported in common by available tools.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4" y="188642"/>
            <a:ext cx="4933876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29704"/>
            <a:ext cx="7365171" cy="4312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736976" y="5365075"/>
            <a:ext cx="3097362" cy="79250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Similarly in June and July ...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534884"/>
            <a:ext cx="8477025" cy="37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follows UX Design Cycle to achieve usable prototypes focussing on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the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620688"/>
            <a:ext cx="9361488" cy="511333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2564904"/>
            <a:ext cx="3069163" cy="2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0" y="2638385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293096"/>
            <a:ext cx="24101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86" y="44496"/>
            <a:ext cx="6458997" cy="496340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r>
              <a:rPr lang="en-GB" dirty="0"/>
              <a:t>Brittany et. al.</a:t>
            </a:r>
          </a:p>
          <a:p>
            <a:pPr lvl="1">
              <a:buFontTx/>
              <a:buChar char="-"/>
            </a:pPr>
            <a:r>
              <a:rPr lang="en-GB" sz="1600" dirty="0"/>
              <a:t>Tool output</a:t>
            </a:r>
          </a:p>
          <a:p>
            <a:pPr lvl="1">
              <a:buFontTx/>
              <a:buChar char="-"/>
            </a:pPr>
            <a:r>
              <a:rPr lang="en-GB" sz="1600" dirty="0"/>
              <a:t>Result understandability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452374" y="141256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974A-706F-443C-B99B-98D539EC8CCD}"/>
              </a:ext>
            </a:extLst>
          </p:cNvPr>
          <p:cNvCxnSpPr/>
          <p:nvPr/>
        </p:nvCxnSpPr>
        <p:spPr>
          <a:xfrm>
            <a:off x="6551284" y="5007899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2CC40-E826-4236-8E02-A0D2FC5387C2}"/>
              </a:ext>
            </a:extLst>
          </p:cNvPr>
          <p:cNvSpPr txBox="1"/>
          <p:nvPr/>
        </p:nvSpPr>
        <p:spPr>
          <a:xfrm>
            <a:off x="7960065" y="5021240"/>
            <a:ext cx="1166986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100" dirty="0">
                <a:solidFill>
                  <a:srgbClr val="7030A0"/>
                </a:solidFill>
              </a:rPr>
              <a:t>Survey responses </a:t>
            </a:r>
            <a:endParaRPr lang="LID4096" sz="1100" dirty="0" err="1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36C666-F1E1-486A-9C42-9CA960B9B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0" y="4300807"/>
            <a:ext cx="5301588" cy="20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Prioritise the bug warning alerts</a:t>
            </a:r>
          </a:p>
          <a:p>
            <a:pPr marL="0" indent="0" algn="r">
              <a:buNone/>
            </a:pPr>
            <a:r>
              <a:rPr lang="en-GB" dirty="0"/>
              <a:t>( Lori et. al. 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Merges 3 tools for Java to show warnings </a:t>
            </a:r>
          </a:p>
          <a:p>
            <a:pPr marL="0" indent="0" algn="r">
              <a:buNone/>
            </a:pPr>
            <a:r>
              <a:rPr lang="en-GB" dirty="0"/>
              <a:t>( Na Meng et. al. 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Tricorder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err="1"/>
              <a:t>ReviewBot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Separate bug coverage by separate tool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Evaluation: Summative – Click rates</a:t>
            </a:r>
          </a:p>
          <a:p>
            <a:pPr marL="0" indent="0" algn="r">
              <a:buNone/>
            </a:pPr>
            <a:r>
              <a:rPr lang="en-GB" dirty="0"/>
              <a:t>(Caitlin et. al. 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Parfait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Scalability ( easy , expensive analysis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Precision ( bug track – real, no, potential ) </a:t>
            </a:r>
          </a:p>
          <a:p>
            <a:pPr marL="0" indent="0" algn="r">
              <a:buNone/>
            </a:pPr>
            <a:r>
              <a:rPr lang="en-GB" dirty="0"/>
              <a:t>(Cristina et. al.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A95CE-58D3-4A2F-96D9-3FCCC8DB722D}"/>
              </a:ext>
            </a:extLst>
          </p:cNvPr>
          <p:cNvSpPr/>
          <p:nvPr/>
        </p:nvSpPr>
        <p:spPr bwMode="auto">
          <a:xfrm>
            <a:off x="3152800" y="5445224"/>
            <a:ext cx="3672408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1360</TotalTime>
  <Words>643</Words>
  <Application>Microsoft Office PowerPoint</Application>
  <PresentationFormat>A4 Paper (210x297 mm)</PresentationFormat>
  <Paragraphs>245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Multiple Tools</vt:lpstr>
      <vt:lpstr>Multiple Tools</vt:lpstr>
      <vt:lpstr> Problem Statement</vt:lpstr>
      <vt:lpstr>Research Question 1</vt:lpstr>
      <vt:lpstr> What Current Tools do? - RQ 1</vt:lpstr>
      <vt:lpstr> What Current Tools do? - RQ 1</vt:lpstr>
      <vt:lpstr>Research Question 2</vt:lpstr>
      <vt:lpstr>Research Question 3 </vt:lpstr>
      <vt:lpstr> What Current Tools do? - RQ 3</vt:lpstr>
      <vt:lpstr>Our Approaches</vt:lpstr>
      <vt:lpstr>Our Approaches</vt:lpstr>
      <vt:lpstr>Our Approaches</vt:lpstr>
      <vt:lpstr>Example: RQ 1</vt:lpstr>
      <vt:lpstr>Example: RQ 1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Time Plan</vt:lpstr>
      <vt:lpstr>Milestones 1 2 3 </vt:lpstr>
      <vt:lpstr>Milestone 4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94</cp:revision>
  <dcterms:created xsi:type="dcterms:W3CDTF">2019-02-10T23:03:14Z</dcterms:created>
  <dcterms:modified xsi:type="dcterms:W3CDTF">2019-04-25T13:28:54Z</dcterms:modified>
</cp:coreProperties>
</file>