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259" r:id="rId2"/>
    <p:sldId id="261" r:id="rId3"/>
    <p:sldId id="267" r:id="rId4"/>
    <p:sldId id="269" r:id="rId5"/>
    <p:sldId id="270" r:id="rId6"/>
    <p:sldId id="274" r:id="rId7"/>
    <p:sldId id="275" r:id="rId8"/>
    <p:sldId id="273" r:id="rId9"/>
    <p:sldId id="272" r:id="rId10"/>
    <p:sldId id="281" r:id="rId11"/>
    <p:sldId id="284" r:id="rId12"/>
    <p:sldId id="276" r:id="rId13"/>
    <p:sldId id="315" r:id="rId14"/>
    <p:sldId id="283" r:id="rId15"/>
    <p:sldId id="287" r:id="rId16"/>
    <p:sldId id="286" r:id="rId17"/>
    <p:sldId id="317" r:id="rId18"/>
    <p:sldId id="320" r:id="rId19"/>
    <p:sldId id="291" r:id="rId20"/>
    <p:sldId id="288" r:id="rId21"/>
    <p:sldId id="289" r:id="rId22"/>
    <p:sldId id="290" r:id="rId23"/>
    <p:sldId id="296" r:id="rId24"/>
    <p:sldId id="294" r:id="rId25"/>
    <p:sldId id="295" r:id="rId26"/>
    <p:sldId id="302" r:id="rId27"/>
    <p:sldId id="304" r:id="rId28"/>
    <p:sldId id="318" r:id="rId29"/>
    <p:sldId id="292" r:id="rId30"/>
    <p:sldId id="298" r:id="rId31"/>
    <p:sldId id="300" r:id="rId32"/>
    <p:sldId id="301" r:id="rId33"/>
    <p:sldId id="316" r:id="rId34"/>
    <p:sldId id="262" r:id="rId35"/>
    <p:sldId id="263" r:id="rId36"/>
    <p:sldId id="266" r:id="rId37"/>
    <p:sldId id="309" r:id="rId38"/>
    <p:sldId id="310" r:id="rId39"/>
    <p:sldId id="311" r:id="rId40"/>
    <p:sldId id="312" r:id="rId41"/>
    <p:sldId id="260" r:id="rId42"/>
    <p:sldId id="319" r:id="rId43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howGuides="1">
      <p:cViewPr varScale="1">
        <p:scale>
          <a:sx n="68" d="100"/>
          <a:sy n="68" d="100"/>
        </p:scale>
        <p:origin x="1308" y="6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8F67D-141B-45A6-A86C-59BCA582AA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B3F4544F-534E-4A37-9521-3AE600E6AAFD}">
      <dgm:prSet phldrT="[Text]"/>
      <dgm:spPr/>
      <dgm:t>
        <a:bodyPr/>
        <a:lstStyle/>
        <a:p>
          <a:r>
            <a:rPr lang="en-GB" dirty="0"/>
            <a:t>Research</a:t>
          </a:r>
          <a:endParaRPr lang="LID4096" dirty="0"/>
        </a:p>
      </dgm:t>
    </dgm:pt>
    <dgm:pt modelId="{B068A72B-6514-4686-B528-C7E93535CEB9}" type="parTrans" cxnId="{16C7468D-155D-4455-BE47-2129CDA4A9D0}">
      <dgm:prSet/>
      <dgm:spPr/>
      <dgm:t>
        <a:bodyPr/>
        <a:lstStyle/>
        <a:p>
          <a:endParaRPr lang="LID4096"/>
        </a:p>
      </dgm:t>
    </dgm:pt>
    <dgm:pt modelId="{C026BF94-CA5C-41AE-9456-C8E6574DCA46}" type="sibTrans" cxnId="{16C7468D-155D-4455-BE47-2129CDA4A9D0}">
      <dgm:prSet/>
      <dgm:spPr/>
      <dgm:t>
        <a:bodyPr/>
        <a:lstStyle/>
        <a:p>
          <a:endParaRPr lang="LID4096"/>
        </a:p>
      </dgm:t>
    </dgm:pt>
    <dgm:pt modelId="{F1158EC9-D4B9-4E20-AB7F-5581E3B0BA83}">
      <dgm:prSet phldrT="[Text]"/>
      <dgm:spPr/>
      <dgm:t>
        <a:bodyPr/>
        <a:lstStyle/>
        <a:p>
          <a:r>
            <a:rPr lang="en-GB" dirty="0"/>
            <a:t>Adapt</a:t>
          </a:r>
          <a:endParaRPr lang="LID4096" dirty="0"/>
        </a:p>
      </dgm:t>
    </dgm:pt>
    <dgm:pt modelId="{EFD6E86B-3894-4B10-9D84-5078982A20D9}" type="parTrans" cxnId="{82A85E37-6F79-4AF5-89AF-BB6CCFA1B5A6}">
      <dgm:prSet/>
      <dgm:spPr/>
      <dgm:t>
        <a:bodyPr/>
        <a:lstStyle/>
        <a:p>
          <a:endParaRPr lang="LID4096"/>
        </a:p>
      </dgm:t>
    </dgm:pt>
    <dgm:pt modelId="{6608139E-7F3F-4B5A-9062-DB95021B4742}" type="sibTrans" cxnId="{82A85E37-6F79-4AF5-89AF-BB6CCFA1B5A6}">
      <dgm:prSet/>
      <dgm:spPr/>
      <dgm:t>
        <a:bodyPr/>
        <a:lstStyle/>
        <a:p>
          <a:endParaRPr lang="LID4096"/>
        </a:p>
      </dgm:t>
    </dgm:pt>
    <dgm:pt modelId="{ADC60C1C-678E-4CB7-BE18-8E0CD31C9C3E}">
      <dgm:prSet phldrT="[Text]"/>
      <dgm:spPr/>
      <dgm:t>
        <a:bodyPr/>
        <a:lstStyle/>
        <a:p>
          <a:r>
            <a:rPr lang="en-GB" dirty="0"/>
            <a:t>Design</a:t>
          </a:r>
          <a:endParaRPr lang="LID4096" dirty="0"/>
        </a:p>
      </dgm:t>
    </dgm:pt>
    <dgm:pt modelId="{EE160939-2E11-4A1C-8994-2C3368CA3144}" type="parTrans" cxnId="{90E8B967-BDF0-4A1F-BF79-C7A60AF0A298}">
      <dgm:prSet/>
      <dgm:spPr/>
      <dgm:t>
        <a:bodyPr/>
        <a:lstStyle/>
        <a:p>
          <a:endParaRPr lang="LID4096"/>
        </a:p>
      </dgm:t>
    </dgm:pt>
    <dgm:pt modelId="{F4FDEF55-9F09-407C-A079-086C6B242EF8}" type="sibTrans" cxnId="{90E8B967-BDF0-4A1F-BF79-C7A60AF0A298}">
      <dgm:prSet/>
      <dgm:spPr/>
      <dgm:t>
        <a:bodyPr/>
        <a:lstStyle/>
        <a:p>
          <a:endParaRPr lang="LID4096"/>
        </a:p>
      </dgm:t>
    </dgm:pt>
    <dgm:pt modelId="{59737628-9CC4-40D1-929E-8522F1AB089D}">
      <dgm:prSet phldrT="[Text]"/>
      <dgm:spPr/>
      <dgm:t>
        <a:bodyPr/>
        <a:lstStyle/>
        <a:p>
          <a:r>
            <a:rPr lang="en-GB" dirty="0"/>
            <a:t>Evaluate</a:t>
          </a:r>
          <a:endParaRPr lang="LID4096" dirty="0"/>
        </a:p>
      </dgm:t>
    </dgm:pt>
    <dgm:pt modelId="{5FFE2AC9-C265-4688-8C88-0AB4B1CE6B1D}" type="parTrans" cxnId="{B9BD259B-FCF7-436A-85A7-695A9485010E}">
      <dgm:prSet/>
      <dgm:spPr/>
      <dgm:t>
        <a:bodyPr/>
        <a:lstStyle/>
        <a:p>
          <a:endParaRPr lang="LID4096"/>
        </a:p>
      </dgm:t>
    </dgm:pt>
    <dgm:pt modelId="{C10973F4-63DB-43C9-9CF7-794C1F1070AF}" type="sibTrans" cxnId="{B9BD259B-FCF7-436A-85A7-695A9485010E}">
      <dgm:prSet/>
      <dgm:spPr/>
      <dgm:t>
        <a:bodyPr/>
        <a:lstStyle/>
        <a:p>
          <a:endParaRPr lang="LID4096"/>
        </a:p>
      </dgm:t>
    </dgm:pt>
    <dgm:pt modelId="{A7BBB1CC-5E90-47B1-A17D-D35776F29287}">
      <dgm:prSet phldrT="[Text]"/>
      <dgm:spPr/>
      <dgm:t>
        <a:bodyPr/>
        <a:lstStyle/>
        <a:p>
          <a:r>
            <a:rPr lang="en-GB" dirty="0"/>
            <a:t>Report</a:t>
          </a:r>
          <a:endParaRPr lang="LID4096" dirty="0"/>
        </a:p>
      </dgm:t>
    </dgm:pt>
    <dgm:pt modelId="{0383F2FB-6952-4079-87D2-22F05D1D51E4}" type="parTrans" cxnId="{177F34C4-DA51-4610-809E-9DB79ED81730}">
      <dgm:prSet/>
      <dgm:spPr/>
      <dgm:t>
        <a:bodyPr/>
        <a:lstStyle/>
        <a:p>
          <a:endParaRPr lang="LID4096"/>
        </a:p>
      </dgm:t>
    </dgm:pt>
    <dgm:pt modelId="{340D537C-A519-49ED-A9CE-0D632106FBE9}" type="sibTrans" cxnId="{177F34C4-DA51-4610-809E-9DB79ED81730}">
      <dgm:prSet/>
      <dgm:spPr/>
      <dgm:t>
        <a:bodyPr/>
        <a:lstStyle/>
        <a:p>
          <a:endParaRPr lang="LID4096"/>
        </a:p>
      </dgm:t>
    </dgm:pt>
    <dgm:pt modelId="{34885FDD-7FF4-4E9E-9DA2-B048C8CE1BB8}" type="pres">
      <dgm:prSet presAssocID="{9788F67D-141B-45A6-A86C-59BCA582AA8E}" presName="Name0" presStyleCnt="0">
        <dgm:presLayoutVars>
          <dgm:dir/>
          <dgm:resizeHandles val="exact"/>
        </dgm:presLayoutVars>
      </dgm:prSet>
      <dgm:spPr/>
    </dgm:pt>
    <dgm:pt modelId="{A57B821A-B6AF-435F-B504-FEE475F50CB1}" type="pres">
      <dgm:prSet presAssocID="{9788F67D-141B-45A6-A86C-59BCA582AA8E}" presName="cycle" presStyleCnt="0"/>
      <dgm:spPr/>
    </dgm:pt>
    <dgm:pt modelId="{D8A3459C-15F7-4050-928C-8A4815494A67}" type="pres">
      <dgm:prSet presAssocID="{B3F4544F-534E-4A37-9521-3AE600E6AAFD}" presName="nodeFirstNode" presStyleLbl="node1" presStyleIdx="0" presStyleCnt="5">
        <dgm:presLayoutVars>
          <dgm:bulletEnabled val="1"/>
        </dgm:presLayoutVars>
      </dgm:prSet>
      <dgm:spPr/>
    </dgm:pt>
    <dgm:pt modelId="{49F5CF86-145A-4B0E-8FF1-958D2A11F1D7}" type="pres">
      <dgm:prSet presAssocID="{C026BF94-CA5C-41AE-9456-C8E6574DCA46}" presName="sibTransFirstNode" presStyleLbl="bgShp" presStyleIdx="0" presStyleCnt="1"/>
      <dgm:spPr/>
    </dgm:pt>
    <dgm:pt modelId="{BC87575F-38ED-4A69-B12E-B36FB46DE8FA}" type="pres">
      <dgm:prSet presAssocID="{F1158EC9-D4B9-4E20-AB7F-5581E3B0BA83}" presName="nodeFollowingNodes" presStyleLbl="node1" presStyleIdx="1" presStyleCnt="5">
        <dgm:presLayoutVars>
          <dgm:bulletEnabled val="1"/>
        </dgm:presLayoutVars>
      </dgm:prSet>
      <dgm:spPr/>
    </dgm:pt>
    <dgm:pt modelId="{90AE70DC-C33A-4464-9F4B-44AA63710A4F}" type="pres">
      <dgm:prSet presAssocID="{ADC60C1C-678E-4CB7-BE18-8E0CD31C9C3E}" presName="nodeFollowingNodes" presStyleLbl="node1" presStyleIdx="2" presStyleCnt="5">
        <dgm:presLayoutVars>
          <dgm:bulletEnabled val="1"/>
        </dgm:presLayoutVars>
      </dgm:prSet>
      <dgm:spPr/>
    </dgm:pt>
    <dgm:pt modelId="{94E3EBF1-1F99-44BC-B1A5-E24B7A584133}" type="pres">
      <dgm:prSet presAssocID="{59737628-9CC4-40D1-929E-8522F1AB089D}" presName="nodeFollowingNodes" presStyleLbl="node1" presStyleIdx="3" presStyleCnt="5">
        <dgm:presLayoutVars>
          <dgm:bulletEnabled val="1"/>
        </dgm:presLayoutVars>
      </dgm:prSet>
      <dgm:spPr/>
    </dgm:pt>
    <dgm:pt modelId="{CBA8C455-ACBA-43A1-94B3-BAFAA2996074}" type="pres">
      <dgm:prSet presAssocID="{A7BBB1CC-5E90-47B1-A17D-D35776F2928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85C1A411-B994-448C-879F-2681F2623FC7}" type="presOf" srcId="{C026BF94-CA5C-41AE-9456-C8E6574DCA46}" destId="{49F5CF86-145A-4B0E-8FF1-958D2A11F1D7}" srcOrd="0" destOrd="0" presId="urn:microsoft.com/office/officeart/2005/8/layout/cycle3"/>
    <dgm:cxn modelId="{82A85E37-6F79-4AF5-89AF-BB6CCFA1B5A6}" srcId="{9788F67D-141B-45A6-A86C-59BCA582AA8E}" destId="{F1158EC9-D4B9-4E20-AB7F-5581E3B0BA83}" srcOrd="1" destOrd="0" parTransId="{EFD6E86B-3894-4B10-9D84-5078982A20D9}" sibTransId="{6608139E-7F3F-4B5A-9062-DB95021B4742}"/>
    <dgm:cxn modelId="{90E8B967-BDF0-4A1F-BF79-C7A60AF0A298}" srcId="{9788F67D-141B-45A6-A86C-59BCA582AA8E}" destId="{ADC60C1C-678E-4CB7-BE18-8E0CD31C9C3E}" srcOrd="2" destOrd="0" parTransId="{EE160939-2E11-4A1C-8994-2C3368CA3144}" sibTransId="{F4FDEF55-9F09-407C-A079-086C6B242EF8}"/>
    <dgm:cxn modelId="{71FB1379-7EE6-436B-BA03-7FF80E87EDB3}" type="presOf" srcId="{B3F4544F-534E-4A37-9521-3AE600E6AAFD}" destId="{D8A3459C-15F7-4050-928C-8A4815494A67}" srcOrd="0" destOrd="0" presId="urn:microsoft.com/office/officeart/2005/8/layout/cycle3"/>
    <dgm:cxn modelId="{7D3F9F80-D24C-48FE-A947-1692F18D998B}" type="presOf" srcId="{9788F67D-141B-45A6-A86C-59BCA582AA8E}" destId="{34885FDD-7FF4-4E9E-9DA2-B048C8CE1BB8}" srcOrd="0" destOrd="0" presId="urn:microsoft.com/office/officeart/2005/8/layout/cycle3"/>
    <dgm:cxn modelId="{16C7468D-155D-4455-BE47-2129CDA4A9D0}" srcId="{9788F67D-141B-45A6-A86C-59BCA582AA8E}" destId="{B3F4544F-534E-4A37-9521-3AE600E6AAFD}" srcOrd="0" destOrd="0" parTransId="{B068A72B-6514-4686-B528-C7E93535CEB9}" sibTransId="{C026BF94-CA5C-41AE-9456-C8E6574DCA46}"/>
    <dgm:cxn modelId="{11EF7B91-71A5-4A8B-ADD0-7B634D690960}" type="presOf" srcId="{ADC60C1C-678E-4CB7-BE18-8E0CD31C9C3E}" destId="{90AE70DC-C33A-4464-9F4B-44AA63710A4F}" srcOrd="0" destOrd="0" presId="urn:microsoft.com/office/officeart/2005/8/layout/cycle3"/>
    <dgm:cxn modelId="{B9BD259B-FCF7-436A-85A7-695A9485010E}" srcId="{9788F67D-141B-45A6-A86C-59BCA582AA8E}" destId="{59737628-9CC4-40D1-929E-8522F1AB089D}" srcOrd="3" destOrd="0" parTransId="{5FFE2AC9-C265-4688-8C88-0AB4B1CE6B1D}" sibTransId="{C10973F4-63DB-43C9-9CF7-794C1F1070AF}"/>
    <dgm:cxn modelId="{E2BA7CAD-F295-4661-BD89-E02CBCAA5FD1}" type="presOf" srcId="{F1158EC9-D4B9-4E20-AB7F-5581E3B0BA83}" destId="{BC87575F-38ED-4A69-B12E-B36FB46DE8FA}" srcOrd="0" destOrd="0" presId="urn:microsoft.com/office/officeart/2005/8/layout/cycle3"/>
    <dgm:cxn modelId="{839D98C0-A560-48DD-AF60-2AB5408C3754}" type="presOf" srcId="{A7BBB1CC-5E90-47B1-A17D-D35776F29287}" destId="{CBA8C455-ACBA-43A1-94B3-BAFAA2996074}" srcOrd="0" destOrd="0" presId="urn:microsoft.com/office/officeart/2005/8/layout/cycle3"/>
    <dgm:cxn modelId="{177F34C4-DA51-4610-809E-9DB79ED81730}" srcId="{9788F67D-141B-45A6-A86C-59BCA582AA8E}" destId="{A7BBB1CC-5E90-47B1-A17D-D35776F29287}" srcOrd="4" destOrd="0" parTransId="{0383F2FB-6952-4079-87D2-22F05D1D51E4}" sibTransId="{340D537C-A519-49ED-A9CE-0D632106FBE9}"/>
    <dgm:cxn modelId="{722520D6-DDD7-4BFF-AA2E-A2B42018A8A1}" type="presOf" srcId="{59737628-9CC4-40D1-929E-8522F1AB089D}" destId="{94E3EBF1-1F99-44BC-B1A5-E24B7A584133}" srcOrd="0" destOrd="0" presId="urn:microsoft.com/office/officeart/2005/8/layout/cycle3"/>
    <dgm:cxn modelId="{470C377E-9C9A-4893-9244-A799F98A319F}" type="presParOf" srcId="{34885FDD-7FF4-4E9E-9DA2-B048C8CE1BB8}" destId="{A57B821A-B6AF-435F-B504-FEE475F50CB1}" srcOrd="0" destOrd="0" presId="urn:microsoft.com/office/officeart/2005/8/layout/cycle3"/>
    <dgm:cxn modelId="{1C5DC9D2-D996-4C5A-8291-44E2CC9E363C}" type="presParOf" srcId="{A57B821A-B6AF-435F-B504-FEE475F50CB1}" destId="{D8A3459C-15F7-4050-928C-8A4815494A67}" srcOrd="0" destOrd="0" presId="urn:microsoft.com/office/officeart/2005/8/layout/cycle3"/>
    <dgm:cxn modelId="{355CD8EC-A1E4-43CD-97CD-93B19E9D27EF}" type="presParOf" srcId="{A57B821A-B6AF-435F-B504-FEE475F50CB1}" destId="{49F5CF86-145A-4B0E-8FF1-958D2A11F1D7}" srcOrd="1" destOrd="0" presId="urn:microsoft.com/office/officeart/2005/8/layout/cycle3"/>
    <dgm:cxn modelId="{F8FA48C2-057C-404A-80D0-DC1BB45D77EB}" type="presParOf" srcId="{A57B821A-B6AF-435F-B504-FEE475F50CB1}" destId="{BC87575F-38ED-4A69-B12E-B36FB46DE8FA}" srcOrd="2" destOrd="0" presId="urn:microsoft.com/office/officeart/2005/8/layout/cycle3"/>
    <dgm:cxn modelId="{2E4B50B4-CDEC-46DE-849E-9A5652FE16A7}" type="presParOf" srcId="{A57B821A-B6AF-435F-B504-FEE475F50CB1}" destId="{90AE70DC-C33A-4464-9F4B-44AA63710A4F}" srcOrd="3" destOrd="0" presId="urn:microsoft.com/office/officeart/2005/8/layout/cycle3"/>
    <dgm:cxn modelId="{5D0D1D0D-4DC0-4500-A6A0-C6C46BC06DD7}" type="presParOf" srcId="{A57B821A-B6AF-435F-B504-FEE475F50CB1}" destId="{94E3EBF1-1F99-44BC-B1A5-E24B7A584133}" srcOrd="4" destOrd="0" presId="urn:microsoft.com/office/officeart/2005/8/layout/cycle3"/>
    <dgm:cxn modelId="{5C8CF687-2A07-4E3B-AEE2-DED739C39903}" type="presParOf" srcId="{A57B821A-B6AF-435F-B504-FEE475F50CB1}" destId="{CBA8C455-ACBA-43A1-94B3-BAFAA299607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5CF86-145A-4B0E-8FF1-958D2A11F1D7}">
      <dsp:nvSpPr>
        <dsp:cNvPr id="0" name=""/>
        <dsp:cNvSpPr/>
      </dsp:nvSpPr>
      <dsp:spPr>
        <a:xfrm>
          <a:off x="1107937" y="-25298"/>
          <a:ext cx="4388124" cy="4388124"/>
        </a:xfrm>
        <a:prstGeom prst="circularArrow">
          <a:avLst>
            <a:gd name="adj1" fmla="val 5544"/>
            <a:gd name="adj2" fmla="val 330680"/>
            <a:gd name="adj3" fmla="val 13802154"/>
            <a:gd name="adj4" fmla="val 1737002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3459C-15F7-4050-928C-8A4815494A67}">
      <dsp:nvSpPr>
        <dsp:cNvPr id="0" name=""/>
        <dsp:cNvSpPr/>
      </dsp:nvSpPr>
      <dsp:spPr>
        <a:xfrm>
          <a:off x="2286248" y="879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Research</a:t>
          </a:r>
          <a:endParaRPr lang="LID4096" sz="3100" kern="1200" dirty="0"/>
        </a:p>
      </dsp:txBody>
      <dsp:txXfrm>
        <a:off x="2335833" y="50464"/>
        <a:ext cx="1932333" cy="916581"/>
      </dsp:txXfrm>
    </dsp:sp>
    <dsp:sp modelId="{BC87575F-38ED-4A69-B12E-B36FB46DE8FA}">
      <dsp:nvSpPr>
        <dsp:cNvPr id="0" name=""/>
        <dsp:cNvSpPr/>
      </dsp:nvSpPr>
      <dsp:spPr>
        <a:xfrm>
          <a:off x="4065930" y="1293894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Adapt</a:t>
          </a:r>
          <a:endParaRPr lang="LID4096" sz="3100" kern="1200" dirty="0"/>
        </a:p>
      </dsp:txBody>
      <dsp:txXfrm>
        <a:off x="4115515" y="1343479"/>
        <a:ext cx="1932333" cy="916581"/>
      </dsp:txXfrm>
    </dsp:sp>
    <dsp:sp modelId="{90AE70DC-C33A-4464-9F4B-44AA63710A4F}">
      <dsp:nvSpPr>
        <dsp:cNvPr id="0" name=""/>
        <dsp:cNvSpPr/>
      </dsp:nvSpPr>
      <dsp:spPr>
        <a:xfrm>
          <a:off x="3386152" y="3386035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Design</a:t>
          </a:r>
          <a:endParaRPr lang="LID4096" sz="3100" kern="1200" dirty="0"/>
        </a:p>
      </dsp:txBody>
      <dsp:txXfrm>
        <a:off x="3435737" y="3435620"/>
        <a:ext cx="1932333" cy="916581"/>
      </dsp:txXfrm>
    </dsp:sp>
    <dsp:sp modelId="{94E3EBF1-1F99-44BC-B1A5-E24B7A584133}">
      <dsp:nvSpPr>
        <dsp:cNvPr id="0" name=""/>
        <dsp:cNvSpPr/>
      </dsp:nvSpPr>
      <dsp:spPr>
        <a:xfrm>
          <a:off x="1186344" y="3386035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Evaluate</a:t>
          </a:r>
          <a:endParaRPr lang="LID4096" sz="3100" kern="1200" dirty="0"/>
        </a:p>
      </dsp:txBody>
      <dsp:txXfrm>
        <a:off x="1235929" y="3435620"/>
        <a:ext cx="1932333" cy="916581"/>
      </dsp:txXfrm>
    </dsp:sp>
    <dsp:sp modelId="{CBA8C455-ACBA-43A1-94B3-BAFAA2996074}">
      <dsp:nvSpPr>
        <dsp:cNvPr id="0" name=""/>
        <dsp:cNvSpPr/>
      </dsp:nvSpPr>
      <dsp:spPr>
        <a:xfrm>
          <a:off x="506565" y="1293894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Report</a:t>
          </a:r>
          <a:endParaRPr lang="LID4096" sz="3100" kern="1200" dirty="0"/>
        </a:p>
      </dsp:txBody>
      <dsp:txXfrm>
        <a:off x="556150" y="1343479"/>
        <a:ext cx="1932333" cy="916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21.04.2019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21.04.2019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Research different techniques as mentioned in chapter 6 that tackle the respective research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in other domains of software engineering.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Adapt those techniques and design prototypes with own techniques for the domain of static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Design prototypes with a Balsamiq wireframe tool [2] of those techniques to improve the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usability of integrating analysis tools.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Design user studies that evaluate the efficiency of those techniques, with professional code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Run the user studies and report on their results.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Loop until desired outcome towards good user experience is achieved.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227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sis-tcs/sarif-spe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169166" TargetMode="External"/><Relationship Id="rId2" Type="http://schemas.openxmlformats.org/officeDocument/2006/relationships/hyperlink" Target="https://www.nngroup.com/articles/why-you-only-need-to-test-with-5-users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tangan-berdoa-kristen-agama-doa-304398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r>
              <a:rPr lang="de-DE" dirty="0"/>
              <a:t>Author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Problem Statement</a:t>
            </a:r>
          </a:p>
          <a:p>
            <a:endParaRPr lang="de-DE" dirty="0"/>
          </a:p>
          <a:p>
            <a:r>
              <a:rPr lang="de-DE" dirty="0"/>
              <a:t>Research Questions</a:t>
            </a:r>
          </a:p>
          <a:p>
            <a:endParaRPr lang="de-DE" dirty="0"/>
          </a:p>
          <a:p>
            <a:r>
              <a:rPr lang="de-DE" dirty="0"/>
              <a:t>What Current Tools do?</a:t>
            </a:r>
          </a:p>
          <a:p>
            <a:endParaRPr lang="de-DE" dirty="0"/>
          </a:p>
          <a:p>
            <a:r>
              <a:rPr lang="de-DE" dirty="0"/>
              <a:t>Our Approaches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  <a:p>
            <a:endParaRPr lang="de-DE" dirty="0"/>
          </a:p>
          <a:p>
            <a:r>
              <a:rPr lang="de-DE" dirty="0"/>
              <a:t>Time Plan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15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How to display results of the same codebase from different analysis tools?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feedback works to know that the bug fixing is on-going?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to carry traceability of bug fixing?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93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41" y="1469769"/>
            <a:ext cx="5896344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7945643" cy="40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5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124744"/>
            <a:ext cx="9361488" cy="511333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9D7BF6-AB6F-4430-8578-AF3B3A9CF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382730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93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Design Cycle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47" y="2045641"/>
            <a:ext cx="5011976" cy="4263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D6563-6C23-49EB-9950-B696F5ADF875}"/>
              </a:ext>
            </a:extLst>
          </p:cNvPr>
          <p:cNvSpPr txBox="1"/>
          <p:nvPr/>
        </p:nvSpPr>
        <p:spPr>
          <a:xfrm>
            <a:off x="270900" y="1502301"/>
            <a:ext cx="2800126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dirty="0"/>
              <a:t>Research Methodology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more complex grouping and linking of datasets in the context of a user interface of Spreadsheets application.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</a:p>
          <a:p>
            <a:pPr marL="466362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Gaur et. al.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linear search problem in indexing as it takes more time for large volumes of data. So, different parameters are introduced to decrease computation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Example: Searching for toy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49" y="2541771"/>
            <a:ext cx="1169574" cy="138398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1959E97-4EFD-4B55-B820-FF23B7331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5073962"/>
            <a:ext cx="1169574" cy="1383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D827D-699E-436B-ACD2-FC80589A8D77}"/>
              </a:ext>
            </a:extLst>
          </p:cNvPr>
          <p:cNvSpPr txBox="1"/>
          <p:nvPr/>
        </p:nvSpPr>
        <p:spPr>
          <a:xfrm>
            <a:off x="6166918" y="3455749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756B-018E-48B1-A599-9AF56BAB01A1}"/>
              </a:ext>
            </a:extLst>
          </p:cNvPr>
          <p:cNvSpPr txBox="1"/>
          <p:nvPr/>
        </p:nvSpPr>
        <p:spPr>
          <a:xfrm>
            <a:off x="4917165" y="5966529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2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Compiler reporting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en-GB" dirty="0"/>
              <a:t>Horning et. al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error logging with statistics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stating what kind of bugs are not found along with bugs found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7A020AF-72D7-4F42-A419-633515EC4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541771"/>
            <a:ext cx="1169574" cy="1383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21ED6-4A8E-493A-8ACF-D99A2089DC68}"/>
              </a:ext>
            </a:extLst>
          </p:cNvPr>
          <p:cNvSpPr txBox="1"/>
          <p:nvPr/>
        </p:nvSpPr>
        <p:spPr>
          <a:xfrm>
            <a:off x="4557125" y="3452231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2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Refactoring tools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Dustinca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-     barrier of discoverability </a:t>
            </a:r>
          </a:p>
          <a:p>
            <a:pPr>
              <a:buFontTx/>
              <a:buChar char="-"/>
            </a:pPr>
            <a:r>
              <a:rPr lang="en-GB" dirty="0"/>
              <a:t>introduced a smart tag for code can be refactored. 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'on-board' phase _ </a:t>
            </a:r>
            <a:r>
              <a:rPr lang="en-GB" b="1" dirty="0"/>
              <a:t>Gamification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Hayashi et. al. - task level commits in order to maintain edit history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AAAABB-019E-44AD-A346-D7359BA8F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852936"/>
            <a:ext cx="1169574" cy="138398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533C5BF-7C96-4D39-9B00-A12D29212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2" y="4897594"/>
            <a:ext cx="1169574" cy="1383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82B04-71BC-4C99-9255-B364CECC4A15}"/>
              </a:ext>
            </a:extLst>
          </p:cNvPr>
          <p:cNvSpPr txBox="1"/>
          <p:nvPr/>
        </p:nvSpPr>
        <p:spPr>
          <a:xfrm>
            <a:off x="6933389" y="3741093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3</a:t>
            </a:r>
            <a:endParaRPr lang="LID4096" b="1" dirty="0" err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7C721-241F-45CF-8E26-5CCD2CEC25F0}"/>
              </a:ext>
            </a:extLst>
          </p:cNvPr>
          <p:cNvSpPr txBox="1"/>
          <p:nvPr/>
        </p:nvSpPr>
        <p:spPr>
          <a:xfrm>
            <a:off x="8083491" y="5777667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3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3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Issue tracker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Information overload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Expressiveness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Ideal to describe the priory as per team decision instead of personal choice. 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91CC95-7BCB-4DC1-98E4-1240A0747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4406446"/>
            <a:ext cx="1169574" cy="1383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899BD-D79C-448F-8E8E-5DE6831DDA3A}"/>
              </a:ext>
            </a:extLst>
          </p:cNvPr>
          <p:cNvSpPr txBox="1"/>
          <p:nvPr/>
        </p:nvSpPr>
        <p:spPr>
          <a:xfrm>
            <a:off x="8258774" y="5337113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3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Stack Overflow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 -  Wang et. al. : 10934198 questions on a 'User Interface' topic</a:t>
            </a:r>
          </a:p>
          <a:p>
            <a:pPr marL="0" indent="0">
              <a:buNone/>
            </a:pPr>
            <a:r>
              <a:rPr lang="en-GB" dirty="0"/>
              <a:t> -  </a:t>
            </a:r>
            <a:r>
              <a:rPr lang="en-GB" dirty="0" err="1"/>
              <a:t>Treude</a:t>
            </a:r>
            <a:r>
              <a:rPr lang="en-GB" dirty="0"/>
              <a:t> et. al. : 72.30 % questions have between 2 and 4 tags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3DF5C-495D-4DA2-8B20-D7806E51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25" y="3011699"/>
            <a:ext cx="7264750" cy="337005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AB77186-1F87-49FF-9B3B-90D739756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56190"/>
            <a:ext cx="1169574" cy="1383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BA382D-FE9E-4017-A20D-6262B60732AF}"/>
              </a:ext>
            </a:extLst>
          </p:cNvPr>
          <p:cNvSpPr txBox="1"/>
          <p:nvPr/>
        </p:nvSpPr>
        <p:spPr>
          <a:xfrm>
            <a:off x="7751469" y="2482302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4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14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Number of Test Users: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		Dr. Nielsen recommends – </a:t>
            </a:r>
            <a:r>
              <a:rPr lang="de-DE" b="1" dirty="0"/>
              <a:t>5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Nielsen, Jakob, and </a:t>
            </a:r>
            <a:r>
              <a:rPr lang="en-GB" dirty="0" err="1"/>
              <a:t>Landauer</a:t>
            </a:r>
            <a:r>
              <a:rPr lang="en-GB" dirty="0"/>
              <a:t>, Thomas K.: </a:t>
            </a:r>
          </a:p>
          <a:p>
            <a:pPr marL="0" indent="0">
              <a:buNone/>
            </a:pPr>
            <a:r>
              <a:rPr lang="en-GB" dirty="0"/>
              <a:t>"A mathematical model of the finding of usability problems,"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Order of evaluation: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Users tend to learn – order of presenting prototyes is altered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B653CF-A088-4553-A288-0862278D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916832"/>
            <a:ext cx="3607375" cy="21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3822714"/>
            <a:ext cx="3069163" cy="23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7B2BA-669C-40D9-9469-E11D62866F00}"/>
              </a:ext>
            </a:extLst>
          </p:cNvPr>
          <p:cNvSpPr txBox="1"/>
          <p:nvPr/>
        </p:nvSpPr>
        <p:spPr>
          <a:xfrm rot="20466419">
            <a:off x="5675400" y="5062213"/>
            <a:ext cx="305853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2800" dirty="0">
                <a:solidFill>
                  <a:srgbClr val="00B050"/>
                </a:solidFill>
              </a:rPr>
              <a:t>Comparative Study</a:t>
            </a:r>
            <a:endParaRPr lang="LID4096" sz="28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91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4" y="188642"/>
            <a:ext cx="4933876" cy="61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0" y="1297514"/>
            <a:ext cx="4746825" cy="2779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B5AF2-B857-4002-B6A3-078369C4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97" y="2343185"/>
            <a:ext cx="4509823" cy="259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9FA479-8BBD-4572-B325-CD2C2866B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8" y="3854562"/>
            <a:ext cx="4687141" cy="26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33130"/>
            <a:ext cx="7124700" cy="31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[1] </a:t>
            </a:r>
            <a:r>
              <a:rPr lang="en-GB" sz="900" i="1" dirty="0"/>
              <a:t>A Survey of Static Program Analysis Techniques</a:t>
            </a:r>
            <a:r>
              <a:rPr lang="en-GB" sz="900" dirty="0"/>
              <a:t>. url: https://www.ics.uci.edu/ ~lopes/teaching/inf212W12/readings/Woegerer-progr-analysis.pdf </a:t>
            </a:r>
          </a:p>
          <a:p>
            <a:pPr marL="0" indent="0">
              <a:buNone/>
            </a:pPr>
            <a:r>
              <a:rPr lang="en-GB" sz="900" dirty="0"/>
              <a:t>[2] </a:t>
            </a:r>
            <a:r>
              <a:rPr lang="en-GB" sz="900" i="1" dirty="0"/>
              <a:t>Balsamiq. Rapid, effective and fun wireframing software. | Balsamiq</a:t>
            </a:r>
            <a:r>
              <a:rPr lang="en-GB" sz="900" dirty="0"/>
              <a:t>. url: https : / /balsamiq.com/.</a:t>
            </a:r>
          </a:p>
          <a:p>
            <a:pPr marL="0" indent="0">
              <a:buNone/>
            </a:pPr>
            <a:r>
              <a:rPr lang="en-GB" sz="900" dirty="0"/>
              <a:t>[3] Olga </a:t>
            </a:r>
            <a:r>
              <a:rPr lang="en-GB" sz="900" dirty="0" err="1"/>
              <a:t>Baysal</a:t>
            </a:r>
            <a:r>
              <a:rPr lang="en-GB" sz="900" dirty="0"/>
              <a:t>, Reid Holmes, and Michael W. Godfrey. “No issue left behind: reducing information overload in issue tracking”. In: </a:t>
            </a:r>
            <a:r>
              <a:rPr lang="en-GB" sz="900" i="1" dirty="0"/>
              <a:t>Proceedings of the 22nd ACM SIGSOFT International</a:t>
            </a:r>
          </a:p>
          <a:p>
            <a:pPr marL="0" indent="0">
              <a:buNone/>
            </a:pPr>
            <a:r>
              <a:rPr lang="en-GB" sz="900" i="1" dirty="0"/>
              <a:t>Symposium on Foundations of Software Engineering - FSE 2014</a:t>
            </a:r>
            <a:r>
              <a:rPr lang="en-GB" sz="900" dirty="0"/>
              <a:t>. Ed. by </a:t>
            </a:r>
            <a:r>
              <a:rPr lang="en-GB" sz="900" dirty="0" err="1"/>
              <a:t>Shing</a:t>
            </a:r>
            <a:r>
              <a:rPr lang="en-GB" sz="900" dirty="0"/>
              <a:t>-Chi Cheung, Alessandro </a:t>
            </a:r>
            <a:r>
              <a:rPr lang="en-GB" sz="900" dirty="0" err="1"/>
              <a:t>Orso</a:t>
            </a:r>
            <a:r>
              <a:rPr lang="en-GB" sz="900" dirty="0"/>
              <a:t>, and Margaret-Anne Storey. New York, New York, USA: ACM</a:t>
            </a:r>
          </a:p>
          <a:p>
            <a:pPr marL="0" indent="0">
              <a:buNone/>
            </a:pPr>
            <a:r>
              <a:rPr lang="en-GB" sz="900" dirty="0"/>
              <a:t>Press, 2014, pp. 666–677. </a:t>
            </a:r>
            <a:r>
              <a:rPr lang="en-GB" sz="900" dirty="0" err="1"/>
              <a:t>isbn</a:t>
            </a:r>
            <a:r>
              <a:rPr lang="en-GB" sz="900" dirty="0"/>
              <a:t>: 9781450330565. </a:t>
            </a:r>
            <a:r>
              <a:rPr lang="en-GB" sz="900" dirty="0" err="1"/>
              <a:t>doi</a:t>
            </a:r>
            <a:r>
              <a:rPr lang="en-GB" sz="900" dirty="0"/>
              <a:t>: 10.1145/2635868.2635887.</a:t>
            </a:r>
          </a:p>
          <a:p>
            <a:pPr marL="0" indent="0">
              <a:buNone/>
            </a:pPr>
            <a:r>
              <a:rPr lang="en-GB" sz="900" dirty="0"/>
              <a:t>[4] Al </a:t>
            </a:r>
            <a:r>
              <a:rPr lang="en-GB" sz="900" dirty="0" err="1"/>
              <a:t>Bessey</a:t>
            </a:r>
            <a:r>
              <a:rPr lang="en-GB" sz="900" dirty="0"/>
              <a:t> et al. “A few billion lines of code later: using static analysis to find bugs in the real world”. In: </a:t>
            </a:r>
            <a:r>
              <a:rPr lang="en-GB" sz="900" i="1" dirty="0"/>
              <a:t>Communications of the ACM </a:t>
            </a:r>
            <a:r>
              <a:rPr lang="en-GB" sz="900" dirty="0"/>
              <a:t>53.2 (2010), pp. 66–75.</a:t>
            </a:r>
          </a:p>
          <a:p>
            <a:pPr marL="0" indent="0">
              <a:buNone/>
            </a:pPr>
            <a:r>
              <a:rPr lang="en-GB" sz="900" dirty="0"/>
              <a:t>[5] Marilyn Hughes Blackmon et al. “Cognitive walkthrough for the web”. In: </a:t>
            </a:r>
            <a:r>
              <a:rPr lang="en-GB" sz="900" i="1" dirty="0"/>
              <a:t>Proceedings of the SIGCHI conference on human factors in computing systems</a:t>
            </a:r>
            <a:r>
              <a:rPr lang="en-GB" sz="900" dirty="0"/>
              <a:t>. ACM. 2002, pp. 463–470.</a:t>
            </a:r>
          </a:p>
          <a:p>
            <a:pPr marL="0" indent="0">
              <a:buNone/>
            </a:pPr>
            <a:r>
              <a:rPr lang="en-GB" sz="900" dirty="0"/>
              <a:t>[6] Lorraine Borman. </a:t>
            </a:r>
            <a:r>
              <a:rPr lang="en-GB" sz="900" i="1" dirty="0"/>
              <a:t>Proceedings of the SIGCHI Conference on Human Factors in Computing Systems</a:t>
            </a:r>
            <a:r>
              <a:rPr lang="en-GB" sz="900" dirty="0"/>
              <a:t>. New York, NY: ACM, 1985. </a:t>
            </a:r>
            <a:r>
              <a:rPr lang="en-GB" sz="900" dirty="0" err="1"/>
              <a:t>isbn</a:t>
            </a:r>
            <a:r>
              <a:rPr lang="en-GB" sz="900" dirty="0"/>
              <a:t>: 0897911490. url: http://dl.acm.org/</a:t>
            </a:r>
          </a:p>
          <a:p>
            <a:pPr marL="0" indent="0">
              <a:buNone/>
            </a:pPr>
            <a:r>
              <a:rPr lang="en-GB" sz="900" dirty="0" err="1"/>
              <a:t>citation.cfm?id</a:t>
            </a:r>
            <a:r>
              <a:rPr lang="en-GB" sz="900" dirty="0"/>
              <a:t>=317456.</a:t>
            </a:r>
          </a:p>
          <a:p>
            <a:pPr marL="0" indent="0">
              <a:buNone/>
            </a:pPr>
            <a:r>
              <a:rPr lang="en-GB" sz="900" dirty="0"/>
              <a:t>[7] </a:t>
            </a:r>
            <a:r>
              <a:rPr lang="en-GB" sz="900" i="1" dirty="0" err="1"/>
              <a:t>Checkmarx</a:t>
            </a:r>
            <a:r>
              <a:rPr lang="en-GB" sz="900" i="1" dirty="0"/>
              <a:t> – Application Security Testing and Static Code Analysis</a:t>
            </a:r>
            <a:r>
              <a:rPr lang="en-GB" sz="900" dirty="0"/>
              <a:t>. url: https://www. checkmarx.com/.</a:t>
            </a:r>
          </a:p>
          <a:p>
            <a:pPr marL="0" indent="0">
              <a:buNone/>
            </a:pPr>
            <a:r>
              <a:rPr lang="en-GB" sz="900" dirty="0"/>
              <a:t>[8] Maria Christakis and Christian Bird. “What developers want and need from program analysis: an empirical study”. In: </a:t>
            </a:r>
            <a:r>
              <a:rPr lang="en-GB" sz="900" i="1" dirty="0"/>
              <a:t>Automated Software Engineering (ASE), 2016 31st</a:t>
            </a:r>
          </a:p>
          <a:p>
            <a:pPr marL="0" indent="0">
              <a:buNone/>
            </a:pPr>
            <a:r>
              <a:rPr lang="en-GB" sz="900" i="1" dirty="0"/>
              <a:t>IEEE/ACM International Conference</a:t>
            </a:r>
            <a:r>
              <a:rPr lang="en-GB" sz="900" dirty="0"/>
              <a:t>. IEEE. 2016, pp. 332–343.</a:t>
            </a:r>
          </a:p>
          <a:p>
            <a:pPr marL="0" indent="0">
              <a:buNone/>
            </a:pPr>
            <a:r>
              <a:rPr lang="en-GB" sz="900" dirty="0"/>
              <a:t>[9] John David </a:t>
            </a:r>
            <a:r>
              <a:rPr lang="en-GB" sz="900" dirty="0" err="1"/>
              <a:t>Colleran</a:t>
            </a:r>
            <a:r>
              <a:rPr lang="en-GB" sz="900" dirty="0"/>
              <a:t>, Gerardo Bermudez, and Vadim </a:t>
            </a:r>
            <a:r>
              <a:rPr lang="en-GB" sz="900" dirty="0" err="1"/>
              <a:t>Gorokhovky</a:t>
            </a:r>
            <a:r>
              <a:rPr lang="en-GB" sz="900" dirty="0"/>
              <a:t>. </a:t>
            </a:r>
            <a:r>
              <a:rPr lang="en-GB" sz="900" i="1" dirty="0"/>
              <a:t>Responsive user interface to manage a non-responsive application</a:t>
            </a:r>
            <a:r>
              <a:rPr lang="en-GB" sz="900" dirty="0"/>
              <a:t>. US Patent 6,850,257. Feb. 2005.</a:t>
            </a:r>
          </a:p>
          <a:p>
            <a:pPr marL="0" indent="0">
              <a:buNone/>
            </a:pPr>
            <a:r>
              <a:rPr lang="en-GB" sz="900" dirty="0"/>
              <a:t>[10] </a:t>
            </a:r>
            <a:r>
              <a:rPr lang="en-GB" sz="900" dirty="0" err="1"/>
              <a:t>Aurelien</a:t>
            </a:r>
            <a:r>
              <a:rPr lang="en-GB" sz="900" dirty="0"/>
              <a:t> </a:t>
            </a:r>
            <a:r>
              <a:rPr lang="en-GB" sz="900" dirty="0" err="1"/>
              <a:t>Delaitre</a:t>
            </a:r>
            <a:r>
              <a:rPr lang="en-GB" sz="900" dirty="0"/>
              <a:t> et al. “Evaluating Bug Finders–Test and Measurement of Static Code </a:t>
            </a:r>
            <a:r>
              <a:rPr lang="en-GB" sz="900" dirty="0" err="1"/>
              <a:t>Analyzers</a:t>
            </a:r>
            <a:r>
              <a:rPr lang="en-GB" sz="900" dirty="0"/>
              <a:t>”. In: </a:t>
            </a:r>
            <a:r>
              <a:rPr lang="en-GB" sz="900" i="1" dirty="0"/>
              <a:t>2015 IEEE/ACM 1st International Workshop on Complex Faults and Failures</a:t>
            </a:r>
          </a:p>
          <a:p>
            <a:pPr marL="0" indent="0">
              <a:buNone/>
            </a:pPr>
            <a:r>
              <a:rPr lang="en-GB" sz="900" i="1" dirty="0"/>
              <a:t>in Large Software Systems (COUFLESS)</a:t>
            </a:r>
            <a:r>
              <a:rPr lang="en-GB" sz="900" dirty="0"/>
              <a:t>. IEEE. 2015, pp. 14–20.</a:t>
            </a:r>
          </a:p>
          <a:p>
            <a:pPr marL="0" indent="0">
              <a:buNone/>
            </a:pPr>
            <a:r>
              <a:rPr lang="en-GB" sz="900" dirty="0"/>
              <a:t>[11] </a:t>
            </a:r>
            <a:r>
              <a:rPr lang="en-GB" sz="900" i="1" dirty="0"/>
              <a:t>Designing code analyses for Large Software Systems (DECA)</a:t>
            </a:r>
            <a:r>
              <a:rPr lang="en-GB" sz="900" dirty="0"/>
              <a:t>. url: https://www.hni.</a:t>
            </a:r>
            <a:r>
              <a:rPr lang="pt-BR" sz="900" dirty="0"/>
              <a:t>uni-paderborn.de/swt/lehre/deca/.</a:t>
            </a:r>
          </a:p>
          <a:p>
            <a:pPr marL="0" indent="0">
              <a:buNone/>
            </a:pPr>
            <a:r>
              <a:rPr lang="en-GB" sz="900" dirty="0"/>
              <a:t>[12] Alan Dix et al. “Spreadsheets as User Interfaces”. In: </a:t>
            </a:r>
            <a:r>
              <a:rPr lang="en-GB" sz="900" i="1" dirty="0"/>
              <a:t>Proceedings of the International Working Conference on Advanced Visual Interfaces - AVI ’16</a:t>
            </a:r>
            <a:r>
              <a:rPr lang="en-GB" sz="900" dirty="0"/>
              <a:t>. Ed. by Maria Francesca</a:t>
            </a:r>
          </a:p>
          <a:p>
            <a:pPr marL="0" indent="0">
              <a:buNone/>
            </a:pPr>
            <a:r>
              <a:rPr lang="en-GB" sz="900" dirty="0" err="1"/>
              <a:t>Costabile</a:t>
            </a:r>
            <a:r>
              <a:rPr lang="en-GB" sz="900" dirty="0"/>
              <a:t> et al. New York, New York, USA: ACM Press, 2016, pp. 192–195. </a:t>
            </a:r>
            <a:r>
              <a:rPr lang="en-GB" sz="900" dirty="0" err="1"/>
              <a:t>isbn</a:t>
            </a:r>
            <a:r>
              <a:rPr lang="en-GB" sz="900" dirty="0"/>
              <a:t>: 9781450341318. </a:t>
            </a:r>
            <a:r>
              <a:rPr lang="en-GB" sz="900" dirty="0" err="1"/>
              <a:t>doi</a:t>
            </a:r>
            <a:r>
              <a:rPr lang="en-GB" sz="900" dirty="0"/>
              <a:t>: 10.1145/2909132.2909271.</a:t>
            </a:r>
          </a:p>
          <a:p>
            <a:pPr marL="0" indent="0">
              <a:buNone/>
            </a:pPr>
            <a:r>
              <a:rPr lang="en-GB" sz="900" dirty="0"/>
              <a:t>[13] </a:t>
            </a:r>
            <a:r>
              <a:rPr lang="en-GB" sz="900" dirty="0" err="1"/>
              <a:t>dustinca</a:t>
            </a:r>
            <a:r>
              <a:rPr lang="en-GB" sz="900" dirty="0"/>
              <a:t>. </a:t>
            </a:r>
            <a:r>
              <a:rPr lang="en-GB" sz="900" i="1" dirty="0"/>
              <a:t>Proceedings of the 2nd Workshop on Refactoring Tools</a:t>
            </a:r>
            <a:r>
              <a:rPr lang="en-GB" sz="900" dirty="0"/>
              <a:t>. New York, NY: ACM, </a:t>
            </a:r>
            <a:r>
              <a:rPr lang="sv-SE" sz="900" dirty="0"/>
              <a:t>2008. isbn: 9781605583396. url: http://dl.acm.org/citation.cfm?id=1636642.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63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[14] </a:t>
            </a:r>
            <a:r>
              <a:rPr lang="en-GB" sz="900" i="1" dirty="0" err="1"/>
              <a:t>FindBugsTM</a:t>
            </a:r>
            <a:r>
              <a:rPr lang="en-GB" sz="900" i="1" dirty="0"/>
              <a:t> - Find Bugs in Java Programs</a:t>
            </a:r>
            <a:r>
              <a:rPr lang="en-GB" sz="900" dirty="0"/>
              <a:t>. url: http://findbugs.sourceforge.net/.</a:t>
            </a:r>
          </a:p>
          <a:p>
            <a:pPr marL="0" indent="0">
              <a:buNone/>
            </a:pPr>
            <a:r>
              <a:rPr lang="en-GB" sz="900" dirty="0"/>
              <a:t>[15] </a:t>
            </a:r>
            <a:r>
              <a:rPr lang="en-GB" sz="900" i="1" dirty="0" err="1"/>
              <a:t>FindBugsTM</a:t>
            </a:r>
            <a:r>
              <a:rPr lang="en-GB" sz="900" i="1" dirty="0"/>
              <a:t> - GUI Scan Results</a:t>
            </a:r>
            <a:r>
              <a:rPr lang="en-GB" sz="900" dirty="0"/>
              <a:t>. url: http://findbugs.sourceforge.net/manual/gui.html.</a:t>
            </a:r>
          </a:p>
          <a:p>
            <a:pPr marL="0" indent="0">
              <a:buNone/>
            </a:pPr>
            <a:r>
              <a:rPr lang="en-GB" sz="900" dirty="0"/>
              <a:t>[16] Lori Flynn et al. “Prioritizing alerts from multiple static analysis tools, using classification models”. In: </a:t>
            </a:r>
            <a:r>
              <a:rPr lang="en-GB" sz="900" i="1" dirty="0"/>
              <a:t>Proceedings of the 1st international workshop on software qualities and their</a:t>
            </a:r>
          </a:p>
          <a:p>
            <a:pPr marL="0" indent="0">
              <a:buNone/>
            </a:pPr>
            <a:r>
              <a:rPr lang="en-GB" sz="900" i="1" dirty="0"/>
              <a:t>dependencies</a:t>
            </a:r>
            <a:r>
              <a:rPr lang="en-GB" sz="900" dirty="0"/>
              <a:t>. ACM. 2018, pp. 13–20.</a:t>
            </a:r>
          </a:p>
          <a:p>
            <a:pPr marL="0" indent="0">
              <a:buNone/>
            </a:pPr>
            <a:r>
              <a:rPr lang="fr-FR" sz="900" dirty="0"/>
              <a:t>[17] </a:t>
            </a:r>
            <a:r>
              <a:rPr lang="fr-FR" sz="900" i="1" dirty="0"/>
              <a:t>Gamification | Coursera</a:t>
            </a:r>
            <a:r>
              <a:rPr lang="fr-FR" sz="900" dirty="0"/>
              <a:t>. url: https://www.coursera.org/learn/gamification.</a:t>
            </a:r>
          </a:p>
          <a:p>
            <a:pPr marL="0" indent="0">
              <a:buNone/>
            </a:pPr>
            <a:r>
              <a:rPr lang="en-GB" sz="900" dirty="0"/>
              <a:t>[18] Garima Gaur, </a:t>
            </a:r>
            <a:r>
              <a:rPr lang="en-GB" sz="900" dirty="0" err="1"/>
              <a:t>Sumit</a:t>
            </a:r>
            <a:r>
              <a:rPr lang="en-GB" sz="900" dirty="0"/>
              <a:t> </a:t>
            </a:r>
            <a:r>
              <a:rPr lang="en-GB" sz="900" dirty="0" err="1"/>
              <a:t>Kalra</a:t>
            </a:r>
            <a:r>
              <a:rPr lang="en-GB" sz="900" dirty="0"/>
              <a:t>, and Arnab Bhattacharya. “Patterns for Indexing Large Datasets”. In: </a:t>
            </a:r>
            <a:r>
              <a:rPr lang="en-GB" sz="900" i="1" dirty="0"/>
              <a:t>Proceedings of the 23rd European Conference on Pattern Languages of Programs - EuroPLoP18</a:t>
            </a:r>
            <a:r>
              <a:rPr lang="en-GB" sz="900" dirty="0"/>
              <a:t>. Ed. by Unknown. New York, New York, USA: ACM Press, 2018, pp. 1–6. </a:t>
            </a:r>
            <a:r>
              <a:rPr lang="en-GB" sz="900" dirty="0" err="1"/>
              <a:t>isbn</a:t>
            </a:r>
            <a:r>
              <a:rPr lang="en-GB" sz="900" dirty="0"/>
              <a:t>: 9781450363877. </a:t>
            </a:r>
            <a:r>
              <a:rPr lang="en-GB" sz="900" dirty="0" err="1"/>
              <a:t>doi</a:t>
            </a:r>
            <a:r>
              <a:rPr lang="en-GB" sz="900" dirty="0"/>
              <a:t>: 10.1145/3282308.3282314.</a:t>
            </a:r>
          </a:p>
          <a:p>
            <a:pPr marL="0" indent="0">
              <a:buNone/>
            </a:pPr>
            <a:r>
              <a:rPr lang="en-GB" sz="900" dirty="0"/>
              <a:t>[19] </a:t>
            </a:r>
            <a:r>
              <a:rPr lang="en-GB" sz="900" dirty="0" err="1"/>
              <a:t>Shinpei</a:t>
            </a:r>
            <a:r>
              <a:rPr lang="en-GB" sz="900" dirty="0"/>
              <a:t> Hayashi et al. “</a:t>
            </a:r>
            <a:r>
              <a:rPr lang="en-GB" sz="900" dirty="0" err="1"/>
              <a:t>Historef</a:t>
            </a:r>
            <a:r>
              <a:rPr lang="en-GB" sz="900" dirty="0"/>
              <a:t>: A tool for edit history refactoring”. In: </a:t>
            </a:r>
            <a:r>
              <a:rPr lang="en-GB" sz="900" i="1" dirty="0"/>
              <a:t>2015 IEEE 22</a:t>
            </a:r>
            <a:r>
              <a:rPr lang="en-GB" sz="900" i="1" baseline="30000" dirty="0"/>
              <a:t>nd</a:t>
            </a:r>
            <a:r>
              <a:rPr lang="en-GB" sz="900" i="1" dirty="0"/>
              <a:t> International Conference on Software Analysis, Evolution, and Reengineering (SANER)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IEEE, 2/03/2015 - 06/03/2015, pp. 469–473. </a:t>
            </a:r>
            <a:r>
              <a:rPr lang="en-GB" sz="900" dirty="0" err="1"/>
              <a:t>isbn</a:t>
            </a:r>
            <a:r>
              <a:rPr lang="en-GB" sz="900" dirty="0"/>
              <a:t>: 978-1-4799-8469-5. </a:t>
            </a:r>
            <a:r>
              <a:rPr lang="en-GB" sz="900" dirty="0" err="1"/>
              <a:t>doi</a:t>
            </a:r>
            <a:r>
              <a:rPr lang="en-GB" sz="900" dirty="0"/>
              <a:t>: 10 . 1109 / SANER.2015.7081858.</a:t>
            </a:r>
          </a:p>
          <a:p>
            <a:pPr marL="0" indent="0">
              <a:buNone/>
            </a:pPr>
            <a:r>
              <a:rPr lang="en-GB" sz="900" dirty="0"/>
              <a:t>[20] Lars Heinemann, Benjamin Hummel, and Daniela </a:t>
            </a:r>
            <a:r>
              <a:rPr lang="en-GB" sz="900" dirty="0" err="1"/>
              <a:t>Steidl</a:t>
            </a:r>
            <a:r>
              <a:rPr lang="en-GB" sz="900" dirty="0"/>
              <a:t>. “</a:t>
            </a:r>
            <a:r>
              <a:rPr lang="en-GB" sz="900" dirty="0" err="1"/>
              <a:t>Teamscale</a:t>
            </a:r>
            <a:r>
              <a:rPr lang="en-GB" sz="900" dirty="0"/>
              <a:t>: Software quality control in real-time”. In: </a:t>
            </a:r>
            <a:r>
              <a:rPr lang="en-GB" sz="900" i="1" dirty="0"/>
              <a:t>Companion Proceedings of the 36th International Conference on</a:t>
            </a:r>
          </a:p>
          <a:p>
            <a:pPr marL="0" indent="0">
              <a:buNone/>
            </a:pPr>
            <a:r>
              <a:rPr lang="en-GB" sz="900" i="1" dirty="0"/>
              <a:t>Software Engineering</a:t>
            </a:r>
            <a:r>
              <a:rPr lang="en-GB" sz="900" dirty="0"/>
              <a:t>. ACM. 2014, pp. 592–595.</a:t>
            </a:r>
          </a:p>
          <a:p>
            <a:pPr marL="0" indent="0">
              <a:buNone/>
            </a:pPr>
            <a:r>
              <a:rPr lang="en-GB" sz="900" dirty="0"/>
              <a:t>[21] James J Horning. “What the compiler should tell the user”. In: </a:t>
            </a:r>
            <a:r>
              <a:rPr lang="en-GB" sz="900" i="1" dirty="0"/>
              <a:t>Compiler Construction</a:t>
            </a:r>
            <a:r>
              <a:rPr lang="en-GB" sz="900" dirty="0"/>
              <a:t>. Springer. 1974, pp. 525–548.</a:t>
            </a:r>
          </a:p>
          <a:p>
            <a:pPr marL="0" indent="0">
              <a:buNone/>
            </a:pPr>
            <a:r>
              <a:rPr lang="en-GB" sz="900" dirty="0"/>
              <a:t>[22] </a:t>
            </a:r>
            <a:r>
              <a:rPr lang="en-GB" sz="900" i="1" dirty="0"/>
              <a:t>How to Change Your Career from Graphic Design to UX Design</a:t>
            </a:r>
            <a:r>
              <a:rPr lang="en-GB" sz="900" dirty="0"/>
              <a:t>. url: https://www.interaction-design.org/literature/article/how-to-change-your-career-fromgraphic-</a:t>
            </a:r>
          </a:p>
          <a:p>
            <a:pPr marL="0" indent="0">
              <a:buNone/>
            </a:pPr>
            <a:r>
              <a:rPr lang="en-GB" sz="900" dirty="0"/>
              <a:t>design-to-</a:t>
            </a:r>
            <a:r>
              <a:rPr lang="en-GB" sz="900" dirty="0" err="1"/>
              <a:t>ux</a:t>
            </a:r>
            <a:r>
              <a:rPr lang="en-GB" sz="900" dirty="0"/>
              <a:t>-design.</a:t>
            </a:r>
          </a:p>
          <a:p>
            <a:pPr marL="0" indent="0">
              <a:buNone/>
            </a:pPr>
            <a:r>
              <a:rPr lang="en-GB" sz="900" dirty="0"/>
              <a:t>[23] Brittany Johnson et al. “Why don’t software developers use static analysis tools to find bugs?” In: </a:t>
            </a:r>
            <a:r>
              <a:rPr lang="en-GB" sz="900" i="1" dirty="0"/>
              <a:t>Proceedings of the 2013 International Conference on Software Engineering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IEEE Press. 2013, pp. 672–681.</a:t>
            </a:r>
          </a:p>
          <a:p>
            <a:pPr marL="0" indent="0">
              <a:buNone/>
            </a:pPr>
            <a:r>
              <a:rPr lang="en-GB" sz="900" dirty="0"/>
              <a:t>[24] Erica Mealy et al. “Improving Usability of Software Refactoring Tools”. In: </a:t>
            </a:r>
            <a:r>
              <a:rPr lang="en-GB" sz="900" i="1" dirty="0"/>
              <a:t>2007 Australian Software Engineering Conference (ASWEC’07)</a:t>
            </a:r>
            <a:r>
              <a:rPr lang="en-GB" sz="900" dirty="0"/>
              <a:t>. IEEE, 10/04/2007 - 13/04/2007, pp. 307–</a:t>
            </a:r>
          </a:p>
          <a:p>
            <a:pPr marL="0" indent="0">
              <a:buNone/>
            </a:pPr>
            <a:r>
              <a:rPr lang="en-GB" sz="900" dirty="0"/>
              <a:t>318. </a:t>
            </a:r>
            <a:r>
              <a:rPr lang="en-GB" sz="900" dirty="0" err="1"/>
              <a:t>isbn</a:t>
            </a:r>
            <a:r>
              <a:rPr lang="en-GB" sz="900" dirty="0"/>
              <a:t>: 0-7695-2778-7. </a:t>
            </a:r>
            <a:r>
              <a:rPr lang="en-GB" sz="900" dirty="0" err="1"/>
              <a:t>doi</a:t>
            </a:r>
            <a:r>
              <a:rPr lang="en-GB" sz="900" dirty="0"/>
              <a:t>: 10.1109/ASWEC.2007.24.</a:t>
            </a:r>
          </a:p>
          <a:p>
            <a:pPr marL="0" indent="0">
              <a:buNone/>
            </a:pPr>
            <a:r>
              <a:rPr lang="en-GB" sz="900" dirty="0"/>
              <a:t>[25] Na Meng et al. “An approach to merge results of multiple static analysis tools (short paper)”. In: </a:t>
            </a:r>
            <a:r>
              <a:rPr lang="en-GB" sz="900" i="1" dirty="0"/>
              <a:t>2008 The eighth international conference on quality software</a:t>
            </a:r>
            <a:r>
              <a:rPr lang="en-GB" sz="900" dirty="0"/>
              <a:t>. IEEE. 2008,</a:t>
            </a:r>
          </a:p>
          <a:p>
            <a:pPr marL="0" indent="0">
              <a:buNone/>
            </a:pPr>
            <a:r>
              <a:rPr lang="en-GB" sz="900" dirty="0"/>
              <a:t>pp. 169–174.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549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[26] Lisa Nguyen Quang Do and Eric </a:t>
            </a:r>
            <a:r>
              <a:rPr lang="en-GB" sz="900" dirty="0" err="1"/>
              <a:t>Bodden</a:t>
            </a:r>
            <a:r>
              <a:rPr lang="en-GB" sz="900" dirty="0"/>
              <a:t>. “Gamifying Static Analysis”. In: </a:t>
            </a:r>
            <a:r>
              <a:rPr lang="en-GB" sz="900" i="1" dirty="0"/>
              <a:t>Proceedings of the 2018 26th ACM Joint Meeting on European Software Engineering Conference and Symposium on the Foundations of Software Engineering</a:t>
            </a:r>
            <a:r>
              <a:rPr lang="en-GB" sz="900" dirty="0"/>
              <a:t>. ESEC/FSE 2018. Lake Buena Vista, FL, USA: ACM, 2018, pp. 714–718. </a:t>
            </a:r>
            <a:r>
              <a:rPr lang="en-GB" sz="900" dirty="0" err="1"/>
              <a:t>isbn</a:t>
            </a:r>
            <a:r>
              <a:rPr lang="en-GB" sz="900" dirty="0"/>
              <a:t>: 978-1-4503-5573-5. </a:t>
            </a:r>
            <a:r>
              <a:rPr lang="en-GB" sz="900" dirty="0" err="1"/>
              <a:t>doi</a:t>
            </a:r>
            <a:r>
              <a:rPr lang="en-GB" sz="900" dirty="0"/>
              <a:t>: 10.1145/3236024.</a:t>
            </a:r>
          </a:p>
          <a:p>
            <a:pPr marL="0" indent="0">
              <a:buNone/>
            </a:pPr>
            <a:r>
              <a:rPr lang="en-GB" sz="900" dirty="0"/>
              <a:t>3264830.</a:t>
            </a:r>
          </a:p>
          <a:p>
            <a:pPr marL="0" indent="0">
              <a:buNone/>
            </a:pPr>
            <a:r>
              <a:rPr lang="en-GB" sz="900" dirty="0"/>
              <a:t>[27] Jakob Nielsen. “Usability inspection methods”. In: </a:t>
            </a:r>
            <a:r>
              <a:rPr lang="en-GB" sz="900" i="1" dirty="0"/>
              <a:t>Conference companion on Human factors in computing systems</a:t>
            </a:r>
            <a:r>
              <a:rPr lang="en-GB" sz="900" dirty="0"/>
              <a:t>. ACM. 1994, pp. 413–414.</a:t>
            </a:r>
          </a:p>
          <a:p>
            <a:pPr marL="0" indent="0">
              <a:buNone/>
            </a:pPr>
            <a:r>
              <a:rPr lang="en-GB" sz="900" dirty="0"/>
              <a:t>[28] </a:t>
            </a:r>
            <a:r>
              <a:rPr lang="en-GB" sz="900" i="1" dirty="0"/>
              <a:t>OASIS</a:t>
            </a:r>
            <a:r>
              <a:rPr lang="en-GB" sz="900" dirty="0"/>
              <a:t>. url: https://www.oasis-open.org/.</a:t>
            </a:r>
          </a:p>
          <a:p>
            <a:pPr marL="0" indent="0">
              <a:buNone/>
            </a:pPr>
            <a:r>
              <a:rPr lang="en-GB" sz="900" dirty="0"/>
              <a:t>[29] </a:t>
            </a:r>
            <a:r>
              <a:rPr lang="en-GB" sz="900" i="1" dirty="0"/>
              <a:t>OASIS SARIF TC</a:t>
            </a:r>
            <a:r>
              <a:rPr lang="en-GB" sz="900" dirty="0"/>
              <a:t>. url: https://www.oasis-open.org/committees/tc_home.php?wg_abbrev=sarif.</a:t>
            </a:r>
          </a:p>
          <a:p>
            <a:pPr marL="0" indent="0">
              <a:buNone/>
            </a:pPr>
            <a:r>
              <a:rPr lang="en-GB" sz="900" dirty="0"/>
              <a:t>[30] </a:t>
            </a:r>
            <a:r>
              <a:rPr lang="en-GB" sz="900" i="1" dirty="0"/>
              <a:t>OASIS SARIF TC: Repository for development of the draft standard</a:t>
            </a:r>
            <a:r>
              <a:rPr lang="en-GB" sz="900" dirty="0"/>
              <a:t>. url: </a:t>
            </a:r>
            <a:r>
              <a:rPr lang="en-GB" sz="900" dirty="0">
                <a:hlinkClick r:id="rId2"/>
              </a:rPr>
              <a:t>https://github.com/oasis-tcs/sarif-spec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[31] </a:t>
            </a:r>
            <a:r>
              <a:rPr lang="en-GB" sz="900" i="1" dirty="0"/>
              <a:t>Observe, Test, Iterate, and Learn (Don Norman) (Video)</a:t>
            </a:r>
            <a:r>
              <a:rPr lang="en-GB" sz="900" dirty="0"/>
              <a:t>. url: https://www.nngroup.com/videos/observe-test-iterate-and-learn-don-norman/.</a:t>
            </a:r>
          </a:p>
          <a:p>
            <a:pPr marL="0" indent="0">
              <a:buNone/>
            </a:pPr>
            <a:r>
              <a:rPr lang="en-GB" sz="900" dirty="0"/>
              <a:t>[32] Daniel </a:t>
            </a:r>
            <a:r>
              <a:rPr lang="en-GB" sz="900" dirty="0" err="1"/>
              <a:t>Plakosh</a:t>
            </a:r>
            <a:r>
              <a:rPr lang="en-GB" sz="900" dirty="0"/>
              <a:t> et al. </a:t>
            </a:r>
            <a:r>
              <a:rPr lang="en-GB" sz="900" i="1" dirty="0"/>
              <a:t>Improving the Automated Detection and Analysis of Secure Coding Violations</a:t>
            </a:r>
            <a:r>
              <a:rPr lang="en-GB" sz="900" dirty="0"/>
              <a:t>. Tech. rep. CARNEGIE-MELLON UNIV PITTSBURGH PA SOFTWARE</a:t>
            </a:r>
          </a:p>
          <a:p>
            <a:pPr marL="0" indent="0">
              <a:buNone/>
            </a:pPr>
            <a:r>
              <a:rPr lang="en-GB" sz="900" dirty="0"/>
              <a:t>ENGINEERING INST, 2014.</a:t>
            </a:r>
          </a:p>
          <a:p>
            <a:pPr marL="0" indent="0">
              <a:buNone/>
            </a:pPr>
            <a:r>
              <a:rPr lang="en-GB" sz="900" dirty="0"/>
              <a:t>[33] </a:t>
            </a:r>
            <a:r>
              <a:rPr lang="en-GB" sz="900" i="1" dirty="0"/>
              <a:t>Response Time Limits: Article by Jakob Nielsen</a:t>
            </a:r>
            <a:r>
              <a:rPr lang="en-GB" sz="900" dirty="0"/>
              <a:t>. url: https : / / www . </a:t>
            </a:r>
            <a:r>
              <a:rPr lang="en-GB" sz="900" dirty="0" err="1"/>
              <a:t>nngroup</a:t>
            </a:r>
            <a:r>
              <a:rPr lang="en-GB" sz="900" dirty="0"/>
              <a:t> . com /articles/response-times-3-important-limits/ (visited on ).</a:t>
            </a:r>
          </a:p>
          <a:p>
            <a:pPr marL="0" indent="0">
              <a:buNone/>
            </a:pPr>
            <a:r>
              <a:rPr lang="en-GB" sz="900" dirty="0"/>
              <a:t>[34] </a:t>
            </a:r>
            <a:r>
              <a:rPr lang="en-GB" sz="900" i="1" dirty="0"/>
              <a:t>Sample Of Covered Software Vulnerabilities (OWASP Top 10 and more)</a:t>
            </a:r>
            <a:r>
              <a:rPr lang="en-GB" sz="900" dirty="0"/>
              <a:t>. url: https://www.checkmarx.com/technology/vulnerability-coverage/.</a:t>
            </a:r>
          </a:p>
          <a:p>
            <a:pPr marL="0" indent="0">
              <a:buNone/>
            </a:pPr>
            <a:r>
              <a:rPr lang="en-GB" sz="900" dirty="0"/>
              <a:t>[35] </a:t>
            </a:r>
            <a:r>
              <a:rPr lang="en-GB" sz="900" i="1" dirty="0"/>
              <a:t>SARIF Example</a:t>
            </a:r>
            <a:r>
              <a:rPr lang="en-GB" sz="900" dirty="0"/>
              <a:t>. url: https://blogs.grammatech.com/static-analysis-resultsa-format-and-a-protocol-sarif-sasp.</a:t>
            </a:r>
          </a:p>
          <a:p>
            <a:pPr marL="0" indent="0">
              <a:buNone/>
            </a:pPr>
            <a:r>
              <a:rPr lang="en-GB" sz="900" dirty="0"/>
              <a:t>[36] </a:t>
            </a:r>
            <a:r>
              <a:rPr lang="en-GB" sz="900" i="1" dirty="0"/>
              <a:t>Software Fail Watch</a:t>
            </a:r>
            <a:r>
              <a:rPr lang="en-GB" sz="900" dirty="0"/>
              <a:t>. url: https://www.tricentis.com/news/software-fail-watchsays-1-1-trillion-in-assets-affected-by-software-bugs-in-2016/.</a:t>
            </a:r>
          </a:p>
          <a:p>
            <a:pPr marL="0" indent="0">
              <a:buNone/>
            </a:pPr>
            <a:r>
              <a:rPr lang="en-GB" sz="900" dirty="0"/>
              <a:t>[37] </a:t>
            </a:r>
            <a:r>
              <a:rPr lang="en-GB" sz="900" i="1" dirty="0"/>
              <a:t>SWAMP SCARF to SARIF</a:t>
            </a:r>
            <a:r>
              <a:rPr lang="en-GB" sz="900" dirty="0"/>
              <a:t>. url: https://github.com/mirswamp/swamp-scarf-sarif.</a:t>
            </a:r>
          </a:p>
          <a:p>
            <a:pPr marL="0" indent="0">
              <a:buNone/>
            </a:pPr>
            <a:r>
              <a:rPr lang="en-GB" sz="900" dirty="0"/>
              <a:t>[38] </a:t>
            </a:r>
            <a:r>
              <a:rPr lang="en-GB" sz="900" i="1" dirty="0" err="1"/>
              <a:t>Teamscale</a:t>
            </a:r>
            <a:r>
              <a:rPr lang="en-GB" sz="900" dirty="0"/>
              <a:t>. url: https://www.cqse.eu/en/products/teamscale/features/.</a:t>
            </a:r>
          </a:p>
          <a:p>
            <a:pPr marL="0" indent="0">
              <a:buNone/>
            </a:pPr>
            <a:r>
              <a:rPr lang="en-GB" sz="900" dirty="0"/>
              <a:t>[39] </a:t>
            </a:r>
            <a:r>
              <a:rPr lang="en-GB" sz="900" i="1" dirty="0"/>
              <a:t>The Definition of User Experience (UX)</a:t>
            </a:r>
            <a:r>
              <a:rPr lang="en-GB" sz="900" dirty="0"/>
              <a:t>. url: https://www.nngroup.com/articles/definition-user-experience/.</a:t>
            </a:r>
          </a:p>
          <a:p>
            <a:pPr marL="0" indent="0">
              <a:buNone/>
            </a:pPr>
            <a:r>
              <a:rPr lang="en-GB" sz="900" dirty="0"/>
              <a:t>[40] Christoph </a:t>
            </a:r>
            <a:r>
              <a:rPr lang="en-GB" sz="900" dirty="0" err="1"/>
              <a:t>Treude</a:t>
            </a:r>
            <a:r>
              <a:rPr lang="en-GB" sz="900" dirty="0"/>
              <a:t>, </a:t>
            </a:r>
            <a:r>
              <a:rPr lang="en-GB" sz="900" dirty="0" err="1"/>
              <a:t>Ohad</a:t>
            </a:r>
            <a:r>
              <a:rPr lang="en-GB" sz="900" dirty="0"/>
              <a:t> </a:t>
            </a:r>
            <a:r>
              <a:rPr lang="en-GB" sz="900" dirty="0" err="1"/>
              <a:t>Barzilay</a:t>
            </a:r>
            <a:r>
              <a:rPr lang="en-GB" sz="900" dirty="0"/>
              <a:t>, and Margaret-Anne Storey. “How do programmers ask and answer questions on the web?” In: </a:t>
            </a:r>
            <a:r>
              <a:rPr lang="en-GB" sz="900" i="1" dirty="0"/>
              <a:t>Proceeding of the 33rd international conference</a:t>
            </a:r>
          </a:p>
          <a:p>
            <a:pPr marL="0" indent="0">
              <a:buNone/>
            </a:pPr>
            <a:r>
              <a:rPr lang="en-GB" sz="900" i="1" dirty="0"/>
              <a:t>on Software engineering - ICSE ’11</a:t>
            </a:r>
            <a:r>
              <a:rPr lang="en-GB" sz="900" dirty="0"/>
              <a:t>. Ed. by Richard N. Taylor, Harald Gall, and </a:t>
            </a:r>
            <a:r>
              <a:rPr lang="en-GB" sz="900" dirty="0" err="1"/>
              <a:t>Nenad</a:t>
            </a:r>
            <a:r>
              <a:rPr lang="en-GB" sz="900" dirty="0"/>
              <a:t> </a:t>
            </a:r>
            <a:r>
              <a:rPr lang="en-GB" sz="900" dirty="0" err="1"/>
              <a:t>Medvidovic</a:t>
            </a:r>
            <a:r>
              <a:rPr lang="en-GB" sz="900" dirty="0"/>
              <a:t>. New York, New York, USA: ACM Press, 2011, p. 804. </a:t>
            </a:r>
            <a:r>
              <a:rPr lang="en-GB" sz="900" dirty="0" err="1"/>
              <a:t>isbn</a:t>
            </a:r>
            <a:r>
              <a:rPr lang="en-GB" sz="900" dirty="0"/>
              <a:t>: 9781450304450.</a:t>
            </a:r>
          </a:p>
          <a:p>
            <a:pPr marL="0" indent="0">
              <a:buNone/>
            </a:pPr>
            <a:r>
              <a:rPr lang="en-GB" sz="900" dirty="0" err="1"/>
              <a:t>doi</a:t>
            </a:r>
            <a:r>
              <a:rPr lang="en-GB" sz="900" dirty="0"/>
              <a:t>: 10.1145/1985793.1985907.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74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[41] </a:t>
            </a:r>
            <a:r>
              <a:rPr lang="en-GB" sz="900" i="1" dirty="0"/>
              <a:t>Usability 101: Introduction to Usability</a:t>
            </a:r>
            <a:r>
              <a:rPr lang="en-GB" sz="900" dirty="0"/>
              <a:t>. url: https://www.nngroup.com/articles/usability-101-introduction-to-usability/.</a:t>
            </a:r>
          </a:p>
          <a:p>
            <a:pPr marL="0" indent="0">
              <a:buNone/>
            </a:pPr>
            <a:r>
              <a:rPr lang="en-GB" sz="900" dirty="0"/>
              <a:t>[42] </a:t>
            </a:r>
            <a:r>
              <a:rPr lang="en-GB" sz="900" i="1" dirty="0"/>
              <a:t>Usability Engineering : Book by Jakob Nielsen</a:t>
            </a:r>
            <a:r>
              <a:rPr lang="en-GB" sz="900" dirty="0"/>
              <a:t>. url: https://www.nngroup.com/books/usability-engineering/.</a:t>
            </a:r>
          </a:p>
          <a:p>
            <a:pPr marL="0" indent="0">
              <a:buNone/>
            </a:pPr>
            <a:r>
              <a:rPr lang="en-GB" sz="900" dirty="0"/>
              <a:t>[43] Shaowei Wang, David Lo, and </a:t>
            </a:r>
            <a:r>
              <a:rPr lang="en-GB" sz="900" dirty="0" err="1"/>
              <a:t>Lingxiao</a:t>
            </a:r>
            <a:r>
              <a:rPr lang="en-GB" sz="900" dirty="0"/>
              <a:t> Jiang. “An empirical study on developer interactions in </a:t>
            </a:r>
            <a:r>
              <a:rPr lang="en-GB" sz="900" dirty="0" err="1"/>
              <a:t>StackOverflow</a:t>
            </a:r>
            <a:r>
              <a:rPr lang="en-GB" sz="900" dirty="0"/>
              <a:t>”. In: </a:t>
            </a:r>
            <a:r>
              <a:rPr lang="en-GB" sz="900" i="1" dirty="0"/>
              <a:t>Proceedings of the 28th Annual ACM Symposium on Applied</a:t>
            </a:r>
          </a:p>
          <a:p>
            <a:pPr marL="0" indent="0">
              <a:buNone/>
            </a:pPr>
            <a:r>
              <a:rPr lang="en-GB" sz="900" i="1" dirty="0"/>
              <a:t>Computing</a:t>
            </a:r>
            <a:r>
              <a:rPr lang="en-GB" sz="900" dirty="0"/>
              <a:t>. ACM. 2013, pp. 1019–1024.</a:t>
            </a:r>
          </a:p>
          <a:p>
            <a:pPr marL="0" indent="0">
              <a:buNone/>
            </a:pPr>
            <a:r>
              <a:rPr lang="en-GB" sz="900" dirty="0"/>
              <a:t>[44] </a:t>
            </a:r>
            <a:r>
              <a:rPr lang="en-GB" sz="900" i="1" dirty="0"/>
              <a:t>Why You Only Need to Test with 5 Users</a:t>
            </a:r>
            <a:r>
              <a:rPr lang="en-GB" sz="900" dirty="0"/>
              <a:t>. url: </a:t>
            </a:r>
            <a:r>
              <a:rPr lang="en-GB" sz="900" dirty="0">
                <a:hlinkClick r:id="rId2"/>
              </a:rPr>
              <a:t>https://www.nngroup.com/articles/why-you-only-need-to-test-with-5-users/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[45] </a:t>
            </a:r>
            <a:r>
              <a:rPr lang="en-GB" sz="900" dirty="0">
                <a:hlinkClick r:id="rId3"/>
              </a:rPr>
              <a:t>Nielsen, Jakob, and </a:t>
            </a:r>
            <a:r>
              <a:rPr lang="en-GB" sz="900" dirty="0" err="1">
                <a:hlinkClick r:id="rId3"/>
              </a:rPr>
              <a:t>Landauer</a:t>
            </a:r>
            <a:r>
              <a:rPr lang="en-GB" sz="900" dirty="0">
                <a:hlinkClick r:id="rId3"/>
              </a:rPr>
              <a:t>, Thomas K.: "A mathematical model of the finding of usability problems," </a:t>
            </a:r>
            <a:r>
              <a:rPr lang="en-GB" sz="900" i="1" dirty="0"/>
              <a:t>Proceedings of ACM INTERCHI'93 Conference </a:t>
            </a:r>
            <a:r>
              <a:rPr lang="en-GB" sz="900" dirty="0"/>
              <a:t>(Amsterdam, The</a:t>
            </a:r>
            <a:br>
              <a:rPr lang="en-GB" sz="900" dirty="0"/>
            </a:br>
            <a:br>
              <a:rPr lang="en-GB" sz="900" dirty="0"/>
            </a:br>
            <a:r>
              <a:rPr lang="en-GB" sz="900" dirty="0"/>
              <a:t> Netherlands, 24-29 April 1993), pp. 206-213.</a:t>
            </a:r>
            <a:endParaRPr lang="de-DE" sz="900" dirty="0"/>
          </a:p>
          <a:p>
            <a:pPr marL="0" indent="0">
              <a:buNone/>
            </a:pP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437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9170B2-C630-4125-89CC-B254CC6146C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9184" y="2852737"/>
            <a:ext cx="786958" cy="1152525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919046" y="1487488"/>
            <a:ext cx="9362546" cy="14374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Thank you for listening...</a:t>
            </a:r>
          </a:p>
        </p:txBody>
      </p:sp>
    </p:spTree>
    <p:extLst>
      <p:ext uri="{BB962C8B-B14F-4D97-AF65-F5344CB8AC3E}">
        <p14:creationId xmlns:p14="http://schemas.microsoft.com/office/powerpoint/2010/main" val="3460239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r>
              <a:rPr lang="de-DE" dirty="0"/>
              <a:t>Future scope of SARIF</a:t>
            </a:r>
          </a:p>
          <a:p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r>
              <a:rPr lang="de-DE" dirty="0"/>
              <a:t>It should be Usable</a:t>
            </a:r>
          </a:p>
          <a:p>
            <a:endParaRPr lang="de-DE" dirty="0"/>
          </a:p>
          <a:p>
            <a:r>
              <a:rPr lang="de-DE" dirty="0"/>
              <a:t>This Thesis follows UX Design Cycle to achieve usable prototypes.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tools.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40" y="2638385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293096"/>
            <a:ext cx="241016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3EE1C-0560-470B-9045-9D5ADAF9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36" y="3429000"/>
            <a:ext cx="3920263" cy="301251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2256" y="224259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Research Papers: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Christakis, Maria; Bird, Christian (2016): What developers want and need from 			  program analysis: an empirical study. 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      - Johnson, Brittany; Song, </a:t>
            </a:r>
            <a:r>
              <a:rPr lang="en-GB" dirty="0" err="1"/>
              <a:t>Yoonki</a:t>
            </a:r>
            <a:r>
              <a:rPr lang="en-GB" dirty="0"/>
              <a:t>; Murphy-Hill, Emerson; </a:t>
            </a:r>
            <a:r>
              <a:rPr lang="en-GB" dirty="0" err="1"/>
              <a:t>Bowdidge</a:t>
            </a:r>
            <a:r>
              <a:rPr lang="en-GB" dirty="0"/>
              <a:t>, Robert (2013): </a:t>
            </a:r>
            <a:br>
              <a:rPr lang="en-GB" dirty="0"/>
            </a:br>
            <a:r>
              <a:rPr lang="en-GB" dirty="0"/>
              <a:t>        Why don't software developers use static analysis tools to find bugs? </a:t>
            </a:r>
            <a:endParaRPr lang="de-DE" dirty="0"/>
          </a:p>
          <a:p>
            <a:pPr marL="466362" lvl="1" indent="0">
              <a:buNone/>
            </a:pPr>
            <a:endParaRPr lang="de-DE" dirty="0"/>
          </a:p>
          <a:p>
            <a:pPr marL="466362" lvl="1" indent="0">
              <a:buNone/>
            </a:pPr>
            <a:endParaRPr lang="de-DE" dirty="0"/>
          </a:p>
          <a:p>
            <a:pPr lvl="1"/>
            <a:r>
              <a:rPr lang="de-DE" u="sng" dirty="0"/>
              <a:t>Found</a:t>
            </a:r>
            <a:r>
              <a:rPr lang="de-DE" dirty="0"/>
              <a:t>: developers facing issues in using tools</a:t>
            </a:r>
          </a:p>
          <a:p>
            <a:pPr marL="466362" lvl="1" indent="0">
              <a:buNone/>
            </a:pPr>
            <a:endParaRPr lang="de-DE" dirty="0"/>
          </a:p>
          <a:p>
            <a:pPr lvl="1"/>
            <a:r>
              <a:rPr lang="de-DE" dirty="0"/>
              <a:t>Most importantly, </a:t>
            </a:r>
            <a:r>
              <a:rPr lang="de-DE" dirty="0">
                <a:solidFill>
                  <a:srgbClr val="00B050"/>
                </a:solidFill>
              </a:rPr>
              <a:t>USABILITY</a:t>
            </a:r>
            <a:r>
              <a:rPr lang="de-DE" dirty="0"/>
              <a:t> issue.</a:t>
            </a:r>
          </a:p>
          <a:p>
            <a:pPr marL="466362" lvl="1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B8FCA0-7C6B-4F85-846F-023721DB23DC}"/>
              </a:ext>
            </a:extLst>
          </p:cNvPr>
          <p:cNvSpPr/>
          <p:nvPr/>
        </p:nvSpPr>
        <p:spPr bwMode="auto">
          <a:xfrm>
            <a:off x="6393160" y="5157192"/>
            <a:ext cx="1440160" cy="360040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SARIF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Static Analysis Results Interchange Format (SARIF)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Standard representation of bug warnings in a JSON format</a:t>
            </a:r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43A8F-0737-4DAD-B3D7-DE478D36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1405015"/>
            <a:ext cx="3631746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seem to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multiple static analysis tools in order to prioritise the bug warning alerts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results of three different static analysis tools for a programming language, </a:t>
            </a:r>
            <a:br>
              <a:rPr lang="en-GB" dirty="0"/>
            </a:br>
            <a:r>
              <a:rPr lang="en-GB" dirty="0"/>
              <a:t>Java and merges them together in order to show warnings to the developer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	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SARIF</a:t>
            </a:r>
            <a:r>
              <a:rPr lang="de-DE" dirty="0"/>
              <a:t> scope - different analysis tools results can be integrated</a:t>
            </a:r>
          </a:p>
          <a:p>
            <a:endParaRPr lang="de-DE" dirty="0"/>
          </a:p>
          <a:p>
            <a:r>
              <a:rPr lang="de-DE" dirty="0">
                <a:solidFill>
                  <a:srgbClr val="00B050"/>
                </a:solidFill>
              </a:rPr>
              <a:t>Need</a:t>
            </a:r>
            <a:r>
              <a:rPr lang="de-DE" dirty="0"/>
              <a:t> for addressing </a:t>
            </a:r>
            <a:r>
              <a:rPr lang="de-DE" dirty="0">
                <a:solidFill>
                  <a:srgbClr val="00B050"/>
                </a:solidFill>
              </a:rPr>
              <a:t>Usability</a:t>
            </a:r>
            <a:r>
              <a:rPr lang="de-DE" dirty="0"/>
              <a:t> issue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602041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784</TotalTime>
  <Words>2605</Words>
  <Application>Microsoft Office PowerPoint</Application>
  <PresentationFormat>A4 Paper (210x297 mm)</PresentationFormat>
  <Paragraphs>450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PowerPoint Presentation</vt:lpstr>
      <vt:lpstr>SARIF</vt:lpstr>
      <vt:lpstr>Multiple Tools</vt:lpstr>
      <vt:lpstr>Multiple Tools</vt:lpstr>
      <vt:lpstr>Thesis Work Plan</vt:lpstr>
      <vt:lpstr> Problem Statement</vt:lpstr>
      <vt:lpstr>Research Questions </vt:lpstr>
      <vt:lpstr>Thesis Work Plan</vt:lpstr>
      <vt:lpstr> What Current Tools do? - RQ 1</vt:lpstr>
      <vt:lpstr> What Current Tools do? - RQ 2</vt:lpstr>
      <vt:lpstr> What Current Tools do? - RQ 3</vt:lpstr>
      <vt:lpstr>Thesis Work Plan</vt:lpstr>
      <vt:lpstr>Our Approaches</vt:lpstr>
      <vt:lpstr>UX Design Cycle</vt:lpstr>
      <vt:lpstr>Our Approaches</vt:lpstr>
      <vt:lpstr>Our Approaches</vt:lpstr>
      <vt:lpstr>Our Approaches</vt:lpstr>
      <vt:lpstr>Our Approaches</vt:lpstr>
      <vt:lpstr>Our Approaches</vt:lpstr>
      <vt:lpstr>Our Approaches</vt:lpstr>
      <vt:lpstr>Example: RQ 1</vt:lpstr>
      <vt:lpstr>Example: RQ 1</vt:lpstr>
      <vt:lpstr>Thesis Work Plan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Thesis Work Plan</vt:lpstr>
      <vt:lpstr>Time Plan</vt:lpstr>
      <vt:lpstr>Milestones 1 2 3 </vt:lpstr>
      <vt:lpstr>Milestone 4</vt:lpstr>
      <vt:lpstr>References</vt:lpstr>
      <vt:lpstr>References</vt:lpstr>
      <vt:lpstr>References</vt:lpstr>
      <vt:lpstr>References</vt:lpstr>
      <vt:lpstr>PowerPoint Presentation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65</cp:revision>
  <dcterms:created xsi:type="dcterms:W3CDTF">2019-02-10T23:03:14Z</dcterms:created>
  <dcterms:modified xsi:type="dcterms:W3CDTF">2019-04-21T17:43:20Z</dcterms:modified>
</cp:coreProperties>
</file>