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1" r:id="rId3"/>
    <p:sldId id="267" r:id="rId4"/>
    <p:sldId id="269" r:id="rId5"/>
    <p:sldId id="270" r:id="rId6"/>
    <p:sldId id="274" r:id="rId7"/>
    <p:sldId id="324" r:id="rId8"/>
    <p:sldId id="273" r:id="rId9"/>
    <p:sldId id="320" r:id="rId10"/>
    <p:sldId id="284" r:id="rId11"/>
    <p:sldId id="276" r:id="rId12"/>
    <p:sldId id="283" r:id="rId13"/>
    <p:sldId id="323" r:id="rId14"/>
    <p:sldId id="321" r:id="rId15"/>
    <p:sldId id="322" r:id="rId16"/>
    <p:sldId id="286" r:id="rId17"/>
    <p:sldId id="291" r:id="rId18"/>
    <p:sldId id="288" r:id="rId19"/>
    <p:sldId id="289" r:id="rId20"/>
    <p:sldId id="302" r:id="rId21"/>
    <p:sldId id="304" r:id="rId22"/>
    <p:sldId id="292" r:id="rId23"/>
    <p:sldId id="298" r:id="rId24"/>
    <p:sldId id="300" r:id="rId25"/>
    <p:sldId id="301" r:id="rId26"/>
    <p:sldId id="262" r:id="rId27"/>
    <p:sldId id="263" r:id="rId28"/>
    <p:sldId id="266" r:id="rId29"/>
    <p:sldId id="319" r:id="rId30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447" autoAdjust="0"/>
  </p:normalViewPr>
  <p:slideViewPr>
    <p:cSldViewPr showGuides="1">
      <p:cViewPr varScale="1">
        <p:scale>
          <a:sx n="59" d="100"/>
          <a:sy n="59" d="100"/>
        </p:scale>
        <p:origin x="1596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05.05.2019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02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Official Time Frame : 5 Months [ May – September ]</a:t>
            </a:r>
          </a:p>
          <a:p>
            <a:endParaRPr lang="de-DE" dirty="0"/>
          </a:p>
          <a:p>
            <a:r>
              <a:rPr lang="de-DE" dirty="0"/>
              <a:t>4 Milestones, Each Month with weekly tasks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UX Design Cycle Iteration 1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2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UX Design Cycle Iteration 3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de-DE" dirty="0"/>
              <a:t>Thesis Documentation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6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ricenti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How to display results of the same codebase from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GB" sz="2400" dirty="0"/>
              <a:t>different analysis tools? 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FindBugs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469769"/>
            <a:ext cx="6067333" cy="4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1: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Tricorder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0FA6B-E7C1-4463-8895-44459305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39485"/>
            <a:ext cx="8856984" cy="4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What feedback works to know that the bug fixing is on-going?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dirty="0"/>
              <a:t>What current tools do? </a:t>
            </a:r>
          </a:p>
          <a:p>
            <a:pPr marL="0" indent="0">
              <a:buNone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Traditional approach – Nightly Builds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How to carry traceability of bug fixing? 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13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What Current Tools do? - RQ 3: .. traceability!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Teamscale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F7F07-D436-49DB-921B-7C41A164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31687"/>
            <a:ext cx="7406638" cy="376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19D44-16E4-46A4-B490-3160E0CDF620}"/>
              </a:ext>
            </a:extLst>
          </p:cNvPr>
          <p:cNvSpPr txBox="1"/>
          <p:nvPr/>
        </p:nvSpPr>
        <p:spPr>
          <a:xfrm>
            <a:off x="304476" y="6135528"/>
            <a:ext cx="429733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Teamscale</a:t>
            </a:r>
            <a:r>
              <a:rPr lang="en-GB" sz="1000" dirty="0"/>
              <a:t>. url: https://www.cqse.eu/en/products/teamscale/features/.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8710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 – research existing scenarios!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Complex datasets: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Dix et. al. - complex grouping and linking of datasets for Spreadsheets application </a:t>
            </a:r>
          </a:p>
          <a:p>
            <a:pPr marL="466362" lvl="1" indent="0">
              <a:buNone/>
            </a:pPr>
            <a:r>
              <a:rPr lang="en-GB" dirty="0"/>
              <a:t>	Design lesson : extensibility of columns</a:t>
            </a:r>
            <a:br>
              <a:rPr lang="en-GB" dirty="0"/>
            </a:br>
            <a:endParaRPr lang="en-GB" dirty="0"/>
          </a:p>
          <a:p>
            <a:r>
              <a:rPr lang="de-DE" dirty="0"/>
              <a:t>Issue tracker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Baysal</a:t>
            </a:r>
            <a:r>
              <a:rPr lang="en-GB" dirty="0"/>
              <a:t> et. al. 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Information overload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GB" dirty="0"/>
              <a:t>Expressiveness  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7E2933-73C9-4A75-BA01-CAE65C93E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0" y="2114622"/>
            <a:ext cx="863735" cy="10220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C50C8A-5433-4F71-AF7A-8449CCEEB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3" y="3997730"/>
            <a:ext cx="863735" cy="102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62A4-6F7F-4702-97BD-EDFD4776D007}"/>
              </a:ext>
            </a:extLst>
          </p:cNvPr>
          <p:cNvSpPr txBox="1"/>
          <p:nvPr/>
        </p:nvSpPr>
        <p:spPr>
          <a:xfrm>
            <a:off x="270900" y="5373216"/>
            <a:ext cx="8845050" cy="114390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Alan Dix, Rachel Cowgill, Christina Bashford, Simon McVeigh, and Rupert </a:t>
            </a:r>
            <a:r>
              <a:rPr lang="en-GB" sz="1000" dirty="0" err="1"/>
              <a:t>Ridgewell</a:t>
            </a:r>
            <a:r>
              <a:rPr lang="en-GB" sz="1000" dirty="0"/>
              <a:t>. 2016. Spreadsheets as User Interfaces.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International Working Conference on Advanced Visual Interfaces</a:t>
            </a:r>
            <a:r>
              <a:rPr lang="en-GB" sz="1000" dirty="0"/>
              <a:t> (AVI '16), Paolo </a:t>
            </a:r>
            <a:r>
              <a:rPr lang="en-GB" sz="1000" dirty="0" err="1"/>
              <a:t>Buono</a:t>
            </a:r>
            <a:r>
              <a:rPr lang="en-GB" sz="1000" dirty="0"/>
              <a:t>, Rosa </a:t>
            </a:r>
            <a:r>
              <a:rPr lang="en-GB" sz="1000" dirty="0" err="1"/>
              <a:t>Lanzilotti</a:t>
            </a:r>
            <a:r>
              <a:rPr lang="en-GB" sz="1000" dirty="0"/>
              <a:t>, and </a:t>
            </a:r>
            <a:r>
              <a:rPr lang="en-GB" sz="1000" dirty="0" err="1"/>
              <a:t>Maristella</a:t>
            </a:r>
            <a:r>
              <a:rPr lang="en-GB" sz="1000" dirty="0"/>
              <a:t> Matera (Eds.). ACM, New </a:t>
            </a:r>
            <a:br>
              <a:rPr lang="en-GB" sz="1000" dirty="0"/>
            </a:br>
            <a:r>
              <a:rPr lang="en-GB" sz="1000" dirty="0"/>
              <a:t>York, NY, USA, 192-195. DOI: https://doi.org/10.1145/2909132.2909271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Olga </a:t>
            </a:r>
            <a:r>
              <a:rPr lang="en-GB" sz="1000" dirty="0" err="1"/>
              <a:t>Baysal</a:t>
            </a:r>
            <a:r>
              <a:rPr lang="en-GB" sz="1000" dirty="0"/>
              <a:t>, Reid Holmes, and Michael W. Godfrey. 2014. No issue left behind: reducing information overload in issue tracking. In </a:t>
            </a:r>
            <a:r>
              <a:rPr lang="en-GB" sz="1000" i="1" dirty="0"/>
              <a:t>Proceedings of the </a:t>
            </a:r>
            <a:br>
              <a:rPr lang="en-GB" sz="1000" i="1" dirty="0"/>
            </a:br>
            <a:r>
              <a:rPr lang="en-GB" sz="1000" i="1" dirty="0"/>
              <a:t>22nd ACM SIGSOFT International Symposium on Foundations of Software Engineering</a:t>
            </a:r>
            <a:r>
              <a:rPr lang="en-GB" sz="1000" dirty="0"/>
              <a:t> (FSE 2014). ACM, New York, NY, USA, 666-677. </a:t>
            </a:r>
            <a:br>
              <a:rPr lang="en-GB" sz="1000" dirty="0"/>
            </a:br>
            <a:r>
              <a:rPr lang="en-GB" sz="1000" dirty="0"/>
              <a:t>DOI: https://doi.org/10.1145/2635868.2635887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6932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66D7D-AD1E-4867-8D87-D3C3B16C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6" y="876507"/>
            <a:ext cx="9075528" cy="510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2F3CA-AE61-476D-9F7A-BB8938610A4B}"/>
              </a:ext>
            </a:extLst>
          </p:cNvPr>
          <p:cNvSpPr txBox="1"/>
          <p:nvPr/>
        </p:nvSpPr>
        <p:spPr>
          <a:xfrm>
            <a:off x="272228" y="6114201"/>
            <a:ext cx="283859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https://unicorn.com/en/software-everywhere</a:t>
            </a:r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5" y="1994816"/>
            <a:ext cx="823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Example: RQ 1 - .. display results!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Prototype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9A6B9-A463-4E36-AD73-EAB84249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" y="1994816"/>
            <a:ext cx="821837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Perform Tasks</a:t>
            </a:r>
            <a:br>
              <a:rPr lang="de-DE" dirty="0"/>
            </a:b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Example: Find a bug which is reported in common by available tools.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Cognitive Walkthrough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For each step to a predefined task, the following aspects are analysed.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try and achieve the right outcome?	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notice that the correct action is available to them?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Will the user associate the correct action with the outcome they expect to achieve?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the correct action is performed; will the user see that progress is being made towards their intended outcome?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0CB5-6D34-40A5-B2C4-4B05B3BF41B9}"/>
              </a:ext>
            </a:extLst>
          </p:cNvPr>
          <p:cNvSpPr txBox="1"/>
          <p:nvPr/>
        </p:nvSpPr>
        <p:spPr>
          <a:xfrm>
            <a:off x="304476" y="6135528"/>
            <a:ext cx="87529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Jakob Nielsen. “Usability inspection methods”. In: Conference companion on Human factors in computing systems. ACM. 1994, pp. 413–414.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5041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379AA9-F461-46A4-9656-14AC5AEA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4" y="1582300"/>
            <a:ext cx="7481867" cy="4686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ECA8D-10C0-4831-AC0B-8973651E89DB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10 Heuristics for User Interface Design: Article by Jakob Nielsen. Available online at https://www.nngroup.com/articles/ten-usability-heuristics/, checked on 5/1/2019. Image credits: </a:t>
            </a:r>
            <a:r>
              <a:rPr lang="en-GB" sz="1000" dirty="0" err="1"/>
              <a:t>Miran</a:t>
            </a:r>
            <a:r>
              <a:rPr lang="en-GB" sz="1000" dirty="0"/>
              <a:t> </a:t>
            </a:r>
            <a:r>
              <a:rPr lang="en-GB" sz="1000" dirty="0" err="1"/>
              <a:t>Janezic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2297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 – Usability Inspection Methods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Heuristic Evaluation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Each problem w.r.t. a heuristic is rated accordingly; 0 – 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0</a:t>
            </a:r>
            <a:r>
              <a:rPr lang="en-GB" dirty="0"/>
              <a:t> - do not agree this is a usability problem 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dirty="0"/>
              <a:t> - cosmetic problem</a:t>
            </a:r>
          </a:p>
          <a:p>
            <a:pPr marL="0" indent="0">
              <a:buNone/>
            </a:pPr>
            <a:r>
              <a:rPr lang="en-GB" b="1" dirty="0"/>
              <a:t>2</a:t>
            </a:r>
            <a:r>
              <a:rPr lang="en-GB" dirty="0"/>
              <a:t> - minor usability problem</a:t>
            </a:r>
          </a:p>
          <a:p>
            <a:pPr marL="0" indent="0">
              <a:buNone/>
            </a:pPr>
            <a:r>
              <a:rPr lang="en-GB" b="1" dirty="0"/>
              <a:t>3</a:t>
            </a:r>
            <a:r>
              <a:rPr lang="en-GB" dirty="0"/>
              <a:t> - major usability problem ( important to fix ) </a:t>
            </a:r>
          </a:p>
          <a:p>
            <a:pPr marL="0" indent="0">
              <a:buNone/>
            </a:pPr>
            <a:r>
              <a:rPr lang="en-GB" b="1" dirty="0"/>
              <a:t>4</a:t>
            </a:r>
            <a:r>
              <a:rPr lang="en-GB" dirty="0"/>
              <a:t> - usability catastrophe ( imperative to fix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7B2BA-669C-40D9-9469-E11D62866F00}"/>
              </a:ext>
            </a:extLst>
          </p:cNvPr>
          <p:cNvSpPr txBox="1"/>
          <p:nvPr/>
        </p:nvSpPr>
        <p:spPr>
          <a:xfrm rot="20466419">
            <a:off x="5675400" y="5062213"/>
            <a:ext cx="305853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2800" dirty="0">
                <a:solidFill>
                  <a:srgbClr val="00B050"/>
                </a:solidFill>
              </a:rPr>
              <a:t>Comparative Study</a:t>
            </a:r>
            <a:endParaRPr lang="LID4096" sz="28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Official Time: 5 Months</a:t>
            </a:r>
          </a:p>
          <a:p>
            <a:endParaRPr lang="de-DE" dirty="0"/>
          </a:p>
          <a:p>
            <a:r>
              <a:rPr lang="de-DE" dirty="0"/>
              <a:t>Milestones: 4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3C44-41CB-4528-A1EE-B5C79261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35" y="188642"/>
            <a:ext cx="4727954" cy="6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90920"/>
            <a:ext cx="7365171" cy="41903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Milestones 1 2 3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218449" y="5535921"/>
            <a:ext cx="3097362" cy="79250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Similarly in July and August...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03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Milestone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2D38-5D5F-4A6F-9B90-BD5BBE75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14328"/>
            <a:ext cx="8477025" cy="32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follows UX Design Cycle to achieve usable prototypes focussing on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the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3050" y="620688"/>
            <a:ext cx="9361488" cy="511333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“ </a:t>
            </a:r>
            <a:r>
              <a:rPr lang="en-GB" dirty="0">
                <a:solidFill>
                  <a:srgbClr val="FF0000"/>
                </a:solidFill>
              </a:rPr>
              <a:t>$1.1 Trillion </a:t>
            </a:r>
            <a:r>
              <a:rPr lang="en-GB" dirty="0"/>
              <a:t>in Assets Affected by Software Bugs in </a:t>
            </a:r>
            <a:r>
              <a:rPr lang="en-GB" b="1" dirty="0"/>
              <a:t>2016</a:t>
            </a:r>
            <a:r>
              <a:rPr lang="en-GB" dirty="0"/>
              <a:t> “</a:t>
            </a:r>
          </a:p>
          <a:p>
            <a:pPr algn="r">
              <a:buFontTx/>
              <a:buChar char="-"/>
            </a:pPr>
            <a:r>
              <a:rPr lang="en-GB" dirty="0"/>
              <a:t>Software Fail Watch Annual Report, </a:t>
            </a:r>
          </a:p>
          <a:p>
            <a:pPr marL="0" indent="0" algn="r">
              <a:buNone/>
            </a:pPr>
            <a:r>
              <a:rPr lang="en-GB" dirty="0" err="1">
                <a:hlinkClick r:id="rId2"/>
              </a:rPr>
              <a:t>Tricentis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8909E-E62C-42C0-9CD8-24A00F8F8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8" y="2564904"/>
            <a:ext cx="3069163" cy="232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E91C0-746E-46D9-AA75-335DFBB3612B}"/>
              </a:ext>
            </a:extLst>
          </p:cNvPr>
          <p:cNvSpPr txBox="1"/>
          <p:nvPr/>
        </p:nvSpPr>
        <p:spPr>
          <a:xfrm>
            <a:off x="272228" y="6114201"/>
            <a:ext cx="6700232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https://www.tricentis.com/news/software-fail-watch-says-1-1-trillion-in-assets-affected-by-software-bugs-in-2016/</a:t>
            </a:r>
          </a:p>
        </p:txBody>
      </p:sp>
    </p:spTree>
    <p:extLst>
      <p:ext uri="{BB962C8B-B14F-4D97-AF65-F5344CB8AC3E}">
        <p14:creationId xmlns:p14="http://schemas.microsoft.com/office/powerpoint/2010/main" val="2362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It helps in prevention of bugs.</a:t>
            </a:r>
          </a:p>
          <a:p>
            <a:r>
              <a:rPr lang="de-DE" dirty="0"/>
              <a:t>It examines code without execution.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Detects vulnerabilities :</a:t>
            </a:r>
          </a:p>
          <a:p>
            <a:pPr marL="0" indent="0">
              <a:buNone/>
            </a:pPr>
            <a:r>
              <a:rPr lang="de-DE" dirty="0"/>
              <a:t>  	</a:t>
            </a:r>
          </a:p>
          <a:p>
            <a:pPr marL="0" indent="0">
              <a:buNone/>
            </a:pPr>
            <a:r>
              <a:rPr lang="de-DE" dirty="0"/>
              <a:t>	- Injections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GB" dirty="0"/>
              <a:t>Cross Site Scripting (XSS) </a:t>
            </a:r>
          </a:p>
          <a:p>
            <a:pPr marL="0" indent="0">
              <a:buNone/>
            </a:pPr>
            <a:r>
              <a:rPr lang="en-GB" dirty="0"/>
              <a:t>	- Buffer Overflow, and Dead Code etc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368FA-EDE2-4467-A76A-B20DE02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8" y="1412776"/>
            <a:ext cx="3515216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E17E7-41CB-4954-B447-6724248AAD9D}"/>
              </a:ext>
            </a:extLst>
          </p:cNvPr>
          <p:cNvSpPr txBox="1"/>
          <p:nvPr/>
        </p:nvSpPr>
        <p:spPr>
          <a:xfrm>
            <a:off x="272228" y="6114201"/>
            <a:ext cx="799314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Designing code analyses for Large Software Systems (DECA). url: https://www.hni.uni-paderborn.de/swt/lehre/deca/.</a:t>
            </a:r>
          </a:p>
        </p:txBody>
      </p:sp>
    </p:spTree>
    <p:extLst>
      <p:ext uri="{BB962C8B-B14F-4D97-AF65-F5344CB8AC3E}">
        <p14:creationId xmlns:p14="http://schemas.microsoft.com/office/powerpoint/2010/main" val="32868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Tools 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notifications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Dedicated 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Linters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CLI tools</a:t>
            </a:r>
          </a:p>
          <a:p>
            <a:pPr marL="466362" lvl="1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4F54-24D7-425E-93C6-2A2BC09B7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268412"/>
            <a:ext cx="4416962" cy="118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916A-E70B-457F-8880-5144CB6F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84" y="2612524"/>
            <a:ext cx="2410161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8F656-228B-4194-9095-C1724E24E118}"/>
              </a:ext>
            </a:extLst>
          </p:cNvPr>
          <p:cNvSpPr txBox="1"/>
          <p:nvPr/>
        </p:nvSpPr>
        <p:spPr>
          <a:xfrm>
            <a:off x="270900" y="5773707"/>
            <a:ext cx="6124754" cy="52835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Checkmarx</a:t>
            </a:r>
            <a:r>
              <a:rPr lang="en-GB" sz="1000" dirty="0"/>
              <a:t> – Application Security Testing and Static Code Analysis. url: https://www.checkmarx.com/.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FindBugs</a:t>
            </a:r>
            <a:r>
              <a:rPr lang="en-GB" sz="1000" dirty="0"/>
              <a:t>™ - Find Bugs in Java Programs. url: http://findbugs.sourceforge.net/.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9674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F3EE1C-0560-470B-9045-9D5ADAF9F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86" y="193789"/>
            <a:ext cx="6458997" cy="496340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Johnson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r>
              <a:rPr lang="en-GB" sz="1600" dirty="0"/>
              <a:t>Tool output</a:t>
            </a:r>
          </a:p>
          <a:p>
            <a:pPr lvl="1">
              <a:buFontTx/>
              <a:buChar char="-"/>
            </a:pPr>
            <a:r>
              <a:rPr lang="en-GB" sz="1600" dirty="0"/>
              <a:t>Result understandability</a:t>
            </a:r>
          </a:p>
          <a:p>
            <a:pPr marL="466362" lvl="1" indent="0">
              <a:buNone/>
            </a:pPr>
            <a:endParaRPr lang="en-GB" sz="1600" dirty="0"/>
          </a:p>
          <a:p>
            <a:pPr marL="466362" lvl="1" indent="0">
              <a:buNone/>
            </a:pPr>
            <a:endParaRPr lang="en-GB" sz="1600" dirty="0"/>
          </a:p>
          <a:p>
            <a:pPr marL="360000" lvl="1" indent="-360000"/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 lvl="1">
              <a:buFontTx/>
              <a:buChar char="-"/>
            </a:pPr>
            <a:endParaRPr lang="en-GB" sz="1600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26841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8518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04578" y="5157192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3BD47-F90D-4FA1-8B25-00A8EA62085C}"/>
              </a:ext>
            </a:extLst>
          </p:cNvPr>
          <p:cNvSpPr txBox="1"/>
          <p:nvPr/>
        </p:nvSpPr>
        <p:spPr>
          <a:xfrm>
            <a:off x="270900" y="5661390"/>
            <a:ext cx="9324347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Brittany Johnson, </a:t>
            </a:r>
            <a:r>
              <a:rPr lang="en-GB" sz="1000" dirty="0" err="1"/>
              <a:t>Yoonki</a:t>
            </a:r>
            <a:r>
              <a:rPr lang="en-GB" sz="1000" dirty="0"/>
              <a:t> Song, Emerson Murphy-Hill, and Robert </a:t>
            </a:r>
            <a:r>
              <a:rPr lang="en-GB" sz="1000" dirty="0" err="1"/>
              <a:t>Bowdidge</a:t>
            </a:r>
            <a:r>
              <a:rPr lang="en-GB" sz="1000" dirty="0"/>
              <a:t>. 2013. Why don't software developers use static analysis tools to find bugs?.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2013 International Conference on Software Engineering</a:t>
            </a:r>
            <a:r>
              <a:rPr lang="en-GB" sz="1000" dirty="0"/>
              <a:t> (ICSE '13). IEEE Press, Piscataway, NJ, USA, 672-681.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1550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2823" y="2112463"/>
            <a:ext cx="3626081" cy="2096235"/>
          </a:xfrm>
        </p:spPr>
        <p:txBody>
          <a:bodyPr/>
          <a:lstStyle/>
          <a:p>
            <a:r>
              <a:rPr lang="en-GB" dirty="0"/>
              <a:t>Christakis et. al.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F3356E1-DF59-4BA5-8E40-09958117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Static Code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AA2B6-4D61-4CED-ACEF-6473307B202E}"/>
              </a:ext>
            </a:extLst>
          </p:cNvPr>
          <p:cNvSpPr/>
          <p:nvPr/>
        </p:nvSpPr>
        <p:spPr>
          <a:xfrm>
            <a:off x="452374" y="141256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Usability Issues</a:t>
            </a:r>
            <a:endParaRPr lang="LID4096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0B974A-706F-443C-B99B-98D539EC8CCD}"/>
              </a:ext>
            </a:extLst>
          </p:cNvPr>
          <p:cNvCxnSpPr/>
          <p:nvPr/>
        </p:nvCxnSpPr>
        <p:spPr>
          <a:xfrm>
            <a:off x="6551284" y="5007899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2CC40-E826-4236-8E02-A0D2FC5387C2}"/>
              </a:ext>
            </a:extLst>
          </p:cNvPr>
          <p:cNvSpPr txBox="1"/>
          <p:nvPr/>
        </p:nvSpPr>
        <p:spPr>
          <a:xfrm>
            <a:off x="7960065" y="5021240"/>
            <a:ext cx="1166986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100" dirty="0">
                <a:solidFill>
                  <a:srgbClr val="7030A0"/>
                </a:solidFill>
              </a:rPr>
              <a:t>Survey responses </a:t>
            </a:r>
            <a:endParaRPr lang="LID4096" sz="1100" dirty="0" err="1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36C666-F1E1-486A-9C42-9CA960B9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20" y="2594702"/>
            <a:ext cx="5301588" cy="2096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EDD8D3-AB6D-4CDA-AEF5-7195714C51A1}"/>
              </a:ext>
            </a:extLst>
          </p:cNvPr>
          <p:cNvSpPr txBox="1"/>
          <p:nvPr/>
        </p:nvSpPr>
        <p:spPr>
          <a:xfrm>
            <a:off x="285361" y="5869571"/>
            <a:ext cx="932434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Maria Christakis and Christian Bird. 2016. What developers want and need from program analysis: an empirical study. In </a:t>
            </a:r>
            <a:r>
              <a:rPr lang="en-GB" sz="1000" i="1" dirty="0"/>
              <a:t>Proceedings of the 31st IEEE/ACM </a:t>
            </a:r>
            <a:br>
              <a:rPr lang="en-GB" sz="1000" i="1" dirty="0"/>
            </a:br>
            <a:r>
              <a:rPr lang="en-GB" sz="1000" i="1" dirty="0"/>
              <a:t>International Conference on Automated Software Engineering</a:t>
            </a:r>
            <a:r>
              <a:rPr lang="en-GB" sz="1000" dirty="0"/>
              <a:t> (ASE 2016). ACM, New York, NY, USA, 332-343. DOI: https://doi.org/10.1145/2970276.2970347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74309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Developers use multiple static analysis tools each having own coverage.</a:t>
            </a:r>
          </a:p>
          <a:p>
            <a:endParaRPr lang="de-DE" dirty="0"/>
          </a:p>
          <a:p>
            <a:r>
              <a:rPr lang="de-DE" dirty="0"/>
              <a:t>Research trends: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Prioritise the bug warning alerts</a:t>
            </a:r>
          </a:p>
          <a:p>
            <a:pPr marL="0" indent="0" algn="r">
              <a:buNone/>
            </a:pPr>
            <a:r>
              <a:rPr lang="en-GB" dirty="0"/>
              <a:t>( Flynn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Merges 3 tools for Java to show warnings </a:t>
            </a:r>
          </a:p>
          <a:p>
            <a:pPr marL="0" indent="0" algn="r">
              <a:buNone/>
            </a:pPr>
            <a:r>
              <a:rPr lang="en-GB" dirty="0"/>
              <a:t>( Meng et. al.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0176-FB64-494D-85BE-2C0B58A1CB46}"/>
              </a:ext>
            </a:extLst>
          </p:cNvPr>
          <p:cNvSpPr txBox="1"/>
          <p:nvPr/>
        </p:nvSpPr>
        <p:spPr>
          <a:xfrm>
            <a:off x="270900" y="5492411"/>
            <a:ext cx="9433352" cy="99001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Lori Flynn, William Snavely, David Svoboda, Nathan </a:t>
            </a:r>
            <a:r>
              <a:rPr lang="en-GB" sz="1000" dirty="0" err="1"/>
              <a:t>VanHoudnos</a:t>
            </a:r>
            <a:r>
              <a:rPr lang="en-GB" sz="1000" dirty="0"/>
              <a:t>, Richard Qin, Jennifer Burns, David </a:t>
            </a:r>
            <a:r>
              <a:rPr lang="en-GB" sz="1000" dirty="0" err="1"/>
              <a:t>Zubrow</a:t>
            </a:r>
            <a:r>
              <a:rPr lang="en-GB" sz="1000" dirty="0"/>
              <a:t>, Robert Stoddard, and Guillermo </a:t>
            </a:r>
            <a:r>
              <a:rPr lang="en-GB" sz="1000" dirty="0" err="1"/>
              <a:t>Marce-Santurio</a:t>
            </a:r>
            <a:r>
              <a:rPr lang="en-GB" sz="1000" dirty="0"/>
              <a:t>. </a:t>
            </a:r>
            <a:br>
              <a:rPr lang="en-GB" sz="1000" dirty="0"/>
            </a:br>
            <a:r>
              <a:rPr lang="en-GB" sz="1000" dirty="0"/>
              <a:t>2018. Prioritizing alerts from multiple static analysis tools, using classification models. In </a:t>
            </a:r>
            <a:r>
              <a:rPr lang="en-GB" sz="1000" i="1" dirty="0"/>
              <a:t>Proceedings of the 1st International Workshop on Software Qualities </a:t>
            </a:r>
            <a:br>
              <a:rPr lang="en-GB" sz="1000" i="1" dirty="0"/>
            </a:br>
            <a:r>
              <a:rPr lang="en-GB" sz="1000" i="1" dirty="0"/>
              <a:t>and Their Dependencies</a:t>
            </a:r>
            <a:r>
              <a:rPr lang="en-GB" sz="1000" dirty="0"/>
              <a:t> (SQUADE '18). ACM, New York, NY, USA, 13-20. DOI: https://doi.org/10.1145/3194095.3194100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N. Meng, Q. Wang, Q. Wu and H. Mei, "An Approach to Merge Results of Multiple Static Analysis Tools (Short Paper)," </a:t>
            </a:r>
            <a:r>
              <a:rPr lang="en-GB" sz="1000" i="1" dirty="0"/>
              <a:t>2008 The Eighth International </a:t>
            </a:r>
            <a:br>
              <a:rPr lang="en-GB" sz="1000" i="1" dirty="0"/>
            </a:br>
            <a:r>
              <a:rPr lang="en-GB" sz="1000" i="1" dirty="0"/>
              <a:t>Conference on Quality Software</a:t>
            </a:r>
            <a:r>
              <a:rPr lang="en-GB" sz="1000" dirty="0"/>
              <a:t>, Oxford, 2008, pp. 169-174.doi: 10.1109/QSIC.2008.30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39935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Multiple Tools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Tricorder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err="1"/>
              <a:t>ReviewBot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Separate bug coverage by separate tool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Evaluation: Summative – Click rates</a:t>
            </a:r>
          </a:p>
          <a:p>
            <a:pPr marL="0" indent="0" algn="r">
              <a:buNone/>
            </a:pPr>
            <a:r>
              <a:rPr lang="en-GB" dirty="0"/>
              <a:t>(Sadowski et. al.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Parfait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Scalability ( easy , expensive analysis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Precision ( bug track – real, no, potential ) </a:t>
            </a:r>
          </a:p>
          <a:p>
            <a:pPr marL="0" indent="0" algn="r">
              <a:buNone/>
            </a:pPr>
            <a:r>
              <a:rPr lang="en-GB" dirty="0"/>
              <a:t>(Cifuentes et. al. )</a:t>
            </a:r>
          </a:p>
          <a:p>
            <a:pPr marL="0" indent="0" algn="ctr">
              <a:buNone/>
            </a:pPr>
            <a:br>
              <a:rPr lang="en-GB" dirty="0"/>
            </a:br>
            <a:r>
              <a:rPr lang="en-GB" dirty="0"/>
              <a:t>But </a:t>
            </a:r>
            <a:r>
              <a:rPr lang="en-GB" dirty="0">
                <a:solidFill>
                  <a:srgbClr val="00B050"/>
                </a:solidFill>
              </a:rPr>
              <a:t>USABILITY</a:t>
            </a:r>
            <a:r>
              <a:rPr lang="en-GB" dirty="0"/>
              <a:t> is not addressed…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A95CE-58D3-4A2F-96D9-3FCCC8DB722D}"/>
              </a:ext>
            </a:extLst>
          </p:cNvPr>
          <p:cNvSpPr/>
          <p:nvPr/>
        </p:nvSpPr>
        <p:spPr bwMode="auto">
          <a:xfrm>
            <a:off x="3152800" y="4941168"/>
            <a:ext cx="3672408" cy="432048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LID4096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F1288-A1A1-4D2C-91B6-7C4C1C4B12A1}"/>
              </a:ext>
            </a:extLst>
          </p:cNvPr>
          <p:cNvSpPr txBox="1"/>
          <p:nvPr/>
        </p:nvSpPr>
        <p:spPr>
          <a:xfrm>
            <a:off x="270900" y="5646301"/>
            <a:ext cx="9226565" cy="8361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Caitlin Sadowski, Jeffrey van Gogh, Ciera </a:t>
            </a:r>
            <a:r>
              <a:rPr lang="en-GB" sz="1000" dirty="0" err="1"/>
              <a:t>Jaspan</a:t>
            </a:r>
            <a:r>
              <a:rPr lang="en-GB" sz="1000" dirty="0"/>
              <a:t>, Emma </a:t>
            </a:r>
            <a:r>
              <a:rPr lang="en-GB" sz="1000" dirty="0" err="1"/>
              <a:t>Söderberg</a:t>
            </a:r>
            <a:r>
              <a:rPr lang="en-GB" sz="1000" dirty="0"/>
              <a:t>, and Collin Winter. 2015. Tricorder: building a program analysis ecosystem. </a:t>
            </a:r>
            <a:br>
              <a:rPr lang="en-GB" sz="1000" dirty="0"/>
            </a:br>
            <a:r>
              <a:rPr lang="en-GB" sz="1000" dirty="0"/>
              <a:t>In </a:t>
            </a:r>
            <a:r>
              <a:rPr lang="en-GB" sz="1000" i="1" dirty="0"/>
              <a:t>Proceedings of the 37th International Conference on Software Engineering - Volume 1</a:t>
            </a:r>
            <a:r>
              <a:rPr lang="en-GB" sz="1000" dirty="0"/>
              <a:t> (ICSE '15), Vol. 1. IEEE Press, Piscataway, NJ, USA, 598-608. 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Cristina Cifuentes and Bernhard Scholz. 2008. Parfait: designing a scalable bug checker. In </a:t>
            </a:r>
            <a:r>
              <a:rPr lang="en-GB" sz="1000" i="1" dirty="0"/>
              <a:t>Proceedings of the 2008 workshop on Static analysis</a:t>
            </a:r>
            <a:r>
              <a:rPr lang="en-GB" sz="1000" dirty="0"/>
              <a:t> (SAW '08). </a:t>
            </a:r>
            <a:br>
              <a:rPr lang="en-GB" sz="1000" dirty="0"/>
            </a:br>
            <a:r>
              <a:rPr lang="en-GB" sz="1000" dirty="0"/>
              <a:t>ACM, New York, NY, USA, 4-11. DOI=http://dx.doi.org/10.1145/1394504.1394505 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1143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1630</TotalTime>
  <Words>1006</Words>
  <Application>Microsoft Office PowerPoint</Application>
  <PresentationFormat>A4 Paper (210x297 mm)</PresentationFormat>
  <Paragraphs>264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HNI_PPT-Master_SWT_E</vt:lpstr>
      <vt:lpstr>PowerPoint Presentation</vt:lpstr>
      <vt:lpstr>PowerPoint Presentation</vt:lpstr>
      <vt:lpstr>PowerPoint Presentation</vt:lpstr>
      <vt:lpstr>Static Code Analysis</vt:lpstr>
      <vt:lpstr>Static Code Analysis</vt:lpstr>
      <vt:lpstr>Static Code Analysis</vt:lpstr>
      <vt:lpstr>Static Code Analysis</vt:lpstr>
      <vt:lpstr>Multiple Tools</vt:lpstr>
      <vt:lpstr>Multiple Tools</vt:lpstr>
      <vt:lpstr> Problem Statement</vt:lpstr>
      <vt:lpstr>Research Question 1</vt:lpstr>
      <vt:lpstr> What Current Tools do? - RQ 1: .. display results!</vt:lpstr>
      <vt:lpstr> What Current Tools do? - RQ 1: .. display results!</vt:lpstr>
      <vt:lpstr>Research Question 2</vt:lpstr>
      <vt:lpstr>Research Question 3 </vt:lpstr>
      <vt:lpstr> What Current Tools do? - RQ 3: .. traceability!</vt:lpstr>
      <vt:lpstr>Our Approaches</vt:lpstr>
      <vt:lpstr>Our Approaches</vt:lpstr>
      <vt:lpstr>Our Approaches – research existing scenarios!</vt:lpstr>
      <vt:lpstr>Example: RQ 1 - .. display results!</vt:lpstr>
      <vt:lpstr>Example: RQ 1 - .. display results!</vt:lpstr>
      <vt:lpstr>Evaluation</vt:lpstr>
      <vt:lpstr>Evaluation – Usability Inspection Methods </vt:lpstr>
      <vt:lpstr>Evaluation – Usability Inspection Methods </vt:lpstr>
      <vt:lpstr>Evaluation – Usability Inspection Methods </vt:lpstr>
      <vt:lpstr>Time Plan</vt:lpstr>
      <vt:lpstr>Milestones 1 2 3 </vt:lpstr>
      <vt:lpstr>Milestone 4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120</cp:revision>
  <dcterms:created xsi:type="dcterms:W3CDTF">2019-02-10T23:03:14Z</dcterms:created>
  <dcterms:modified xsi:type="dcterms:W3CDTF">2019-05-05T07:27:03Z</dcterms:modified>
</cp:coreProperties>
</file>