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0" r:id="rId11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72" d="100"/>
          <a:sy n="72" d="100"/>
        </p:scale>
        <p:origin x="1176" y="66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ma\Documents\GitHub\SAT-Responsive\docs\Time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70134622558711"/>
          <c:y val="4.6800279439636286E-2"/>
          <c:w val="0.75722278168201651"/>
          <c:h val="0.909100517319245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Collect Research papers</c:v>
                </c:pt>
                <c:pt idx="1">
                  <c:v>Read papers / material</c:v>
                </c:pt>
                <c:pt idx="2">
                  <c:v>Solution Ideas</c:v>
                </c:pt>
                <c:pt idx="3">
                  <c:v>Proposal documentation</c:v>
                </c:pt>
                <c:pt idx="4">
                  <c:v>Proposal presentation</c:v>
                </c:pt>
                <c:pt idx="5">
                  <c:v>Develop prototypes</c:v>
                </c:pt>
                <c:pt idx="6">
                  <c:v>Plan User Study</c:v>
                </c:pt>
                <c:pt idx="7">
                  <c:v>Hold User Study</c:v>
                </c:pt>
                <c:pt idx="8">
                  <c:v>Assimilate User Study Results</c:v>
                </c:pt>
                <c:pt idx="9">
                  <c:v>Thesis presentation</c:v>
                </c:pt>
                <c:pt idx="10">
                  <c:v>Thesis documentation</c:v>
                </c:pt>
              </c:strCache>
            </c:strRef>
          </c:cat>
          <c:val>
            <c:numRef>
              <c:f>Sheet1!$B$2:$B$12</c:f>
              <c:numCache>
                <c:formatCode>m/d/yyyy</c:formatCode>
                <c:ptCount val="11"/>
                <c:pt idx="0">
                  <c:v>43500</c:v>
                </c:pt>
                <c:pt idx="1">
                  <c:v>43500</c:v>
                </c:pt>
                <c:pt idx="2">
                  <c:v>43503</c:v>
                </c:pt>
                <c:pt idx="3">
                  <c:v>43507</c:v>
                </c:pt>
                <c:pt idx="4">
                  <c:v>43528</c:v>
                </c:pt>
                <c:pt idx="5">
                  <c:v>43586</c:v>
                </c:pt>
                <c:pt idx="6">
                  <c:v>43586</c:v>
                </c:pt>
                <c:pt idx="7">
                  <c:v>43617</c:v>
                </c:pt>
                <c:pt idx="8">
                  <c:v>43647</c:v>
                </c:pt>
                <c:pt idx="9">
                  <c:v>43689</c:v>
                </c:pt>
                <c:pt idx="10">
                  <c:v>43617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3-489E-BB50-E8D21837FA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Sheet1!$D$2:$D$12</c:f>
              <c:numCache>
                <c:formatCode>General</c:formatCode>
                <c:ptCount val="11"/>
                <c:pt idx="0">
                  <c:v>14</c:v>
                </c:pt>
                <c:pt idx="1">
                  <c:v>85</c:v>
                </c:pt>
                <c:pt idx="2">
                  <c:v>82</c:v>
                </c:pt>
                <c:pt idx="3">
                  <c:v>21</c:v>
                </c:pt>
                <c:pt idx="4">
                  <c:v>6</c:v>
                </c:pt>
                <c:pt idx="5">
                  <c:v>30</c:v>
                </c:pt>
                <c:pt idx="6">
                  <c:v>30</c:v>
                </c:pt>
                <c:pt idx="7">
                  <c:v>29</c:v>
                </c:pt>
                <c:pt idx="8">
                  <c:v>30</c:v>
                </c:pt>
                <c:pt idx="9">
                  <c:v>6</c:v>
                </c:pt>
                <c:pt idx="1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F3-489E-BB50-E8D21837F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021951"/>
        <c:axId val="82550020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strCache>
                      <c:ptCount val="11"/>
                      <c:pt idx="0">
                        <c:v>Collect Research papers</c:v>
                      </c:pt>
                      <c:pt idx="1">
                        <c:v>Read papers / material</c:v>
                      </c:pt>
                      <c:pt idx="2">
                        <c:v>Solution Ideas</c:v>
                      </c:pt>
                      <c:pt idx="3">
                        <c:v>Proposal documentation</c:v>
                      </c:pt>
                      <c:pt idx="4">
                        <c:v>Proposal presentation</c:v>
                      </c:pt>
                      <c:pt idx="5">
                        <c:v>Develop prototypes</c:v>
                      </c:pt>
                      <c:pt idx="6">
                        <c:v>Plan User Study</c:v>
                      </c:pt>
                      <c:pt idx="7">
                        <c:v>Hold User Study</c:v>
                      </c:pt>
                      <c:pt idx="8">
                        <c:v>Assimilate User Study Results</c:v>
                      </c:pt>
                      <c:pt idx="9">
                        <c:v>Thesis presentation</c:v>
                      </c:pt>
                      <c:pt idx="10">
                        <c:v>Thesis documentation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Sheet1!$C$2:$C$12</c15:sqref>
                        </c15:formulaRef>
                      </c:ext>
                    </c:extLst>
                    <c:numCache>
                      <c:formatCode>m/d/yyyy</c:formatCode>
                      <c:ptCount val="11"/>
                      <c:pt idx="0">
                        <c:v>43514</c:v>
                      </c:pt>
                      <c:pt idx="1">
                        <c:v>43585</c:v>
                      </c:pt>
                      <c:pt idx="2">
                        <c:v>43585</c:v>
                      </c:pt>
                      <c:pt idx="3">
                        <c:v>43528</c:v>
                      </c:pt>
                      <c:pt idx="4">
                        <c:v>43534</c:v>
                      </c:pt>
                      <c:pt idx="5">
                        <c:v>43616</c:v>
                      </c:pt>
                      <c:pt idx="6">
                        <c:v>43616</c:v>
                      </c:pt>
                      <c:pt idx="7">
                        <c:v>43646</c:v>
                      </c:pt>
                      <c:pt idx="8">
                        <c:v>43677</c:v>
                      </c:pt>
                      <c:pt idx="9">
                        <c:v>43695</c:v>
                      </c:pt>
                      <c:pt idx="10">
                        <c:v>43708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3F3-489E-BB50-E8D21837FA0E}"/>
                  </c:ext>
                </c:extLst>
              </c15:ser>
            </c15:filteredBarSeries>
          </c:ext>
        </c:extLst>
      </c:barChart>
      <c:catAx>
        <c:axId val="8360219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25500207"/>
        <c:crosses val="autoZero"/>
        <c:auto val="1"/>
        <c:lblAlgn val="ctr"/>
        <c:lblOffset val="100"/>
        <c:noMultiLvlLbl val="0"/>
      </c:catAx>
      <c:valAx>
        <c:axId val="825500207"/>
        <c:scaling>
          <c:orientation val="minMax"/>
          <c:max val="43708"/>
          <c:min val="435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800]dddd\,\ mmmm\ dd\,\ 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36021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11.02.2019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tangan-berdoa-kristen-agama-doa-30439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Software Engineering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3050" y="4365104"/>
            <a:ext cx="4679950" cy="2016646"/>
          </a:xfrm>
        </p:spPr>
        <p:txBody>
          <a:bodyPr/>
          <a:lstStyle/>
          <a:p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0" dirty="0"/>
              <a:t>Responsiveness in Static Analysis Tools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97587AF-5E23-4BBC-9994-DE5D21D85F31}"/>
              </a:ext>
            </a:extLst>
          </p:cNvPr>
          <p:cNvSpPr txBox="1">
            <a:spLocks/>
          </p:cNvSpPr>
          <p:nvPr/>
        </p:nvSpPr>
        <p:spPr>
          <a:xfrm>
            <a:off x="6249144" y="4362400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Supervisor:  Ms Lisa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66097-738D-4624-AE64-D4624FDEC3B3}"/>
              </a:ext>
            </a:extLst>
          </p:cNvPr>
          <p:cNvSpPr txBox="1"/>
          <p:nvPr/>
        </p:nvSpPr>
        <p:spPr>
          <a:xfrm>
            <a:off x="271463" y="6194380"/>
            <a:ext cx="24365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/>
              <a:t>Status Quo: 12.02.2019</a:t>
            </a: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170B2-C630-4125-89CC-B254CC6146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9184" y="2852737"/>
            <a:ext cx="786958" cy="1152525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 Do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Collect Research Papers</a:t>
            </a:r>
          </a:p>
          <a:p>
            <a:pPr lvl="1"/>
            <a:r>
              <a:rPr lang="de-DE" dirty="0"/>
              <a:t>Responsiveness in Static Analysis</a:t>
            </a:r>
          </a:p>
          <a:p>
            <a:pPr lvl="1"/>
            <a:r>
              <a:rPr lang="de-DE" dirty="0"/>
              <a:t>Incremental Analysis</a:t>
            </a:r>
          </a:p>
          <a:p>
            <a:pPr lvl="1"/>
            <a:r>
              <a:rPr lang="de-DE" dirty="0"/>
              <a:t>Layered Analysis</a:t>
            </a:r>
          </a:p>
          <a:p>
            <a:pPr lvl="1"/>
            <a:endParaRPr lang="de-DE" dirty="0"/>
          </a:p>
          <a:p>
            <a:r>
              <a:rPr lang="de-DE" dirty="0"/>
              <a:t>Formulate Research Question</a:t>
            </a:r>
          </a:p>
          <a:p>
            <a:endParaRPr lang="de-DE" dirty="0"/>
          </a:p>
          <a:p>
            <a:r>
              <a:rPr lang="de-DE" dirty="0"/>
              <a:t>Solution ideas</a:t>
            </a:r>
          </a:p>
          <a:p>
            <a:endParaRPr lang="de-DE" dirty="0"/>
          </a:p>
          <a:p>
            <a:r>
              <a:rPr lang="de-DE" dirty="0"/>
              <a:t>Time Plan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F247-0C59-4ABD-A989-1E32440F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Papers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4DF64-F8F2-4511-880C-F653D8930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792F-E99E-4C80-9EC2-C2309D91D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32416-B096-454F-92AC-811CF5BAB6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1200" dirty="0"/>
              <a:t>Nguyen Quang Do, Lisa; </a:t>
            </a:r>
            <a:r>
              <a:rPr lang="en-GB" sz="1200" dirty="0" err="1"/>
              <a:t>Bodden</a:t>
            </a:r>
            <a:r>
              <a:rPr lang="en-GB" sz="1200" dirty="0"/>
              <a:t>, Eric (2018): Gamifying static analysis. In Gary T. Leavens, Alessandro Garcia, Corina S. Păsăreanu (Eds.): Proceedings of the 2018 26th ACM Joint Meeting on European Software Engineering Conference and Symposium on the Foundations of Software Engineering - ESEC/FSE 2018. the 2018 26th ACM Joint Meeting. Lake Buena Vista, FL, USA, 04/11/2018 - 09/11/2018. New York, New York, USA: ACM Press, pp. 714–718.</a:t>
            </a:r>
          </a:p>
          <a:p>
            <a:r>
              <a:rPr lang="en-GB" sz="1200" dirty="0"/>
              <a:t>Do, Lisa Nguyen Quang; Ali, Karim; </a:t>
            </a:r>
            <a:r>
              <a:rPr lang="en-GB" sz="1200" dirty="0" err="1"/>
              <a:t>Livshits</a:t>
            </a:r>
            <a:r>
              <a:rPr lang="en-GB" sz="1200" dirty="0"/>
              <a:t>, Benjamin; </a:t>
            </a:r>
            <a:r>
              <a:rPr lang="en-GB" sz="1200" dirty="0" err="1"/>
              <a:t>Bodden</a:t>
            </a:r>
            <a:r>
              <a:rPr lang="en-GB" sz="1200" dirty="0"/>
              <a:t>, Eric; Smith, Justin; Murphy-Hill, Emerson (2017): Just-in-time static analysis. In </a:t>
            </a:r>
            <a:r>
              <a:rPr lang="en-GB" sz="1200" dirty="0" err="1"/>
              <a:t>Tevfik</a:t>
            </a:r>
            <a:r>
              <a:rPr lang="en-GB" sz="1200" dirty="0"/>
              <a:t> </a:t>
            </a:r>
            <a:r>
              <a:rPr lang="en-GB" sz="1200" dirty="0" err="1"/>
              <a:t>Bultan</a:t>
            </a:r>
            <a:r>
              <a:rPr lang="en-GB" sz="1200" dirty="0"/>
              <a:t>, Koushik Sen (Eds.): Proceedings of the 26th ACM SIGSOFT International Symposium on Software Testing and Analysis - ISSTA 2017. the 26th ACM SIGSOFT International Symposium. Santa Barbara, CA, USA, 10/07/2017 - 14/07/2017. New York, New York, USA: ACM Press, pp. 307–317.</a:t>
            </a:r>
          </a:p>
          <a:p>
            <a:r>
              <a:rPr lang="en-GB" sz="1200" dirty="0"/>
              <a:t>Christakis, Maria; Bird, Christian (2016): What developers want and need from program analysis: an empirical study. In David Lo, Sven </a:t>
            </a:r>
            <a:r>
              <a:rPr lang="en-GB" sz="1200" dirty="0" err="1"/>
              <a:t>Apel</a:t>
            </a:r>
            <a:r>
              <a:rPr lang="en-GB" sz="1200" dirty="0"/>
              <a:t>, Sarfraz Khurshid (Eds.): Proceedings of the 31st IEEE/ACM International Conference on Automated Software Engineering - ASE 2016. the 31st IEEE/ACM International Conference. Singapore, Singapore, 03/09/2016 - 07/09/2016. New York, New York, USA: ACM Press, pp. 332–343.</a:t>
            </a:r>
          </a:p>
          <a:p>
            <a:r>
              <a:rPr lang="en-GB" sz="1200" dirty="0"/>
              <a:t>Heinemann, Lars; Hummel, Benjamin; </a:t>
            </a:r>
            <a:r>
              <a:rPr lang="en-GB" sz="1200" dirty="0" err="1"/>
              <a:t>Steidl</a:t>
            </a:r>
            <a:r>
              <a:rPr lang="en-GB" sz="1200" dirty="0"/>
              <a:t>, Daniela (2014): </a:t>
            </a:r>
            <a:r>
              <a:rPr lang="en-GB" sz="1200" dirty="0" err="1"/>
              <a:t>Teamscale</a:t>
            </a:r>
            <a:r>
              <a:rPr lang="en-GB" sz="1200" dirty="0"/>
              <a:t>: software quality control in real-time. In Pankaj </a:t>
            </a:r>
            <a:r>
              <a:rPr lang="en-GB" sz="1200" dirty="0" err="1"/>
              <a:t>Jalote</a:t>
            </a:r>
            <a:r>
              <a:rPr lang="en-GB" sz="1200" dirty="0"/>
              <a:t>, Lionel Briand, André van der Hoek (Eds.): Companion Proceedings of the 36th International Conference on Software Engineering - ICSE Companion 2014. Companion the 36th International Conference. Hyderabad, India, 31/05/2014 - 07/06/2014. New York, New York, USA: ACM Press, pp. 592–595.</a:t>
            </a:r>
          </a:p>
          <a:p>
            <a:r>
              <a:rPr lang="en-GB" sz="1200" dirty="0"/>
              <a:t>Hutchison, David; Kanade, Takeo; Kittler, Josef; Kleinberg, Jon M.; Mattern, Friedemann; Mitchell, John C. et al. (Eds.) (2014): Fundamental Approaches to Software Engineering. Berlin, Heidelberg: Springer Berlin Heidelberg (Lecture Notes in Computer Science).</a:t>
            </a:r>
          </a:p>
          <a:p>
            <a:r>
              <a:rPr lang="en-GB" sz="1200" dirty="0" err="1"/>
              <a:t>Jalote</a:t>
            </a:r>
            <a:r>
              <a:rPr lang="en-GB" sz="1200" dirty="0"/>
              <a:t>, Pankaj; Briand, Lionel; van der Hoek, André (Eds.) (2014): Companion Proceedings of the 36th International Conference on Software Engineering - ICSE Companion 2014. Companion the 36th International Conference. Hyderabad, India, 31/05/2014 - 07/06/2014. New York, New York, USA: ACM Press.</a:t>
            </a:r>
          </a:p>
          <a:p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9472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9408-CCA2-4E1E-970E-5884005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Papers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508DF-C732-456E-9CBC-3B3664E0E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37AD4-9143-4ED9-A82E-3F6D8F2C5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ADE7F-0E48-4C4B-88A9-BBE3202E46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1200" dirty="0"/>
              <a:t>Johnson, Brittany; Song, Yoonki; Murphy-Hill, Emerson; Bowdidge, Robert (2013 - 2013): Why don't software developers use static analysis tools to find bugs? In : 2013 35th International Conference on Software Engineering (ICSE). 2013 35th International Conference on Software Engineering (ICSE). San Francisco, CA, USA, 18/05/2013 - 26/05/2013: IEEE, pp. 672–681.</a:t>
            </a:r>
          </a:p>
          <a:p>
            <a:r>
              <a:rPr lang="en-GB" sz="1200" dirty="0"/>
              <a:t>Leavens, Gary T.; Garcia, Alessandro; Păsăreanu, Corina S. (Eds.) (2018): Proceedings of the 2018 26th ACM Joint Meeting on European Software Engineering Conference and Symposium on the Foundations of Software Engineering - ESEC/FSE 2018. the 2018 26th ACM Joint Meeting. Lake Buena Vista, FL, USA, 04/11/2018 - 09/11/2018. New York, New York, USA: ACM Press.</a:t>
            </a:r>
          </a:p>
          <a:p>
            <a:r>
              <a:rPr lang="en-GB" sz="1200" dirty="0"/>
              <a:t>Lo, David; </a:t>
            </a:r>
            <a:r>
              <a:rPr lang="en-GB" sz="1200" dirty="0" err="1"/>
              <a:t>Apel</a:t>
            </a:r>
            <a:r>
              <a:rPr lang="en-GB" sz="1200" dirty="0"/>
              <a:t>, Sven; Khurshid, Sarfraz (Eds.) (2016): Proceedings of the 31st IEEE/ACM International Conference on Automated Software Engineering - ASE 2016. the 31st IEEE/ACM International Conference. Singapore, Singapore, 03/09/2016 - 07/09/2016. New York, New York, USA: ACM Press.</a:t>
            </a:r>
          </a:p>
          <a:p>
            <a:r>
              <a:rPr lang="en-GB" sz="1200" dirty="0"/>
              <a:t>Miller, Robert B. (1968): Response time in man-computer conversational transactions. In Unknown (Ed.): Proceedings of the December 9-11, 1968, fall joint computer conference, part I on - AFIPS '68 (Fall, part I). the December 9-11, 1968, fall joint computer conference, part I. San Francisco, California, 09/12/1968 - 11/12/1968. New York, New York, USA: ACM Press, p. 267.</a:t>
            </a:r>
          </a:p>
          <a:p>
            <a:r>
              <a:rPr lang="en-GB" sz="1200" dirty="0"/>
              <a:t>Mudduluru, Rashmi; Ramanathan, Murali Krishna (2014): Efficient Incremental Static Analysis Using Path Abstraction. In David Hutchison, Takeo Kanade, Josef Kittler, Jon M. Kleinberg, Friedemann Mattern, John C. Mitchell et al. (Eds.): Fundamental Approaches to Software Engineering, vol. 8411. Berlin, Heidelberg: Springer Berlin Heidelberg (Lecture Notes in Computer Science), pp. 125–139.</a:t>
            </a:r>
          </a:p>
          <a:p>
            <a:r>
              <a:rPr lang="en-GB" sz="1200" dirty="0"/>
              <a:t>Ryder, Barbara G.; Paull, Marvin C. (1988): Incremental data-flow analysis algorithms. In </a:t>
            </a:r>
            <a:r>
              <a:rPr lang="en-GB" sz="1200" i="1" dirty="0"/>
              <a:t>ACM Trans. Program. Lang. Syst. </a:t>
            </a:r>
            <a:r>
              <a:rPr lang="en-GB" sz="1200" dirty="0"/>
              <a:t>10 (1), pp. 1–50. DOI: 10.1145/42192.42193.</a:t>
            </a:r>
          </a:p>
          <a:p>
            <a:pPr marL="0" indent="0">
              <a:buNone/>
            </a:pPr>
            <a:endParaRPr lang="LID4096" sz="1200" dirty="0"/>
          </a:p>
          <a:p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798C8-1150-42AB-93F6-E6CB7E8A924F}"/>
              </a:ext>
            </a:extLst>
          </p:cNvPr>
          <p:cNvSpPr txBox="1"/>
          <p:nvPr/>
        </p:nvSpPr>
        <p:spPr>
          <a:xfrm>
            <a:off x="5745088" y="5733256"/>
            <a:ext cx="162865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and few more…</a:t>
            </a:r>
            <a:endParaRPr lang="LID4096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6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33F8-9BB9-4514-B968-E5968D17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Papers: Key Points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63A05-9CB7-4254-9EDF-B7D237699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1735-F241-40BA-B43D-60647A0C5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6276E-70AF-4381-A69C-6CE1F8034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GPA: Challenge – make UI responsive</a:t>
            </a:r>
          </a:p>
          <a:p>
            <a:endParaRPr lang="en-GB" dirty="0"/>
          </a:p>
          <a:p>
            <a:r>
              <a:rPr lang="en-GB" dirty="0"/>
              <a:t>JIT: Cheetah – results &lt; 1 second</a:t>
            </a:r>
          </a:p>
          <a:p>
            <a:endParaRPr lang="en-GB" dirty="0"/>
          </a:p>
          <a:p>
            <a:r>
              <a:rPr lang="en-GB" dirty="0"/>
              <a:t>IDFAA: ACINCF, ACINCB algorithms</a:t>
            </a:r>
          </a:p>
          <a:p>
            <a:endParaRPr lang="en-GB" dirty="0"/>
          </a:p>
          <a:p>
            <a:r>
              <a:rPr lang="en-GB" dirty="0"/>
              <a:t>TS: increment analysis </a:t>
            </a:r>
            <a:r>
              <a:rPr lang="en-GB" u="sng" dirty="0"/>
              <a:t>within</a:t>
            </a:r>
            <a:r>
              <a:rPr lang="en-GB" dirty="0"/>
              <a:t> seconds, </a:t>
            </a:r>
            <a:r>
              <a:rPr lang="en-GB" dirty="0">
                <a:solidFill>
                  <a:schemeClr val="tx2"/>
                </a:solidFill>
              </a:rPr>
              <a:t>general workflow: traceability! productivity?</a:t>
            </a:r>
          </a:p>
          <a:p>
            <a:endParaRPr lang="en-GB" dirty="0"/>
          </a:p>
          <a:p>
            <a:r>
              <a:rPr lang="en-GB" dirty="0"/>
              <a:t>ISAPA: Saturn -&gt; </a:t>
            </a:r>
            <a:r>
              <a:rPr lang="en-GB" dirty="0" err="1"/>
              <a:t>iSaturn</a:t>
            </a:r>
            <a:r>
              <a:rPr lang="en-GB" dirty="0"/>
              <a:t> , 32% improvement in time scan</a:t>
            </a:r>
          </a:p>
          <a:p>
            <a:endParaRPr lang="en-GB" dirty="0"/>
          </a:p>
          <a:p>
            <a:r>
              <a:rPr lang="en-GB" dirty="0"/>
              <a:t>RUI: OS – implementation of Ghost Screen / UI 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778B-6AC7-496D-865D-F71A5F5804E8}"/>
              </a:ext>
            </a:extLst>
          </p:cNvPr>
          <p:cNvSpPr txBox="1"/>
          <p:nvPr/>
        </p:nvSpPr>
        <p:spPr>
          <a:xfrm>
            <a:off x="5745088" y="5733256"/>
            <a:ext cx="183383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and some more…</a:t>
            </a:r>
            <a:endParaRPr lang="LID4096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4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69EC-2FB3-45D4-A3CE-376C6718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3BAA8-B641-477E-AA84-20E7BDF70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3D5A5-9935-4A7C-A229-D7A87BEE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C7983-CEF2-402A-AECC-CF3AAA915F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How to fulfil the needs of a </a:t>
            </a:r>
            <a:r>
              <a:rPr lang="en-GB" dirty="0">
                <a:solidFill>
                  <a:schemeClr val="tx2"/>
                </a:solidFill>
              </a:rPr>
              <a:t>Static Analysis Tools</a:t>
            </a:r>
            <a:r>
              <a:rPr lang="en-GB" dirty="0"/>
              <a:t> user with their newly emerging techniques like incremental analysis, layered analysis etc which are capable of producing the analysis results in a rapid manner instead of nightly build analysis </a:t>
            </a:r>
            <a:br>
              <a:rPr lang="en-GB" dirty="0"/>
            </a:br>
            <a:r>
              <a:rPr lang="en-GB" dirty="0"/>
              <a:t>in terms of UI </a:t>
            </a:r>
            <a:r>
              <a:rPr lang="en-GB" dirty="0">
                <a:solidFill>
                  <a:schemeClr val="tx2"/>
                </a:solidFill>
              </a:rPr>
              <a:t>Responsiveness</a:t>
            </a:r>
            <a:r>
              <a:rPr lang="en-GB" dirty="0"/>
              <a:t>?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Why to answer this question?</a:t>
            </a:r>
          </a:p>
          <a:p>
            <a:pPr lvl="1"/>
            <a:r>
              <a:rPr lang="en-GB" dirty="0"/>
              <a:t>Emerging Static Analysis techniques promising results in seconds</a:t>
            </a:r>
          </a:p>
          <a:p>
            <a:pPr lvl="1"/>
            <a:r>
              <a:rPr lang="en-GB" dirty="0"/>
              <a:t>Technology advancements ( SSD – to store sources, binaries ; multicore machine; more memory – less swapping ) improve the execution time of previous Static Analysis tools.</a:t>
            </a:r>
          </a:p>
          <a:p>
            <a:pPr lvl="1"/>
            <a:r>
              <a:rPr lang="en-GB" dirty="0"/>
              <a:t>Responsiveness matters for two reasons: Human limitations and aspirations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5E2E3-6617-41E6-AE4B-6FDA785BEB2C}"/>
              </a:ext>
            </a:extLst>
          </p:cNvPr>
          <p:cNvSpPr txBox="1"/>
          <p:nvPr/>
        </p:nvSpPr>
        <p:spPr>
          <a:xfrm>
            <a:off x="4221748" y="5805264"/>
            <a:ext cx="146193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chemeClr val="tx2"/>
                </a:solidFill>
              </a:rPr>
              <a:t>Contribution!</a:t>
            </a:r>
            <a:endParaRPr lang="LID4096" b="1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7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917E-4D1C-461E-9755-EC787985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ideas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4EEB0-1AD2-4007-8C5B-434BC36CC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DCE8-7327-46A4-8A6A-2CA367644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8D306-1841-41EF-80EE-C58B73340B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Usability Engineering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Gamification </a:t>
            </a:r>
          </a:p>
          <a:p>
            <a:pPr lvl="1"/>
            <a:r>
              <a:rPr lang="en-GB" sz="1600" dirty="0"/>
              <a:t>Relatedness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307D0C-D168-48B8-9208-9788C030E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76344"/>
              </p:ext>
            </p:extLst>
          </p:nvPr>
        </p:nvGraphicFramePr>
        <p:xfrm>
          <a:off x="1028282" y="1916832"/>
          <a:ext cx="78488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2165615646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275724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Seconds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Feedback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2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feedback, show result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5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 ( user thought flow limitation)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 ( principle of display inertia)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1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&gt;10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 bar, </a:t>
                      </a:r>
                      <a:br>
                        <a:rPr lang="en-GB" dirty="0"/>
                      </a:br>
                      <a:r>
                        <a:rPr lang="en-GB" dirty="0"/>
                        <a:t>how long user expect to wait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4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Unknown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System working: spinning ball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9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8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8E4-D297-4FDC-BC55-FA38E9BF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ideas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64320-0E08-4D2E-8883-9C58B5C2E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5187-7154-44D9-B05F-3CB95D796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181D6-5C63-4409-B6D5-FB8D66B066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Once user click ‘Fixed Warning’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Bug remains in list; show percent bar until scan done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( fixed ) {</a:t>
            </a:r>
          </a:p>
          <a:p>
            <a:pPr marL="0" indent="0">
              <a:buNone/>
            </a:pPr>
            <a:r>
              <a:rPr lang="en-GB" dirty="0"/>
              <a:t>removeList(bug);</a:t>
            </a:r>
          </a:p>
          <a:p>
            <a:pPr marL="0" indent="0">
              <a:buNone/>
            </a:pPr>
            <a:r>
              <a:rPr lang="en-GB" dirty="0"/>
              <a:t>Show toast(“Success”); }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Show popup(“Try Again”,”Cancel”);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F301E-9484-4F9E-97AA-46E20C407625}"/>
              </a:ext>
            </a:extLst>
          </p:cNvPr>
          <p:cNvSpPr txBox="1"/>
          <p:nvPr/>
        </p:nvSpPr>
        <p:spPr>
          <a:xfrm>
            <a:off x="1765948" y="5589588"/>
            <a:ext cx="6437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 Develop UI prototypes reciprocating such ideas for User Study</a:t>
            </a:r>
            <a:endParaRPr lang="LID4096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ACAC-3244-4DB9-8EDC-943F3FC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571A8-E9F7-47C0-818C-AF4C77E1A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7606-55A8-46B2-8987-7C0101811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BAEB09-C6C4-40C2-A603-CD884DE55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380693"/>
              </p:ext>
            </p:extLst>
          </p:nvPr>
        </p:nvGraphicFramePr>
        <p:xfrm>
          <a:off x="416496" y="1268414"/>
          <a:ext cx="9363636" cy="504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103920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119</TotalTime>
  <Words>451</Words>
  <Application>Microsoft Office PowerPoint</Application>
  <PresentationFormat>A4 Paper (210x297 mm)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HNI_PPT-Master_SWT_E</vt:lpstr>
      <vt:lpstr>PowerPoint Presentation</vt:lpstr>
      <vt:lpstr>To Do</vt:lpstr>
      <vt:lpstr>Research Papers</vt:lpstr>
      <vt:lpstr>Research Papers</vt:lpstr>
      <vt:lpstr>Research Papers: Key Points</vt:lpstr>
      <vt:lpstr>Research Question</vt:lpstr>
      <vt:lpstr>Solution ideas</vt:lpstr>
      <vt:lpstr>Solution ideas</vt:lpstr>
      <vt:lpstr>Time Plan</vt:lpstr>
      <vt:lpstr>PowerPoint Presentation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14</cp:revision>
  <dcterms:created xsi:type="dcterms:W3CDTF">2019-02-10T23:03:14Z</dcterms:created>
  <dcterms:modified xsi:type="dcterms:W3CDTF">2019-02-11T12:34:53Z</dcterms:modified>
</cp:coreProperties>
</file>