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60" r:id="rId6"/>
    <p:sldId id="273" r:id="rId7"/>
    <p:sldId id="259" r:id="rId8"/>
    <p:sldId id="267" r:id="rId9"/>
    <p:sldId id="268" r:id="rId10"/>
    <p:sldId id="269" r:id="rId11"/>
    <p:sldId id="270" r:id="rId12"/>
    <p:sldId id="271" r:id="rId13"/>
    <p:sldId id="262" r:id="rId14"/>
    <p:sldId id="263" r:id="rId15"/>
    <p:sldId id="261" r:id="rId16"/>
    <p:sldId id="265" r:id="rId17"/>
    <p:sldId id="266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D2918-D4B8-54E9-93C7-93B9ABD552D0}" v="13" dt="2024-12-11T14:46:08.164"/>
    <p1510:client id="{31E6F77D-F936-74C0-A366-AF0FD31CAD66}" v="86" dt="2024-12-11T20:22:23.684"/>
    <p1510:client id="{9399CEB5-A7AD-429E-418A-557599C56544}" v="925" dt="2024-12-11T18:40:49.024"/>
    <p1510:client id="{C59015C2-5B67-CD1C-91B4-EFB70B447AC5}" v="72" dt="2024-12-11T02:33:16.529"/>
    <p1510:client id="{C67CDCE0-FC7F-F236-2A3C-C440B84A1FC4}" v="5" dt="2024-12-11T01:31:42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306E680-6A26-9C48-87BF-4368862B9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955C273-3410-C447-B8B7-5FDFF0F32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2F90-7608-D14B-BE6C-B6E7C3BF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F2DD4F-54D8-DF4E-89F0-75242AE735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171DC17-4A50-5F49-AEC7-C955C81B92E5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82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6F54A4B-B617-B54F-B600-5EFC28C265A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147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Scientists </a:t>
            </a:r>
            <a:br>
              <a:rPr lang="en-US" dirty="0"/>
            </a:br>
            <a:r>
              <a:rPr lang="en-US" dirty="0"/>
              <a:t>Salary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Carson Brower and Garrett Ward</a:t>
            </a:r>
          </a:p>
        </p:txBody>
      </p:sp>
    </p:spTree>
    <p:extLst>
      <p:ext uri="{BB962C8B-B14F-4D97-AF65-F5344CB8AC3E}">
        <p14:creationId xmlns:p14="http://schemas.microsoft.com/office/powerpoint/2010/main" val="127209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BBCC-8147-9D5C-73C6-67CF36BE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89"/>
            <a:ext cx="10515600" cy="1325563"/>
          </a:xfrm>
        </p:spPr>
        <p:txBody>
          <a:bodyPr/>
          <a:lstStyle/>
          <a:p>
            <a:r>
              <a:rPr lang="en-US"/>
              <a:t>Rating and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1024D7-3397-50E8-B659-B40A7D257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381" y="1229032"/>
            <a:ext cx="8211136" cy="509311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AF6347-EC57-21CF-9739-BAA9A867FEB0}"/>
              </a:ext>
            </a:extLst>
          </p:cNvPr>
          <p:cNvSpPr txBox="1"/>
          <p:nvPr/>
        </p:nvSpPr>
        <p:spPr>
          <a:xfrm>
            <a:off x="11126374" y="6046599"/>
            <a:ext cx="9402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Arial"/>
              </a:rPr>
              <a:t>Carson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736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37A9-4005-7C22-6317-8EC050C6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57" y="0"/>
            <a:ext cx="10515600" cy="1325563"/>
          </a:xfrm>
        </p:spPr>
        <p:txBody>
          <a:bodyPr/>
          <a:lstStyle/>
          <a:p>
            <a:r>
              <a:rPr lang="en-US"/>
              <a:t>Correlation 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F29B30-A86E-8E1E-2DE0-19AB56935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5917" y="883254"/>
            <a:ext cx="6316317" cy="54625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73DA20-FF6D-F38F-2AC7-C14C901EEFAD}"/>
              </a:ext>
            </a:extLst>
          </p:cNvPr>
          <p:cNvSpPr txBox="1"/>
          <p:nvPr/>
        </p:nvSpPr>
        <p:spPr>
          <a:xfrm>
            <a:off x="10935843" y="6058653"/>
            <a:ext cx="107292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Arial"/>
              </a:rPr>
              <a:t>Garrett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597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E7D2-0E76-E7AA-09C2-31D972DC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344" y="7320"/>
            <a:ext cx="10515600" cy="1325563"/>
          </a:xfrm>
        </p:spPr>
        <p:txBody>
          <a:bodyPr/>
          <a:lstStyle/>
          <a:p>
            <a:r>
              <a:rPr lang="en-US"/>
              <a:t>Scientists Python Knowledge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5711BE-580B-30CD-47F2-09222EE27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4608" y="1249253"/>
            <a:ext cx="6622784" cy="508197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D57AE-7D7D-EC51-D41F-FBDE3C0798AB}"/>
              </a:ext>
            </a:extLst>
          </p:cNvPr>
          <p:cNvSpPr txBox="1"/>
          <p:nvPr/>
        </p:nvSpPr>
        <p:spPr>
          <a:xfrm>
            <a:off x="10853927" y="6039372"/>
            <a:ext cx="11934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Arial"/>
              </a:rPr>
              <a:t>Carson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5545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29F9-0209-0893-B78D-8A969C8E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9B26CE-6DEF-8B65-9E10-E7F4A930B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314" y="1709983"/>
            <a:ext cx="6863501" cy="1737249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8CFCAF-ACEB-15D8-4A76-D67C3BEFA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48899"/>
            <a:ext cx="5403907" cy="10103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2CD2DA-985D-B137-41D5-52AC93A2A642}"/>
              </a:ext>
            </a:extLst>
          </p:cNvPr>
          <p:cNvSpPr txBox="1"/>
          <p:nvPr/>
        </p:nvSpPr>
        <p:spPr>
          <a:xfrm>
            <a:off x="10861173" y="6058710"/>
            <a:ext cx="124162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Arial"/>
              </a:rPr>
              <a:t>Carson</a:t>
            </a:r>
            <a:endParaRPr lang="en-US" sz="1200" dirty="0"/>
          </a:p>
        </p:txBody>
      </p:sp>
      <p:pic>
        <p:nvPicPr>
          <p:cNvPr id="4" name="Picture 3" descr="Image result for linear regression clipart">
            <a:extLst>
              <a:ext uri="{FF2B5EF4-FFF2-40B4-BE49-F238E27FC236}">
                <a16:creationId xmlns:a16="http://schemas.microsoft.com/office/drawing/2014/main" id="{903FFF85-AC72-3C12-7487-E355F17C9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711" y="1693581"/>
            <a:ext cx="3027262" cy="307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10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708E-E45F-D608-718A-628C02D5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9F6A47-D92C-A5A5-C30E-BE62398F5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85629"/>
            <a:ext cx="4588565" cy="25299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CF0C39-74CF-F3E8-08BE-B2135AE2D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235" y="2638666"/>
            <a:ext cx="4588565" cy="37224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14FB67-0883-93EE-F0F9-12D691DC15CD}"/>
              </a:ext>
            </a:extLst>
          </p:cNvPr>
          <p:cNvSpPr txBox="1"/>
          <p:nvPr/>
        </p:nvSpPr>
        <p:spPr>
          <a:xfrm>
            <a:off x="231436" y="6068327"/>
            <a:ext cx="12054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Arial"/>
              </a:rPr>
              <a:t>Garrett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338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F81E-7D1E-261F-20B4-81823B6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927B6-0302-4C70-1137-B99CED66E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Invalid entries in company size</a:t>
            </a:r>
          </a:p>
          <a:p>
            <a:pPr>
              <a:lnSpc>
                <a:spcPct val="200000"/>
              </a:lnSpc>
            </a:pPr>
            <a:r>
              <a:rPr lang="en-US" dirty="0"/>
              <a:t>Problematic entry from one company</a:t>
            </a:r>
          </a:p>
          <a:p>
            <a:pPr>
              <a:lnSpc>
                <a:spcPct val="200000"/>
              </a:lnSpc>
            </a:pPr>
            <a:r>
              <a:rPr lang="en-US" dirty="0"/>
              <a:t>Output errors when running 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9BCE1-BDF0-90BF-A9D3-C5F605AA435A}"/>
              </a:ext>
            </a:extLst>
          </p:cNvPr>
          <p:cNvSpPr txBox="1"/>
          <p:nvPr/>
        </p:nvSpPr>
        <p:spPr>
          <a:xfrm>
            <a:off x="10622490" y="6044198"/>
            <a:ext cx="127778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Arial"/>
              </a:rPr>
              <a:t>Garrett</a:t>
            </a:r>
            <a:endParaRPr lang="en-US" sz="1200" dirty="0"/>
          </a:p>
        </p:txBody>
      </p:sp>
      <p:pic>
        <p:nvPicPr>
          <p:cNvPr id="7" name="Picture 6" descr="Image result for problems">
            <a:extLst>
              <a:ext uri="{FF2B5EF4-FFF2-40B4-BE49-F238E27FC236}">
                <a16:creationId xmlns:a16="http://schemas.microsoft.com/office/drawing/2014/main" id="{AC6F254D-27AF-83F2-C285-AA387D77D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088" y="1829666"/>
            <a:ext cx="3338368" cy="346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00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223A-8046-155E-01D2-C98DBC66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D833B-0D48-3214-2913-706D77DE2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7419" cy="43167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0815" indent="-170815">
              <a:buFont typeface="Calibri" panose="020B0604020202020204" pitchFamily="34" charset="0"/>
              <a:buChar char="-"/>
            </a:pPr>
            <a:r>
              <a:rPr lang="en-US" sz="3200" dirty="0">
                <a:latin typeface="Arial"/>
                <a:cs typeface="Arial"/>
              </a:rPr>
              <a:t> Our model predicted more false positives than we hoped</a:t>
            </a:r>
          </a:p>
          <a:p>
            <a:pPr marL="170815" indent="-170815">
              <a:buFont typeface="Calibri" panose="020B0604020202020204" pitchFamily="34" charset="0"/>
              <a:buChar char="-"/>
            </a:pPr>
            <a:r>
              <a:rPr lang="en-US" sz="3200" dirty="0">
                <a:latin typeface="Arial"/>
                <a:cs typeface="Arial"/>
              </a:rPr>
              <a:t>Limited Sample Size</a:t>
            </a:r>
          </a:p>
          <a:p>
            <a:pPr marL="170815" indent="-170815">
              <a:buFont typeface="Calibri" panose="020B0604020202020204" pitchFamily="34" charset="0"/>
              <a:buChar char="-"/>
            </a:pPr>
            <a:r>
              <a:rPr lang="en-US" sz="3200" dirty="0">
                <a:latin typeface="Arial"/>
                <a:cs typeface="Arial"/>
              </a:rPr>
              <a:t>Small number of variables the truly correlated</a:t>
            </a:r>
          </a:p>
          <a:p>
            <a:pPr marL="170815" indent="-170815">
              <a:buFont typeface="Calibri" panose="020B0604020202020204" pitchFamily="34" charset="0"/>
              <a:buChar char="-"/>
            </a:pPr>
            <a:r>
              <a:rPr lang="en-US" sz="3200" dirty="0">
                <a:latin typeface="Arial"/>
                <a:cs typeface="Arial"/>
              </a:rPr>
              <a:t>Linear gave more accurate results than Logistic</a:t>
            </a:r>
            <a:endParaRPr lang="en-US" sz="3200" dirty="0"/>
          </a:p>
          <a:p>
            <a:pPr marL="170815" indent="-170815">
              <a:buFont typeface="Calibri" panose="020B0604020202020204" pitchFamily="34" charset="0"/>
              <a:buChar char="-"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A9A59-F095-5B50-4A2A-BCA27FC51012}"/>
              </a:ext>
            </a:extLst>
          </p:cNvPr>
          <p:cNvSpPr txBox="1"/>
          <p:nvPr/>
        </p:nvSpPr>
        <p:spPr>
          <a:xfrm>
            <a:off x="10711700" y="6015281"/>
            <a:ext cx="128983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Arial"/>
              </a:rPr>
              <a:t>Carson</a:t>
            </a:r>
            <a:endParaRPr lang="en-US" sz="1200" dirty="0"/>
          </a:p>
        </p:txBody>
      </p:sp>
      <p:pic>
        <p:nvPicPr>
          <p:cNvPr id="5" name="Picture 4" descr="Image result for data limitations">
            <a:extLst>
              <a:ext uri="{FF2B5EF4-FFF2-40B4-BE49-F238E27FC236}">
                <a16:creationId xmlns:a16="http://schemas.microsoft.com/office/drawing/2014/main" id="{9ED59887-63BB-B7B7-B8D5-78D87F7FD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025" y="2568232"/>
            <a:ext cx="3886199" cy="23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37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8CB0-E038-4949-7FA5-553338FE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Improvements for Future Work</a:t>
            </a:r>
          </a:p>
        </p:txBody>
      </p:sp>
      <p:pic>
        <p:nvPicPr>
          <p:cNvPr id="5" name="Content Placeholder 4" descr="Image result for imporvements">
            <a:extLst>
              <a:ext uri="{FF2B5EF4-FFF2-40B4-BE49-F238E27FC236}">
                <a16:creationId xmlns:a16="http://schemas.microsoft.com/office/drawing/2014/main" id="{AD060FE4-EA61-4208-CEEE-2F6D5A56F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6205" y="2171051"/>
            <a:ext cx="4051588" cy="307166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45FC03-1231-6250-1470-BA952103DD0D}"/>
              </a:ext>
            </a:extLst>
          </p:cNvPr>
          <p:cNvSpPr txBox="1"/>
          <p:nvPr/>
        </p:nvSpPr>
        <p:spPr>
          <a:xfrm>
            <a:off x="10897357" y="6092456"/>
            <a:ext cx="12054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Arial"/>
              </a:rPr>
              <a:t>Carson</a:t>
            </a:r>
            <a:endParaRPr lang="en-US" sz="1200"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0EF77-04D3-7C7F-D8CB-786DE44DD2F8}"/>
              </a:ext>
            </a:extLst>
          </p:cNvPr>
          <p:cNvSpPr txBox="1"/>
          <p:nvPr/>
        </p:nvSpPr>
        <p:spPr>
          <a:xfrm>
            <a:off x="851546" y="2064239"/>
            <a:ext cx="6279856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>
                <a:cs typeface="Arial" panose="020B0604020202020204"/>
              </a:rPr>
              <a:t> </a:t>
            </a:r>
            <a:r>
              <a:rPr lang="en-US" sz="2800" dirty="0">
                <a:cs typeface="Arial" panose="020B0604020202020204"/>
              </a:rPr>
              <a:t>Resampling Techniques</a:t>
            </a:r>
          </a:p>
          <a:p>
            <a:pPr marL="285750" indent="-285750">
              <a:buFont typeface="Calibri"/>
              <a:buChar char="-"/>
            </a:pPr>
            <a:r>
              <a:rPr lang="en-US" sz="2800" dirty="0">
                <a:cs typeface="Arial" panose="020B0604020202020204"/>
              </a:rPr>
              <a:t>Adding more variables and collecting more results from Data Scientists</a:t>
            </a:r>
          </a:p>
          <a:p>
            <a:pPr marL="285750" indent="-285750">
              <a:buFont typeface="Calibri"/>
              <a:buChar char="-"/>
            </a:pPr>
            <a:r>
              <a:rPr lang="en-US" sz="2800" dirty="0">
                <a:cs typeface="Arial" panose="020B0604020202020204"/>
              </a:rPr>
              <a:t>Managing Outliers and Evaluating more data</a:t>
            </a:r>
          </a:p>
          <a:p>
            <a:pPr marL="285750" indent="-285750">
              <a:buFont typeface="Calibri"/>
              <a:buChar char="-"/>
            </a:pPr>
            <a:r>
              <a:rPr lang="en-US" sz="2800" dirty="0">
                <a:cs typeface="Arial" panose="020B0604020202020204"/>
              </a:rPr>
              <a:t>Better improvements and validation from the two models</a:t>
            </a:r>
          </a:p>
        </p:txBody>
      </p:sp>
    </p:spTree>
    <p:extLst>
      <p:ext uri="{BB962C8B-B14F-4D97-AF65-F5344CB8AC3E}">
        <p14:creationId xmlns:p14="http://schemas.microsoft.com/office/powerpoint/2010/main" val="3188240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2CB0-9023-26F6-76F5-9F7C30B2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C465-D311-1E3E-037C-E868AC05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4183" cy="4399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0815" indent="-170815">
              <a:buFont typeface="Calibri" panose="020B0604020202020204" pitchFamily="34" charset="0"/>
              <a:buChar char="-"/>
            </a:pPr>
            <a:r>
              <a:rPr lang="en-US" dirty="0">
                <a:latin typeface="Arial"/>
                <a:cs typeface="Arial"/>
              </a:rPr>
              <a:t> Too many false positives but linear regression data turned out to be accurate with a mean square error of 8.32 and a R Square of 0.995 with an accuracy score of approximately 73%</a:t>
            </a:r>
          </a:p>
          <a:p>
            <a:pPr marL="170815" indent="-170815">
              <a:buFont typeface="Calibri" panose="020B0604020202020204" pitchFamily="34" charset="0"/>
              <a:buChar char="-"/>
            </a:pPr>
            <a:r>
              <a:rPr lang="en-US">
                <a:latin typeface="Arial"/>
                <a:cs typeface="Arial"/>
              </a:rPr>
              <a:t> Majority of the variables had direct correlation to the salaries</a:t>
            </a:r>
            <a:endParaRPr lang="en-US"/>
          </a:p>
          <a:p>
            <a:pPr marL="170815" indent="-170815">
              <a:buFont typeface="Calibri" panose="020B0604020202020204" pitchFamily="34" charset="0"/>
              <a:buChar char="-"/>
            </a:pPr>
            <a:r>
              <a:rPr lang="en-US" dirty="0">
                <a:latin typeface="Arial"/>
                <a:cs typeface="Arial"/>
              </a:rPr>
              <a:t>We were able to produce a model that can accurately predict the data scientist salary </a:t>
            </a:r>
            <a:endParaRPr lang="en-US" dirty="0"/>
          </a:p>
          <a:p>
            <a:pPr marL="170815" indent="-170815">
              <a:buFont typeface="Calibri" panose="020B0604020202020204" pitchFamily="34" charset="0"/>
              <a:buChar char="-"/>
            </a:pPr>
            <a:r>
              <a:rPr lang="en-US" dirty="0">
                <a:latin typeface="Arial"/>
                <a:cs typeface="Arial"/>
              </a:rPr>
              <a:t>Models were good but there still can be improvements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30DFB-47DA-261C-485D-CCDB42D82550}"/>
              </a:ext>
            </a:extLst>
          </p:cNvPr>
          <p:cNvSpPr txBox="1"/>
          <p:nvPr/>
        </p:nvSpPr>
        <p:spPr>
          <a:xfrm>
            <a:off x="11063692" y="5967034"/>
            <a:ext cx="99088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Arial"/>
              </a:rPr>
              <a:t>Garrett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140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27" y="9958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Background</a:t>
            </a:r>
            <a:endParaRPr lang="en-US" sz="4800" b="1">
              <a:cs typeface="Arial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E558FA1-83AD-C85E-43BD-B768590C1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0283" y="281661"/>
            <a:ext cx="3245526" cy="4599709"/>
          </a:xfrm>
          <a:ln>
            <a:solidFill>
              <a:schemeClr val="tx1"/>
            </a:solidFill>
          </a:ln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5637CCD-BEDA-AFD2-4A71-37A8BAB4D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181" y="3750571"/>
            <a:ext cx="5391728" cy="25664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18E62D-57ED-5925-7029-51BC05B22731}"/>
              </a:ext>
            </a:extLst>
          </p:cNvPr>
          <p:cNvSpPr txBox="1"/>
          <p:nvPr/>
        </p:nvSpPr>
        <p:spPr>
          <a:xfrm>
            <a:off x="399397" y="1434407"/>
            <a:ext cx="7232052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2400" dirty="0">
                <a:cs typeface="Arial" panose="020B0604020202020204"/>
              </a:rPr>
              <a:t>732 Entries with 32 Columns </a:t>
            </a:r>
            <a:endParaRPr lang="en-US" sz="2400">
              <a:cs typeface="Arial" panose="020B0604020202020204"/>
            </a:endParaRPr>
          </a:p>
          <a:p>
            <a:pPr marL="285750" indent="-285750">
              <a:buFont typeface="Calibri"/>
              <a:buChar char="-"/>
            </a:pPr>
            <a:r>
              <a:rPr lang="en-US" sz="2400" dirty="0">
                <a:cs typeface="Arial" panose="020B0604020202020204"/>
              </a:rPr>
              <a:t>No Missing Values or Data</a:t>
            </a:r>
          </a:p>
          <a:p>
            <a:pPr marL="285750" indent="-285750">
              <a:buFont typeface="Calibri"/>
              <a:buChar char="-"/>
            </a:pPr>
            <a:r>
              <a:rPr lang="en-US" sz="2400" dirty="0">
                <a:cs typeface="Arial" panose="020B0604020202020204"/>
              </a:rPr>
              <a:t>Variable Types within our Data were Int, object, and float</a:t>
            </a:r>
          </a:p>
          <a:p>
            <a:pPr marL="285750" indent="-285750">
              <a:buFont typeface="Calibri"/>
              <a:buChar char="-"/>
            </a:pPr>
            <a:r>
              <a:rPr lang="en-US" sz="2400" dirty="0">
                <a:cs typeface="Arial" panose="020B0604020202020204"/>
              </a:rPr>
              <a:t>Variable Age meant Company Age not Employee Age  </a:t>
            </a:r>
          </a:p>
          <a:p>
            <a:pPr marL="285750" indent="-285750">
              <a:buFont typeface="Calibri"/>
              <a:buChar char="-"/>
            </a:pPr>
            <a:endParaRPr lang="en-US" sz="2400" dirty="0">
              <a:cs typeface="Arial" panose="020B060402020202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5770F2-5D91-0E01-B22A-8A8393828408}"/>
              </a:ext>
            </a:extLst>
          </p:cNvPr>
          <p:cNvSpPr txBox="1"/>
          <p:nvPr/>
        </p:nvSpPr>
        <p:spPr>
          <a:xfrm>
            <a:off x="11138429" y="6039342"/>
            <a:ext cx="92820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Arial"/>
              </a:rPr>
              <a:t>Carson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4212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A922-77EE-1988-154C-15682C01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2DD1D2-3CE2-072F-6161-029AEF011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567" y="1295224"/>
            <a:ext cx="7790055" cy="501482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E66DAD-3DCD-34A9-26AC-ADC744024E76}"/>
              </a:ext>
            </a:extLst>
          </p:cNvPr>
          <p:cNvSpPr txBox="1"/>
          <p:nvPr/>
        </p:nvSpPr>
        <p:spPr>
          <a:xfrm>
            <a:off x="11061246" y="6126162"/>
            <a:ext cx="101503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Arial"/>
              </a:rPr>
              <a:t>Garrett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8962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5FAB-22B5-2301-B765-89F34ED5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3"/>
            <a:ext cx="10515600" cy="1325563"/>
          </a:xfrm>
        </p:spPr>
        <p:txBody>
          <a:bodyPr/>
          <a:lstStyle/>
          <a:p>
            <a:r>
              <a:rPr lang="en-US" dirty="0">
                <a:cs typeface="Arial"/>
              </a:rPr>
              <a:t>Salary by Location</a:t>
            </a:r>
            <a:endParaRPr lang="en-US" dirty="0"/>
          </a:p>
        </p:txBody>
      </p:sp>
      <p:pic>
        <p:nvPicPr>
          <p:cNvPr id="4" name="Content Placeholder 3" descr="A graph of a number of people&#10;&#10;Description automatically generated">
            <a:extLst>
              <a:ext uri="{FF2B5EF4-FFF2-40B4-BE49-F238E27FC236}">
                <a16:creationId xmlns:a16="http://schemas.microsoft.com/office/drawing/2014/main" id="{178B7E33-1B9F-E124-E280-D1851712F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907" y="1005753"/>
            <a:ext cx="7880644" cy="533518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D09C0E-4BB8-CF62-64C3-5987088BEF36}"/>
              </a:ext>
            </a:extLst>
          </p:cNvPr>
          <p:cNvSpPr txBox="1"/>
          <p:nvPr/>
        </p:nvSpPr>
        <p:spPr>
          <a:xfrm>
            <a:off x="11099837" y="6152699"/>
            <a:ext cx="97884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Arial"/>
              </a:rPr>
              <a:t>Carson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119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5437-ACB7-6B4D-5CF9-4B5F2D3C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891"/>
            <a:ext cx="10515600" cy="1325563"/>
          </a:xfrm>
        </p:spPr>
        <p:txBody>
          <a:bodyPr/>
          <a:lstStyle/>
          <a:p>
            <a:r>
              <a:rPr lang="en-US"/>
              <a:t>Company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E50589-A17E-D25C-2E0A-810973518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9059" y="1139117"/>
            <a:ext cx="6713882" cy="521198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E9ED23-41FB-4CCD-5214-68E8A910CA5A}"/>
              </a:ext>
            </a:extLst>
          </p:cNvPr>
          <p:cNvSpPr txBox="1"/>
          <p:nvPr/>
        </p:nvSpPr>
        <p:spPr>
          <a:xfrm>
            <a:off x="11082993" y="6065899"/>
            <a:ext cx="110902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Arial"/>
              </a:rPr>
              <a:t>Garrett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763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F5E4-B463-6350-3848-D017236C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3"/>
            <a:ext cx="10515600" cy="1325563"/>
          </a:xfrm>
        </p:spPr>
        <p:txBody>
          <a:bodyPr/>
          <a:lstStyle/>
          <a:p>
            <a:r>
              <a:rPr lang="en-US" dirty="0">
                <a:cs typeface="Arial"/>
              </a:rPr>
              <a:t>Size vs Salary</a:t>
            </a:r>
          </a:p>
        </p:txBody>
      </p:sp>
      <p:pic>
        <p:nvPicPr>
          <p:cNvPr id="4" name="Content Placeholder 3" descr="A graph of average salary&#10;&#10;Description automatically generated">
            <a:extLst>
              <a:ext uri="{FF2B5EF4-FFF2-40B4-BE49-F238E27FC236}">
                <a16:creationId xmlns:a16="http://schemas.microsoft.com/office/drawing/2014/main" id="{59C7299C-5D2C-4616-6637-F0D0227DD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422" y="1198663"/>
            <a:ext cx="7150118" cy="49783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E63B89-F4CA-5050-8A07-593862A80EEE}"/>
              </a:ext>
            </a:extLst>
          </p:cNvPr>
          <p:cNvSpPr txBox="1"/>
          <p:nvPr/>
        </p:nvSpPr>
        <p:spPr>
          <a:xfrm>
            <a:off x="11080564" y="6036943"/>
            <a:ext cx="110902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Arial"/>
              </a:rPr>
              <a:t>Carson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168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4DCE-F14B-4774-44E9-2F61EB675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57"/>
            <a:ext cx="10515600" cy="1325563"/>
          </a:xfrm>
        </p:spPr>
        <p:txBody>
          <a:bodyPr/>
          <a:lstStyle/>
          <a:p>
            <a:r>
              <a:rPr lang="en-US"/>
              <a:t>Job Titles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4ADA97-AB51-BA95-3FC1-5912572B6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898" y="895798"/>
            <a:ext cx="6751849" cy="53673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F6AE00-AD45-27C8-9F24-F9D8C1CCBDA7}"/>
              </a:ext>
            </a:extLst>
          </p:cNvPr>
          <p:cNvSpPr txBox="1"/>
          <p:nvPr/>
        </p:nvSpPr>
        <p:spPr>
          <a:xfrm>
            <a:off x="11177011" y="6116526"/>
            <a:ext cx="101258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Arial"/>
              </a:rPr>
              <a:t>Garrett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0387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4DF8-D06F-EA13-CC57-D0F7FACD2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6130"/>
            <a:ext cx="10515600" cy="1325563"/>
          </a:xfrm>
        </p:spPr>
        <p:txBody>
          <a:bodyPr/>
          <a:lstStyle/>
          <a:p>
            <a:r>
              <a:rPr lang="en-US" dirty="0"/>
              <a:t>Top Jobs Salaries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77DAF-7440-E2AE-FB06-28A732C3C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817" y="1101474"/>
            <a:ext cx="7346239" cy="520987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00DC00-4166-EBE2-CFC6-75B7B47FCE7F}"/>
              </a:ext>
            </a:extLst>
          </p:cNvPr>
          <p:cNvSpPr txBox="1"/>
          <p:nvPr/>
        </p:nvSpPr>
        <p:spPr>
          <a:xfrm>
            <a:off x="11056419" y="6044171"/>
            <a:ext cx="11331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Arial"/>
              </a:rPr>
              <a:t>Carson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9545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B171-3F39-B8D1-F1E8-A9FB71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7812"/>
            <a:ext cx="10515600" cy="1325563"/>
          </a:xfrm>
        </p:spPr>
        <p:txBody>
          <a:bodyPr/>
          <a:lstStyle/>
          <a:p>
            <a:r>
              <a:rPr lang="en-US" dirty="0"/>
              <a:t>Organization's Age effect on Avg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B1EF0F-AD0C-ED8C-896A-C6B879A93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249037"/>
            <a:ext cx="9672485" cy="506317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3F8E9C-C2B6-C5A4-ABD6-029BA1FD9A58}"/>
              </a:ext>
            </a:extLst>
          </p:cNvPr>
          <p:cNvSpPr txBox="1"/>
          <p:nvPr/>
        </p:nvSpPr>
        <p:spPr>
          <a:xfrm>
            <a:off x="11109465" y="6044189"/>
            <a:ext cx="96681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Arial"/>
              </a:rPr>
              <a:t>Garrett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6475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240</Words>
  <Application>Microsoft Office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Data Scientists  Salary Prediction</vt:lpstr>
      <vt:lpstr>Background</vt:lpstr>
      <vt:lpstr>Locations</vt:lpstr>
      <vt:lpstr>Salary by Location</vt:lpstr>
      <vt:lpstr>Company Size</vt:lpstr>
      <vt:lpstr>Size vs Salary</vt:lpstr>
      <vt:lpstr>Job Titles</vt:lpstr>
      <vt:lpstr>Top Jobs Salaries</vt:lpstr>
      <vt:lpstr>Organization's Age effect on Avg Salary</vt:lpstr>
      <vt:lpstr>Rating and Salary</vt:lpstr>
      <vt:lpstr>Correlation Heatmap</vt:lpstr>
      <vt:lpstr>Scientists Python Knowledge</vt:lpstr>
      <vt:lpstr>Linear Regression Model</vt:lpstr>
      <vt:lpstr>Logistic Regression Model</vt:lpstr>
      <vt:lpstr>Problems</vt:lpstr>
      <vt:lpstr>Data Limitations</vt:lpstr>
      <vt:lpstr>Improvements for Future Work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lastModifiedBy>Garrett Ward</cp:lastModifiedBy>
  <cp:revision>213</cp:revision>
  <dcterms:created xsi:type="dcterms:W3CDTF">2020-08-18T13:57:38Z</dcterms:created>
  <dcterms:modified xsi:type="dcterms:W3CDTF">2024-12-11T20:42:11Z</dcterms:modified>
</cp:coreProperties>
</file>