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3" r:id="rId5"/>
    <p:sldId id="261" r:id="rId6"/>
    <p:sldId id="264" r:id="rId7"/>
    <p:sldId id="265" r:id="rId8"/>
    <p:sldId id="266" r:id="rId9"/>
    <p:sldId id="262" r:id="rId10"/>
    <p:sldId id="259" r:id="rId11"/>
    <p:sldId id="270" r:id="rId12"/>
    <p:sldId id="271" r:id="rId13"/>
    <p:sldId id="272" r:id="rId14"/>
    <p:sldId id="267" r:id="rId15"/>
    <p:sldId id="268" r:id="rId16"/>
    <p:sldId id="274" r:id="rId17"/>
    <p:sldId id="275" r:id="rId18"/>
    <p:sldId id="269" r:id="rId19"/>
    <p:sldId id="273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5312"/>
  </p:normalViewPr>
  <p:slideViewPr>
    <p:cSldViewPr snapToGrid="0">
      <p:cViewPr varScale="1">
        <p:scale>
          <a:sx n="70" d="100"/>
          <a:sy n="70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C00B1-82B7-114E-AE1B-B849986ADCF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06C1F-48C2-2D41-B193-BA7FB3F1E2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4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在比特币的白皮书中，是通过</a:t>
            </a:r>
            <a:r>
              <a:rPr lang="en-US" altLang="zh-CN" b="1" i="1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SPV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（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Simplified Payment Verification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）的方式来进行交易认证的。通过这个机制，我们可以让多个轻节点依赖一个全节点来运行。</a:t>
            </a:r>
          </a:p>
          <a:p>
            <a:pPr algn="l"/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Merkle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树结构中，我们需要对每一个区块进行节点建立，他是从叶子节点开始建立的。首先，对于叶子节点，我们会进行哈希加密（在比特币中采用了双重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SHA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加密哈希的方式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此前实验中我们使用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单次</a:t>
            </a:r>
            <a:r>
              <a:rPr lang="en-US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sha256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的方式加密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）。如果结点个数为奇数，那么最后一个节点会把最后一个交易复制一份，来保证数量为偶。</a:t>
            </a:r>
          </a:p>
          <a:p>
            <a:pPr algn="l"/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Merkle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树构建过程中，我们从底部开始，对节点进行哈希合并操作，直到节点数量减少为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。这个时候，对应的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Merkle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根的哈希值对应就是这个区块中所有交易的一个表示，并且会在后续的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POW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中使用。</a:t>
            </a:r>
          </a:p>
          <a:p>
            <a:pPr algn="l"/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这样做的好处是，对于一个轻节点，我们进行对于特定交易认证的时候，我们不需要下载区块中包含的所有交易，而只需要验证对应的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Merkle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根节点和对应的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SPV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路径。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06C1F-48C2-2D41-B193-BA7FB3F1E29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753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UTXO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Unspent Transaction Outputs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的缩写，中文翻译是没有花掉的交易输出，实际可以理解为在一次转账时剩余没有转出的资金。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UTXO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的交易模型上，用户通过使用未使用的交易输出（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UTXO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）来执行一笔交易。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UTXO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Unspent Transaction Outputs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的缩写，中文翻译是没有花掉的交易输出，实际可以理解为在一次转账时剩余没有转出的资金。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UTXO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的交易模型上，用户通过使用未使用的交易输出（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UTXO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）来执行一笔交易。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UTXO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中，交易的转账方需要通过签名来证明自己是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UTXO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的合法使用者，并且通过输出脚本来限制收款方是谁。在比特币中，通过执行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Script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脚本来限制交易的接收方和验证方。在一笔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UTXO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的交易中，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每个输入都指向之前一些输出，每个输出中存储了具体的交易金额数量。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UTXO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中一个显著的特点就是单个输出是不可分的，如果只需要部分输出，可以生成一笔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UTXO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交易，把金额分为两个不同的部分。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06C1F-48C2-2D41-B193-BA7FB3F1E29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009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9C8E0-5AA4-C62B-C35A-767F3AC13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50903A-A37B-2A93-808B-ACAEB940E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98DE2-48E7-14D8-E807-A6D5FC6E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2D-6077-C84D-B9BB-50F6F477B029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611CA-44E8-143E-0D0A-22705780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0A2A0-FA30-E253-3545-502B7F62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8088-A566-5348-8D7B-D453F473A6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63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36962-E0F1-41DF-4478-FEE21B29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6C4B3D-D1E4-A1E6-0BCA-9C802674E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2BEC3-A5F6-1DD9-FCD2-41946E9E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2D-6077-C84D-B9BB-50F6F477B029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9FB39-42EF-F4A1-7DA4-F5A5C68C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0C867-8255-CEB8-B734-C860D229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8088-A566-5348-8D7B-D453F473A6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42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5FBE86-5CFF-D2A3-BEF8-3C04B54A4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DB4E20-2626-CD6A-6F26-F8B2B4389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94DEE-768A-78B2-383D-A8423820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2D-6077-C84D-B9BB-50F6F477B029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0B4ED-97AC-ADBE-0ABC-85C021A9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D488F-ACCB-225D-7D71-CFA96164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8088-A566-5348-8D7B-D453F473A6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774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93885-DC30-6A66-E896-75A91AA9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BE22A-6C3E-4E28-63D9-4A8833487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CB327-CAFE-4D05-66CE-4792F2E0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2D-6077-C84D-B9BB-50F6F477B029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EA04D-5066-E0C0-182F-EFFDE792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D3109-973C-7615-8263-972A6BAE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8088-A566-5348-8D7B-D453F473A6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206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8B1CA-D956-D4B2-6FCF-D554694F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06DBB-0294-08BA-1089-7747C458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E474F-2EBF-899E-FB6B-01D74D26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2D-6077-C84D-B9BB-50F6F477B029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E7F2E-37D1-7AEC-5049-F749F182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24474C-1BE1-A87E-2DD3-A758298A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8088-A566-5348-8D7B-D453F473A6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E21D6-F9C4-619D-4025-808B5220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12758-3C14-C003-51B4-CDCB61422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48DC9C-D298-82DA-2AC4-F297157A3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211B80-9502-A6D0-1244-609BE18A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2D-6077-C84D-B9BB-50F6F477B029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A85F3-6C56-BC83-17AA-FE820340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C6FAF-BA8B-032F-080A-A54E86AC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8088-A566-5348-8D7B-D453F473A6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77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E5C1C-8050-C98B-BB60-F1ED1230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3E755B-E8F4-7588-AEB1-BDA867BF4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B4EC3A-EEAD-2EFA-F550-C1579D050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D70022-3724-76C4-B0A5-A8108371D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E38F63-4D10-5B28-56CB-AFFAA5729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CE7377-67B0-AC01-1B1D-DCDFF854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2D-6077-C84D-B9BB-50F6F477B029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B60BAF-0715-2331-FE81-5AF8CF56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0153EE-5E44-2AC5-0A29-A01B306F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8088-A566-5348-8D7B-D453F473A6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1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A177E-E009-D9F8-65E5-37E0F7B5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A4422F-5C77-8A55-FEE5-0C7C916E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2D-6077-C84D-B9BB-50F6F477B029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5318ED-F939-0399-3EEF-3B9C1016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702C00-A49F-D5CF-1A2A-370AEA65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8088-A566-5348-8D7B-D453F473A6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75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DE7DA8-9128-5D93-5C7A-EDA815F3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2D-6077-C84D-B9BB-50F6F477B029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07DB51-0EF7-162E-5F7B-3E37B317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78E9FF-8A5D-A631-AA3C-93B25910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8088-A566-5348-8D7B-D453F473A6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92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232F0-EFF6-56F8-1368-DC0BE82C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CCA11-B386-4D43-5574-E99A7399D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77732-B0AF-0413-0BE3-F001F352C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8C83E8-28AB-8FBB-D6F7-36D7933D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2D-6077-C84D-B9BB-50F6F477B029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679E8E-D540-EF06-5241-D4A14EF5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D29F6B-1836-9076-23FD-90CF5412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8088-A566-5348-8D7B-D453F473A6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17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7FA07-7581-A96B-B2FA-9D622FE20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C54F7C-F204-83BC-E751-3C9F665CB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8B41D7-0EAD-89DA-FDA4-16E037957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8D21A5-3E4B-B6D7-1219-0575C76A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522D-6077-C84D-B9BB-50F6F477B029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A9DC74-A63B-EF88-E854-43EF5CFE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EC2D6-8117-910C-2FE1-4760643B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28088-A566-5348-8D7B-D453F473A6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857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13B5BA-AC71-5013-B12A-F841BCF6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0A412-1536-10F8-4A6D-DFFF78401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AC97A-4A38-6790-5B96-356546A12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4522D-6077-C84D-B9BB-50F6F477B029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E6FB8-74E9-063C-74EA-7D44CB153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95DA3-BB0B-8589-9124-5ADF9C4E4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8088-A566-5348-8D7B-D453F473A6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97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59252-11F6-639B-FD2B-1E6E6B284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实验二 区块链的基本结构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5DC18F-2797-DA81-EF2F-DD60235A3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792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67DAC-A8AE-AA8A-E8C2-2011100B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UTXO</a:t>
            </a:r>
            <a:r>
              <a:rPr kumimoji="1" lang="zh-CN" altLang="en-US" dirty="0"/>
              <a:t>的交易模型</a:t>
            </a:r>
          </a:p>
        </p:txBody>
      </p:sp>
      <p:pic>
        <p:nvPicPr>
          <p:cNvPr id="5" name="内容占位符 4" descr="手机屏幕的截图&#10;&#10;描述已自动生成">
            <a:extLst>
              <a:ext uri="{FF2B5EF4-FFF2-40B4-BE49-F238E27FC236}">
                <a16:creationId xmlns:a16="http://schemas.microsoft.com/office/drawing/2014/main" id="{A55AB30D-5C11-E323-E6EC-22B91F775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6136" y="2063224"/>
            <a:ext cx="8608568" cy="4429651"/>
          </a:xfrm>
        </p:spPr>
      </p:pic>
    </p:spTree>
    <p:extLst>
      <p:ext uri="{BB962C8B-B14F-4D97-AF65-F5344CB8AC3E}">
        <p14:creationId xmlns:p14="http://schemas.microsoft.com/office/powerpoint/2010/main" val="282086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8BA37-05CB-309F-9B0C-B7707B24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Coinbase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交易</a:t>
            </a:r>
            <a:endParaRPr kumimoji="1" lang="zh-CN" altLang="en-US" dirty="0"/>
          </a:p>
        </p:txBody>
      </p:sp>
      <p:pic>
        <p:nvPicPr>
          <p:cNvPr id="5" name="内容占位符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CB2BEE1B-CE5D-CD8F-41D9-1E25DB80D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602" y="1690688"/>
            <a:ext cx="8671814" cy="4902740"/>
          </a:xfrm>
        </p:spPr>
      </p:pic>
    </p:spTree>
    <p:extLst>
      <p:ext uri="{BB962C8B-B14F-4D97-AF65-F5344CB8AC3E}">
        <p14:creationId xmlns:p14="http://schemas.microsoft.com/office/powerpoint/2010/main" val="151610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5EED8-67E7-91FA-B9E2-BE253158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比特币脚本</a:t>
            </a:r>
            <a:r>
              <a:rPr kumimoji="1" lang="en-US" altLang="zh-CN" dirty="0"/>
              <a:t>&amp;</a:t>
            </a:r>
            <a:r>
              <a:rPr lang="en-US" altLang="zh-CN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P2PKH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704F58-9C29-CE8A-78B1-19F8ABCA3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2037C6-96D5-0EB7-831F-11E7C7CE4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9526"/>
            <a:ext cx="10793387" cy="324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6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39DB9-2A42-B099-B4D5-B2284052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比特币脚本的运行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0DD96-833B-C193-A963-CDBCD9C0B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0F0D0A-D356-EA41-014B-9F0AD671A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" y="1582419"/>
            <a:ext cx="5907047" cy="50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25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2A9B6-25C1-63FA-63FC-3CC98241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UTXO</a:t>
            </a:r>
            <a:r>
              <a:rPr kumimoji="1" lang="zh-CN" altLang="en-US" dirty="0"/>
              <a:t>代码表示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2AE11E-B8DF-2D99-7BDB-5169DB939EB7}"/>
              </a:ext>
            </a:extLst>
          </p:cNvPr>
          <p:cNvSpPr txBox="1"/>
          <p:nvPr/>
        </p:nvSpPr>
        <p:spPr>
          <a:xfrm>
            <a:off x="1056132" y="1414562"/>
            <a:ext cx="609904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Transaction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altLang="zh-CN" b="0" dirty="0">
                <a:effectLst/>
                <a:latin typeface="Menlo" panose="020B0609030804020204" pitchFamily="49" charset="0"/>
              </a:rPr>
              <a:t>ID []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byte</a:t>
            </a:r>
            <a:endParaRPr lang="en-US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effectLst/>
                <a:latin typeface="Menlo" panose="020B0609030804020204" pitchFamily="49" charset="0"/>
              </a:rPr>
              <a:t>Vin []</a:t>
            </a:r>
            <a:r>
              <a:rPr lang="en-US" altLang="zh-CN" b="0" dirty="0" err="1">
                <a:effectLst/>
                <a:latin typeface="Menlo" panose="020B0609030804020204" pitchFamily="49" charset="0"/>
              </a:rPr>
              <a:t>TXInput</a:t>
            </a:r>
            <a:endParaRPr lang="en-US" altLang="zh-CN" b="0" dirty="0">
              <a:effectLst/>
              <a:latin typeface="Menlo" panose="020B0609030804020204" pitchFamily="49" charset="0"/>
            </a:endParaRPr>
          </a:p>
          <a:p>
            <a:r>
              <a:rPr lang="en-US" altLang="zh-CN" b="0" dirty="0" err="1">
                <a:effectLst/>
                <a:latin typeface="Menlo" panose="020B0609030804020204" pitchFamily="49" charset="0"/>
              </a:rPr>
              <a:t>Vout</a:t>
            </a:r>
            <a:r>
              <a:rPr lang="en-US" altLang="zh-CN" b="0" dirty="0">
                <a:effectLst/>
                <a:latin typeface="Menlo" panose="020B0609030804020204" pitchFamily="49" charset="0"/>
              </a:rPr>
              <a:t> []</a:t>
            </a:r>
            <a:r>
              <a:rPr lang="en-US" altLang="zh-CN" b="0" dirty="0" err="1">
                <a:effectLst/>
                <a:latin typeface="Menlo" panose="020B0609030804020204" pitchFamily="49" charset="0"/>
              </a:rPr>
              <a:t>TXOutput</a:t>
            </a:r>
            <a:endParaRPr lang="en-US" altLang="zh-CN" b="0" dirty="0"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effectLst/>
                <a:latin typeface="Menlo" panose="020B0609030804020204" pitchFamily="49" charset="0"/>
              </a:rPr>
              <a:t>}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TXInput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altLang="zh-CN" b="0" dirty="0" err="1">
                <a:effectLst/>
                <a:latin typeface="Menlo" panose="020B0609030804020204" pitchFamily="49" charset="0"/>
              </a:rPr>
              <a:t>Txid</a:t>
            </a:r>
            <a:r>
              <a:rPr lang="en-US" altLang="zh-CN" b="0" dirty="0">
                <a:effectLst/>
                <a:latin typeface="Menlo" panose="020B0609030804020204" pitchFamily="49" charset="0"/>
              </a:rPr>
              <a:t> []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byte</a:t>
            </a:r>
            <a:endParaRPr lang="en-US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 err="1">
                <a:effectLst/>
                <a:latin typeface="Menlo" panose="020B0609030804020204" pitchFamily="49" charset="0"/>
              </a:rPr>
              <a:t>Vout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endParaRPr lang="en-US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effectLst/>
                <a:latin typeface="Menlo" panose="020B0609030804020204" pitchFamily="49" charset="0"/>
              </a:rPr>
              <a:t>Signature []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byte</a:t>
            </a:r>
            <a:endParaRPr lang="en-US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 err="1">
                <a:effectLst/>
                <a:latin typeface="Menlo" panose="020B0609030804020204" pitchFamily="49" charset="0"/>
              </a:rPr>
              <a:t>PubKey</a:t>
            </a:r>
            <a:r>
              <a:rPr lang="en-US" altLang="zh-CN" b="0" dirty="0">
                <a:effectLst/>
                <a:latin typeface="Menlo" panose="020B0609030804020204" pitchFamily="49" charset="0"/>
              </a:rPr>
              <a:t> []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byte</a:t>
            </a:r>
            <a:endParaRPr lang="en-US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effectLst/>
                <a:latin typeface="Menlo" panose="020B0609030804020204" pitchFamily="49" charset="0"/>
              </a:rPr>
              <a:t>}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TXOutput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zh-CN" b="0" dirty="0"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zh-CN" b="0" dirty="0">
                <a:effectLst/>
                <a:latin typeface="Menlo" panose="020B0609030804020204" pitchFamily="49" charset="0"/>
              </a:rPr>
              <a:t>Value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endParaRPr lang="en-US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 err="1">
                <a:effectLst/>
                <a:latin typeface="Menlo" panose="020B0609030804020204" pitchFamily="49" charset="0"/>
              </a:rPr>
              <a:t>PubKeyHash</a:t>
            </a:r>
            <a:r>
              <a:rPr lang="en-US" altLang="zh-CN" b="0" dirty="0">
                <a:effectLst/>
                <a:latin typeface="Menlo" panose="020B0609030804020204" pitchFamily="49" charset="0"/>
              </a:rPr>
              <a:t> []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byte</a:t>
            </a:r>
            <a:endParaRPr lang="en-US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effectLst/>
                <a:latin typeface="Menlo" panose="020B0609030804020204" pitchFamily="49" charset="0"/>
              </a:rPr>
              <a:t>}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6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A582F-081F-E8A7-9168-8A48AB7E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代码实现部分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7F8F6-E582-A495-4A8E-9A70EE540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4B822B-FF10-468E-DF78-66C130177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8" y="1690687"/>
            <a:ext cx="9073896" cy="48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74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E01C0-554A-FC8B-2F21-D8F24AA1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钱包部分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74FEA0-6109-7B87-1BB3-238B65252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216" y="1953641"/>
            <a:ext cx="6343743" cy="4351338"/>
          </a:xfrm>
        </p:spPr>
      </p:pic>
    </p:spTree>
    <p:extLst>
      <p:ext uri="{BB962C8B-B14F-4D97-AF65-F5344CB8AC3E}">
        <p14:creationId xmlns:p14="http://schemas.microsoft.com/office/powerpoint/2010/main" val="2237272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C6ED8-34FE-9837-DF11-5CC25DE2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钱包地址计算</a:t>
            </a:r>
          </a:p>
        </p:txBody>
      </p:sp>
      <p:pic>
        <p:nvPicPr>
          <p:cNvPr id="9" name="内容占位符 8" descr="日程表&#10;&#10;描述已自动生成">
            <a:extLst>
              <a:ext uri="{FF2B5EF4-FFF2-40B4-BE49-F238E27FC236}">
                <a16:creationId xmlns:a16="http://schemas.microsoft.com/office/drawing/2014/main" id="{5E0996FF-9D99-5F11-0242-7D0477DC9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314" y="1824767"/>
            <a:ext cx="5897372" cy="4853427"/>
          </a:xfrm>
        </p:spPr>
      </p:pic>
    </p:spTree>
    <p:extLst>
      <p:ext uri="{BB962C8B-B14F-4D97-AF65-F5344CB8AC3E}">
        <p14:creationId xmlns:p14="http://schemas.microsoft.com/office/powerpoint/2010/main" val="1985735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EEFCD-C7F4-D888-927B-A8F80E83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后续工作</a:t>
            </a:r>
            <a:r>
              <a:rPr kumimoji="1" lang="en-US" altLang="zh-CN" dirty="0"/>
              <a:t>--</a:t>
            </a:r>
            <a:r>
              <a:rPr kumimoji="1" lang="zh-CN" altLang="en-US" dirty="0"/>
              <a:t>区块链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区块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2A38D-3149-9F0B-6490-AB584E77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600" dirty="0"/>
              <a:t>-</a:t>
            </a:r>
            <a:r>
              <a:rPr kumimoji="1" lang="zh-CN" altLang="en-US" sz="3600" dirty="0"/>
              <a:t> 如何创建一个合法的区块</a:t>
            </a:r>
            <a:endParaRPr kumimoji="1" lang="en-US" altLang="zh-CN" sz="3600" dirty="0"/>
          </a:p>
          <a:p>
            <a:pPr marL="0" indent="0">
              <a:buNone/>
            </a:pPr>
            <a:r>
              <a:rPr kumimoji="1" lang="en-US" altLang="zh-CN" sz="3600" dirty="0"/>
              <a:t>-</a:t>
            </a:r>
            <a:r>
              <a:rPr kumimoji="1" lang="zh-CN" altLang="en-US" sz="3600" dirty="0"/>
              <a:t> 如何达成共识</a:t>
            </a:r>
            <a:endParaRPr kumimoji="1" lang="en-US" altLang="zh-CN" sz="3600" dirty="0"/>
          </a:p>
          <a:p>
            <a:pPr marL="0" indent="0">
              <a:buNone/>
            </a:pPr>
            <a:r>
              <a:rPr kumimoji="1" lang="en-US" altLang="zh-CN" sz="3600" dirty="0"/>
              <a:t>-</a:t>
            </a:r>
            <a:r>
              <a:rPr kumimoji="1" lang="zh-CN" altLang="en-US" sz="3600" dirty="0"/>
              <a:t> 如何查询未花费的</a:t>
            </a:r>
            <a:r>
              <a:rPr kumimoji="1" lang="en-US" altLang="zh-CN" sz="3600" dirty="0"/>
              <a:t>UTXO</a:t>
            </a:r>
            <a:r>
              <a:rPr kumimoji="1" lang="zh-CN" altLang="en-US" sz="3600" dirty="0"/>
              <a:t>池</a:t>
            </a:r>
            <a:endParaRPr kumimoji="1"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745455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C786-2708-7B69-505B-619D4B90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后续工作</a:t>
            </a:r>
            <a:r>
              <a:rPr kumimoji="1" lang="en-US" altLang="zh-CN" dirty="0"/>
              <a:t>—</a:t>
            </a:r>
            <a:r>
              <a:rPr kumimoji="1" lang="zh-CN" altLang="en-US" dirty="0"/>
              <a:t>交易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账户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0292E-94BD-54FE-C4B7-5FC6D03CB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zh-CN" altLang="en-US" sz="3600" dirty="0"/>
              <a:t>如何创建</a:t>
            </a:r>
            <a:r>
              <a:rPr kumimoji="1" lang="en-US" altLang="zh-CN" sz="3600" dirty="0"/>
              <a:t>UTXO</a:t>
            </a:r>
            <a:r>
              <a:rPr kumimoji="1" lang="zh-CN" altLang="en-US" sz="3600" dirty="0"/>
              <a:t>交易</a:t>
            </a:r>
            <a:endParaRPr kumimoji="1" lang="en-US" altLang="zh-CN" sz="3600" dirty="0"/>
          </a:p>
          <a:p>
            <a:pPr>
              <a:buFontTx/>
              <a:buChar char="-"/>
            </a:pPr>
            <a:r>
              <a:rPr kumimoji="1" lang="zh-CN" altLang="en-US" sz="3600" dirty="0"/>
              <a:t>如何查询账户上剩余的</a:t>
            </a:r>
            <a:r>
              <a:rPr kumimoji="1" lang="en-US" altLang="zh-CN" sz="3600" dirty="0"/>
              <a:t>UTXO</a:t>
            </a:r>
          </a:p>
          <a:p>
            <a:pPr>
              <a:buFontTx/>
              <a:buChar char="-"/>
            </a:pPr>
            <a:endParaRPr kumimoji="1" lang="en-US" altLang="zh-CN" dirty="0"/>
          </a:p>
          <a:p>
            <a:pPr>
              <a:buFontTx/>
              <a:buChar char="-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69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06F23-23D7-8ADF-6861-8EE695F3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E54C3-1E05-EB49-88D9-5A7124514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了解区块链上的简单数据结构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实现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Merkle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树的构建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初步理解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UTXO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的使用和验证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理解比特币上的交易创建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337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478AA-FD0A-566F-924A-F0B2D9F82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谢谢大家！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920296-1194-FCD1-F93C-7DFAB9E04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44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2B322-54B6-4292-6DEB-1F7CCD3F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区块链</a:t>
            </a:r>
            <a:endParaRPr kumimoji="1" lang="zh-CN" altLang="en-US" dirty="0"/>
          </a:p>
        </p:txBody>
      </p:sp>
      <p:pic>
        <p:nvPicPr>
          <p:cNvPr id="5" name="内容占位符 4" descr="图形用户界面, 图示&#10;&#10;描述已自动生成">
            <a:extLst>
              <a:ext uri="{FF2B5EF4-FFF2-40B4-BE49-F238E27FC236}">
                <a16:creationId xmlns:a16="http://schemas.microsoft.com/office/drawing/2014/main" id="{598E708A-7719-39B3-220C-ABC4BF34A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421" y="2420573"/>
            <a:ext cx="9932100" cy="240860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55C9FB4-1D9B-C7F5-36E1-528786429254}"/>
              </a:ext>
            </a:extLst>
          </p:cNvPr>
          <p:cNvSpPr/>
          <p:nvPr/>
        </p:nvSpPr>
        <p:spPr>
          <a:xfrm>
            <a:off x="2063580" y="3343147"/>
            <a:ext cx="3521674" cy="163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745D2A-F1AA-9126-E329-CC86C9AC2A5D}"/>
              </a:ext>
            </a:extLst>
          </p:cNvPr>
          <p:cNvSpPr/>
          <p:nvPr/>
        </p:nvSpPr>
        <p:spPr>
          <a:xfrm>
            <a:off x="7494181" y="1497243"/>
            <a:ext cx="877163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7254F4-CFBF-AB0B-8AB4-396E15B53D50}"/>
              </a:ext>
            </a:extLst>
          </p:cNvPr>
          <p:cNvSpPr/>
          <p:nvPr/>
        </p:nvSpPr>
        <p:spPr>
          <a:xfrm>
            <a:off x="1585784" y="2572972"/>
            <a:ext cx="9039353" cy="829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9BB035-E9E6-A8D7-32E1-81C874A49604}"/>
              </a:ext>
            </a:extLst>
          </p:cNvPr>
          <p:cNvSpPr/>
          <p:nvPr/>
        </p:nvSpPr>
        <p:spPr>
          <a:xfrm>
            <a:off x="2864259" y="5062465"/>
            <a:ext cx="156966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区块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239151-A987-89EB-0CA3-87B2786DD9F8}"/>
              </a:ext>
            </a:extLst>
          </p:cNvPr>
          <p:cNvSpPr/>
          <p:nvPr/>
        </p:nvSpPr>
        <p:spPr>
          <a:xfrm>
            <a:off x="6264876" y="3892236"/>
            <a:ext cx="926756" cy="675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A126DB8-F710-6F1A-54D9-3B04EB6C8732}"/>
              </a:ext>
            </a:extLst>
          </p:cNvPr>
          <p:cNvSpPr/>
          <p:nvPr/>
        </p:nvSpPr>
        <p:spPr>
          <a:xfrm>
            <a:off x="6063050" y="4849500"/>
            <a:ext cx="156966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交易</a:t>
            </a:r>
          </a:p>
        </p:txBody>
      </p:sp>
    </p:spTree>
    <p:extLst>
      <p:ext uri="{BB962C8B-B14F-4D97-AF65-F5344CB8AC3E}">
        <p14:creationId xmlns:p14="http://schemas.microsoft.com/office/powerpoint/2010/main" val="336859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7A254-03EA-FF91-5E67-ADF17E94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区块链的数据结构</a:t>
            </a: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8313F849-B35A-E435-F057-96D9372ED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425" y="2159793"/>
            <a:ext cx="8481164" cy="3869531"/>
          </a:xfrm>
        </p:spPr>
      </p:pic>
    </p:spTree>
    <p:extLst>
      <p:ext uri="{BB962C8B-B14F-4D97-AF65-F5344CB8AC3E}">
        <p14:creationId xmlns:p14="http://schemas.microsoft.com/office/powerpoint/2010/main" val="150234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36754-5945-2C5F-E4AC-C5DB787B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区块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7F96F68C-D9CF-F978-8744-F5308F3CF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37" y="1690688"/>
            <a:ext cx="9262314" cy="456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0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E2B5D-CEEA-5C7E-FC79-03EBD133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区块的代码定义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7EB0B-8C2A-8974-3A42-84F5C402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78394A-7C62-ADE7-99B1-2B06FFA651DA}"/>
              </a:ext>
            </a:extLst>
          </p:cNvPr>
          <p:cNvSpPr txBox="1"/>
          <p:nvPr/>
        </p:nvSpPr>
        <p:spPr>
          <a:xfrm>
            <a:off x="838200" y="1339026"/>
            <a:ext cx="609904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Block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b="0" dirty="0"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altLang="zh-CN" sz="2000" b="0" dirty="0">
                <a:effectLst/>
                <a:latin typeface="Menlo" panose="020B0609030804020204" pitchFamily="49" charset="0"/>
              </a:rPr>
              <a:t>Header *</a:t>
            </a:r>
            <a:r>
              <a:rPr lang="en-US" altLang="zh-CN" sz="2000" b="0" dirty="0" err="1">
                <a:effectLst/>
                <a:latin typeface="Menlo" panose="020B0609030804020204" pitchFamily="49" charset="0"/>
              </a:rPr>
              <a:t>BlkHeader</a:t>
            </a:r>
            <a:endParaRPr lang="en-US" altLang="zh-CN" sz="2000" b="0" dirty="0">
              <a:effectLst/>
              <a:latin typeface="Menlo" panose="020B0609030804020204" pitchFamily="49" charset="0"/>
            </a:endParaRPr>
          </a:p>
          <a:p>
            <a:r>
              <a:rPr lang="en-US" altLang="zh-CN" sz="2000" b="0" dirty="0">
                <a:effectLst/>
                <a:latin typeface="Menlo" panose="020B0609030804020204" pitchFamily="49" charset="0"/>
              </a:rPr>
              <a:t>Body *</a:t>
            </a:r>
            <a:r>
              <a:rPr lang="en-US" altLang="zh-CN" sz="2000" b="0" dirty="0" err="1">
                <a:effectLst/>
                <a:latin typeface="Menlo" panose="020B0609030804020204" pitchFamily="49" charset="0"/>
              </a:rPr>
              <a:t>BlkBody</a:t>
            </a:r>
            <a:endParaRPr lang="en-US" altLang="zh-CN" sz="2000" b="0" dirty="0">
              <a:effectLst/>
              <a:latin typeface="Menlo" panose="020B0609030804020204" pitchFamily="49" charset="0"/>
            </a:endParaRPr>
          </a:p>
          <a:p>
            <a:r>
              <a:rPr lang="en-US" altLang="zh-CN" sz="2000" b="0" dirty="0"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altLang="zh-CN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BlkHeader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b="0" dirty="0"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altLang="zh-CN" sz="2000" b="0" dirty="0">
                <a:effectLst/>
                <a:latin typeface="Menlo" panose="020B0609030804020204" pitchFamily="49" charset="0"/>
              </a:rPr>
              <a:t>Version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int64</a:t>
            </a:r>
            <a:endParaRPr lang="en-US" altLang="zh-CN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sz="2000" b="0" dirty="0" err="1">
                <a:effectLst/>
                <a:latin typeface="Menlo" panose="020B0609030804020204" pitchFamily="49" charset="0"/>
              </a:rPr>
              <a:t>PrevBlockHash</a:t>
            </a:r>
            <a:r>
              <a:rPr lang="en-US" altLang="zh-CN" sz="2000" b="0" dirty="0">
                <a:effectLst/>
                <a:latin typeface="Menlo" panose="020B0609030804020204" pitchFamily="49" charset="0"/>
              </a:rPr>
              <a:t> []</a:t>
            </a:r>
            <a:r>
              <a:rPr lang="en-US" altLang="zh-CN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byte</a:t>
            </a:r>
            <a:endParaRPr lang="en-US" altLang="zh-CN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sz="2000" b="0" dirty="0" err="1">
                <a:effectLst/>
                <a:latin typeface="Menlo" panose="020B0609030804020204" pitchFamily="49" charset="0"/>
              </a:rPr>
              <a:t>MerkleRoot</a:t>
            </a:r>
            <a:r>
              <a:rPr lang="en-US" altLang="zh-CN" sz="2000" b="0" dirty="0">
                <a:effectLst/>
                <a:latin typeface="Menlo" panose="020B0609030804020204" pitchFamily="49" charset="0"/>
              </a:rPr>
              <a:t> []</a:t>
            </a:r>
            <a:r>
              <a:rPr lang="en-US" altLang="zh-CN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byte</a:t>
            </a:r>
            <a:endParaRPr lang="en-US" altLang="zh-CN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sz="2000" b="0" dirty="0">
                <a:effectLst/>
                <a:latin typeface="Menlo" panose="020B0609030804020204" pitchFamily="49" charset="0"/>
              </a:rPr>
              <a:t>Timestamp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int64</a:t>
            </a:r>
            <a:endParaRPr lang="en-US" altLang="zh-CN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sz="2000" b="0" dirty="0">
                <a:effectLst/>
                <a:latin typeface="Menlo" panose="020B0609030804020204" pitchFamily="49" charset="0"/>
              </a:rPr>
              <a:t>Bits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int64</a:t>
            </a:r>
            <a:endParaRPr lang="en-US" altLang="zh-CN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sz="2000" b="0" dirty="0">
                <a:effectLst/>
                <a:latin typeface="Menlo" panose="020B0609030804020204" pitchFamily="49" charset="0"/>
              </a:rPr>
              <a:t>Nonce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int64</a:t>
            </a:r>
            <a:endParaRPr lang="en-US" altLang="zh-CN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sz="2000" b="0" dirty="0"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altLang="zh-CN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BlkBody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b="0" dirty="0"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altLang="zh-CN" sz="2000" b="0" dirty="0">
                <a:effectLst/>
                <a:latin typeface="Menlo" panose="020B0609030804020204" pitchFamily="49" charset="0"/>
              </a:rPr>
              <a:t>Transactions Transactions</a:t>
            </a:r>
          </a:p>
          <a:p>
            <a:r>
              <a:rPr lang="en-US" altLang="zh-CN" sz="2000" b="0" dirty="0"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487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8A543-404D-6C80-F3E7-AC51499E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Merkle</a:t>
            </a:r>
            <a:r>
              <a:rPr kumimoji="1" lang="zh-CN" altLang="en-US" dirty="0"/>
              <a:t>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E6ADF-6B4A-FDB5-714D-1DC153E4D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CC22569C-F906-47A8-4873-9768A6F16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87" y="2062163"/>
            <a:ext cx="9262314" cy="456723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E0CF6EE-17A5-93F1-121A-5C47E2C18B3E}"/>
              </a:ext>
            </a:extLst>
          </p:cNvPr>
          <p:cNvSpPr/>
          <p:nvPr/>
        </p:nvSpPr>
        <p:spPr>
          <a:xfrm>
            <a:off x="5472112" y="3043237"/>
            <a:ext cx="1343026" cy="657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6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AF85C-DE4B-5B06-7EB6-1688E12F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Merkle</a:t>
            </a:r>
            <a:r>
              <a:rPr kumimoji="1" lang="zh-CN" altLang="en-US" dirty="0"/>
              <a:t>根</a:t>
            </a:r>
          </a:p>
        </p:txBody>
      </p:sp>
      <p:pic>
        <p:nvPicPr>
          <p:cNvPr id="5" name="内容占位符 4" descr="日程表&#10;&#10;描述已自动生成">
            <a:extLst>
              <a:ext uri="{FF2B5EF4-FFF2-40B4-BE49-F238E27FC236}">
                <a16:creationId xmlns:a16="http://schemas.microsoft.com/office/drawing/2014/main" id="{D418EB5A-969B-758C-F65D-C7A7FCDE0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2409" y="1690687"/>
            <a:ext cx="6608704" cy="4903851"/>
          </a:xfrm>
        </p:spPr>
      </p:pic>
    </p:spTree>
    <p:extLst>
      <p:ext uri="{BB962C8B-B14F-4D97-AF65-F5344CB8AC3E}">
        <p14:creationId xmlns:p14="http://schemas.microsoft.com/office/powerpoint/2010/main" val="347994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C9574-9636-1A22-28A5-0C76B5B6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Merkle</a:t>
            </a:r>
            <a:r>
              <a:rPr kumimoji="1" lang="zh-CN" altLang="en-US" dirty="0"/>
              <a:t>树代码表示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6821D-D529-3632-BD57-1B4B78283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EDBE37-128D-45EE-E831-C8444E5E166B}"/>
              </a:ext>
            </a:extLst>
          </p:cNvPr>
          <p:cNvSpPr txBox="1"/>
          <p:nvPr/>
        </p:nvSpPr>
        <p:spPr>
          <a:xfrm>
            <a:off x="838200" y="1724089"/>
            <a:ext cx="84155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altLang="zh-CN" sz="2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MerkleTree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represent a Merkle tree</a:t>
            </a:r>
            <a:endParaRPr lang="en-US" altLang="zh-CN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MerkleTree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400" b="0" dirty="0"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altLang="zh-CN" sz="2400" b="0" dirty="0" err="1">
                <a:effectLst/>
                <a:latin typeface="Menlo" panose="020B0609030804020204" pitchFamily="49" charset="0"/>
              </a:rPr>
              <a:t>RootNode</a:t>
            </a:r>
            <a:r>
              <a:rPr lang="en-US" altLang="zh-CN" sz="2400" b="0" dirty="0">
                <a:effectLst/>
                <a:latin typeface="Menlo" panose="020B0609030804020204" pitchFamily="49" charset="0"/>
              </a:rPr>
              <a:t> *</a:t>
            </a:r>
            <a:r>
              <a:rPr lang="en-US" altLang="zh-CN" sz="2400" b="0" dirty="0" err="1">
                <a:effectLst/>
                <a:latin typeface="Menlo" panose="020B0609030804020204" pitchFamily="49" charset="0"/>
              </a:rPr>
              <a:t>MerkleNode</a:t>
            </a:r>
            <a:endParaRPr lang="en-US" altLang="zh-CN" sz="2400" b="0" dirty="0">
              <a:effectLst/>
              <a:latin typeface="Menlo" panose="020B0609030804020204" pitchFamily="49" charset="0"/>
            </a:endParaRPr>
          </a:p>
          <a:p>
            <a:r>
              <a:rPr lang="en-US" altLang="zh-CN" sz="2400" b="0" dirty="0">
                <a:effectLst/>
                <a:latin typeface="Menlo" panose="020B0609030804020204" pitchFamily="49" charset="0"/>
              </a:rPr>
              <a:t>Leaf [][]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byte</a:t>
            </a:r>
            <a:endParaRPr lang="en-US" altLang="zh-CN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sz="2400" b="0" dirty="0"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altLang="zh-CN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altLang="zh-CN" sz="2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MerkleNode</a:t>
            </a:r>
            <a:r>
              <a:rPr lang="en-US" altLang="zh-CN" sz="2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represent a Merkle tree node</a:t>
            </a:r>
            <a:endParaRPr lang="en-US" altLang="zh-CN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MerkleNode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400" b="0" dirty="0"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altLang="zh-CN" sz="2400" b="0" dirty="0">
                <a:effectLst/>
                <a:latin typeface="Menlo" panose="020B0609030804020204" pitchFamily="49" charset="0"/>
              </a:rPr>
              <a:t>Left *</a:t>
            </a:r>
            <a:r>
              <a:rPr lang="en-US" altLang="zh-CN" sz="2400" b="0" dirty="0" err="1">
                <a:effectLst/>
                <a:latin typeface="Menlo" panose="020B0609030804020204" pitchFamily="49" charset="0"/>
              </a:rPr>
              <a:t>MerkleNode</a:t>
            </a:r>
            <a:endParaRPr lang="en-US" altLang="zh-CN" sz="2400" b="0" dirty="0">
              <a:effectLst/>
              <a:latin typeface="Menlo" panose="020B0609030804020204" pitchFamily="49" charset="0"/>
            </a:endParaRPr>
          </a:p>
          <a:p>
            <a:r>
              <a:rPr lang="en-US" altLang="zh-CN" sz="2400" b="0" dirty="0">
                <a:effectLst/>
                <a:latin typeface="Menlo" panose="020B0609030804020204" pitchFamily="49" charset="0"/>
              </a:rPr>
              <a:t>Right *</a:t>
            </a:r>
            <a:r>
              <a:rPr lang="en-US" altLang="zh-CN" sz="2400" b="0" dirty="0" err="1">
                <a:effectLst/>
                <a:latin typeface="Menlo" panose="020B0609030804020204" pitchFamily="49" charset="0"/>
              </a:rPr>
              <a:t>MerkleNode</a:t>
            </a:r>
            <a:endParaRPr lang="en-US" altLang="zh-CN" sz="2400" b="0" dirty="0">
              <a:effectLst/>
              <a:latin typeface="Menlo" panose="020B0609030804020204" pitchFamily="49" charset="0"/>
            </a:endParaRPr>
          </a:p>
          <a:p>
            <a:r>
              <a:rPr lang="en-US" altLang="zh-CN" sz="2400" b="0" dirty="0">
                <a:effectLst/>
                <a:latin typeface="Menlo" panose="020B0609030804020204" pitchFamily="49" charset="0"/>
              </a:rPr>
              <a:t>Data []</a:t>
            </a:r>
            <a:r>
              <a:rPr lang="en-US" altLang="zh-CN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byte</a:t>
            </a:r>
            <a:endParaRPr lang="en-US" altLang="zh-CN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sz="2400" b="0" dirty="0"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24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717</Words>
  <Application>Microsoft Macintosh PowerPoint</Application>
  <PresentationFormat>宽屏</PresentationFormat>
  <Paragraphs>83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Menlo</vt:lpstr>
      <vt:lpstr>Open Sans</vt:lpstr>
      <vt:lpstr>Office 主题​​</vt:lpstr>
      <vt:lpstr>实验二 区块链的基本结构</vt:lpstr>
      <vt:lpstr>实验目的</vt:lpstr>
      <vt:lpstr>区块链</vt:lpstr>
      <vt:lpstr>区块链的数据结构</vt:lpstr>
      <vt:lpstr>区块</vt:lpstr>
      <vt:lpstr>区块的代码定义</vt:lpstr>
      <vt:lpstr>Merkle根</vt:lpstr>
      <vt:lpstr>Merkle根</vt:lpstr>
      <vt:lpstr>Merkle树代码表示</vt:lpstr>
      <vt:lpstr>UTXO的交易模型</vt:lpstr>
      <vt:lpstr>Coinbase交易</vt:lpstr>
      <vt:lpstr>比特币脚本&amp;P2PKH</vt:lpstr>
      <vt:lpstr>比特币脚本的运行</vt:lpstr>
      <vt:lpstr>UTXO代码表示</vt:lpstr>
      <vt:lpstr>代码实现部分</vt:lpstr>
      <vt:lpstr>钱包部分</vt:lpstr>
      <vt:lpstr>钱包地址计算</vt:lpstr>
      <vt:lpstr>后续工作--区块链&amp;区块</vt:lpstr>
      <vt:lpstr>后续工作—交易&amp;账户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 区块链的基本结构</dc:title>
  <dc:creator>A1512</dc:creator>
  <cp:lastModifiedBy>A1512</cp:lastModifiedBy>
  <cp:revision>1</cp:revision>
  <dcterms:created xsi:type="dcterms:W3CDTF">2023-05-04T04:45:51Z</dcterms:created>
  <dcterms:modified xsi:type="dcterms:W3CDTF">2023-05-04T05:32:24Z</dcterms:modified>
</cp:coreProperties>
</file>