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9" r:id="rId4"/>
    <p:sldId id="260" r:id="rId5"/>
    <p:sldId id="258" r:id="rId6"/>
    <p:sldId id="261" r:id="rId7"/>
    <p:sldId id="262" r:id="rId8"/>
    <p:sldId id="264" r:id="rId9"/>
    <p:sldId id="263" r:id="rId10"/>
    <p:sldId id="267" r:id="rId11"/>
    <p:sldId id="265" r:id="rId12"/>
    <p:sldId id="269" r:id="rId13"/>
    <p:sldId id="268" r:id="rId14"/>
    <p:sldId id="266" r:id="rId15"/>
    <p:sldId id="273" r:id="rId16"/>
    <p:sldId id="270" r:id="rId17"/>
    <p:sldId id="272"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56"/>
    <p:restoredTop sz="55313"/>
  </p:normalViewPr>
  <p:slideViewPr>
    <p:cSldViewPr snapToGrid="0">
      <p:cViewPr varScale="1">
        <p:scale>
          <a:sx n="58" d="100"/>
          <a:sy n="58" d="100"/>
        </p:scale>
        <p:origin x="29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C5301-DB79-3F4A-8323-A7737AE20C86}" type="datetimeFigureOut">
              <a:rPr kumimoji="1" lang="zh-CN" altLang="en-US" smtClean="0"/>
              <a:t>2023/4/6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4FD4A-7726-7B4E-A8F2-DC5DE093192C}" type="slidenum">
              <a:rPr kumimoji="1" lang="zh-CN" altLang="en-US" smtClean="0"/>
              <a:t>‹#›</a:t>
            </a:fld>
            <a:endParaRPr kumimoji="1" lang="zh-CN" altLang="en-US"/>
          </a:p>
        </p:txBody>
      </p:sp>
    </p:spTree>
    <p:extLst>
      <p:ext uri="{BB962C8B-B14F-4D97-AF65-F5344CB8AC3E}">
        <p14:creationId xmlns:p14="http://schemas.microsoft.com/office/powerpoint/2010/main" val="102009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D4D4D4"/>
                </a:solidFill>
                <a:effectLst/>
                <a:latin typeface="Menlo" panose="020B0609030804020204" pitchFamily="49" charset="0"/>
              </a:rPr>
              <a:t>公开密钥密码学（英语：</a:t>
            </a:r>
            <a:r>
              <a:rPr lang="en-US" altLang="zh-CN" b="0" dirty="0">
                <a:solidFill>
                  <a:srgbClr val="D4D4D4"/>
                </a:solidFill>
                <a:effectLst/>
                <a:latin typeface="Menlo" panose="020B0609030804020204" pitchFamily="49" charset="0"/>
              </a:rPr>
              <a:t>Public-key cryptography</a:t>
            </a:r>
            <a:r>
              <a:rPr lang="zh-CN" altLang="en-US" b="0" dirty="0">
                <a:solidFill>
                  <a:srgbClr val="D4D4D4"/>
                </a:solidFill>
                <a:effectLst/>
                <a:latin typeface="Menlo" panose="020B0609030804020204" pitchFamily="49" charset="0"/>
              </a:rPr>
              <a:t>）也称非对称式密码学（英语：</a:t>
            </a:r>
            <a:r>
              <a:rPr lang="en-US" altLang="zh-CN" b="0" dirty="0">
                <a:solidFill>
                  <a:srgbClr val="D4D4D4"/>
                </a:solidFill>
                <a:effectLst/>
                <a:latin typeface="Menlo" panose="020B0609030804020204" pitchFamily="49" charset="0"/>
              </a:rPr>
              <a:t>Asymmetric cryptography</a:t>
            </a:r>
            <a:r>
              <a:rPr lang="zh-CN" altLang="en-US" b="0" dirty="0">
                <a:solidFill>
                  <a:srgbClr val="D4D4D4"/>
                </a:solidFill>
                <a:effectLst/>
                <a:latin typeface="Menlo" panose="020B0609030804020204" pitchFamily="49" charset="0"/>
              </a:rPr>
              <a:t>）是密码学的一种算法，它需要两个密钥，一个是公开密钥，另一个是私有密钥；公钥用作加密，私钥则用作解密。使用公钥把明文加密后所得的密文，只能用相对应的私钥才能解密并得到原本的明文，最初用来加密的公钥不能用作解密。由于加密和解密需要两个不同的密钥，故被称为非对称加密；不同于加密和解密都使用同一个密钥的对称加密。公钥可以公开，可任意向外发布；私钥不可以公开，必须由用户自行严格秘密保管，绝不透过任何途径向任何人提供，也不会透露给被信任的要通信的另一方。</a:t>
            </a:r>
          </a:p>
          <a:p>
            <a:endParaRPr kumimoji="1" lang="zh-CN" altLang="en-US" dirty="0"/>
          </a:p>
        </p:txBody>
      </p:sp>
      <p:sp>
        <p:nvSpPr>
          <p:cNvPr id="4" name="灯片编号占位符 3"/>
          <p:cNvSpPr>
            <a:spLocks noGrp="1"/>
          </p:cNvSpPr>
          <p:nvPr>
            <p:ph type="sldNum" sz="quarter" idx="5"/>
          </p:nvPr>
        </p:nvSpPr>
        <p:spPr/>
        <p:txBody>
          <a:bodyPr/>
          <a:lstStyle/>
          <a:p>
            <a:fld id="{CE24FD4A-7726-7B4E-A8F2-DC5DE093192C}" type="slidenum">
              <a:rPr kumimoji="1" lang="zh-CN" altLang="en-US" smtClean="0"/>
              <a:t>3</a:t>
            </a:fld>
            <a:endParaRPr kumimoji="1" lang="zh-CN" altLang="en-US"/>
          </a:p>
        </p:txBody>
      </p:sp>
    </p:spTree>
    <p:extLst>
      <p:ext uri="{BB962C8B-B14F-4D97-AF65-F5344CB8AC3E}">
        <p14:creationId xmlns:p14="http://schemas.microsoft.com/office/powerpoint/2010/main" val="3034489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E24FD4A-7726-7B4E-A8F2-DC5DE093192C}" type="slidenum">
              <a:rPr kumimoji="1" lang="zh-CN" altLang="en-US" smtClean="0"/>
              <a:t>11</a:t>
            </a:fld>
            <a:endParaRPr kumimoji="1" lang="zh-CN" altLang="en-US"/>
          </a:p>
        </p:txBody>
      </p:sp>
    </p:spTree>
    <p:extLst>
      <p:ext uri="{BB962C8B-B14F-4D97-AF65-F5344CB8AC3E}">
        <p14:creationId xmlns:p14="http://schemas.microsoft.com/office/powerpoint/2010/main" val="27566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AA490-8943-FCEF-2E81-C51EA45C6CF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14B1F46-1D91-2009-056A-FD69BA4AE6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666424E-4AEE-AC2B-97DC-B615A49DC64F}"/>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DF32390E-8BD6-A6B4-F265-F611F79B72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47E23B-A71D-DF43-C333-82CA3399B35D}"/>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5539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D020D-EA16-DAA4-A16C-716DF933FE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408CE15-9703-ABA6-C503-67F531BE5EE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CB8F8E4-8C0E-1D44-C078-75B111B20BA1}"/>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0F3A7DB8-1519-56AA-2A1E-A313F8841D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311D7A2-934F-9D61-19BF-2701453CBFEA}"/>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152443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B27195-950F-3F70-F71E-695D60FF1AF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1B93BE-AFB5-2159-75DA-7FF25A41B3C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E6CC4FE-F7DA-69E7-0DB3-5D33A0916A57}"/>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BEEA9424-31C2-B5BB-28A2-9E6171C69B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1EC78B-7234-FA13-A021-607A8B245179}"/>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30960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44313-7FFD-1EF5-AC09-503AFAC9763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80DDB8E-394B-0D76-29F5-D135E7F0851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D3CF95-F840-B071-6E26-279248223032}"/>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7E297E3B-5BD9-A150-AA5E-AD63606CEC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795DBB-CDC5-4993-437D-B9D77BDC887B}"/>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325522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359F5-1E5D-0A2F-325C-5C1E8AB7745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638ECB6-1223-9582-E3F2-EC0100CAC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BAAF207-A701-3B31-603A-D3BC553149CE}"/>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D6F9375A-8157-E918-BC3D-A56E952339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E49934-732D-E346-49C8-8032442409EE}"/>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318915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1D5B7-BB46-A49F-C802-9694E5C683E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B41E191-A6C3-8BC3-B52A-44D55A1BB73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C2316B9-33FD-D05D-AFFD-27E967B2BA4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E3829C5-5531-44D8-5387-1323BFABE91E}"/>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6" name="页脚占位符 5">
            <a:extLst>
              <a:ext uri="{FF2B5EF4-FFF2-40B4-BE49-F238E27FC236}">
                <a16:creationId xmlns:a16="http://schemas.microsoft.com/office/drawing/2014/main" id="{489103E1-2ED8-87DA-DCF7-DB468C1C3D0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34245D2-1ACC-81E9-F4E8-836193F56E84}"/>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246450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D9D67-80D9-3933-A4A8-04A25A39C70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AD05843-DE49-9F37-87F8-3C1CE7E84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771EEAA-A561-D3AA-CE2F-E9592726B8A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FDFBF37-A099-7C29-2C66-19756030E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8013B5F-2A42-2FF1-BB5C-2A5A608FB93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5F718B0-3C9F-CAA0-C73B-90FD867D3256}"/>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8" name="页脚占位符 7">
            <a:extLst>
              <a:ext uri="{FF2B5EF4-FFF2-40B4-BE49-F238E27FC236}">
                <a16:creationId xmlns:a16="http://schemas.microsoft.com/office/drawing/2014/main" id="{6D63192A-9EEF-4514-7A97-CFA0EA92DFE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96B7E44-92AC-4001-0C3A-876313836B35}"/>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27758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72C4B-2EFD-E65A-C80A-E9BDE351680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B0732A7-6A91-FC0F-D86B-513D3311313E}"/>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4" name="页脚占位符 3">
            <a:extLst>
              <a:ext uri="{FF2B5EF4-FFF2-40B4-BE49-F238E27FC236}">
                <a16:creationId xmlns:a16="http://schemas.microsoft.com/office/drawing/2014/main" id="{D70EDCD7-3945-0B90-91F4-161A360B881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D45511-41E4-37ED-1F09-DFC146505389}"/>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164185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E068F6-25E8-6EBF-531C-7544083CD16D}"/>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3" name="页脚占位符 2">
            <a:extLst>
              <a:ext uri="{FF2B5EF4-FFF2-40B4-BE49-F238E27FC236}">
                <a16:creationId xmlns:a16="http://schemas.microsoft.com/office/drawing/2014/main" id="{3610C719-FC50-9CE0-FEE4-C07F53D0528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2FECFA2-526A-0F8E-AAA4-04EC9B2DA3C4}"/>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283093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5CB96-C3C4-B38E-20AD-F64DECB4C0A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E56C8B6-34CD-7F0C-C3C8-1C042E548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6AD50F0-224A-E96E-FE9A-473261495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60F1FC4-A94B-08C7-59BC-B0920FF4DD39}"/>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6" name="页脚占位符 5">
            <a:extLst>
              <a:ext uri="{FF2B5EF4-FFF2-40B4-BE49-F238E27FC236}">
                <a16:creationId xmlns:a16="http://schemas.microsoft.com/office/drawing/2014/main" id="{37FF975A-E8A3-7FCE-7483-2A9693C2E1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55F9ED9-1D73-945C-2495-A10C3568B837}"/>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408788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D8C2F-8522-A974-4078-42B71D62098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5B8C610-7E36-A057-B657-0464C644F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7A6A1A2-900D-CE0C-0FB0-BD9DF6AE6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D7F8F9D-E88D-FF16-33F0-4035F9402ED6}"/>
              </a:ext>
            </a:extLst>
          </p:cNvPr>
          <p:cNvSpPr>
            <a:spLocks noGrp="1"/>
          </p:cNvSpPr>
          <p:nvPr>
            <p:ph type="dt" sz="half" idx="10"/>
          </p:nvPr>
        </p:nvSpPr>
        <p:spPr/>
        <p:txBody>
          <a:bodyPr/>
          <a:lstStyle/>
          <a:p>
            <a:fld id="{FCA5A554-8926-374A-954A-51D7674FBA2D}" type="datetimeFigureOut">
              <a:rPr kumimoji="1" lang="zh-CN" altLang="en-US" smtClean="0"/>
              <a:t>2023/4/6</a:t>
            </a:fld>
            <a:endParaRPr kumimoji="1" lang="zh-CN" altLang="en-US"/>
          </a:p>
        </p:txBody>
      </p:sp>
      <p:sp>
        <p:nvSpPr>
          <p:cNvPr id="6" name="页脚占位符 5">
            <a:extLst>
              <a:ext uri="{FF2B5EF4-FFF2-40B4-BE49-F238E27FC236}">
                <a16:creationId xmlns:a16="http://schemas.microsoft.com/office/drawing/2014/main" id="{430F36BA-61CC-F304-27E5-69F80F77F16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C219099-54DE-C6C5-5AE4-D720D912FEF2}"/>
              </a:ext>
            </a:extLst>
          </p:cNvPr>
          <p:cNvSpPr>
            <a:spLocks noGrp="1"/>
          </p:cNvSpPr>
          <p:nvPr>
            <p:ph type="sldNum" sz="quarter" idx="12"/>
          </p:nvPr>
        </p:nvSpPr>
        <p:spPr/>
        <p:txBody>
          <a:body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262602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80EE43-3BE2-4D2C-F814-69804CE4F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FB1EA9B-AEA4-08E6-2203-A0369C9D0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D2AC71C-99E1-F06E-2CCA-54CFCC74A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5A554-8926-374A-954A-51D7674FBA2D}"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1B4B1968-0CFD-3841-6E06-B03A22425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13A41BF-8A6D-ACD8-DB5F-924B7F69C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7104E-4BC5-6E4A-A84B-CC5E76FF0432}" type="slidenum">
              <a:rPr kumimoji="1" lang="zh-CN" altLang="en-US" smtClean="0"/>
              <a:t>‹#›</a:t>
            </a:fld>
            <a:endParaRPr kumimoji="1" lang="zh-CN" altLang="en-US"/>
          </a:p>
        </p:txBody>
      </p:sp>
    </p:spTree>
    <p:extLst>
      <p:ext uri="{BB962C8B-B14F-4D97-AF65-F5344CB8AC3E}">
        <p14:creationId xmlns:p14="http://schemas.microsoft.com/office/powerpoint/2010/main" val="3281686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3B209-946F-901A-737F-4154AB5E0CC6}"/>
              </a:ext>
            </a:extLst>
          </p:cNvPr>
          <p:cNvSpPr>
            <a:spLocks noGrp="1"/>
          </p:cNvSpPr>
          <p:nvPr>
            <p:ph type="ctrTitle"/>
          </p:nvPr>
        </p:nvSpPr>
        <p:spPr/>
        <p:txBody>
          <a:bodyPr>
            <a:normAutofit/>
          </a:bodyPr>
          <a:lstStyle/>
          <a:p>
            <a:r>
              <a:rPr lang="zh-CN" altLang="en-US" b="1" i="0" dirty="0">
                <a:solidFill>
                  <a:srgbClr val="1F2328"/>
                </a:solidFill>
                <a:effectLst/>
                <a:latin typeface="-apple-system"/>
              </a:rPr>
              <a:t>实验一 椭圆曲线算法</a:t>
            </a:r>
            <a:endParaRPr kumimoji="1" lang="zh-CN" altLang="en-US" dirty="0"/>
          </a:p>
        </p:txBody>
      </p:sp>
      <p:sp>
        <p:nvSpPr>
          <p:cNvPr id="3" name="副标题 2">
            <a:extLst>
              <a:ext uri="{FF2B5EF4-FFF2-40B4-BE49-F238E27FC236}">
                <a16:creationId xmlns:a16="http://schemas.microsoft.com/office/drawing/2014/main" id="{33B86D1D-AB84-83A3-1FFB-77F21B71A340}"/>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52055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1B9DD-2A24-EAFB-27F3-C6A043521180}"/>
              </a:ext>
            </a:extLst>
          </p:cNvPr>
          <p:cNvSpPr>
            <a:spLocks noGrp="1"/>
          </p:cNvSpPr>
          <p:nvPr>
            <p:ph type="title"/>
          </p:nvPr>
        </p:nvSpPr>
        <p:spPr/>
        <p:txBody>
          <a:bodyPr/>
          <a:lstStyle/>
          <a:p>
            <a:r>
              <a:rPr kumimoji="1" lang="zh-CN" altLang="en-US" dirty="0"/>
              <a:t>椭圆曲线上的陷门函数</a:t>
            </a:r>
          </a:p>
        </p:txBody>
      </p:sp>
      <p:sp>
        <p:nvSpPr>
          <p:cNvPr id="3" name="内容占位符 2">
            <a:extLst>
              <a:ext uri="{FF2B5EF4-FFF2-40B4-BE49-F238E27FC236}">
                <a16:creationId xmlns:a16="http://schemas.microsoft.com/office/drawing/2014/main" id="{D59D58FD-BBD0-2C87-A03B-552E6ED843C2}"/>
              </a:ext>
            </a:extLst>
          </p:cNvPr>
          <p:cNvSpPr>
            <a:spLocks noGrp="1"/>
          </p:cNvSpPr>
          <p:nvPr>
            <p:ph idx="1"/>
          </p:nvPr>
        </p:nvSpPr>
        <p:spPr/>
        <p:txBody>
          <a:bodyPr>
            <a:normAutofit/>
          </a:bodyPr>
          <a:lstStyle/>
          <a:p>
            <a:r>
              <a:rPr kumimoji="1" lang="en-US" altLang="zh-CN" sz="3200" dirty="0">
                <a:solidFill>
                  <a:srgbClr val="FF0000"/>
                </a:solidFill>
              </a:rPr>
              <a:t>Q = </a:t>
            </a:r>
            <a:r>
              <a:rPr kumimoji="1" lang="en-US" altLang="zh-CN" sz="3200" dirty="0" err="1">
                <a:solidFill>
                  <a:srgbClr val="FF0000"/>
                </a:solidFill>
              </a:rPr>
              <a:t>k·P</a:t>
            </a:r>
            <a:r>
              <a:rPr kumimoji="1" lang="zh-CN" altLang="en-US" sz="3200" dirty="0">
                <a:solidFill>
                  <a:srgbClr val="FF0000"/>
                </a:solidFill>
              </a:rPr>
              <a:t>  （</a:t>
            </a:r>
            <a:r>
              <a:rPr kumimoji="1" lang="en-US" altLang="zh-CN" sz="3200" dirty="0">
                <a:solidFill>
                  <a:srgbClr val="FF0000"/>
                </a:solidFill>
              </a:rPr>
              <a:t>k</a:t>
            </a:r>
            <a:r>
              <a:rPr kumimoji="1" lang="zh-CN" altLang="en-US" sz="3200" dirty="0">
                <a:solidFill>
                  <a:srgbClr val="FF0000"/>
                </a:solidFill>
              </a:rPr>
              <a:t>个</a:t>
            </a:r>
            <a:r>
              <a:rPr kumimoji="1" lang="en-US" altLang="zh-CN" sz="3200" dirty="0">
                <a:solidFill>
                  <a:srgbClr val="FF0000"/>
                </a:solidFill>
              </a:rPr>
              <a:t>P</a:t>
            </a:r>
            <a:r>
              <a:rPr kumimoji="1" lang="zh-CN" altLang="en-US" sz="3200" dirty="0">
                <a:solidFill>
                  <a:srgbClr val="FF0000"/>
                </a:solidFill>
              </a:rPr>
              <a:t>）</a:t>
            </a:r>
            <a:endParaRPr kumimoji="1" lang="en-US" altLang="zh-CN" sz="3200" dirty="0">
              <a:solidFill>
                <a:srgbClr val="FF0000"/>
              </a:solidFill>
            </a:endParaRPr>
          </a:p>
          <a:p>
            <a:r>
              <a:rPr lang="zh-CN" altLang="en-US" sz="3200" dirty="0">
                <a:solidFill>
                  <a:srgbClr val="333333"/>
                </a:solidFill>
                <a:effectLst/>
              </a:rPr>
              <a:t>已知⼤数</a:t>
            </a:r>
            <a:r>
              <a:rPr lang="en-US" altLang="zh-CN" sz="3200" dirty="0">
                <a:solidFill>
                  <a:srgbClr val="333333"/>
                </a:solidFill>
                <a:effectLst/>
                <a:latin typeface="Helvetica Neue" panose="02000503000000020004" pitchFamily="2" charset="0"/>
              </a:rPr>
              <a:t>k</a:t>
            </a:r>
            <a:r>
              <a:rPr lang="zh-CN" altLang="en-US" sz="3200" dirty="0">
                <a:solidFill>
                  <a:srgbClr val="333333"/>
                </a:solidFill>
                <a:effectLst/>
              </a:rPr>
              <a:t>和点</a:t>
            </a:r>
            <a:r>
              <a:rPr lang="en-US" altLang="zh-CN" sz="3200" dirty="0">
                <a:solidFill>
                  <a:srgbClr val="333333"/>
                </a:solidFill>
                <a:effectLst/>
                <a:latin typeface="Helvetica Neue" panose="02000503000000020004" pitchFamily="2" charset="0"/>
              </a:rPr>
              <a:t>P</a:t>
            </a:r>
            <a:r>
              <a:rPr lang="zh-CN" altLang="en-US" sz="3200" dirty="0">
                <a:solidFill>
                  <a:srgbClr val="333333"/>
                </a:solidFill>
                <a:effectLst/>
              </a:rPr>
              <a:t>的情况下，很容易求点</a:t>
            </a:r>
            <a:r>
              <a:rPr lang="en-US" altLang="zh-CN" sz="3200" dirty="0">
                <a:solidFill>
                  <a:srgbClr val="333333"/>
                </a:solidFill>
                <a:effectLst/>
                <a:latin typeface="Helvetica Neue" panose="02000503000000020004" pitchFamily="2" charset="0"/>
              </a:rPr>
              <a:t>Q</a:t>
            </a:r>
            <a:r>
              <a:rPr lang="zh-CN" altLang="en-US" sz="3200" dirty="0">
                <a:solidFill>
                  <a:srgbClr val="333333"/>
                </a:solidFill>
                <a:effectLst/>
              </a:rPr>
              <a:t>，但是已知的点</a:t>
            </a:r>
            <a:r>
              <a:rPr lang="en-US" altLang="zh-CN" sz="3200" dirty="0">
                <a:solidFill>
                  <a:srgbClr val="333333"/>
                </a:solidFill>
                <a:effectLst/>
                <a:latin typeface="Helvetica Neue" panose="02000503000000020004" pitchFamily="2" charset="0"/>
              </a:rPr>
              <a:t>P</a:t>
            </a:r>
            <a:r>
              <a:rPr lang="zh-CN" altLang="en-US" sz="3200" dirty="0">
                <a:solidFill>
                  <a:srgbClr val="333333"/>
                </a:solidFill>
                <a:effectLst/>
              </a:rPr>
              <a:t>、 点</a:t>
            </a:r>
            <a:r>
              <a:rPr lang="en-US" altLang="zh-CN" sz="3200" dirty="0">
                <a:solidFill>
                  <a:srgbClr val="333333"/>
                </a:solidFill>
                <a:effectLst/>
                <a:latin typeface="Helvetica Neue" panose="02000503000000020004" pitchFamily="2" charset="0"/>
              </a:rPr>
              <a:t>Q</a:t>
            </a:r>
            <a:r>
              <a:rPr lang="zh-CN" altLang="en-US" sz="3200" dirty="0">
                <a:solidFill>
                  <a:srgbClr val="333333"/>
                </a:solidFill>
                <a:effectLst/>
              </a:rPr>
              <a:t>，却很难求得</a:t>
            </a:r>
            <a:r>
              <a:rPr lang="en-US" altLang="zh-CN" sz="3200" dirty="0">
                <a:solidFill>
                  <a:srgbClr val="333333"/>
                </a:solidFill>
                <a:effectLst/>
                <a:latin typeface="Helvetica Neue" panose="02000503000000020004" pitchFamily="2" charset="0"/>
              </a:rPr>
              <a:t>k</a:t>
            </a:r>
            <a:r>
              <a:rPr lang="zh-CN" altLang="en-US" sz="3200" dirty="0">
                <a:solidFill>
                  <a:srgbClr val="333333"/>
                </a:solidFill>
                <a:effectLst/>
              </a:rPr>
              <a:t>，这就是经典的离散对数问题，</a:t>
            </a:r>
            <a:r>
              <a:rPr lang="en-US" altLang="zh-CN" sz="3200" dirty="0">
                <a:solidFill>
                  <a:srgbClr val="333333"/>
                </a:solidFill>
                <a:effectLst/>
                <a:latin typeface="Helvetica Neue" panose="02000503000000020004" pitchFamily="2" charset="0"/>
              </a:rPr>
              <a:t>ECC</a:t>
            </a:r>
            <a:r>
              <a:rPr lang="zh-CN" altLang="en-US" sz="3200" dirty="0">
                <a:solidFill>
                  <a:srgbClr val="333333"/>
                </a:solidFill>
                <a:effectLst/>
              </a:rPr>
              <a:t>算法正是利⽤该特点进⾏加密，点</a:t>
            </a:r>
            <a:r>
              <a:rPr lang="en-US" altLang="zh-CN" sz="3200" dirty="0">
                <a:solidFill>
                  <a:srgbClr val="333333"/>
                </a:solidFill>
                <a:effectLst/>
                <a:latin typeface="Helvetica Neue" panose="02000503000000020004" pitchFamily="2" charset="0"/>
              </a:rPr>
              <a:t>Q</a:t>
            </a:r>
            <a:r>
              <a:rPr lang="zh-CN" altLang="en-US" sz="3200" dirty="0">
                <a:solidFill>
                  <a:srgbClr val="333333"/>
                </a:solidFill>
                <a:effectLst/>
              </a:rPr>
              <a:t>为公钥，⼤数 </a:t>
            </a:r>
            <a:r>
              <a:rPr lang="en-US" altLang="zh-CN" sz="3200" dirty="0">
                <a:solidFill>
                  <a:srgbClr val="333333"/>
                </a:solidFill>
                <a:effectLst/>
                <a:latin typeface="Helvetica Neue" panose="02000503000000020004" pitchFamily="2" charset="0"/>
              </a:rPr>
              <a:t>k</a:t>
            </a:r>
            <a:r>
              <a:rPr lang="zh-CN" altLang="en-US" sz="3200" dirty="0">
                <a:solidFill>
                  <a:srgbClr val="333333"/>
                </a:solidFill>
                <a:effectLst/>
              </a:rPr>
              <a:t>为私钥，点</a:t>
            </a:r>
            <a:r>
              <a:rPr lang="en-US" altLang="zh-CN" sz="3200" dirty="0">
                <a:solidFill>
                  <a:srgbClr val="333333"/>
                </a:solidFill>
                <a:effectLst/>
                <a:latin typeface="Helvetica Neue" panose="02000503000000020004" pitchFamily="2" charset="0"/>
              </a:rPr>
              <a:t>P</a:t>
            </a:r>
            <a:r>
              <a:rPr lang="zh-CN" altLang="en-US" sz="3200" dirty="0">
                <a:solidFill>
                  <a:srgbClr val="333333"/>
                </a:solidFill>
                <a:effectLst/>
              </a:rPr>
              <a:t>为基点。</a:t>
            </a:r>
            <a:endParaRPr lang="zh-CN" altLang="en-US" sz="3200" dirty="0"/>
          </a:p>
        </p:txBody>
      </p:sp>
    </p:spTree>
    <p:extLst>
      <p:ext uri="{BB962C8B-B14F-4D97-AF65-F5344CB8AC3E}">
        <p14:creationId xmlns:p14="http://schemas.microsoft.com/office/powerpoint/2010/main" val="11137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E6E70-3E0C-895D-D1C7-2A9E9F878330}"/>
              </a:ext>
            </a:extLst>
          </p:cNvPr>
          <p:cNvSpPr>
            <a:spLocks noGrp="1"/>
          </p:cNvSpPr>
          <p:nvPr>
            <p:ph type="title"/>
          </p:nvPr>
        </p:nvSpPr>
        <p:spPr/>
        <p:txBody>
          <a:bodyPr/>
          <a:lstStyle/>
          <a:p>
            <a:r>
              <a:rPr kumimoji="1" lang="zh-CN" altLang="en-US" dirty="0"/>
              <a:t>椭圆曲线算法的原理</a:t>
            </a:r>
          </a:p>
        </p:txBody>
      </p:sp>
      <p:sp>
        <p:nvSpPr>
          <p:cNvPr id="3" name="内容占位符 2">
            <a:extLst>
              <a:ext uri="{FF2B5EF4-FFF2-40B4-BE49-F238E27FC236}">
                <a16:creationId xmlns:a16="http://schemas.microsoft.com/office/drawing/2014/main" id="{BC42617D-5D3C-934C-6754-B9CD1CF3B3B0}"/>
              </a:ext>
            </a:extLst>
          </p:cNvPr>
          <p:cNvSpPr>
            <a:spLocks noGrp="1"/>
          </p:cNvSpPr>
          <p:nvPr>
            <p:ph idx="1"/>
          </p:nvPr>
        </p:nvSpPr>
        <p:spPr/>
        <p:txBody>
          <a:bodyPr>
            <a:normAutofit/>
          </a:bodyPr>
          <a:lstStyle/>
          <a:p>
            <a:r>
              <a:rPr lang="en-US" altLang="zh-CN" sz="1800" dirty="0" err="1">
                <a:solidFill>
                  <a:srgbClr val="333333"/>
                </a:solidFill>
                <a:effectLst/>
                <a:latin typeface="Helvetica Neue" panose="02000503000000020004" pitchFamily="2" charset="0"/>
              </a:rPr>
              <a:t>eG</a:t>
            </a:r>
            <a:r>
              <a:rPr lang="en-US" altLang="zh-CN" sz="1800" dirty="0">
                <a:solidFill>
                  <a:srgbClr val="333333"/>
                </a:solidFill>
                <a:effectLst/>
                <a:latin typeface="Helvetica Neue" panose="02000503000000020004" pitchFamily="2" charset="0"/>
              </a:rPr>
              <a:t> = P, P</a:t>
            </a:r>
            <a:r>
              <a:rPr lang="zh-CN" altLang="en-US" sz="1800" dirty="0">
                <a:solidFill>
                  <a:srgbClr val="333333"/>
                </a:solidFill>
                <a:effectLst/>
              </a:rPr>
              <a:t>是公钥，</a:t>
            </a:r>
            <a:r>
              <a:rPr lang="en-US" altLang="zh-CN" sz="1800" dirty="0">
                <a:solidFill>
                  <a:srgbClr val="333333"/>
                </a:solidFill>
                <a:effectLst/>
                <a:latin typeface="Helvetica Neue" panose="02000503000000020004" pitchFamily="2" charset="0"/>
              </a:rPr>
              <a:t>e</a:t>
            </a:r>
            <a:r>
              <a:rPr lang="zh-CN" altLang="en-US" sz="1800" dirty="0">
                <a:solidFill>
                  <a:srgbClr val="333333"/>
                </a:solidFill>
                <a:effectLst/>
              </a:rPr>
              <a:t>是私钥。</a:t>
            </a:r>
            <a:endParaRPr lang="en-US" altLang="zh-CN" sz="1800" dirty="0">
              <a:solidFill>
                <a:srgbClr val="333333"/>
              </a:solidFill>
              <a:effectLst/>
            </a:endParaRPr>
          </a:p>
          <a:p>
            <a:r>
              <a:rPr lang="en-US" altLang="zh-CN" sz="1800" dirty="0">
                <a:solidFill>
                  <a:srgbClr val="333333"/>
                </a:solidFill>
                <a:effectLst/>
                <a:latin typeface="Helvetica Neue" panose="02000503000000020004" pitchFamily="2" charset="0"/>
              </a:rPr>
              <a:t>256 </a:t>
            </a:r>
            <a:r>
              <a:rPr lang="zh-CN" altLang="en-US" sz="1800" dirty="0">
                <a:solidFill>
                  <a:srgbClr val="333333"/>
                </a:solidFill>
                <a:effectLst/>
              </a:rPr>
              <a:t>位的随机数</a:t>
            </a:r>
            <a:r>
              <a:rPr lang="en-US" altLang="zh-CN" sz="1800" dirty="0">
                <a:solidFill>
                  <a:srgbClr val="333333"/>
                </a:solidFill>
                <a:effectLst/>
                <a:latin typeface="Helvetica Neue" panose="02000503000000020004" pitchFamily="2" charset="0"/>
              </a:rPr>
              <a:t>k</a:t>
            </a:r>
            <a:r>
              <a:rPr lang="zh-CN" altLang="en-US" sz="1800" dirty="0">
                <a:solidFill>
                  <a:srgbClr val="333333"/>
                </a:solidFill>
                <a:effectLst/>
              </a:rPr>
              <a:t>，并且有：</a:t>
            </a:r>
            <a:r>
              <a:rPr lang="en-US" altLang="zh-CN" sz="1800" dirty="0" err="1">
                <a:solidFill>
                  <a:srgbClr val="333333"/>
                </a:solidFill>
                <a:effectLst/>
                <a:latin typeface="Helvetica Neue" panose="02000503000000020004" pitchFamily="2" charset="0"/>
              </a:rPr>
              <a:t>kG</a:t>
            </a:r>
            <a:r>
              <a:rPr lang="en-US" altLang="zh-CN" sz="1800" dirty="0">
                <a:solidFill>
                  <a:srgbClr val="333333"/>
                </a:solidFill>
                <a:effectLst/>
                <a:latin typeface="Helvetica Neue" panose="02000503000000020004" pitchFamily="2" charset="0"/>
              </a:rPr>
              <a:t> = R</a:t>
            </a:r>
            <a:endParaRPr lang="en-US" altLang="zh-CN" dirty="0"/>
          </a:p>
          <a:p>
            <a:r>
              <a:rPr lang="zh-CN" altLang="en-US" sz="1800" dirty="0">
                <a:solidFill>
                  <a:srgbClr val="333333"/>
                </a:solidFill>
                <a:effectLst/>
              </a:rPr>
              <a:t>我们宣称下⾯的⽅程等价于离散对数问题：</a:t>
            </a:r>
            <a:r>
              <a:rPr lang="en-US" altLang="zh-CN" sz="1800" dirty="0" err="1">
                <a:solidFill>
                  <a:srgbClr val="FF0000"/>
                </a:solidFill>
                <a:effectLst/>
                <a:latin typeface="Helvetica Neue" panose="02000503000000020004" pitchFamily="2" charset="0"/>
              </a:rPr>
              <a:t>uG</a:t>
            </a:r>
            <a:r>
              <a:rPr lang="en-US" altLang="zh-CN" sz="1800" dirty="0">
                <a:solidFill>
                  <a:srgbClr val="FF0000"/>
                </a:solidFill>
                <a:effectLst/>
                <a:latin typeface="Helvetica Neue" panose="02000503000000020004" pitchFamily="2" charset="0"/>
              </a:rPr>
              <a:t> + </a:t>
            </a:r>
            <a:r>
              <a:rPr lang="en-US" altLang="zh-CN" sz="1800" dirty="0" err="1">
                <a:solidFill>
                  <a:srgbClr val="FF0000"/>
                </a:solidFill>
                <a:effectLst/>
                <a:latin typeface="Helvetica Neue" panose="02000503000000020004" pitchFamily="2" charset="0"/>
              </a:rPr>
              <a:t>vP</a:t>
            </a:r>
            <a:r>
              <a:rPr lang="en-US" altLang="zh-CN" sz="1800" dirty="0">
                <a:solidFill>
                  <a:srgbClr val="FF0000"/>
                </a:solidFill>
                <a:effectLst/>
                <a:latin typeface="Helvetica Neue" panose="02000503000000020004" pitchFamily="2" charset="0"/>
              </a:rPr>
              <a:t> = </a:t>
            </a:r>
            <a:r>
              <a:rPr lang="en-US" altLang="zh-CN" sz="1800" dirty="0" err="1">
                <a:solidFill>
                  <a:srgbClr val="FF0000"/>
                </a:solidFill>
                <a:effectLst/>
                <a:latin typeface="Helvetica Neue" panose="02000503000000020004" pitchFamily="2" charset="0"/>
              </a:rPr>
              <a:t>kG</a:t>
            </a:r>
            <a:r>
              <a:rPr lang="en-US" altLang="zh-CN" sz="1800" dirty="0">
                <a:solidFill>
                  <a:srgbClr val="FF0000"/>
                </a:solidFill>
                <a:effectLst/>
                <a:latin typeface="Helvetica Neue" panose="02000503000000020004" pitchFamily="2" charset="0"/>
              </a:rPr>
              <a:t>, </a:t>
            </a:r>
            <a:endParaRPr lang="en-US" altLang="zh-CN" dirty="0">
              <a:solidFill>
                <a:srgbClr val="FF0000"/>
              </a:solidFill>
            </a:endParaRPr>
          </a:p>
          <a:p>
            <a:r>
              <a:rPr lang="en-US" altLang="zh-CN" sz="1800" dirty="0">
                <a:solidFill>
                  <a:srgbClr val="333333"/>
                </a:solidFill>
                <a:effectLst/>
                <a:latin typeface="Helvetica Neue" panose="02000503000000020004" pitchFamily="2" charset="0"/>
              </a:rPr>
              <a:t>k</a:t>
            </a:r>
            <a:r>
              <a:rPr lang="zh-CN" altLang="en-US" sz="1800" dirty="0">
                <a:solidFill>
                  <a:srgbClr val="333333"/>
                </a:solidFill>
                <a:effectLst/>
              </a:rPr>
              <a:t>是随机选取的，</a:t>
            </a:r>
            <a:r>
              <a:rPr lang="en-US" altLang="zh-CN" sz="1800" dirty="0">
                <a:solidFill>
                  <a:srgbClr val="333333"/>
                </a:solidFill>
                <a:effectLst/>
                <a:latin typeface="Helvetica Neue" panose="02000503000000020004" pitchFamily="2" charset="0"/>
              </a:rPr>
              <a:t>u</a:t>
            </a:r>
            <a:r>
              <a:rPr lang="zh-CN" altLang="en-US" sz="1800" dirty="0">
                <a:solidFill>
                  <a:srgbClr val="333333"/>
                </a:solidFill>
                <a:effectLst/>
              </a:rPr>
              <a:t>和</a:t>
            </a:r>
            <a:r>
              <a:rPr lang="en-US" altLang="zh-CN" sz="1800" dirty="0">
                <a:solidFill>
                  <a:srgbClr val="333333"/>
                </a:solidFill>
                <a:effectLst/>
                <a:latin typeface="Helvetica Neue" panose="02000503000000020004" pitchFamily="2" charset="0"/>
              </a:rPr>
              <a:t>v</a:t>
            </a:r>
            <a:r>
              <a:rPr lang="zh-CN" altLang="en-US" sz="1800" dirty="0">
                <a:solidFill>
                  <a:srgbClr val="333333"/>
                </a:solidFill>
                <a:effectLst/>
              </a:rPr>
              <a:t>由签名者提供且均不等于 </a:t>
            </a:r>
            <a:r>
              <a:rPr lang="en-US" altLang="zh-CN" sz="1800" dirty="0">
                <a:solidFill>
                  <a:srgbClr val="333333"/>
                </a:solidFill>
                <a:effectLst/>
                <a:latin typeface="Helvetica Neue" panose="02000503000000020004" pitchFamily="2" charset="0"/>
              </a:rPr>
              <a:t>0</a:t>
            </a:r>
            <a:r>
              <a:rPr lang="zh-CN" altLang="en-US" sz="1800" dirty="0">
                <a:solidFill>
                  <a:srgbClr val="333333"/>
                </a:solidFill>
                <a:effectLst/>
              </a:rPr>
              <a:t>，</a:t>
            </a:r>
            <a:r>
              <a:rPr lang="en-US" altLang="zh-CN" sz="1800" dirty="0">
                <a:solidFill>
                  <a:srgbClr val="333333"/>
                </a:solidFill>
                <a:effectLst/>
                <a:latin typeface="Helvetica Neue" panose="02000503000000020004" pitchFamily="2" charset="0"/>
              </a:rPr>
              <a:t>G</a:t>
            </a:r>
            <a:r>
              <a:rPr lang="zh-CN" altLang="en-US" sz="1800" dirty="0">
                <a:solidFill>
                  <a:srgbClr val="333333"/>
                </a:solidFill>
                <a:effectLst/>
              </a:rPr>
              <a:t>和</a:t>
            </a:r>
            <a:r>
              <a:rPr lang="en-US" altLang="zh-CN" sz="1800" dirty="0">
                <a:solidFill>
                  <a:srgbClr val="333333"/>
                </a:solidFill>
                <a:effectLst/>
                <a:latin typeface="Helvetica Neue" panose="02000503000000020004" pitchFamily="2" charset="0"/>
              </a:rPr>
              <a:t>P</a:t>
            </a:r>
            <a:r>
              <a:rPr lang="zh-CN" altLang="en-US" sz="1800" dirty="0">
                <a:solidFill>
                  <a:srgbClr val="333333"/>
                </a:solidFill>
                <a:effectLst/>
              </a:rPr>
              <a:t>是已知的。这个命题成⽴是因为： </a:t>
            </a:r>
            <a:endParaRPr lang="zh-CN" altLang="en-US" dirty="0"/>
          </a:p>
          <a:p>
            <a:r>
              <a:rPr lang="en-US" altLang="zh-CN" sz="1800" dirty="0" err="1">
                <a:solidFill>
                  <a:srgbClr val="333333"/>
                </a:solidFill>
                <a:effectLst/>
                <a:latin typeface="Helvetica Neue" panose="02000503000000020004" pitchFamily="2" charset="0"/>
              </a:rPr>
              <a:t>uG</a:t>
            </a:r>
            <a:r>
              <a:rPr lang="en-US" altLang="zh-CN" sz="1800" dirty="0">
                <a:solidFill>
                  <a:srgbClr val="333333"/>
                </a:solidFill>
                <a:effectLst/>
                <a:latin typeface="Helvetica Neue" panose="02000503000000020004" pitchFamily="2" charset="0"/>
              </a:rPr>
              <a:t> + </a:t>
            </a:r>
            <a:r>
              <a:rPr lang="en-US" altLang="zh-CN" sz="1800" dirty="0" err="1">
                <a:solidFill>
                  <a:srgbClr val="333333"/>
                </a:solidFill>
                <a:effectLst/>
                <a:latin typeface="Helvetica Neue" panose="02000503000000020004" pitchFamily="2" charset="0"/>
              </a:rPr>
              <a:t>vP</a:t>
            </a:r>
            <a:r>
              <a:rPr lang="en-US" altLang="zh-CN" sz="1800" dirty="0">
                <a:solidFill>
                  <a:srgbClr val="333333"/>
                </a:solidFill>
                <a:effectLst/>
                <a:latin typeface="Helvetica Neue" panose="02000503000000020004" pitchFamily="2" charset="0"/>
              </a:rPr>
              <a:t> = </a:t>
            </a:r>
            <a:r>
              <a:rPr lang="en-US" altLang="zh-CN" sz="1800" dirty="0" err="1">
                <a:solidFill>
                  <a:srgbClr val="333333"/>
                </a:solidFill>
                <a:effectLst/>
                <a:latin typeface="Helvetica Neue" panose="02000503000000020004" pitchFamily="2" charset="0"/>
              </a:rPr>
              <a:t>kG</a:t>
            </a:r>
            <a:r>
              <a:rPr lang="en-US" altLang="zh-CN" sz="1800" dirty="0" err="1">
                <a:solidFill>
                  <a:srgbClr val="333333"/>
                </a:solidFill>
                <a:effectLst/>
              </a:rPr>
              <a:t>⇒</a:t>
            </a:r>
            <a:r>
              <a:rPr lang="en-US" altLang="zh-CN" sz="1800" dirty="0" err="1">
                <a:solidFill>
                  <a:srgbClr val="333333"/>
                </a:solidFill>
                <a:effectLst/>
                <a:latin typeface="Helvetica Neue" panose="02000503000000020004" pitchFamily="2" charset="0"/>
              </a:rPr>
              <a:t>vP</a:t>
            </a:r>
            <a:r>
              <a:rPr lang="en-US" altLang="zh-CN" sz="1800" dirty="0">
                <a:solidFill>
                  <a:srgbClr val="333333"/>
                </a:solidFill>
                <a:effectLst/>
                <a:latin typeface="Helvetica Neue" panose="02000503000000020004" pitchFamily="2" charset="0"/>
              </a:rPr>
              <a:t> = (k–u)G</a:t>
            </a:r>
            <a:endParaRPr lang="en-US" altLang="zh-CN" dirty="0"/>
          </a:p>
          <a:p>
            <a:r>
              <a:rPr lang="zh-CN" altLang="en-US" sz="1800" dirty="0">
                <a:solidFill>
                  <a:srgbClr val="333333"/>
                </a:solidFill>
                <a:effectLst/>
              </a:rPr>
              <a:t>由于</a:t>
            </a:r>
            <a:r>
              <a:rPr lang="en-US" altLang="zh-CN" sz="1800" dirty="0">
                <a:solidFill>
                  <a:srgbClr val="333333"/>
                </a:solidFill>
                <a:effectLst/>
                <a:latin typeface="Helvetica Neue" panose="02000503000000020004" pitchFamily="2" charset="0"/>
              </a:rPr>
              <a:t>v≠ 0</a:t>
            </a:r>
            <a:r>
              <a:rPr lang="zh-CN" altLang="en-US" sz="1800" dirty="0">
                <a:solidFill>
                  <a:srgbClr val="333333"/>
                </a:solidFill>
                <a:effectLst/>
              </a:rPr>
              <a:t>，所以可以通过除以标量乘法的系数</a:t>
            </a:r>
            <a:r>
              <a:rPr lang="en-US" altLang="zh-CN" sz="1800" dirty="0">
                <a:solidFill>
                  <a:srgbClr val="333333"/>
                </a:solidFill>
                <a:effectLst/>
                <a:latin typeface="Helvetica Neue" panose="02000503000000020004" pitchFamily="2" charset="0"/>
              </a:rPr>
              <a:t>v</a:t>
            </a:r>
            <a:r>
              <a:rPr lang="zh-CN" altLang="en-US" sz="1800" dirty="0">
                <a:solidFill>
                  <a:srgbClr val="333333"/>
                </a:solidFill>
                <a:effectLst/>
              </a:rPr>
              <a:t>得到：</a:t>
            </a:r>
            <a:r>
              <a:rPr lang="en-US" altLang="zh-CN" sz="1800" dirty="0">
                <a:solidFill>
                  <a:srgbClr val="333333"/>
                </a:solidFill>
                <a:effectLst/>
                <a:latin typeface="Helvetica Neue" panose="02000503000000020004" pitchFamily="2" charset="0"/>
              </a:rPr>
              <a:t>P = ((k–u)/v)G </a:t>
            </a:r>
            <a:endParaRPr lang="en-US" altLang="zh-CN" dirty="0"/>
          </a:p>
          <a:p>
            <a:r>
              <a:rPr lang="zh-CN" altLang="en-US" sz="1800" dirty="0">
                <a:solidFill>
                  <a:srgbClr val="333333"/>
                </a:solidFill>
                <a:effectLst/>
              </a:rPr>
              <a:t>如果</a:t>
            </a:r>
            <a:r>
              <a:rPr lang="en-US" altLang="zh-CN" sz="1800" dirty="0">
                <a:solidFill>
                  <a:srgbClr val="333333"/>
                </a:solidFill>
                <a:effectLst/>
                <a:latin typeface="Helvetica Neue" panose="02000503000000020004" pitchFamily="2" charset="0"/>
              </a:rPr>
              <a:t>e</a:t>
            </a:r>
            <a:r>
              <a:rPr lang="zh-CN" altLang="en-US" sz="1800" dirty="0">
                <a:solidFill>
                  <a:srgbClr val="333333"/>
                </a:solidFill>
                <a:effectLst/>
              </a:rPr>
              <a:t>已知，则有：</a:t>
            </a:r>
            <a:r>
              <a:rPr lang="en-US" altLang="zh-CN" sz="1800" dirty="0" err="1">
                <a:solidFill>
                  <a:srgbClr val="FF0000"/>
                </a:solidFill>
                <a:effectLst/>
                <a:latin typeface="Helvetica Neue" panose="02000503000000020004" pitchFamily="2" charset="0"/>
              </a:rPr>
              <a:t>eG</a:t>
            </a:r>
            <a:r>
              <a:rPr lang="en-US" altLang="zh-CN" sz="1800" dirty="0">
                <a:solidFill>
                  <a:srgbClr val="FF0000"/>
                </a:solidFill>
                <a:effectLst/>
                <a:latin typeface="Helvetica Neue" panose="02000503000000020004" pitchFamily="2" charset="0"/>
              </a:rPr>
              <a:t> = ((k–u)/v)G</a:t>
            </a:r>
            <a:r>
              <a:rPr lang="zh-CN" altLang="en-US" sz="1800" dirty="0">
                <a:solidFill>
                  <a:srgbClr val="333333"/>
                </a:solidFill>
                <a:effectLst/>
              </a:rPr>
              <a:t>或者</a:t>
            </a:r>
            <a:r>
              <a:rPr lang="en-US" altLang="zh-CN" sz="1800" dirty="0">
                <a:solidFill>
                  <a:srgbClr val="FF0000"/>
                </a:solidFill>
                <a:effectLst/>
                <a:latin typeface="Helvetica Neue" panose="02000503000000020004" pitchFamily="2" charset="0"/>
              </a:rPr>
              <a:t>e = (k–u)/v</a:t>
            </a:r>
            <a:r>
              <a:rPr lang="zh-CN" altLang="en-US" sz="1800" dirty="0">
                <a:solidFill>
                  <a:srgbClr val="333333"/>
                </a:solidFill>
                <a:effectLst/>
              </a:rPr>
              <a:t>这意味着对于任何（</a:t>
            </a:r>
            <a:r>
              <a:rPr lang="en-US" altLang="zh-CN" sz="1800" dirty="0">
                <a:solidFill>
                  <a:srgbClr val="333333"/>
                </a:solidFill>
                <a:effectLst/>
                <a:latin typeface="Helvetica Neue" panose="02000503000000020004" pitchFamily="2" charset="0"/>
              </a:rPr>
              <a:t>u</a:t>
            </a:r>
            <a:r>
              <a:rPr lang="zh-CN" altLang="en-US" sz="1800" dirty="0">
                <a:solidFill>
                  <a:srgbClr val="333333"/>
                </a:solidFill>
                <a:effectLst/>
              </a:rPr>
              <a:t>，</a:t>
            </a:r>
            <a:r>
              <a:rPr lang="en-US" altLang="zh-CN" sz="1800" dirty="0">
                <a:solidFill>
                  <a:srgbClr val="333333"/>
                </a:solidFill>
                <a:effectLst/>
                <a:latin typeface="Helvetica Neue" panose="02000503000000020004" pitchFamily="2" charset="0"/>
              </a:rPr>
              <a:t>v</a:t>
            </a:r>
            <a:r>
              <a:rPr lang="zh-CN" altLang="en-US" sz="1800" dirty="0">
                <a:solidFill>
                  <a:srgbClr val="333333"/>
                </a:solidFill>
                <a:effectLst/>
              </a:rPr>
              <a:t>）的组合，只要满⾜上述⽅ 程，将⾜以证明其为</a:t>
            </a:r>
            <a:r>
              <a:rPr lang="en-US" altLang="zh-CN" sz="1800" dirty="0">
                <a:solidFill>
                  <a:srgbClr val="333333"/>
                </a:solidFill>
                <a:effectLst/>
                <a:latin typeface="Helvetica Neue" panose="02000503000000020004" pitchFamily="2" charset="0"/>
              </a:rPr>
              <a:t>e</a:t>
            </a:r>
            <a:r>
              <a:rPr lang="zh-CN" altLang="en-US" sz="1800" dirty="0">
                <a:solidFill>
                  <a:srgbClr val="333333"/>
                </a:solidFill>
                <a:effectLst/>
              </a:rPr>
              <a:t>持有者。如果我们不知道</a:t>
            </a:r>
            <a:r>
              <a:rPr lang="en-US" altLang="zh-CN" sz="1800" dirty="0">
                <a:solidFill>
                  <a:srgbClr val="333333"/>
                </a:solidFill>
                <a:effectLst/>
                <a:latin typeface="Helvetica Neue" panose="02000503000000020004" pitchFamily="2" charset="0"/>
              </a:rPr>
              <a:t>e</a:t>
            </a:r>
            <a:r>
              <a:rPr lang="zh-CN" altLang="en-US" sz="1800" dirty="0">
                <a:solidFill>
                  <a:srgbClr val="333333"/>
                </a:solidFill>
                <a:effectLst/>
              </a:rPr>
              <a:t>，则不得不穷举（</a:t>
            </a:r>
            <a:r>
              <a:rPr lang="en-US" altLang="zh-CN" sz="1800" dirty="0">
                <a:solidFill>
                  <a:srgbClr val="333333"/>
                </a:solidFill>
                <a:effectLst/>
                <a:latin typeface="Helvetica Neue" panose="02000503000000020004" pitchFamily="2" charset="0"/>
              </a:rPr>
              <a:t>u</a:t>
            </a:r>
            <a:r>
              <a:rPr lang="zh-CN" altLang="en-US" sz="1800" dirty="0">
                <a:solidFill>
                  <a:srgbClr val="333333"/>
                </a:solidFill>
                <a:effectLst/>
              </a:rPr>
              <a:t>，</a:t>
            </a:r>
            <a:r>
              <a:rPr lang="en-US" altLang="zh-CN" sz="1800" dirty="0">
                <a:solidFill>
                  <a:srgbClr val="333333"/>
                </a:solidFill>
                <a:effectLst/>
                <a:latin typeface="Helvetica Neue" panose="02000503000000020004" pitchFamily="2" charset="0"/>
              </a:rPr>
              <a:t>v</a:t>
            </a:r>
            <a:r>
              <a:rPr lang="zh-CN" altLang="en-US" sz="1800" dirty="0">
                <a:solidFill>
                  <a:srgbClr val="333333"/>
                </a:solidFill>
                <a:effectLst/>
              </a:rPr>
              <a:t>）直到</a:t>
            </a:r>
            <a:r>
              <a:rPr lang="en-US" altLang="zh-CN" sz="1800" dirty="0">
                <a:solidFill>
                  <a:srgbClr val="333333"/>
                </a:solidFill>
                <a:effectLst/>
                <a:latin typeface="Helvetica Neue" panose="02000503000000020004" pitchFamily="2" charset="0"/>
              </a:rPr>
              <a:t>e = (k–u)/v</a:t>
            </a:r>
            <a:r>
              <a:rPr lang="zh-CN" altLang="en-US" sz="1800" dirty="0">
                <a:solidFill>
                  <a:srgbClr val="333333"/>
                </a:solidFill>
                <a:effectLst/>
              </a:rPr>
              <a:t>。如果我们能提供满⾜⽅程的任意（</a:t>
            </a:r>
            <a:r>
              <a:rPr lang="en-US" altLang="zh-CN" sz="1800" dirty="0">
                <a:solidFill>
                  <a:srgbClr val="333333"/>
                </a:solidFill>
                <a:effectLst/>
                <a:latin typeface="Helvetica Neue" panose="02000503000000020004" pitchFamily="2" charset="0"/>
              </a:rPr>
              <a:t>u</a:t>
            </a:r>
            <a:r>
              <a:rPr lang="zh-CN" altLang="en-US" sz="1800" dirty="0">
                <a:solidFill>
                  <a:srgbClr val="333333"/>
                </a:solidFill>
                <a:effectLst/>
              </a:rPr>
              <a:t>，</a:t>
            </a:r>
            <a:r>
              <a:rPr lang="en-US" altLang="zh-CN" sz="1800" dirty="0">
                <a:solidFill>
                  <a:srgbClr val="333333"/>
                </a:solidFill>
                <a:effectLst/>
                <a:latin typeface="Helvetica Neue" panose="02000503000000020004" pitchFamily="2" charset="0"/>
              </a:rPr>
              <a:t>v</a:t>
            </a:r>
            <a:r>
              <a:rPr lang="zh-CN" altLang="en-US" sz="1800" dirty="0">
                <a:solidFill>
                  <a:srgbClr val="333333"/>
                </a:solidFill>
                <a:effectLst/>
              </a:rPr>
              <a:t>）组合，这意味着我们在只知道</a:t>
            </a:r>
            <a:r>
              <a:rPr lang="en-US" altLang="zh-CN" sz="1800" dirty="0">
                <a:solidFill>
                  <a:srgbClr val="333333"/>
                </a:solidFill>
                <a:effectLst/>
                <a:latin typeface="Helvetica Neue" panose="02000503000000020004" pitchFamily="2" charset="0"/>
              </a:rPr>
              <a:t>P</a:t>
            </a:r>
            <a:r>
              <a:rPr lang="zh-CN" altLang="en-US" sz="1800" dirty="0">
                <a:solidFill>
                  <a:srgbClr val="333333"/>
                </a:solidFill>
                <a:effectLst/>
              </a:rPr>
              <a:t>和</a:t>
            </a:r>
            <a:r>
              <a:rPr lang="en-US" altLang="zh-CN" sz="1800" dirty="0">
                <a:solidFill>
                  <a:srgbClr val="333333"/>
                </a:solidFill>
                <a:effectLst/>
                <a:latin typeface="Helvetica Neue" panose="02000503000000020004" pitchFamily="2" charset="0"/>
              </a:rPr>
              <a:t>G</a:t>
            </a:r>
            <a:r>
              <a:rPr lang="zh-CN" altLang="en-US" sz="1800" dirty="0">
                <a:solidFill>
                  <a:srgbClr val="333333"/>
                </a:solidFill>
                <a:effectLst/>
              </a:rPr>
              <a:t>的情况下，已经解决了</a:t>
            </a:r>
            <a:r>
              <a:rPr lang="en-US" altLang="zh-CN" sz="1800" dirty="0">
                <a:solidFill>
                  <a:srgbClr val="333333"/>
                </a:solidFill>
                <a:effectLst/>
                <a:latin typeface="Helvetica Neue" panose="02000503000000020004" pitchFamily="2" charset="0"/>
              </a:rPr>
              <a:t>P = </a:t>
            </a:r>
            <a:r>
              <a:rPr lang="en-US" altLang="zh-CN" sz="1800" dirty="0" err="1">
                <a:solidFill>
                  <a:srgbClr val="333333"/>
                </a:solidFill>
                <a:effectLst/>
                <a:latin typeface="Helvetica Neue" panose="02000503000000020004" pitchFamily="2" charset="0"/>
              </a:rPr>
              <a:t>eG</a:t>
            </a:r>
            <a:r>
              <a:rPr lang="zh-CN" altLang="en-US" sz="1800" dirty="0">
                <a:solidFill>
                  <a:srgbClr val="333333"/>
                </a:solidFill>
                <a:effectLst/>
              </a:rPr>
              <a:t>的离散对数 问题。换句话说，我们破解了离散对数问题</a:t>
            </a:r>
            <a:endParaRPr lang="zh-CN" altLang="en-US" dirty="0"/>
          </a:p>
          <a:p>
            <a:endParaRPr lang="zh-CN" altLang="en-US" dirty="0"/>
          </a:p>
          <a:p>
            <a:endParaRPr kumimoji="1" lang="zh-CN" altLang="en-US" dirty="0"/>
          </a:p>
        </p:txBody>
      </p:sp>
    </p:spTree>
    <p:extLst>
      <p:ext uri="{BB962C8B-B14F-4D97-AF65-F5344CB8AC3E}">
        <p14:creationId xmlns:p14="http://schemas.microsoft.com/office/powerpoint/2010/main" val="355314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769B3-0790-44F7-1E0D-29CF43B72879}"/>
              </a:ext>
            </a:extLst>
          </p:cNvPr>
          <p:cNvSpPr>
            <a:spLocks noGrp="1"/>
          </p:cNvSpPr>
          <p:nvPr>
            <p:ph type="title"/>
          </p:nvPr>
        </p:nvSpPr>
        <p:spPr/>
        <p:txBody>
          <a:bodyPr/>
          <a:lstStyle/>
          <a:p>
            <a:r>
              <a:rPr kumimoji="1" lang="zh-CN" altLang="en-US" dirty="0"/>
              <a:t>签名流程</a:t>
            </a:r>
          </a:p>
        </p:txBody>
      </p:sp>
      <p:sp>
        <p:nvSpPr>
          <p:cNvPr id="3" name="内容占位符 2">
            <a:extLst>
              <a:ext uri="{FF2B5EF4-FFF2-40B4-BE49-F238E27FC236}">
                <a16:creationId xmlns:a16="http://schemas.microsoft.com/office/drawing/2014/main" id="{0309AA88-9BF1-5B58-8184-F2B688D89F7F}"/>
              </a:ext>
            </a:extLst>
          </p:cNvPr>
          <p:cNvSpPr>
            <a:spLocks noGrp="1"/>
          </p:cNvSpPr>
          <p:nvPr>
            <p:ph idx="1"/>
          </p:nvPr>
        </p:nvSpPr>
        <p:spPr/>
        <p:txBody>
          <a:bodyPr>
            <a:noAutofit/>
          </a:bodyPr>
          <a:lstStyle/>
          <a:p>
            <a:r>
              <a:rPr lang="en-US" altLang="zh-CN" sz="1800" b="0" dirty="0">
                <a:effectLst/>
                <a:latin typeface="Menlo" panose="020B0609030804020204" pitchFamily="49" charset="0"/>
              </a:rPr>
              <a:t>1.</a:t>
            </a:r>
            <a:r>
              <a:rPr lang="zh-CN" altLang="en-US" sz="1800" b="0" dirty="0">
                <a:effectLst/>
                <a:latin typeface="Menlo" panose="020B0609030804020204" pitchFamily="49" charset="0"/>
              </a:rPr>
              <a:t> 我们已知</a:t>
            </a:r>
            <a:r>
              <a:rPr lang="en-US" altLang="zh-CN" sz="1800" b="0" dirty="0">
                <a:effectLst/>
                <a:latin typeface="Menlo" panose="020B0609030804020204" pitchFamily="49" charset="0"/>
              </a:rPr>
              <a:t>z</a:t>
            </a:r>
            <a:r>
              <a:rPr lang="zh-CN" altLang="en-US" sz="1800" b="0" dirty="0">
                <a:effectLst/>
                <a:latin typeface="Menlo" panose="020B0609030804020204" pitchFamily="49" charset="0"/>
              </a:rPr>
              <a:t>和满足</a:t>
            </a:r>
            <a:r>
              <a:rPr lang="en-US" altLang="zh-CN" sz="1800" b="0" dirty="0" err="1">
                <a:effectLst/>
                <a:latin typeface="Menlo" panose="020B0609030804020204" pitchFamily="49" charset="0"/>
              </a:rPr>
              <a:t>eG</a:t>
            </a:r>
            <a:r>
              <a:rPr lang="en-US" altLang="zh-CN" sz="1800" b="0" dirty="0">
                <a:effectLst/>
                <a:latin typeface="Menlo" panose="020B0609030804020204" pitchFamily="49" charset="0"/>
              </a:rPr>
              <a:t>=P</a:t>
            </a:r>
            <a:r>
              <a:rPr lang="zh-CN" altLang="en-US" sz="1800" b="0" dirty="0">
                <a:effectLst/>
                <a:latin typeface="Menlo" panose="020B0609030804020204" pitchFamily="49" charset="0"/>
              </a:rPr>
              <a:t>的</a:t>
            </a:r>
            <a:r>
              <a:rPr lang="en-US" altLang="zh-CN" sz="1800" b="0" dirty="0">
                <a:effectLst/>
                <a:latin typeface="Menlo" panose="020B0609030804020204" pitchFamily="49" charset="0"/>
              </a:rPr>
              <a:t>e</a:t>
            </a:r>
            <a:r>
              <a:rPr lang="zh-CN" altLang="en-US" sz="1800" b="0" dirty="0">
                <a:effectLst/>
                <a:latin typeface="Menlo" panose="020B0609030804020204" pitchFamily="49" charset="0"/>
              </a:rPr>
              <a:t>。</a:t>
            </a:r>
          </a:p>
          <a:p>
            <a:r>
              <a:rPr lang="en-US" altLang="zh-CN" sz="1800" b="0" dirty="0">
                <a:effectLst/>
                <a:latin typeface="Menlo" panose="020B0609030804020204" pitchFamily="49" charset="0"/>
              </a:rPr>
              <a:t>2. </a:t>
            </a:r>
            <a:r>
              <a:rPr lang="zh-CN" altLang="en-US" sz="1800" b="0" dirty="0">
                <a:effectLst/>
                <a:latin typeface="Menlo" panose="020B0609030804020204" pitchFamily="49" charset="0"/>
              </a:rPr>
              <a:t>随机选取</a:t>
            </a:r>
            <a:r>
              <a:rPr lang="en-US" altLang="zh-CN" sz="1800" b="0" dirty="0">
                <a:effectLst/>
                <a:latin typeface="Menlo" panose="020B0609030804020204" pitchFamily="49" charset="0"/>
              </a:rPr>
              <a:t>k</a:t>
            </a:r>
            <a:r>
              <a:rPr lang="zh-CN" altLang="en-US" sz="1800" b="0" dirty="0">
                <a:effectLst/>
                <a:latin typeface="Menlo" panose="020B0609030804020204" pitchFamily="49" charset="0"/>
              </a:rPr>
              <a:t>。</a:t>
            </a:r>
          </a:p>
          <a:p>
            <a:r>
              <a:rPr lang="en-US" altLang="zh-CN" sz="1800" b="0" dirty="0">
                <a:effectLst/>
                <a:latin typeface="Menlo" panose="020B0609030804020204" pitchFamily="49" charset="0"/>
              </a:rPr>
              <a:t>3. </a:t>
            </a:r>
            <a:r>
              <a:rPr lang="zh-CN" altLang="en-US" sz="1800" b="0" dirty="0">
                <a:effectLst/>
                <a:latin typeface="Menlo" panose="020B0609030804020204" pitchFamily="49" charset="0"/>
              </a:rPr>
              <a:t>计算</a:t>
            </a:r>
            <a:r>
              <a:rPr lang="en-US" altLang="zh-CN" sz="1800" b="0" dirty="0">
                <a:effectLst/>
                <a:latin typeface="Menlo" panose="020B0609030804020204" pitchFamily="49" charset="0"/>
              </a:rPr>
              <a:t>R=</a:t>
            </a:r>
            <a:r>
              <a:rPr lang="en-US" altLang="zh-CN" sz="1800" b="0" dirty="0" err="1">
                <a:effectLst/>
                <a:latin typeface="Menlo" panose="020B0609030804020204" pitchFamily="49" charset="0"/>
              </a:rPr>
              <a:t>kG</a:t>
            </a:r>
            <a:r>
              <a:rPr lang="en-US" altLang="zh-CN" sz="1800" b="0" dirty="0">
                <a:effectLst/>
                <a:latin typeface="Menlo" panose="020B0609030804020204" pitchFamily="49" charset="0"/>
              </a:rPr>
              <a:t>,</a:t>
            </a:r>
            <a:r>
              <a:rPr lang="zh-CN" altLang="en-US" sz="1800" b="0" dirty="0">
                <a:effectLst/>
                <a:latin typeface="Menlo" panose="020B0609030804020204" pitchFamily="49" charset="0"/>
              </a:rPr>
              <a:t>及其</a:t>
            </a:r>
            <a:r>
              <a:rPr lang="en-US" altLang="zh-CN" sz="1800" b="0" dirty="0">
                <a:effectLst/>
                <a:latin typeface="Menlo" panose="020B0609030804020204" pitchFamily="49" charset="0"/>
              </a:rPr>
              <a:t>x</a:t>
            </a:r>
            <a:r>
              <a:rPr lang="zh-CN" altLang="en-US" sz="1800" b="0" dirty="0">
                <a:effectLst/>
                <a:latin typeface="Menlo" panose="020B0609030804020204" pitchFamily="49" charset="0"/>
              </a:rPr>
              <a:t>轴坐标</a:t>
            </a:r>
            <a:r>
              <a:rPr lang="en-US" altLang="zh-CN" sz="1800" b="0" dirty="0">
                <a:effectLst/>
                <a:latin typeface="Menlo" panose="020B0609030804020204" pitchFamily="49" charset="0"/>
              </a:rPr>
              <a:t>r</a:t>
            </a:r>
            <a:r>
              <a:rPr lang="zh-CN" altLang="en-US" sz="1800" b="0" dirty="0">
                <a:effectLst/>
                <a:latin typeface="Menlo" panose="020B0609030804020204" pitchFamily="49" charset="0"/>
              </a:rPr>
              <a:t>。</a:t>
            </a:r>
          </a:p>
          <a:p>
            <a:r>
              <a:rPr lang="en-US" altLang="zh-CN" sz="1800" b="0" dirty="0">
                <a:effectLst/>
                <a:latin typeface="Menlo" panose="020B0609030804020204" pitchFamily="49" charset="0"/>
              </a:rPr>
              <a:t>4. </a:t>
            </a:r>
            <a:r>
              <a:rPr lang="zh-CN" altLang="en-US" sz="1800" b="0" dirty="0">
                <a:effectLst/>
                <a:latin typeface="Menlo" panose="020B0609030804020204" pitchFamily="49" charset="0"/>
              </a:rPr>
              <a:t>计算 </a:t>
            </a:r>
            <a:r>
              <a:rPr lang="en-US" altLang="zh-CN" sz="1800" b="0" dirty="0">
                <a:effectLst/>
                <a:latin typeface="Menlo" panose="020B0609030804020204" pitchFamily="49" charset="0"/>
              </a:rPr>
              <a:t>s=(</a:t>
            </a:r>
            <a:r>
              <a:rPr lang="en-US" altLang="zh-CN" sz="1800" b="0" dirty="0" err="1">
                <a:effectLst/>
                <a:latin typeface="Menlo" panose="020B0609030804020204" pitchFamily="49" charset="0"/>
              </a:rPr>
              <a:t>z+re</a:t>
            </a:r>
            <a:r>
              <a:rPr lang="en-US" altLang="zh-CN" sz="1800" b="0" dirty="0">
                <a:effectLst/>
                <a:latin typeface="Menlo" panose="020B0609030804020204" pitchFamily="49" charset="0"/>
              </a:rPr>
              <a:t>)/k</a:t>
            </a:r>
            <a:r>
              <a:rPr lang="zh-CN" altLang="en-US" sz="1800" b="0" dirty="0">
                <a:effectLst/>
                <a:latin typeface="Menlo" panose="020B0609030804020204" pitchFamily="49" charset="0"/>
              </a:rPr>
              <a:t>。</a:t>
            </a:r>
          </a:p>
          <a:p>
            <a:r>
              <a:rPr lang="en-US" altLang="zh-CN" sz="1800" b="0" dirty="0">
                <a:effectLst/>
                <a:latin typeface="Menlo" panose="020B0609030804020204" pitchFamily="49" charset="0"/>
              </a:rPr>
              <a:t>5. (</a:t>
            </a:r>
            <a:r>
              <a:rPr lang="en-US" altLang="zh-CN" sz="1800" b="0" dirty="0" err="1">
                <a:effectLst/>
                <a:latin typeface="Menlo" panose="020B0609030804020204" pitchFamily="49" charset="0"/>
              </a:rPr>
              <a:t>r,s</a:t>
            </a:r>
            <a:r>
              <a:rPr lang="en-US" altLang="zh-CN" sz="1800" b="0" dirty="0">
                <a:effectLst/>
                <a:latin typeface="Menlo" panose="020B0609030804020204" pitchFamily="49" charset="0"/>
              </a:rPr>
              <a:t>) </a:t>
            </a:r>
            <a:r>
              <a:rPr lang="zh-CN" altLang="en-US" sz="1800" b="0" dirty="0">
                <a:effectLst/>
                <a:latin typeface="Menlo" panose="020B0609030804020204" pitchFamily="49" charset="0"/>
              </a:rPr>
              <a:t>即为签名结果</a:t>
            </a:r>
            <a:endParaRPr lang="en-US" altLang="zh-CN" sz="1800" i="1" dirty="0">
              <a:solidFill>
                <a:srgbClr val="333333"/>
              </a:solidFill>
              <a:effectLst/>
              <a:latin typeface="KaTeX_Math-Italic"/>
            </a:endParaRPr>
          </a:p>
          <a:p>
            <a:r>
              <a:rPr lang="en-US" altLang="zh-CN" sz="1800" i="1" dirty="0" err="1">
                <a:solidFill>
                  <a:srgbClr val="333333"/>
                </a:solidFill>
                <a:effectLst/>
                <a:latin typeface="KaTeX_Math-Italic"/>
              </a:rPr>
              <a:t>uG</a:t>
            </a:r>
            <a:r>
              <a:rPr lang="en-US" altLang="zh-CN" sz="1800" i="1" dirty="0">
                <a:solidFill>
                  <a:srgbClr val="333333"/>
                </a:solidFill>
                <a:effectLst/>
                <a:latin typeface="KaTeX_Math-Italic"/>
              </a:rPr>
              <a:t> </a:t>
            </a:r>
            <a:r>
              <a:rPr lang="en-US" altLang="zh-CN" sz="1800" dirty="0">
                <a:solidFill>
                  <a:srgbClr val="333333"/>
                </a:solidFill>
                <a:effectLst/>
                <a:latin typeface="KaTeX_Main-Regular"/>
              </a:rPr>
              <a:t>+ </a:t>
            </a:r>
            <a:r>
              <a:rPr lang="en-US" altLang="zh-CN" sz="1800" i="1" dirty="0" err="1">
                <a:solidFill>
                  <a:srgbClr val="333333"/>
                </a:solidFill>
                <a:effectLst/>
                <a:latin typeface="KaTeX_Math-Italic"/>
              </a:rPr>
              <a:t>vP</a:t>
            </a:r>
            <a:r>
              <a:rPr lang="en-US" altLang="zh-CN" sz="1800" i="1" dirty="0">
                <a:solidFill>
                  <a:srgbClr val="333333"/>
                </a:solidFill>
                <a:effectLst/>
                <a:latin typeface="KaTeX_Math-Italic"/>
              </a:rPr>
              <a:t>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R </a:t>
            </a:r>
            <a:r>
              <a:rPr lang="en-US" altLang="zh-CN" sz="1800" dirty="0">
                <a:solidFill>
                  <a:srgbClr val="333333"/>
                </a:solidFill>
                <a:effectLst/>
                <a:latin typeface="KaTeX_Main-Regular"/>
              </a:rPr>
              <a:t>= </a:t>
            </a:r>
            <a:r>
              <a:rPr lang="en-US" altLang="zh-CN" sz="1800" i="1" dirty="0" err="1">
                <a:solidFill>
                  <a:srgbClr val="333333"/>
                </a:solidFill>
                <a:effectLst/>
                <a:latin typeface="KaTeX_Math-Italic"/>
              </a:rPr>
              <a:t>kG</a:t>
            </a:r>
            <a:r>
              <a:rPr lang="en-US" altLang="zh-CN" sz="1800" i="1" dirty="0">
                <a:solidFill>
                  <a:srgbClr val="333333"/>
                </a:solidFill>
                <a:effectLst/>
                <a:latin typeface="KaTeX_Math-Italic"/>
              </a:rPr>
              <a:t> </a:t>
            </a:r>
            <a:endParaRPr lang="en-US" altLang="zh-CN" sz="1800" dirty="0"/>
          </a:p>
          <a:p>
            <a:r>
              <a:rPr lang="en-US" altLang="zh-CN" sz="1800" i="1" dirty="0" err="1">
                <a:solidFill>
                  <a:srgbClr val="333333"/>
                </a:solidFill>
                <a:effectLst/>
                <a:latin typeface="KaTeX_Math-Italic"/>
              </a:rPr>
              <a:t>uG</a:t>
            </a:r>
            <a:r>
              <a:rPr lang="en-US" altLang="zh-CN" sz="1800" i="1" dirty="0">
                <a:solidFill>
                  <a:srgbClr val="333333"/>
                </a:solidFill>
                <a:effectLst/>
                <a:latin typeface="KaTeX_Math-Italic"/>
              </a:rPr>
              <a:t> </a:t>
            </a:r>
            <a:r>
              <a:rPr lang="en-US" altLang="zh-CN" sz="1800" dirty="0">
                <a:solidFill>
                  <a:srgbClr val="333333"/>
                </a:solidFill>
                <a:effectLst/>
                <a:latin typeface="KaTeX_Main-Regular"/>
              </a:rPr>
              <a:t>+ </a:t>
            </a:r>
            <a:r>
              <a:rPr lang="en-US" altLang="zh-CN" sz="1800" i="1" dirty="0" err="1">
                <a:solidFill>
                  <a:srgbClr val="333333"/>
                </a:solidFill>
                <a:effectLst/>
                <a:latin typeface="KaTeX_Math-Italic"/>
              </a:rPr>
              <a:t>veG</a:t>
            </a:r>
            <a:r>
              <a:rPr lang="en-US" altLang="zh-CN" sz="1800" i="1" dirty="0">
                <a:solidFill>
                  <a:srgbClr val="333333"/>
                </a:solidFill>
                <a:effectLst/>
                <a:latin typeface="KaTeX_Math-Italic"/>
              </a:rPr>
              <a:t> </a:t>
            </a:r>
            <a:r>
              <a:rPr lang="en-US" altLang="zh-CN" sz="1800" dirty="0">
                <a:solidFill>
                  <a:srgbClr val="333333"/>
                </a:solidFill>
                <a:effectLst/>
                <a:latin typeface="KaTeX_Main-Regular"/>
              </a:rPr>
              <a:t>= </a:t>
            </a:r>
            <a:r>
              <a:rPr lang="en-US" altLang="zh-CN" sz="1800" i="1" dirty="0" err="1">
                <a:solidFill>
                  <a:srgbClr val="333333"/>
                </a:solidFill>
                <a:effectLst/>
                <a:latin typeface="KaTeX_Math-Italic"/>
              </a:rPr>
              <a:t>kG</a:t>
            </a:r>
            <a:r>
              <a:rPr lang="en-US" altLang="zh-CN" sz="1800" i="1" dirty="0">
                <a:solidFill>
                  <a:srgbClr val="333333"/>
                </a:solidFill>
                <a:effectLst/>
                <a:latin typeface="KaTeX_Math-Italic"/>
              </a:rPr>
              <a:t> </a:t>
            </a:r>
            <a:endParaRPr lang="en-US" altLang="zh-CN" sz="1800" dirty="0"/>
          </a:p>
          <a:p>
            <a:r>
              <a:rPr lang="en-US" altLang="zh-CN" sz="1800" i="1" dirty="0">
                <a:solidFill>
                  <a:srgbClr val="333333"/>
                </a:solidFill>
                <a:effectLst/>
                <a:latin typeface="KaTeX_Math-Italic"/>
              </a:rPr>
              <a:t>u </a:t>
            </a:r>
            <a:r>
              <a:rPr lang="en-US" altLang="zh-CN" sz="1800" dirty="0">
                <a:solidFill>
                  <a:srgbClr val="333333"/>
                </a:solidFill>
                <a:effectLst/>
                <a:latin typeface="KaTeX_Main-Regular"/>
              </a:rPr>
              <a:t>+ </a:t>
            </a:r>
            <a:r>
              <a:rPr lang="en-US" altLang="zh-CN" sz="1800" i="1" dirty="0" err="1">
                <a:solidFill>
                  <a:srgbClr val="333333"/>
                </a:solidFill>
                <a:effectLst/>
                <a:latin typeface="KaTeX_Math-Italic"/>
              </a:rPr>
              <a:t>ve</a:t>
            </a:r>
            <a:r>
              <a:rPr lang="en-US" altLang="zh-CN" sz="1800" i="1" dirty="0">
                <a:solidFill>
                  <a:srgbClr val="333333"/>
                </a:solidFill>
                <a:effectLst/>
                <a:latin typeface="KaTeX_Math-Italic"/>
              </a:rPr>
              <a:t>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k </a:t>
            </a:r>
            <a:endParaRPr lang="en-US" altLang="zh-CN" sz="1800" dirty="0"/>
          </a:p>
          <a:p>
            <a:r>
              <a:rPr lang="en-US" altLang="zh-CN" sz="1800" i="1" dirty="0">
                <a:solidFill>
                  <a:srgbClr val="333333"/>
                </a:solidFill>
                <a:effectLst/>
                <a:latin typeface="KaTeX_Math-Italic"/>
              </a:rPr>
              <a:t>z</a:t>
            </a:r>
            <a:r>
              <a:rPr lang="en-US" altLang="zh-CN" sz="1800" dirty="0">
                <a:solidFill>
                  <a:srgbClr val="333333"/>
                </a:solidFill>
                <a:effectLst/>
                <a:latin typeface="KaTeX_Main-Regular"/>
              </a:rPr>
              <a:t>/</a:t>
            </a:r>
            <a:r>
              <a:rPr lang="en-US" altLang="zh-CN" sz="1800" i="1" dirty="0">
                <a:solidFill>
                  <a:srgbClr val="333333"/>
                </a:solidFill>
                <a:effectLst/>
                <a:latin typeface="KaTeX_Math-Italic"/>
              </a:rPr>
              <a:t>s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re</a:t>
            </a:r>
            <a:r>
              <a:rPr lang="en-US" altLang="zh-CN" sz="1800" dirty="0">
                <a:solidFill>
                  <a:srgbClr val="333333"/>
                </a:solidFill>
                <a:effectLst/>
                <a:latin typeface="KaTeX_Main-Regular"/>
              </a:rPr>
              <a:t>/</a:t>
            </a:r>
            <a:r>
              <a:rPr lang="en-US" altLang="zh-CN" sz="1800" i="1" dirty="0">
                <a:solidFill>
                  <a:srgbClr val="333333"/>
                </a:solidFill>
                <a:effectLst/>
                <a:latin typeface="KaTeX_Math-Italic"/>
              </a:rPr>
              <a:t>s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k </a:t>
            </a:r>
            <a:endParaRPr lang="en-US" altLang="zh-CN" sz="1800" dirty="0"/>
          </a:p>
          <a:p>
            <a:r>
              <a:rPr lang="en-US" altLang="zh-CN" sz="1800" dirty="0">
                <a:solidFill>
                  <a:srgbClr val="333333"/>
                </a:solidFill>
                <a:effectLst/>
                <a:latin typeface="KaTeX_Main-Regular"/>
              </a:rPr>
              <a:t>(</a:t>
            </a:r>
            <a:r>
              <a:rPr lang="en-US" altLang="zh-CN" sz="1800" i="1" dirty="0">
                <a:solidFill>
                  <a:srgbClr val="333333"/>
                </a:solidFill>
                <a:effectLst/>
                <a:latin typeface="KaTeX_Math-Italic"/>
              </a:rPr>
              <a:t>z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re</a:t>
            </a:r>
            <a:r>
              <a:rPr lang="en-US" altLang="zh-CN" sz="1800" dirty="0">
                <a:solidFill>
                  <a:srgbClr val="333333"/>
                </a:solidFill>
                <a:effectLst/>
                <a:latin typeface="KaTeX_Main-Regular"/>
              </a:rPr>
              <a:t>)/</a:t>
            </a:r>
            <a:r>
              <a:rPr lang="en-US" altLang="zh-CN" sz="1800" i="1" dirty="0">
                <a:solidFill>
                  <a:srgbClr val="333333"/>
                </a:solidFill>
                <a:effectLst/>
                <a:latin typeface="KaTeX_Math-Italic"/>
              </a:rPr>
              <a:t>s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k </a:t>
            </a:r>
            <a:endParaRPr lang="en-US" altLang="zh-CN" sz="1800" dirty="0"/>
          </a:p>
          <a:p>
            <a:r>
              <a:rPr lang="en-US" altLang="zh-CN" sz="1800" i="1" dirty="0">
                <a:solidFill>
                  <a:srgbClr val="333333"/>
                </a:solidFill>
                <a:effectLst/>
                <a:latin typeface="KaTeX_Math-Italic"/>
              </a:rPr>
              <a:t>s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z </a:t>
            </a:r>
            <a:r>
              <a:rPr lang="en-US" altLang="zh-CN" sz="1800" dirty="0">
                <a:solidFill>
                  <a:srgbClr val="333333"/>
                </a:solidFill>
                <a:effectLst/>
                <a:latin typeface="KaTeX_Main-Regular"/>
              </a:rPr>
              <a:t>+ </a:t>
            </a:r>
            <a:r>
              <a:rPr lang="en-US" altLang="zh-CN" sz="1800" i="1" dirty="0">
                <a:solidFill>
                  <a:srgbClr val="333333"/>
                </a:solidFill>
                <a:effectLst/>
                <a:latin typeface="KaTeX_Math-Italic"/>
              </a:rPr>
              <a:t>re</a:t>
            </a:r>
            <a:r>
              <a:rPr lang="en-US" altLang="zh-CN" sz="1800" dirty="0">
                <a:solidFill>
                  <a:srgbClr val="333333"/>
                </a:solidFill>
                <a:effectLst/>
                <a:latin typeface="KaTeX_Main-Regular"/>
              </a:rPr>
              <a:t>)/</a:t>
            </a:r>
            <a:r>
              <a:rPr lang="en-US" altLang="zh-CN" sz="1800" i="1" dirty="0">
                <a:solidFill>
                  <a:srgbClr val="333333"/>
                </a:solidFill>
                <a:effectLst/>
                <a:latin typeface="KaTeX_Math-Italic"/>
              </a:rPr>
              <a:t>k </a:t>
            </a:r>
            <a:endParaRPr lang="en-US" altLang="zh-CN" sz="1800" i="1" dirty="0">
              <a:solidFill>
                <a:srgbClr val="333333"/>
              </a:solidFill>
              <a:latin typeface="KaTeX_Math-Italic"/>
            </a:endParaRPr>
          </a:p>
          <a:p>
            <a:r>
              <a:rPr lang="en-US" altLang="zh-CN" sz="1800" b="0" dirty="0">
                <a:solidFill>
                  <a:srgbClr val="FF0000"/>
                </a:solidFill>
                <a:effectLst/>
                <a:latin typeface="Menlo" panose="020B0609030804020204" pitchFamily="49" charset="0"/>
              </a:rPr>
              <a:t>(</a:t>
            </a:r>
            <a:r>
              <a:rPr lang="en-US" altLang="zh-CN" sz="1800" b="0" dirty="0" err="1">
                <a:solidFill>
                  <a:srgbClr val="FF0000"/>
                </a:solidFill>
                <a:effectLst/>
                <a:latin typeface="Menlo" panose="020B0609030804020204" pitchFamily="49" charset="0"/>
              </a:rPr>
              <a:t>r,s</a:t>
            </a:r>
            <a:r>
              <a:rPr lang="en-US" altLang="zh-CN" sz="1800" b="0" dirty="0">
                <a:solidFill>
                  <a:srgbClr val="FF0000"/>
                </a:solidFill>
                <a:effectLst/>
                <a:latin typeface="Menlo" panose="020B0609030804020204" pitchFamily="49" charset="0"/>
              </a:rPr>
              <a:t>) </a:t>
            </a:r>
            <a:r>
              <a:rPr lang="zh-CN" altLang="en-US" sz="1800" b="0" dirty="0">
                <a:solidFill>
                  <a:srgbClr val="FF0000"/>
                </a:solidFill>
                <a:effectLst/>
                <a:latin typeface="Menlo" panose="020B0609030804020204" pitchFamily="49" charset="0"/>
              </a:rPr>
              <a:t>即为签名结果。</a:t>
            </a:r>
            <a:r>
              <a:rPr lang="en-US" altLang="zh-CN" sz="1800" b="0" dirty="0">
                <a:solidFill>
                  <a:srgbClr val="FF0000"/>
                </a:solidFill>
                <a:effectLst/>
                <a:latin typeface="Menlo" panose="020B0609030804020204" pitchFamily="49" charset="0"/>
              </a:rPr>
              <a:t>z</a:t>
            </a:r>
            <a:r>
              <a:rPr lang="zh-CN" altLang="en-US" sz="1800" b="0" dirty="0">
                <a:solidFill>
                  <a:srgbClr val="FF0000"/>
                </a:solidFill>
                <a:effectLst/>
                <a:latin typeface="Menlo" panose="020B0609030804020204" pitchFamily="49" charset="0"/>
              </a:rPr>
              <a:t>是被签名的内容的哈希值。</a:t>
            </a:r>
          </a:p>
          <a:p>
            <a:endParaRPr kumimoji="1" lang="zh-CN" altLang="en-US" sz="1800" dirty="0"/>
          </a:p>
        </p:txBody>
      </p:sp>
    </p:spTree>
    <p:extLst>
      <p:ext uri="{BB962C8B-B14F-4D97-AF65-F5344CB8AC3E}">
        <p14:creationId xmlns:p14="http://schemas.microsoft.com/office/powerpoint/2010/main" val="221005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E2C0C-8A11-1ED1-9800-4D1C25EE4103}"/>
              </a:ext>
            </a:extLst>
          </p:cNvPr>
          <p:cNvSpPr>
            <a:spLocks noGrp="1"/>
          </p:cNvSpPr>
          <p:nvPr>
            <p:ph type="title"/>
          </p:nvPr>
        </p:nvSpPr>
        <p:spPr/>
        <p:txBody>
          <a:bodyPr/>
          <a:lstStyle/>
          <a:p>
            <a:r>
              <a:rPr kumimoji="1" lang="zh-CN" altLang="en-US" dirty="0"/>
              <a:t>验签流程</a:t>
            </a:r>
          </a:p>
        </p:txBody>
      </p:sp>
      <p:sp>
        <p:nvSpPr>
          <p:cNvPr id="3" name="内容占位符 2">
            <a:extLst>
              <a:ext uri="{FF2B5EF4-FFF2-40B4-BE49-F238E27FC236}">
                <a16:creationId xmlns:a16="http://schemas.microsoft.com/office/drawing/2014/main" id="{58F3D7DD-DC52-7E4C-FED9-5E06116994C4}"/>
              </a:ext>
            </a:extLst>
          </p:cNvPr>
          <p:cNvSpPr>
            <a:spLocks noGrp="1"/>
          </p:cNvSpPr>
          <p:nvPr>
            <p:ph idx="1"/>
          </p:nvPr>
        </p:nvSpPr>
        <p:spPr/>
        <p:txBody>
          <a:bodyPr>
            <a:normAutofit/>
          </a:bodyPr>
          <a:lstStyle/>
          <a:p>
            <a:r>
              <a:rPr lang="en-US" altLang="zh-CN" b="0" dirty="0">
                <a:effectLst/>
                <a:latin typeface="Menlo" panose="020B0609030804020204" pitchFamily="49" charset="0"/>
              </a:rPr>
              <a:t>1.</a:t>
            </a:r>
            <a:r>
              <a:rPr lang="zh-CN" altLang="en-US" b="0" dirty="0">
                <a:effectLst/>
                <a:latin typeface="Menlo" panose="020B0609030804020204" pitchFamily="49" charset="0"/>
              </a:rPr>
              <a:t> 接收签名者提供的</a:t>
            </a:r>
            <a:r>
              <a:rPr lang="en-US" altLang="zh-CN" b="0" dirty="0">
                <a:effectLst/>
                <a:latin typeface="Menlo" panose="020B0609030804020204" pitchFamily="49" charset="0"/>
              </a:rPr>
              <a:t>(</a:t>
            </a:r>
            <a:r>
              <a:rPr lang="en-US" altLang="zh-CN" b="0" dirty="0" err="1">
                <a:effectLst/>
                <a:latin typeface="Menlo" panose="020B0609030804020204" pitchFamily="49" charset="0"/>
              </a:rPr>
              <a:t>r,s</a:t>
            </a:r>
            <a:r>
              <a:rPr lang="en-US" altLang="zh-CN" b="0" dirty="0">
                <a:effectLst/>
                <a:latin typeface="Menlo" panose="020B0609030804020204" pitchFamily="49" charset="0"/>
              </a:rPr>
              <a:t>)</a:t>
            </a:r>
            <a:r>
              <a:rPr lang="zh-CN" altLang="en-US" b="0" dirty="0">
                <a:effectLst/>
                <a:latin typeface="Menlo" panose="020B0609030804020204" pitchFamily="49" charset="0"/>
              </a:rPr>
              <a:t>作为签名，</a:t>
            </a:r>
            <a:r>
              <a:rPr lang="en-US" altLang="zh-CN" b="0" dirty="0">
                <a:effectLst/>
                <a:latin typeface="Menlo" panose="020B0609030804020204" pitchFamily="49" charset="0"/>
              </a:rPr>
              <a:t>z</a:t>
            </a:r>
            <a:r>
              <a:rPr lang="zh-CN" altLang="en-US" b="0" dirty="0">
                <a:effectLst/>
                <a:latin typeface="Menlo" panose="020B0609030804020204" pitchFamily="49" charset="0"/>
              </a:rPr>
              <a:t>是被签名的内容的哈希值。</a:t>
            </a:r>
            <a:r>
              <a:rPr lang="en-US" altLang="zh-CN" b="0" dirty="0">
                <a:effectLst/>
                <a:latin typeface="Menlo" panose="020B0609030804020204" pitchFamily="49" charset="0"/>
              </a:rPr>
              <a:t>P</a:t>
            </a:r>
            <a:r>
              <a:rPr lang="zh-CN" altLang="en-US" b="0" dirty="0">
                <a:effectLst/>
                <a:latin typeface="Menlo" panose="020B0609030804020204" pitchFamily="49" charset="0"/>
              </a:rPr>
              <a:t>是签名者的公钥（或者公开的点）。</a:t>
            </a:r>
          </a:p>
          <a:p>
            <a:r>
              <a:rPr lang="en-US" altLang="zh-CN" b="0" dirty="0">
                <a:effectLst/>
                <a:latin typeface="Menlo" panose="020B0609030804020204" pitchFamily="49" charset="0"/>
              </a:rPr>
              <a:t>2.</a:t>
            </a:r>
            <a:r>
              <a:rPr lang="zh-CN" altLang="en-US" b="0" dirty="0">
                <a:effectLst/>
                <a:latin typeface="Menlo" panose="020B0609030804020204" pitchFamily="49" charset="0"/>
              </a:rPr>
              <a:t> 计算 </a:t>
            </a:r>
            <a:r>
              <a:rPr lang="en-US" altLang="zh-CN" b="0" dirty="0">
                <a:effectLst/>
                <a:latin typeface="Menlo" panose="020B0609030804020204" pitchFamily="49" charset="0"/>
              </a:rPr>
              <a:t>u=z/s </a:t>
            </a:r>
            <a:r>
              <a:rPr lang="zh-CN" altLang="en-US" b="0" dirty="0">
                <a:effectLst/>
                <a:latin typeface="Menlo" panose="020B0609030804020204" pitchFamily="49" charset="0"/>
              </a:rPr>
              <a:t>和 </a:t>
            </a:r>
            <a:r>
              <a:rPr lang="en-US" altLang="zh-CN" b="0" dirty="0">
                <a:effectLst/>
                <a:latin typeface="Menlo" panose="020B0609030804020204" pitchFamily="49" charset="0"/>
              </a:rPr>
              <a:t>v=r/s</a:t>
            </a:r>
            <a:r>
              <a:rPr lang="zh-CN" altLang="en-US" b="0" dirty="0">
                <a:effectLst/>
                <a:latin typeface="Menlo" panose="020B0609030804020204" pitchFamily="49" charset="0"/>
              </a:rPr>
              <a:t>。</a:t>
            </a:r>
          </a:p>
          <a:p>
            <a:r>
              <a:rPr lang="en-US" altLang="zh-CN" b="0" dirty="0">
                <a:effectLst/>
                <a:latin typeface="Menlo" panose="020B0609030804020204" pitchFamily="49" charset="0"/>
              </a:rPr>
              <a:t>3. </a:t>
            </a:r>
            <a:r>
              <a:rPr lang="zh-CN" altLang="en-US" b="0" dirty="0">
                <a:effectLst/>
                <a:latin typeface="Menlo" panose="020B0609030804020204" pitchFamily="49" charset="0"/>
              </a:rPr>
              <a:t>计算 </a:t>
            </a:r>
            <a:r>
              <a:rPr lang="en-US" altLang="zh-CN" b="0" dirty="0" err="1">
                <a:effectLst/>
                <a:latin typeface="Menlo" panose="020B0609030804020204" pitchFamily="49" charset="0"/>
              </a:rPr>
              <a:t>uG</a:t>
            </a:r>
            <a:r>
              <a:rPr lang="en-US" altLang="zh-CN" b="0" dirty="0">
                <a:effectLst/>
                <a:latin typeface="Menlo" panose="020B0609030804020204" pitchFamily="49" charset="0"/>
              </a:rPr>
              <a:t> + </a:t>
            </a:r>
            <a:r>
              <a:rPr lang="en-US" altLang="zh-CN" b="0" dirty="0" err="1">
                <a:effectLst/>
                <a:latin typeface="Menlo" panose="020B0609030804020204" pitchFamily="49" charset="0"/>
              </a:rPr>
              <a:t>vP</a:t>
            </a:r>
            <a:r>
              <a:rPr lang="en-US" altLang="zh-CN" b="0" dirty="0">
                <a:effectLst/>
                <a:latin typeface="Menlo" panose="020B0609030804020204" pitchFamily="49" charset="0"/>
              </a:rPr>
              <a:t> = R</a:t>
            </a:r>
            <a:r>
              <a:rPr lang="zh-CN" altLang="en-US" b="0" dirty="0">
                <a:effectLst/>
                <a:latin typeface="Menlo" panose="020B0609030804020204" pitchFamily="49" charset="0"/>
              </a:rPr>
              <a:t>。</a:t>
            </a:r>
          </a:p>
          <a:p>
            <a:r>
              <a:rPr lang="en-US" altLang="zh-CN" b="0" dirty="0">
                <a:effectLst/>
                <a:latin typeface="Menlo" panose="020B0609030804020204" pitchFamily="49" charset="0"/>
              </a:rPr>
              <a:t>4. </a:t>
            </a:r>
            <a:r>
              <a:rPr lang="zh-CN" altLang="en-US" b="0" dirty="0">
                <a:effectLst/>
                <a:latin typeface="Menlo" panose="020B0609030804020204" pitchFamily="49" charset="0"/>
              </a:rPr>
              <a:t>如果</a:t>
            </a:r>
            <a:r>
              <a:rPr lang="en-US" altLang="zh-CN" b="0" dirty="0">
                <a:effectLst/>
                <a:latin typeface="Menlo" panose="020B0609030804020204" pitchFamily="49" charset="0"/>
              </a:rPr>
              <a:t>R</a:t>
            </a:r>
            <a:r>
              <a:rPr lang="zh-CN" altLang="en-US" b="0" dirty="0">
                <a:effectLst/>
                <a:latin typeface="Menlo" panose="020B0609030804020204" pitchFamily="49" charset="0"/>
              </a:rPr>
              <a:t>的</a:t>
            </a:r>
            <a:r>
              <a:rPr lang="en-US" altLang="zh-CN" b="0" dirty="0">
                <a:effectLst/>
                <a:latin typeface="Menlo" panose="020B0609030804020204" pitchFamily="49" charset="0"/>
              </a:rPr>
              <a:t>x</a:t>
            </a:r>
            <a:r>
              <a:rPr lang="zh-CN" altLang="en-US" b="0" dirty="0">
                <a:effectLst/>
                <a:latin typeface="Menlo" panose="020B0609030804020204" pitchFamily="49" charset="0"/>
              </a:rPr>
              <a:t>轴坐标等于</a:t>
            </a:r>
            <a:r>
              <a:rPr lang="en-US" altLang="zh-CN" b="0" dirty="0">
                <a:effectLst/>
                <a:latin typeface="Menlo" panose="020B0609030804020204" pitchFamily="49" charset="0"/>
              </a:rPr>
              <a:t>r</a:t>
            </a:r>
            <a:r>
              <a:rPr lang="zh-CN" altLang="en-US" b="0" dirty="0">
                <a:effectLst/>
                <a:latin typeface="Menlo" panose="020B0609030804020204" pitchFamily="49" charset="0"/>
              </a:rPr>
              <a:t>，则签名是有效的</a:t>
            </a:r>
            <a:endParaRPr lang="en-US" altLang="zh-CN" b="0" dirty="0">
              <a:effectLst/>
              <a:latin typeface="Menlo" panose="020B0609030804020204" pitchFamily="49" charset="0"/>
            </a:endParaRPr>
          </a:p>
          <a:p>
            <a:endParaRPr lang="en-US" altLang="zh-CN" dirty="0">
              <a:latin typeface="Menlo" panose="020B0609030804020204" pitchFamily="49" charset="0"/>
            </a:endParaRPr>
          </a:p>
          <a:p>
            <a:r>
              <a:rPr lang="en-US" altLang="zh-CN" b="0" dirty="0" err="1">
                <a:effectLst/>
                <a:latin typeface="Menlo" panose="020B0609030804020204" pitchFamily="49" charset="0"/>
              </a:rPr>
              <a:t>uG</a:t>
            </a:r>
            <a:r>
              <a:rPr lang="en-US" altLang="zh-CN" b="0" dirty="0">
                <a:effectLst/>
                <a:latin typeface="Menlo" panose="020B0609030804020204" pitchFamily="49" charset="0"/>
              </a:rPr>
              <a:t> + </a:t>
            </a:r>
            <a:r>
              <a:rPr lang="en-US" altLang="zh-CN" b="0" dirty="0" err="1">
                <a:effectLst/>
                <a:latin typeface="Menlo" panose="020B0609030804020204" pitchFamily="49" charset="0"/>
              </a:rPr>
              <a:t>vP</a:t>
            </a:r>
            <a:r>
              <a:rPr lang="en-US" altLang="zh-CN" b="0" dirty="0">
                <a:effectLst/>
                <a:latin typeface="Menlo" panose="020B0609030804020204" pitchFamily="49" charset="0"/>
              </a:rPr>
              <a:t> = (z/s)G + (re/s)G = ((z + re)/s)G = ((z + re)/((z + re)/k))G = </a:t>
            </a:r>
            <a:r>
              <a:rPr lang="en-US" altLang="zh-CN" b="0" dirty="0" err="1">
                <a:effectLst/>
                <a:latin typeface="Menlo" panose="020B0609030804020204" pitchFamily="49" charset="0"/>
              </a:rPr>
              <a:t>kG</a:t>
            </a:r>
            <a:r>
              <a:rPr lang="en-US" altLang="zh-CN" b="0" dirty="0">
                <a:effectLst/>
                <a:latin typeface="Menlo" panose="020B0609030804020204" pitchFamily="49" charset="0"/>
              </a:rPr>
              <a:t> = (r, y)</a:t>
            </a:r>
          </a:p>
          <a:p>
            <a:endParaRPr lang="zh-CN" altLang="en-US" b="0" dirty="0">
              <a:effectLst/>
              <a:latin typeface="Menlo" panose="020B0609030804020204" pitchFamily="49" charset="0"/>
            </a:endParaRPr>
          </a:p>
        </p:txBody>
      </p:sp>
    </p:spTree>
    <p:extLst>
      <p:ext uri="{BB962C8B-B14F-4D97-AF65-F5344CB8AC3E}">
        <p14:creationId xmlns:p14="http://schemas.microsoft.com/office/powerpoint/2010/main" val="173526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BFED0-772F-5816-0E6B-0CED8BD22AED}"/>
              </a:ext>
            </a:extLst>
          </p:cNvPr>
          <p:cNvSpPr>
            <a:spLocks noGrp="1"/>
          </p:cNvSpPr>
          <p:nvPr>
            <p:ph type="title"/>
          </p:nvPr>
        </p:nvSpPr>
        <p:spPr/>
        <p:txBody>
          <a:bodyPr/>
          <a:lstStyle/>
          <a:p>
            <a:r>
              <a:rPr kumimoji="1" lang="zh-CN" altLang="en-US" dirty="0"/>
              <a:t>除法的实现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242CD2-153E-40C7-0127-DDAC55B81CC8}"/>
                  </a:ext>
                </a:extLst>
              </p:cNvPr>
              <p:cNvSpPr>
                <a:spLocks noGrp="1"/>
              </p:cNvSpPr>
              <p:nvPr>
                <p:ph idx="1"/>
              </p:nvPr>
            </p:nvSpPr>
            <p:spPr/>
            <p:txBody>
              <a:bodyPr/>
              <a:lstStyle/>
              <a:p>
                <a:r>
                  <a:rPr kumimoji="1" lang="zh-CN" altLang="en-US" dirty="0"/>
                  <a:t>方法：费马小定理 </a:t>
                </a:r>
                <a14:m>
                  <m:oMath xmlns:m="http://schemas.openxmlformats.org/officeDocument/2006/math">
                    <m:sSup>
                      <m:sSupPr>
                        <m:ctrlPr>
                          <a:rPr kumimoji="1" lang="en-US" altLang="zh-CN" i="1" dirty="0" smtClean="0">
                            <a:latin typeface="Cambria Math" panose="02040503050406030204" pitchFamily="18" charset="0"/>
                          </a:rPr>
                        </m:ctrlPr>
                      </m:sSupPr>
                      <m:e>
                        <m:r>
                          <a:rPr kumimoji="1" lang="en-US" altLang="zh-CN" b="0" i="1" dirty="0" smtClean="0">
                            <a:latin typeface="Cambria Math" panose="02040503050406030204" pitchFamily="18" charset="0"/>
                          </a:rPr>
                          <m:t>𝑎</m:t>
                        </m:r>
                      </m:e>
                      <m:sup>
                        <m:r>
                          <a:rPr kumimoji="1" lang="en-US" altLang="zh-CN" b="0" i="1" dirty="0" smtClean="0">
                            <a:latin typeface="Cambria Math" panose="02040503050406030204" pitchFamily="18" charset="0"/>
                          </a:rPr>
                          <m:t>𝑝</m:t>
                        </m:r>
                        <m:r>
                          <a:rPr kumimoji="1" lang="en-US" altLang="zh-CN" b="0" i="1" dirty="0" smtClean="0">
                            <a:latin typeface="Cambria Math" panose="02040503050406030204" pitchFamily="18" charset="0"/>
                          </a:rPr>
                          <m:t>−1</m:t>
                        </m:r>
                      </m:sup>
                    </m:sSup>
                    <m:r>
                      <a:rPr kumimoji="1" lang="en-US" altLang="zh-CN" b="0" i="1" dirty="0" smtClean="0">
                        <a:latin typeface="Cambria Math" panose="02040503050406030204" pitchFamily="18" charset="0"/>
                        <a:ea typeface="Cambria Math" panose="02040503050406030204" pitchFamily="18" charset="0"/>
                      </a:rPr>
                      <m:t>≡1 (</m:t>
                    </m:r>
                    <m:r>
                      <a:rPr kumimoji="1" lang="en-US" altLang="zh-CN" b="0" i="1" dirty="0" smtClean="0">
                        <a:latin typeface="Cambria Math" panose="02040503050406030204" pitchFamily="18" charset="0"/>
                        <a:ea typeface="Cambria Math" panose="02040503050406030204" pitchFamily="18" charset="0"/>
                      </a:rPr>
                      <m:t>𝑚𝑜𝑑</m:t>
                    </m:r>
                    <m:r>
                      <a:rPr kumimoji="1" lang="en-US" altLang="zh-CN" b="0" i="1" dirty="0" smtClean="0">
                        <a:latin typeface="Cambria Math" panose="02040503050406030204" pitchFamily="18" charset="0"/>
                        <a:ea typeface="Cambria Math" panose="02040503050406030204" pitchFamily="18" charset="0"/>
                      </a:rPr>
                      <m:t> </m:t>
                    </m:r>
                    <m:r>
                      <a:rPr kumimoji="1" lang="en-US" altLang="zh-CN" b="0" i="1" dirty="0" smtClean="0">
                        <a:latin typeface="Cambria Math" panose="02040503050406030204" pitchFamily="18" charset="0"/>
                        <a:ea typeface="Cambria Math" panose="02040503050406030204" pitchFamily="18" charset="0"/>
                      </a:rPr>
                      <m:t>𝑝</m:t>
                    </m:r>
                    <m:r>
                      <a:rPr kumimoji="1" lang="en-US" altLang="zh-CN" b="0" i="1" dirty="0" smtClean="0">
                        <a:latin typeface="Cambria Math" panose="02040503050406030204" pitchFamily="18" charset="0"/>
                        <a:ea typeface="Cambria Math" panose="02040503050406030204" pitchFamily="18" charset="0"/>
                      </a:rPr>
                      <m:t>)</m:t>
                    </m:r>
                  </m:oMath>
                </a14:m>
                <a:endParaRPr kumimoji="1" lang="en-US" altLang="zh-CN" dirty="0"/>
              </a:p>
            </p:txBody>
          </p:sp>
        </mc:Choice>
        <mc:Fallback xmlns="">
          <p:sp>
            <p:nvSpPr>
              <p:cNvPr id="3" name="内容占位符 2">
                <a:extLst>
                  <a:ext uri="{FF2B5EF4-FFF2-40B4-BE49-F238E27FC236}">
                    <a16:creationId xmlns:a16="http://schemas.microsoft.com/office/drawing/2014/main" id="{EF242CD2-153E-40C7-0127-DDAC55B81CC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041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6D1C2-9578-8AC8-6824-CC402B08E55A}"/>
              </a:ext>
            </a:extLst>
          </p:cNvPr>
          <p:cNvSpPr>
            <a:spLocks noGrp="1"/>
          </p:cNvSpPr>
          <p:nvPr>
            <p:ph type="title"/>
          </p:nvPr>
        </p:nvSpPr>
        <p:spPr/>
        <p:txBody>
          <a:bodyPr/>
          <a:lstStyle/>
          <a:p>
            <a:r>
              <a:rPr kumimoji="1" lang="zh-CN" altLang="en-US" dirty="0"/>
              <a:t>作业内容</a:t>
            </a:r>
          </a:p>
        </p:txBody>
      </p:sp>
      <p:sp>
        <p:nvSpPr>
          <p:cNvPr id="3" name="内容占位符 2">
            <a:extLst>
              <a:ext uri="{FF2B5EF4-FFF2-40B4-BE49-F238E27FC236}">
                <a16:creationId xmlns:a16="http://schemas.microsoft.com/office/drawing/2014/main" id="{ACB1A4F2-3B58-1C56-EC44-64C09C6D9853}"/>
              </a:ext>
            </a:extLst>
          </p:cNvPr>
          <p:cNvSpPr>
            <a:spLocks noGrp="1"/>
          </p:cNvSpPr>
          <p:nvPr>
            <p:ph idx="1"/>
          </p:nvPr>
        </p:nvSpPr>
        <p:spPr/>
        <p:txBody>
          <a:bodyPr/>
          <a:lstStyle/>
          <a:p>
            <a:r>
              <a:rPr lang="zh-CN" altLang="en-US" b="0" dirty="0">
                <a:effectLst/>
                <a:latin typeface="Menlo" panose="020B0609030804020204" pitchFamily="49" charset="0"/>
              </a:rPr>
              <a:t>完成签名和验签对应的函数部分</a:t>
            </a:r>
            <a:endParaRPr lang="en-US" altLang="zh-CN" b="0" dirty="0">
              <a:effectLst/>
              <a:latin typeface="Menlo" panose="020B0609030804020204" pitchFamily="49" charset="0"/>
            </a:endParaRPr>
          </a:p>
          <a:p>
            <a:r>
              <a:rPr lang="zh-CN" altLang="en-US" dirty="0">
                <a:latin typeface="Menlo" panose="020B0609030804020204" pitchFamily="49" charset="0"/>
              </a:rPr>
              <a:t>附加内容：</a:t>
            </a:r>
            <a:r>
              <a:rPr lang="zh-CN" altLang="en-US" b="0" dirty="0">
                <a:effectLst/>
                <a:latin typeface="Menlo" panose="020B0609030804020204" pitchFamily="49" charset="0"/>
              </a:rPr>
              <a:t>实现</a:t>
            </a:r>
            <a:r>
              <a:rPr lang="en-US" altLang="zh-CN" b="0" dirty="0">
                <a:effectLst/>
                <a:latin typeface="Menlo" panose="020B0609030804020204" pitchFamily="49" charset="0"/>
              </a:rPr>
              <a:t>Sha256</a:t>
            </a:r>
            <a:r>
              <a:rPr lang="zh-CN" altLang="en-US" b="0" dirty="0">
                <a:effectLst/>
                <a:latin typeface="Menlo" panose="020B0609030804020204" pitchFamily="49" charset="0"/>
              </a:rPr>
              <a:t>哈希算法，并验证其正确性。</a:t>
            </a:r>
          </a:p>
          <a:p>
            <a:br>
              <a:rPr lang="zh-CN" altLang="en-US" b="0" dirty="0">
                <a:solidFill>
                  <a:srgbClr val="D4D4D4"/>
                </a:solidFill>
                <a:effectLst/>
                <a:latin typeface="Menlo" panose="020B0609030804020204" pitchFamily="49" charset="0"/>
              </a:rPr>
            </a:br>
            <a:endParaRPr lang="zh-CN" altLang="en-US" b="0" dirty="0">
              <a:solidFill>
                <a:srgbClr val="D4D4D4"/>
              </a:solidFill>
              <a:effectLst/>
              <a:latin typeface="Menlo" panose="020B0609030804020204" pitchFamily="49" charset="0"/>
            </a:endParaRPr>
          </a:p>
          <a:p>
            <a:endParaRPr lang="zh-CN" altLang="en-US" b="0" dirty="0">
              <a:effectLst/>
              <a:latin typeface="Menlo" panose="020B0609030804020204" pitchFamily="49" charset="0"/>
            </a:endParaRPr>
          </a:p>
          <a:p>
            <a:endParaRPr kumimoji="1" lang="zh-CN" altLang="en-US" dirty="0"/>
          </a:p>
        </p:txBody>
      </p:sp>
      <p:pic>
        <p:nvPicPr>
          <p:cNvPr id="4" name="图片 3">
            <a:extLst>
              <a:ext uri="{FF2B5EF4-FFF2-40B4-BE49-F238E27FC236}">
                <a16:creationId xmlns:a16="http://schemas.microsoft.com/office/drawing/2014/main" id="{DA948462-75B1-22CB-EB29-3AD2CC2DD726}"/>
              </a:ext>
            </a:extLst>
          </p:cNvPr>
          <p:cNvPicPr>
            <a:picLocks noChangeAspect="1"/>
          </p:cNvPicPr>
          <p:nvPr/>
        </p:nvPicPr>
        <p:blipFill>
          <a:blip r:embed="rId2"/>
          <a:stretch>
            <a:fillRect/>
          </a:stretch>
        </p:blipFill>
        <p:spPr>
          <a:xfrm>
            <a:off x="332953" y="2883190"/>
            <a:ext cx="11526094" cy="1930548"/>
          </a:xfrm>
          <a:prstGeom prst="rect">
            <a:avLst/>
          </a:prstGeom>
        </p:spPr>
      </p:pic>
    </p:spTree>
    <p:extLst>
      <p:ext uri="{BB962C8B-B14F-4D97-AF65-F5344CB8AC3E}">
        <p14:creationId xmlns:p14="http://schemas.microsoft.com/office/powerpoint/2010/main" val="255908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8DCF4-B239-E44F-886F-51031D5A1CBB}"/>
              </a:ext>
            </a:extLst>
          </p:cNvPr>
          <p:cNvSpPr>
            <a:spLocks noGrp="1"/>
          </p:cNvSpPr>
          <p:nvPr>
            <p:ph type="title"/>
          </p:nvPr>
        </p:nvSpPr>
        <p:spPr/>
        <p:txBody>
          <a:bodyPr/>
          <a:lstStyle/>
          <a:p>
            <a:r>
              <a:rPr kumimoji="1" lang="zh-CN" altLang="en-US" dirty="0"/>
              <a:t>椭圆曲线在比特币中的应用</a:t>
            </a:r>
          </a:p>
        </p:txBody>
      </p:sp>
      <p:sp>
        <p:nvSpPr>
          <p:cNvPr id="3" name="内容占位符 2">
            <a:extLst>
              <a:ext uri="{FF2B5EF4-FFF2-40B4-BE49-F238E27FC236}">
                <a16:creationId xmlns:a16="http://schemas.microsoft.com/office/drawing/2014/main" id="{22615114-8592-673F-5247-7867A027DA54}"/>
              </a:ext>
            </a:extLst>
          </p:cNvPr>
          <p:cNvSpPr>
            <a:spLocks noGrp="1"/>
          </p:cNvSpPr>
          <p:nvPr>
            <p:ph idx="1"/>
          </p:nvPr>
        </p:nvSpPr>
        <p:spPr/>
        <p:txBody>
          <a:bodyPr/>
          <a:lstStyle/>
          <a:p>
            <a:pPr algn="l">
              <a:buFont typeface="+mj-lt"/>
              <a:buAutoNum type="arabicPeriod"/>
            </a:pPr>
            <a:r>
              <a:rPr lang="zh-CN" altLang="en-US" b="0" i="0" dirty="0">
                <a:solidFill>
                  <a:srgbClr val="374151"/>
                </a:solidFill>
                <a:effectLst/>
                <a:latin typeface="Söhne"/>
              </a:rPr>
              <a:t>数字签名：椭圆曲线加密算法可以用于数字签名，这是区块链中确保交易安全性和身份验证的基础。在比特币和其他加密货币中，数字签名机制使用椭圆曲线加密算法来保证交易的身份验证和完整性，以及避免重放攻击。</a:t>
            </a:r>
          </a:p>
          <a:p>
            <a:pPr algn="l">
              <a:buFont typeface="+mj-lt"/>
              <a:buAutoNum type="arabicPeriod"/>
            </a:pPr>
            <a:r>
              <a:rPr lang="zh-CN" altLang="en-US" b="0" i="0" dirty="0">
                <a:solidFill>
                  <a:srgbClr val="374151"/>
                </a:solidFill>
                <a:effectLst/>
                <a:latin typeface="Söhne"/>
              </a:rPr>
              <a:t>密码学货币的地址生成：椭圆曲线加密算法可以用于生成数字货币地址。比特币和其他加密货币钱包地址的生成使用椭圆曲线公钥加密算法，这个算法可以通过一个私钥生成一个公钥和一个相关的地址，而这个公钥和地址可以用来接收加密货币的转账。</a:t>
            </a:r>
          </a:p>
          <a:p>
            <a:pPr marL="0" indent="0">
              <a:buNone/>
            </a:pPr>
            <a:endParaRPr kumimoji="1" lang="zh-CN" altLang="en-US" dirty="0"/>
          </a:p>
        </p:txBody>
      </p:sp>
    </p:spTree>
    <p:extLst>
      <p:ext uri="{BB962C8B-B14F-4D97-AF65-F5344CB8AC3E}">
        <p14:creationId xmlns:p14="http://schemas.microsoft.com/office/powerpoint/2010/main" val="126796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CF2FD-24D8-8B0F-3823-C944B86DBD36}"/>
              </a:ext>
            </a:extLst>
          </p:cNvPr>
          <p:cNvSpPr>
            <a:spLocks noGrp="1"/>
          </p:cNvSpPr>
          <p:nvPr>
            <p:ph type="ctrTitle"/>
          </p:nvPr>
        </p:nvSpPr>
        <p:spPr/>
        <p:txBody>
          <a:bodyPr/>
          <a:lstStyle/>
          <a:p>
            <a:r>
              <a:rPr kumimoji="1" lang="zh-CN" altLang="en-US"/>
              <a:t>谢谢大家！</a:t>
            </a:r>
          </a:p>
        </p:txBody>
      </p:sp>
      <p:sp>
        <p:nvSpPr>
          <p:cNvPr id="3" name="副标题 2">
            <a:extLst>
              <a:ext uri="{FF2B5EF4-FFF2-40B4-BE49-F238E27FC236}">
                <a16:creationId xmlns:a16="http://schemas.microsoft.com/office/drawing/2014/main" id="{8CC6CE8C-B8DE-6C21-7FB6-07A746BE867F}"/>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58423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D3D93-0416-BE68-AE5A-C44CDAFA591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59B383C-5ED0-65C9-BE1E-1B338B6A1430}"/>
              </a:ext>
            </a:extLst>
          </p:cNvPr>
          <p:cNvSpPr>
            <a:spLocks noGrp="1"/>
          </p:cNvSpPr>
          <p:nvPr>
            <p:ph idx="1"/>
          </p:nvPr>
        </p:nvSpPr>
        <p:spPr/>
        <p:txBody>
          <a:bodyPr/>
          <a:lstStyle/>
          <a:p>
            <a:r>
              <a:rPr kumimoji="1" lang="en-US" altLang="zh-CN" dirty="0"/>
              <a:t>http://114.214.169.33:8011/login</a:t>
            </a:r>
            <a:endParaRPr kumimoji="1" lang="zh-CN" altLang="en-US" dirty="0"/>
          </a:p>
        </p:txBody>
      </p:sp>
    </p:spTree>
    <p:extLst>
      <p:ext uri="{BB962C8B-B14F-4D97-AF65-F5344CB8AC3E}">
        <p14:creationId xmlns:p14="http://schemas.microsoft.com/office/powerpoint/2010/main" val="228317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77029-5191-E901-C81E-6314429AB52E}"/>
              </a:ext>
            </a:extLst>
          </p:cNvPr>
          <p:cNvSpPr>
            <a:spLocks noGrp="1"/>
          </p:cNvSpPr>
          <p:nvPr>
            <p:ph type="title"/>
          </p:nvPr>
        </p:nvSpPr>
        <p:spPr/>
        <p:txBody>
          <a:bodyPr/>
          <a:lstStyle/>
          <a:p>
            <a:r>
              <a:rPr kumimoji="1" lang="zh-CN" altLang="en-US" dirty="0"/>
              <a:t>实验目的</a:t>
            </a:r>
          </a:p>
        </p:txBody>
      </p:sp>
      <p:sp>
        <p:nvSpPr>
          <p:cNvPr id="3" name="内容占位符 2">
            <a:extLst>
              <a:ext uri="{FF2B5EF4-FFF2-40B4-BE49-F238E27FC236}">
                <a16:creationId xmlns:a16="http://schemas.microsoft.com/office/drawing/2014/main" id="{6E081C63-6288-4E74-1A4A-7E3C45C18970}"/>
              </a:ext>
            </a:extLst>
          </p:cNvPr>
          <p:cNvSpPr>
            <a:spLocks noGrp="1"/>
          </p:cNvSpPr>
          <p:nvPr>
            <p:ph idx="1"/>
          </p:nvPr>
        </p:nvSpPr>
        <p:spPr/>
        <p:txBody>
          <a:bodyPr>
            <a:normAutofit/>
          </a:bodyPr>
          <a:lstStyle/>
          <a:p>
            <a:r>
              <a:rPr lang="zh-CN" altLang="en-US" sz="4000" b="0" dirty="0">
                <a:effectLst/>
                <a:latin typeface="Menlo" panose="020B0609030804020204" pitchFamily="49" charset="0"/>
              </a:rPr>
              <a:t> 理解非对称加密算法</a:t>
            </a:r>
          </a:p>
          <a:p>
            <a:r>
              <a:rPr lang="zh-CN" altLang="en-US" sz="4000" b="0" dirty="0">
                <a:effectLst/>
                <a:latin typeface="Menlo" panose="020B0609030804020204" pitchFamily="49" charset="0"/>
              </a:rPr>
              <a:t> 理解椭圆曲线算法</a:t>
            </a:r>
            <a:r>
              <a:rPr lang="en-US" altLang="zh-CN" sz="4000" b="0" dirty="0">
                <a:effectLst/>
                <a:latin typeface="Menlo" panose="020B0609030804020204" pitchFamily="49" charset="0"/>
              </a:rPr>
              <a:t>ECC</a:t>
            </a:r>
          </a:p>
          <a:p>
            <a:r>
              <a:rPr lang="en-US" altLang="zh-CN" sz="4000" b="0" dirty="0">
                <a:effectLst/>
                <a:latin typeface="Menlo" panose="020B0609030804020204" pitchFamily="49" charset="0"/>
              </a:rPr>
              <a:t> </a:t>
            </a:r>
            <a:r>
              <a:rPr lang="zh-CN" altLang="en-US" sz="4000" b="0" dirty="0">
                <a:effectLst/>
                <a:latin typeface="Menlo" panose="020B0609030804020204" pitchFamily="49" charset="0"/>
              </a:rPr>
              <a:t>实现比特币上的椭圆曲线</a:t>
            </a:r>
            <a:r>
              <a:rPr lang="en-US" altLang="zh-CN" sz="4000" b="0" dirty="0">
                <a:effectLst/>
                <a:latin typeface="Menlo" panose="020B0609030804020204" pitchFamily="49" charset="0"/>
              </a:rPr>
              <a:t>secp256k1</a:t>
            </a:r>
            <a:r>
              <a:rPr lang="zh-CN" altLang="en-US" sz="4000" b="0" dirty="0">
                <a:effectLst/>
                <a:latin typeface="Menlo" panose="020B0609030804020204" pitchFamily="49" charset="0"/>
              </a:rPr>
              <a:t>算法</a:t>
            </a:r>
          </a:p>
        </p:txBody>
      </p:sp>
    </p:spTree>
    <p:extLst>
      <p:ext uri="{BB962C8B-B14F-4D97-AF65-F5344CB8AC3E}">
        <p14:creationId xmlns:p14="http://schemas.microsoft.com/office/powerpoint/2010/main" val="155214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AA483-7D45-9C80-0768-ABE59244F720}"/>
              </a:ext>
            </a:extLst>
          </p:cNvPr>
          <p:cNvSpPr>
            <a:spLocks noGrp="1"/>
          </p:cNvSpPr>
          <p:nvPr>
            <p:ph type="title"/>
          </p:nvPr>
        </p:nvSpPr>
        <p:spPr/>
        <p:txBody>
          <a:bodyPr/>
          <a:lstStyle/>
          <a:p>
            <a:r>
              <a:rPr lang="zh-CN" altLang="en-US" b="1" dirty="0">
                <a:effectLst/>
                <a:latin typeface="Menlo" panose="020B0609030804020204" pitchFamily="49" charset="0"/>
              </a:rPr>
              <a:t>非对称加密算法</a:t>
            </a:r>
            <a:endParaRPr kumimoji="1" lang="zh-CN" altLang="en-US" dirty="0"/>
          </a:p>
        </p:txBody>
      </p:sp>
      <p:pic>
        <p:nvPicPr>
          <p:cNvPr id="5" name="内容占位符 4" descr="图示&#10;&#10;描述已自动生成">
            <a:extLst>
              <a:ext uri="{FF2B5EF4-FFF2-40B4-BE49-F238E27FC236}">
                <a16:creationId xmlns:a16="http://schemas.microsoft.com/office/drawing/2014/main" id="{AF5A0BF2-D6A2-DB1F-985A-811EA42515AE}"/>
              </a:ext>
            </a:extLst>
          </p:cNvPr>
          <p:cNvPicPr>
            <a:picLocks noGrp="1" noChangeAspect="1"/>
          </p:cNvPicPr>
          <p:nvPr>
            <p:ph idx="1"/>
          </p:nvPr>
        </p:nvPicPr>
        <p:blipFill>
          <a:blip r:embed="rId3"/>
          <a:stretch>
            <a:fillRect/>
          </a:stretch>
        </p:blipFill>
        <p:spPr>
          <a:xfrm>
            <a:off x="3914806" y="1484742"/>
            <a:ext cx="5505387" cy="5373258"/>
          </a:xfrm>
        </p:spPr>
      </p:pic>
    </p:spTree>
    <p:extLst>
      <p:ext uri="{BB962C8B-B14F-4D97-AF65-F5344CB8AC3E}">
        <p14:creationId xmlns:p14="http://schemas.microsoft.com/office/powerpoint/2010/main" val="240475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397FD-00F8-EB2E-3863-3700D1AD109B}"/>
              </a:ext>
            </a:extLst>
          </p:cNvPr>
          <p:cNvSpPr>
            <a:spLocks noGrp="1"/>
          </p:cNvSpPr>
          <p:nvPr>
            <p:ph type="title"/>
          </p:nvPr>
        </p:nvSpPr>
        <p:spPr/>
        <p:txBody>
          <a:bodyPr/>
          <a:lstStyle/>
          <a:p>
            <a:r>
              <a:rPr kumimoji="1" lang="zh-CN" altLang="en-US" dirty="0"/>
              <a:t>非对称加密底层原理</a:t>
            </a:r>
            <a:r>
              <a:rPr kumimoji="1" lang="en-US" altLang="zh-CN" dirty="0"/>
              <a:t>:</a:t>
            </a:r>
            <a:r>
              <a:rPr kumimoji="1" lang="zh-CN" altLang="en-US" dirty="0"/>
              <a:t>陷门函数</a:t>
            </a:r>
          </a:p>
        </p:txBody>
      </p:sp>
      <p:sp>
        <p:nvSpPr>
          <p:cNvPr id="3" name="内容占位符 2">
            <a:extLst>
              <a:ext uri="{FF2B5EF4-FFF2-40B4-BE49-F238E27FC236}">
                <a16:creationId xmlns:a16="http://schemas.microsoft.com/office/drawing/2014/main" id="{C0E765F8-72C8-3D0B-70DB-99D0DF226C9A}"/>
              </a:ext>
            </a:extLst>
          </p:cNvPr>
          <p:cNvSpPr>
            <a:spLocks noGrp="1"/>
          </p:cNvSpPr>
          <p:nvPr>
            <p:ph idx="1"/>
          </p:nvPr>
        </p:nvSpPr>
        <p:spPr/>
        <p:txBody>
          <a:bodyPr/>
          <a:lstStyle/>
          <a:p>
            <a:r>
              <a:rPr lang="zh-CN" altLang="en-US" b="0" i="0" dirty="0">
                <a:effectLst/>
                <a:latin typeface="Arial" panose="020B0604020202020204" pitchFamily="34" charset="0"/>
              </a:rPr>
              <a:t>在</a:t>
            </a:r>
            <a:r>
              <a:rPr lang="zh-CN" altLang="en-US" b="0" i="0" strike="noStrike" dirty="0">
                <a:effectLst/>
                <a:latin typeface="Arial" panose="020B0604020202020204" pitchFamily="34" charset="0"/>
              </a:rPr>
              <a:t>理论计算机科学</a:t>
            </a:r>
            <a:r>
              <a:rPr lang="zh-CN" altLang="en-US" b="0" i="0" dirty="0">
                <a:effectLst/>
                <a:latin typeface="Arial" panose="020B0604020202020204" pitchFamily="34" charset="0"/>
              </a:rPr>
              <a:t>和</a:t>
            </a:r>
            <a:r>
              <a:rPr lang="zh-CN" altLang="en-US" b="0" i="0" strike="noStrike" dirty="0">
                <a:effectLst/>
                <a:latin typeface="Arial" panose="020B0604020202020204" pitchFamily="34" charset="0"/>
              </a:rPr>
              <a:t>密码学</a:t>
            </a:r>
            <a:r>
              <a:rPr lang="zh-CN" altLang="en-US" b="0" i="0" dirty="0">
                <a:effectLst/>
                <a:latin typeface="Arial" panose="020B0604020202020204" pitchFamily="34" charset="0"/>
              </a:rPr>
              <a:t>中，</a:t>
            </a:r>
            <a:r>
              <a:rPr lang="zh-CN" altLang="en-US" b="1" i="0" dirty="0">
                <a:effectLst/>
                <a:latin typeface="Arial" panose="020B0604020202020204" pitchFamily="34" charset="0"/>
              </a:rPr>
              <a:t>陷门函数</a:t>
            </a:r>
            <a:r>
              <a:rPr lang="zh-CN" altLang="en-US" b="0" i="0" strike="noStrike" dirty="0">
                <a:effectLst/>
                <a:latin typeface="Arial" panose="020B0604020202020204" pitchFamily="34" charset="0"/>
              </a:rPr>
              <a:t>是</a:t>
            </a:r>
            <a:r>
              <a:rPr lang="zh-CN" altLang="en-US" b="0" i="0" dirty="0">
                <a:effectLst/>
                <a:latin typeface="Arial" panose="020B0604020202020204" pitchFamily="34" charset="0"/>
              </a:rPr>
              <a:t>一种在一个方向上很容易计算，但在没有特殊信息的情况下很难在相反方向上计算（寻找它的</a:t>
            </a:r>
            <a:r>
              <a:rPr lang="zh-CN" altLang="en-US" b="0" i="0" strike="noStrike" dirty="0">
                <a:effectLst/>
                <a:latin typeface="Arial" panose="020B0604020202020204" pitchFamily="34" charset="0"/>
              </a:rPr>
              <a:t>逆</a:t>
            </a:r>
            <a:r>
              <a:rPr lang="zh-CN" altLang="en-US" b="0" i="0" dirty="0">
                <a:effectLst/>
                <a:latin typeface="Arial" panose="020B0604020202020204" pitchFamily="34" charset="0"/>
              </a:rPr>
              <a:t>）的函数，称为“陷门”。陷门函数是</a:t>
            </a:r>
            <a:r>
              <a:rPr lang="zh-CN" altLang="en-US" b="0" i="0" strike="noStrike" dirty="0">
                <a:effectLst/>
                <a:latin typeface="Arial" panose="020B0604020202020204" pitchFamily="34" charset="0"/>
              </a:rPr>
              <a:t>单向函数</a:t>
            </a:r>
            <a:r>
              <a:rPr lang="zh-CN" altLang="en-US" b="0" i="0" dirty="0">
                <a:effectLst/>
                <a:latin typeface="Arial" panose="020B0604020202020204" pitchFamily="34" charset="0"/>
              </a:rPr>
              <a:t>的一种特殊情况，广泛用于</a:t>
            </a:r>
            <a:r>
              <a:rPr lang="zh-CN" altLang="en-US" b="0" i="0" strike="noStrike" dirty="0">
                <a:effectLst/>
                <a:latin typeface="Arial" panose="020B0604020202020204" pitchFamily="34" charset="0"/>
              </a:rPr>
              <a:t>公钥密码学</a:t>
            </a:r>
            <a:r>
              <a:rPr lang="zh-CN" altLang="en-US" b="0" i="0" dirty="0">
                <a:effectLst/>
                <a:latin typeface="Arial" panose="020B0604020202020204" pitchFamily="34" charset="0"/>
              </a:rPr>
              <a:t>中。</a:t>
            </a:r>
            <a:endParaRPr lang="en-US" altLang="zh-CN" b="0" i="0" dirty="0">
              <a:effectLst/>
              <a:latin typeface="Arial" panose="020B0604020202020204" pitchFamily="34" charset="0"/>
            </a:endParaRPr>
          </a:p>
          <a:p>
            <a:endParaRPr kumimoji="1" lang="zh-CN" altLang="en-US" dirty="0"/>
          </a:p>
        </p:txBody>
      </p:sp>
      <p:pic>
        <p:nvPicPr>
          <p:cNvPr id="5" name="图片 4" descr="图示, 维恩图&#10;&#10;描述已自动生成">
            <a:extLst>
              <a:ext uri="{FF2B5EF4-FFF2-40B4-BE49-F238E27FC236}">
                <a16:creationId xmlns:a16="http://schemas.microsoft.com/office/drawing/2014/main" id="{D3F87A94-2D1A-FFBA-9A78-7E0CDE76E22D}"/>
              </a:ext>
            </a:extLst>
          </p:cNvPr>
          <p:cNvPicPr>
            <a:picLocks noChangeAspect="1"/>
          </p:cNvPicPr>
          <p:nvPr/>
        </p:nvPicPr>
        <p:blipFill>
          <a:blip r:embed="rId2"/>
          <a:stretch>
            <a:fillRect/>
          </a:stretch>
        </p:blipFill>
        <p:spPr>
          <a:xfrm>
            <a:off x="6096000" y="3429000"/>
            <a:ext cx="4663068" cy="3295235"/>
          </a:xfrm>
          <a:prstGeom prst="rect">
            <a:avLst/>
          </a:prstGeom>
        </p:spPr>
      </p:pic>
    </p:spTree>
    <p:extLst>
      <p:ext uri="{BB962C8B-B14F-4D97-AF65-F5344CB8AC3E}">
        <p14:creationId xmlns:p14="http://schemas.microsoft.com/office/powerpoint/2010/main" val="99130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D2254-E3F0-D4C0-6A9C-CCDD51B86248}"/>
              </a:ext>
            </a:extLst>
          </p:cNvPr>
          <p:cNvSpPr>
            <a:spLocks noGrp="1"/>
          </p:cNvSpPr>
          <p:nvPr>
            <p:ph type="title"/>
          </p:nvPr>
        </p:nvSpPr>
        <p:spPr/>
        <p:txBody>
          <a:bodyPr/>
          <a:lstStyle/>
          <a:p>
            <a:r>
              <a:rPr kumimoji="1" lang="zh-CN" altLang="en-US" dirty="0"/>
              <a:t>举例：素数分解问题</a:t>
            </a:r>
          </a:p>
        </p:txBody>
      </p:sp>
      <p:sp>
        <p:nvSpPr>
          <p:cNvPr id="3" name="内容占位符 2">
            <a:extLst>
              <a:ext uri="{FF2B5EF4-FFF2-40B4-BE49-F238E27FC236}">
                <a16:creationId xmlns:a16="http://schemas.microsoft.com/office/drawing/2014/main" id="{08D03499-8C97-7797-6154-E6B5124F269E}"/>
              </a:ext>
            </a:extLst>
          </p:cNvPr>
          <p:cNvSpPr>
            <a:spLocks noGrp="1"/>
          </p:cNvSpPr>
          <p:nvPr>
            <p:ph idx="1"/>
          </p:nvPr>
        </p:nvSpPr>
        <p:spPr/>
        <p:txBody>
          <a:bodyPr/>
          <a:lstStyle/>
          <a:p>
            <a:r>
              <a:rPr lang="en-US" altLang="zh-CN" b="0" i="0" dirty="0">
                <a:solidFill>
                  <a:srgbClr val="202122"/>
                </a:solidFill>
                <a:effectLst/>
                <a:latin typeface="Arial" panose="020B0604020202020204" pitchFamily="34" charset="0"/>
              </a:rPr>
              <a:t>6895601 </a:t>
            </a:r>
            <a:r>
              <a:rPr lang="zh-CN" altLang="en-US" b="0" i="0" dirty="0">
                <a:solidFill>
                  <a:srgbClr val="202122"/>
                </a:solidFill>
                <a:effectLst/>
                <a:latin typeface="Arial" panose="020B0604020202020204" pitchFamily="34" charset="0"/>
              </a:rPr>
              <a:t>是两个素数的乘积。那两个素数是多少？</a:t>
            </a:r>
            <a:endParaRPr lang="en-US" altLang="zh-CN" b="0" i="0" dirty="0">
              <a:solidFill>
                <a:srgbClr val="202122"/>
              </a:solidFill>
              <a:effectLst/>
              <a:latin typeface="Arial" panose="020B0604020202020204" pitchFamily="34" charset="0"/>
            </a:endParaRPr>
          </a:p>
          <a:p>
            <a:r>
              <a:rPr lang="zh-CN" altLang="en-US" b="0" i="0" dirty="0">
                <a:solidFill>
                  <a:srgbClr val="202122"/>
                </a:solidFill>
                <a:effectLst/>
                <a:latin typeface="Arial" panose="020B0604020202020204" pitchFamily="34" charset="0"/>
              </a:rPr>
              <a:t>已知 </a:t>
            </a:r>
            <a:r>
              <a:rPr lang="en-US" altLang="zh-CN" b="0" i="0" dirty="0">
                <a:solidFill>
                  <a:srgbClr val="202122"/>
                </a:solidFill>
                <a:effectLst/>
                <a:latin typeface="Arial" panose="020B0604020202020204" pitchFamily="34" charset="0"/>
              </a:rPr>
              <a:t>1931 </a:t>
            </a:r>
            <a:r>
              <a:rPr lang="zh-CN" altLang="en-US" b="0" i="0" dirty="0">
                <a:solidFill>
                  <a:srgbClr val="202122"/>
                </a:solidFill>
                <a:effectLst/>
                <a:latin typeface="Arial" panose="020B0604020202020204" pitchFamily="34" charset="0"/>
              </a:rPr>
              <a:t>是其中一个数字</a:t>
            </a:r>
            <a:endParaRPr kumimoji="1" lang="en-US" altLang="zh-CN" dirty="0">
              <a:solidFill>
                <a:srgbClr val="202122"/>
              </a:solidFill>
              <a:latin typeface="Arial" panose="020B0604020202020204" pitchFamily="34" charset="0"/>
            </a:endParaRPr>
          </a:p>
        </p:txBody>
      </p:sp>
    </p:spTree>
    <p:extLst>
      <p:ext uri="{BB962C8B-B14F-4D97-AF65-F5344CB8AC3E}">
        <p14:creationId xmlns:p14="http://schemas.microsoft.com/office/powerpoint/2010/main" val="17134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CB0D9-24D5-CC61-71D5-49A5ADCBE761}"/>
              </a:ext>
            </a:extLst>
          </p:cNvPr>
          <p:cNvSpPr>
            <a:spLocks noGrp="1"/>
          </p:cNvSpPr>
          <p:nvPr>
            <p:ph type="title"/>
          </p:nvPr>
        </p:nvSpPr>
        <p:spPr/>
        <p:txBody>
          <a:bodyPr/>
          <a:lstStyle/>
          <a:p>
            <a:r>
              <a:rPr kumimoji="1" lang="zh-CN" altLang="en-US" dirty="0"/>
              <a:t>椭圆曲线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1C7C6A-4396-BDD7-2D06-F495ED25CAC7}"/>
                  </a:ext>
                </a:extLst>
              </p:cNvPr>
              <p:cNvSpPr>
                <a:spLocks noGrp="1"/>
              </p:cNvSpPr>
              <p:nvPr>
                <p:ph idx="1"/>
              </p:nvPr>
            </p:nvSpPr>
            <p:spPr/>
            <p:txBody>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m:rPr>
                        <m:nor/>
                      </m:rPr>
                      <a:rPr lang="en-US" altLang="zh-CN"/>
                      <m:t> = </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m:rPr>
                        <m:nor/>
                      </m:rPr>
                      <a:rPr lang="en-US" altLang="zh-CN"/>
                      <m:t> + </m:t>
                    </m:r>
                    <m:r>
                      <m:rPr>
                        <m:nor/>
                      </m:rPr>
                      <a:rPr lang="en-US" altLang="zh-CN"/>
                      <m:t>ax</m:t>
                    </m:r>
                    <m:r>
                      <m:rPr>
                        <m:nor/>
                      </m:rPr>
                      <a:rPr lang="en-US" altLang="zh-CN"/>
                      <m:t> + </m:t>
                    </m:r>
                    <m:r>
                      <m:rPr>
                        <m:nor/>
                      </m:rPr>
                      <a:rPr lang="en-US" altLang="zh-CN"/>
                      <m:t>b</m:t>
                    </m:r>
                  </m:oMath>
                </a14:m>
                <a:r>
                  <a:rPr kumimoji="1" lang="en-US" altLang="zh-CN" dirty="0"/>
                  <a:t>, 4</a:t>
                </a:r>
                <a14:m>
                  <m:oMath xmlns:m="http://schemas.openxmlformats.org/officeDocument/2006/math">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𝑎</m:t>
                        </m:r>
                      </m:e>
                      <m:sup>
                        <m:r>
                          <a:rPr kumimoji="1" lang="en-US" altLang="zh-CN" b="0" i="1" smtClean="0">
                            <a:latin typeface="Cambria Math" panose="02040503050406030204" pitchFamily="18" charset="0"/>
                          </a:rPr>
                          <m:t>3</m:t>
                        </m:r>
                      </m:sup>
                    </m:sSup>
                    <m:r>
                      <a:rPr kumimoji="1" lang="en-US" altLang="zh-CN" b="0" i="1" smtClean="0">
                        <a:latin typeface="Cambria Math" panose="02040503050406030204" pitchFamily="18" charset="0"/>
                      </a:rPr>
                      <m:t>+27</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𝑏</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ea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id="{381C7C6A-4396-BDD7-2D06-F495ED25CAC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9E51977-00CD-4EC3-3C81-8F5BDFFD3F69}"/>
              </a:ext>
            </a:extLst>
          </p:cNvPr>
          <p:cNvPicPr>
            <a:picLocks noChangeAspect="1"/>
          </p:cNvPicPr>
          <p:nvPr/>
        </p:nvPicPr>
        <p:blipFill>
          <a:blip r:embed="rId3"/>
          <a:stretch>
            <a:fillRect/>
          </a:stretch>
        </p:blipFill>
        <p:spPr>
          <a:xfrm>
            <a:off x="2078618" y="2301875"/>
            <a:ext cx="7454900" cy="4191000"/>
          </a:xfrm>
          <a:prstGeom prst="rect">
            <a:avLst/>
          </a:prstGeom>
        </p:spPr>
      </p:pic>
    </p:spTree>
    <p:extLst>
      <p:ext uri="{BB962C8B-B14F-4D97-AF65-F5344CB8AC3E}">
        <p14:creationId xmlns:p14="http://schemas.microsoft.com/office/powerpoint/2010/main" val="236932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764C8-6B4B-C09F-B608-F8620983A5A9}"/>
              </a:ext>
            </a:extLst>
          </p:cNvPr>
          <p:cNvSpPr>
            <a:spLocks noGrp="1"/>
          </p:cNvSpPr>
          <p:nvPr>
            <p:ph type="title"/>
          </p:nvPr>
        </p:nvSpPr>
        <p:spPr/>
        <p:txBody>
          <a:bodyPr/>
          <a:lstStyle/>
          <a:p>
            <a:r>
              <a:rPr kumimoji="1" lang="en-US" altLang="zh-CN" dirty="0"/>
              <a:t>ECC</a:t>
            </a:r>
            <a:r>
              <a:rPr kumimoji="1" lang="zh-CN" altLang="en-US" dirty="0"/>
              <a:t>上的陷门函数</a:t>
            </a:r>
          </a:p>
        </p:txBody>
      </p:sp>
      <p:sp>
        <p:nvSpPr>
          <p:cNvPr id="3" name="内容占位符 2">
            <a:extLst>
              <a:ext uri="{FF2B5EF4-FFF2-40B4-BE49-F238E27FC236}">
                <a16:creationId xmlns:a16="http://schemas.microsoft.com/office/drawing/2014/main" id="{615E08C3-B0E0-5563-0C94-7EFDF45F0C10}"/>
              </a:ext>
            </a:extLst>
          </p:cNvPr>
          <p:cNvSpPr>
            <a:spLocks noGrp="1"/>
          </p:cNvSpPr>
          <p:nvPr>
            <p:ph idx="1"/>
          </p:nvPr>
        </p:nvSpPr>
        <p:spPr/>
        <p:txBody>
          <a:bodyPr>
            <a:normAutofit/>
          </a:bodyPr>
          <a:lstStyle/>
          <a:p>
            <a:r>
              <a:rPr lang="zh-CN" altLang="en-US" sz="4400" dirty="0">
                <a:solidFill>
                  <a:srgbClr val="333333"/>
                </a:solidFill>
                <a:effectLst/>
              </a:rPr>
              <a:t>陷⻔函数函数是建⽴在 </a:t>
            </a:r>
            <a:r>
              <a:rPr lang="zh-CN" altLang="en-US" sz="4400" dirty="0">
                <a:solidFill>
                  <a:srgbClr val="333333"/>
                </a:solidFill>
                <a:effectLst/>
                <a:latin typeface="Helvetica Neue" panose="02000503000000020004" pitchFamily="2" charset="0"/>
              </a:rPr>
              <a:t>“</a:t>
            </a:r>
            <a:r>
              <a:rPr lang="zh-CN" altLang="en-US" sz="4400" dirty="0">
                <a:solidFill>
                  <a:srgbClr val="FF0000"/>
                </a:solidFill>
                <a:effectLst/>
              </a:rPr>
              <a:t>有限域</a:t>
            </a:r>
            <a:r>
              <a:rPr lang="zh-CN" altLang="en-US" sz="4400" dirty="0">
                <a:solidFill>
                  <a:srgbClr val="333333"/>
                </a:solidFill>
                <a:effectLst/>
              </a:rPr>
              <a:t>上的⼆元三次曲线上的点</a:t>
            </a:r>
            <a:r>
              <a:rPr lang="zh-CN" altLang="en-US" sz="4400" dirty="0">
                <a:solidFill>
                  <a:srgbClr val="333333"/>
                </a:solidFill>
                <a:effectLst/>
                <a:latin typeface="Helvetica Neue" panose="02000503000000020004" pitchFamily="2" charset="0"/>
              </a:rPr>
              <a:t>”</a:t>
            </a:r>
            <a:r>
              <a:rPr lang="zh-CN" altLang="en-US" sz="4400" dirty="0">
                <a:solidFill>
                  <a:srgbClr val="333333"/>
                </a:solidFill>
                <a:effectLst/>
              </a:rPr>
              <a:t>上 ，组成⼀个</a:t>
            </a:r>
            <a:r>
              <a:rPr lang="zh-CN" altLang="en-US" sz="4400" dirty="0">
                <a:solidFill>
                  <a:srgbClr val="FF0000"/>
                </a:solidFill>
                <a:effectLst/>
              </a:rPr>
              <a:t>阿⻉尔群</a:t>
            </a:r>
            <a:r>
              <a:rPr lang="zh-CN" altLang="en-US" sz="4400" dirty="0">
                <a:solidFill>
                  <a:srgbClr val="0088CC"/>
                </a:solidFill>
                <a:effectLst/>
              </a:rPr>
              <a:t> </a:t>
            </a:r>
            <a:r>
              <a:rPr lang="zh-CN" altLang="en-US" sz="4400" dirty="0">
                <a:solidFill>
                  <a:srgbClr val="333333"/>
                </a:solidFill>
                <a:effectLst/>
              </a:rPr>
              <a:t>（满⾜ 封闭性，结合性，有单位元，有逆元）。</a:t>
            </a:r>
            <a:endParaRPr lang="zh-CN" altLang="en-US" sz="4400" dirty="0"/>
          </a:p>
        </p:txBody>
      </p:sp>
    </p:spTree>
    <p:extLst>
      <p:ext uri="{BB962C8B-B14F-4D97-AF65-F5344CB8AC3E}">
        <p14:creationId xmlns:p14="http://schemas.microsoft.com/office/powerpoint/2010/main" val="141762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C6425-779C-22CC-852F-123F938A83B7}"/>
              </a:ext>
            </a:extLst>
          </p:cNvPr>
          <p:cNvSpPr>
            <a:spLocks noGrp="1"/>
          </p:cNvSpPr>
          <p:nvPr>
            <p:ph type="title"/>
          </p:nvPr>
        </p:nvSpPr>
        <p:spPr/>
        <p:txBody>
          <a:bodyPr/>
          <a:lstStyle/>
          <a:p>
            <a:r>
              <a:rPr kumimoji="1" lang="zh-CN" altLang="en-US" dirty="0"/>
              <a:t>有限域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8104BB-98BD-BACC-646E-C5C4BFF6AC94}"/>
                  </a:ext>
                </a:extLst>
              </p:cNvPr>
              <p:cNvSpPr>
                <a:spLocks noGrp="1"/>
              </p:cNvSpPr>
              <p:nvPr>
                <p:ph idx="1"/>
              </p:nvPr>
            </p:nvSpPr>
            <p:spPr/>
            <p:txBody>
              <a:bodyPr>
                <a:normAutofit/>
              </a:bodyPr>
              <a:lstStyle/>
              <a:p>
                <a:r>
                  <a:rPr lang="zh-CN" altLang="en-US" sz="4400" b="0" i="0" dirty="0">
                    <a:effectLst/>
                    <a:latin typeface="Arial" panose="020B0604020202020204" pitchFamily="34" charset="0"/>
                  </a:rPr>
                  <a:t>包含有限个</a:t>
                </a:r>
                <a:r>
                  <a:rPr lang="zh-CN" altLang="en-US" sz="4400" b="0" i="0" u="none" strike="noStrike" dirty="0">
                    <a:effectLst/>
                    <a:latin typeface="Arial" panose="020B0604020202020204" pitchFamily="34" charset="0"/>
                  </a:rPr>
                  <a:t>元素</a:t>
                </a:r>
                <a:r>
                  <a:rPr lang="zh-CN" altLang="en-US" sz="4400" b="0" i="0" dirty="0">
                    <a:effectLst/>
                    <a:latin typeface="Arial" panose="020B0604020202020204" pitchFamily="34" charset="0"/>
                  </a:rPr>
                  <a:t>的</a:t>
                </a:r>
                <a:r>
                  <a:rPr lang="zh-CN" altLang="en-US" sz="4400" b="0" i="0" u="none" strike="noStrike" dirty="0">
                    <a:effectLst/>
                    <a:latin typeface="Arial" panose="020B0604020202020204" pitchFamily="34" charset="0"/>
                  </a:rPr>
                  <a:t>域</a:t>
                </a:r>
                <a:endParaRPr lang="en-US" altLang="zh-CN" sz="4400" b="0" i="0" u="none" strike="noStrike" dirty="0">
                  <a:effectLst/>
                  <a:latin typeface="Arial" panose="020B0604020202020204" pitchFamily="34" charset="0"/>
                </a:endParaRPr>
              </a:p>
              <a:p>
                <a:endParaRPr kumimoji="1" lang="en-US" altLang="zh-CN" sz="4400" dirty="0">
                  <a:latin typeface="Arial" panose="020B0604020202020204" pitchFamily="34" charset="0"/>
                </a:endParaRPr>
              </a:p>
              <a:p>
                <a14:m>
                  <m:oMath xmlns:m="http://schemas.openxmlformats.org/officeDocument/2006/math">
                    <m:sSup>
                      <m:sSupPr>
                        <m:ctrlPr>
                          <a:rPr lang="en-US" altLang="zh-CN" sz="4400" i="1" smtClean="0">
                            <a:latin typeface="Cambria Math" panose="02040503050406030204" pitchFamily="18" charset="0"/>
                          </a:rPr>
                        </m:ctrlPr>
                      </m:sSupPr>
                      <m:e>
                        <m:r>
                          <a:rPr lang="en-US" altLang="zh-CN" sz="4400" b="0" i="1" smtClean="0">
                            <a:latin typeface="Cambria Math" panose="02040503050406030204" pitchFamily="18" charset="0"/>
                          </a:rPr>
                          <m:t>𝑦</m:t>
                        </m:r>
                      </m:e>
                      <m:sup>
                        <m:r>
                          <a:rPr lang="en-US" altLang="zh-CN" sz="4400" b="0" i="1" smtClean="0">
                            <a:latin typeface="Cambria Math" panose="02040503050406030204" pitchFamily="18" charset="0"/>
                          </a:rPr>
                          <m:t>2</m:t>
                        </m:r>
                      </m:sup>
                    </m:sSup>
                    <m:r>
                      <m:rPr>
                        <m:nor/>
                      </m:rPr>
                      <a:rPr lang="en-US" altLang="zh-CN" sz="4400"/>
                      <m:t> </m:t>
                    </m:r>
                    <m:r>
                      <m:rPr>
                        <m:nor/>
                      </m:rPr>
                      <a:rPr lang="en-US" altLang="zh-CN" sz="4400" b="0" i="0" smtClean="0">
                        <a:latin typeface="Cambria Math" panose="02040503050406030204" pitchFamily="18" charset="0"/>
                      </a:rPr>
                      <m:t> </m:t>
                    </m:r>
                    <m:r>
                      <a:rPr lang="en-US" altLang="zh-CN" sz="4400" i="1" smtClean="0">
                        <a:latin typeface="Cambria Math" panose="02040503050406030204" pitchFamily="18" charset="0"/>
                        <a:ea typeface="Cambria Math" panose="02040503050406030204" pitchFamily="18" charset="0"/>
                      </a:rPr>
                      <m:t>≡</m:t>
                    </m:r>
                    <m:r>
                      <m:rPr>
                        <m:nor/>
                      </m:rPr>
                      <a:rPr lang="en-US" altLang="zh-CN" sz="4400"/>
                      <m:t> </m:t>
                    </m:r>
                    <m:sSup>
                      <m:sSupPr>
                        <m:ctrlPr>
                          <a:rPr lang="en-US" altLang="zh-CN" sz="4400" i="1" smtClean="0">
                            <a:latin typeface="Cambria Math" panose="02040503050406030204" pitchFamily="18" charset="0"/>
                          </a:rPr>
                        </m:ctrlPr>
                      </m:sSupPr>
                      <m:e>
                        <m:r>
                          <a:rPr lang="en-US" altLang="zh-CN" sz="4400" b="0" i="1" smtClean="0">
                            <a:latin typeface="Cambria Math" panose="02040503050406030204" pitchFamily="18" charset="0"/>
                          </a:rPr>
                          <m:t>𝑥</m:t>
                        </m:r>
                      </m:e>
                      <m:sup>
                        <m:r>
                          <a:rPr lang="en-US" altLang="zh-CN" sz="4400" b="0" i="1" smtClean="0">
                            <a:latin typeface="Cambria Math" panose="02040503050406030204" pitchFamily="18" charset="0"/>
                          </a:rPr>
                          <m:t>3</m:t>
                        </m:r>
                      </m:sup>
                    </m:sSup>
                    <m:r>
                      <m:rPr>
                        <m:nor/>
                      </m:rPr>
                      <a:rPr lang="en-US" altLang="zh-CN" sz="4400"/>
                      <m:t> + </m:t>
                    </m:r>
                    <m:r>
                      <m:rPr>
                        <m:nor/>
                      </m:rPr>
                      <a:rPr lang="en-US" altLang="zh-CN" sz="4400"/>
                      <m:t>ax</m:t>
                    </m:r>
                    <m:r>
                      <m:rPr>
                        <m:nor/>
                      </m:rPr>
                      <a:rPr lang="en-US" altLang="zh-CN" sz="4400"/>
                      <m:t> + </m:t>
                    </m:r>
                    <m:r>
                      <m:rPr>
                        <m:nor/>
                      </m:rPr>
                      <a:rPr lang="en-US" altLang="zh-CN" sz="4400"/>
                      <m:t>b</m:t>
                    </m:r>
                    <m:r>
                      <m:rPr>
                        <m:nor/>
                      </m:rPr>
                      <a:rPr lang="en-US" altLang="zh-CN" sz="4400" b="0" i="0" smtClean="0"/>
                      <m:t> (</m:t>
                    </m:r>
                    <m:r>
                      <m:rPr>
                        <m:nor/>
                      </m:rPr>
                      <a:rPr lang="en-US" altLang="zh-CN" sz="4400" b="0" i="0" smtClean="0"/>
                      <m:t>mod</m:t>
                    </m:r>
                    <m:r>
                      <m:rPr>
                        <m:nor/>
                      </m:rPr>
                      <a:rPr lang="en-US" altLang="zh-CN" sz="4400" b="0" i="0" smtClean="0"/>
                      <m:t> </m:t>
                    </m:r>
                    <m:r>
                      <m:rPr>
                        <m:nor/>
                      </m:rPr>
                      <a:rPr lang="en-US" altLang="zh-CN" sz="4400" b="0" i="0" smtClean="0"/>
                      <m:t>n</m:t>
                    </m:r>
                    <m:r>
                      <m:rPr>
                        <m:nor/>
                      </m:rPr>
                      <a:rPr lang="en-US" altLang="zh-CN" sz="4400" b="0" i="0" smtClean="0"/>
                      <m:t>)</m:t>
                    </m:r>
                  </m:oMath>
                </a14:m>
                <a:endParaRPr lang="en-US" altLang="zh-CN" sz="4400" b="0" dirty="0"/>
              </a:p>
              <a:p>
                <a:endParaRPr kumimoji="1" lang="en-US" altLang="zh-CN" sz="4400" dirty="0"/>
              </a:p>
            </p:txBody>
          </p:sp>
        </mc:Choice>
        <mc:Fallback xmlns="">
          <p:sp>
            <p:nvSpPr>
              <p:cNvPr id="3" name="内容占位符 2">
                <a:extLst>
                  <a:ext uri="{FF2B5EF4-FFF2-40B4-BE49-F238E27FC236}">
                    <a16:creationId xmlns:a16="http://schemas.microsoft.com/office/drawing/2014/main" id="{B38104BB-98BD-BACC-646E-C5C4BFF6AC94}"/>
                  </a:ext>
                </a:extLst>
              </p:cNvPr>
              <p:cNvSpPr>
                <a:spLocks noGrp="1" noRot="1" noChangeAspect="1" noMove="1" noResize="1" noEditPoints="1" noAdjustHandles="1" noChangeArrowheads="1" noChangeShapeType="1" noTextEdit="1"/>
              </p:cNvSpPr>
              <p:nvPr>
                <p:ph idx="1"/>
              </p:nvPr>
            </p:nvSpPr>
            <p:spPr>
              <a:blipFill>
                <a:blip r:embed="rId2"/>
                <a:stretch>
                  <a:fillRect l="-2171" t="-43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875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D19D6-24E4-8851-590C-A26587DC05C6}"/>
              </a:ext>
            </a:extLst>
          </p:cNvPr>
          <p:cNvSpPr>
            <a:spLocks noGrp="1"/>
          </p:cNvSpPr>
          <p:nvPr>
            <p:ph type="title"/>
          </p:nvPr>
        </p:nvSpPr>
        <p:spPr/>
        <p:txBody>
          <a:bodyPr/>
          <a:lstStyle/>
          <a:p>
            <a:r>
              <a:rPr kumimoji="1" lang="zh-CN" altLang="en-US" dirty="0"/>
              <a:t>椭圆曲线上的加法</a:t>
            </a:r>
            <a:r>
              <a:rPr kumimoji="1" lang="en-US" altLang="zh-CN" dirty="0"/>
              <a:t>: P+Q</a:t>
            </a:r>
            <a:endParaRPr kumimoji="1" lang="zh-CN" altLang="en-US" dirty="0"/>
          </a:p>
        </p:txBody>
      </p:sp>
      <p:sp>
        <p:nvSpPr>
          <p:cNvPr id="3" name="内容占位符 2">
            <a:extLst>
              <a:ext uri="{FF2B5EF4-FFF2-40B4-BE49-F238E27FC236}">
                <a16:creationId xmlns:a16="http://schemas.microsoft.com/office/drawing/2014/main" id="{D246A031-4500-959E-BDBF-C05123DEC90A}"/>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D60F9257-E341-B55C-807A-3A46366659D9}"/>
              </a:ext>
            </a:extLst>
          </p:cNvPr>
          <p:cNvPicPr>
            <a:picLocks noChangeAspect="1"/>
          </p:cNvPicPr>
          <p:nvPr/>
        </p:nvPicPr>
        <p:blipFill>
          <a:blip r:embed="rId2"/>
          <a:stretch>
            <a:fillRect/>
          </a:stretch>
        </p:blipFill>
        <p:spPr>
          <a:xfrm>
            <a:off x="2400610" y="1353344"/>
            <a:ext cx="5740400" cy="5295900"/>
          </a:xfrm>
          <a:prstGeom prst="rect">
            <a:avLst/>
          </a:prstGeom>
        </p:spPr>
      </p:pic>
    </p:spTree>
    <p:extLst>
      <p:ext uri="{BB962C8B-B14F-4D97-AF65-F5344CB8AC3E}">
        <p14:creationId xmlns:p14="http://schemas.microsoft.com/office/powerpoint/2010/main" val="2345066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1173</Words>
  <Application>Microsoft Macintosh PowerPoint</Application>
  <PresentationFormat>宽屏</PresentationFormat>
  <Paragraphs>65</Paragraphs>
  <Slides>18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-apple-system</vt:lpstr>
      <vt:lpstr>等线</vt:lpstr>
      <vt:lpstr>等线 Light</vt:lpstr>
      <vt:lpstr>KaTeX_Main-Regular</vt:lpstr>
      <vt:lpstr>KaTeX_Math-Italic</vt:lpstr>
      <vt:lpstr>Söhne</vt:lpstr>
      <vt:lpstr>Arial</vt:lpstr>
      <vt:lpstr>Cambria Math</vt:lpstr>
      <vt:lpstr>Helvetica Neue</vt:lpstr>
      <vt:lpstr>Menlo</vt:lpstr>
      <vt:lpstr>Office 主题​​</vt:lpstr>
      <vt:lpstr>实验一 椭圆曲线算法</vt:lpstr>
      <vt:lpstr>实验目的</vt:lpstr>
      <vt:lpstr>非对称加密算法</vt:lpstr>
      <vt:lpstr>非对称加密底层原理:陷门函数</vt:lpstr>
      <vt:lpstr>举例：素数分解问题</vt:lpstr>
      <vt:lpstr>椭圆曲线</vt:lpstr>
      <vt:lpstr>ECC上的陷门函数</vt:lpstr>
      <vt:lpstr>有限域</vt:lpstr>
      <vt:lpstr>椭圆曲线上的加法: P+Q</vt:lpstr>
      <vt:lpstr>椭圆曲线上的陷门函数</vt:lpstr>
      <vt:lpstr>椭圆曲线算法的原理</vt:lpstr>
      <vt:lpstr>签名流程</vt:lpstr>
      <vt:lpstr>验签流程</vt:lpstr>
      <vt:lpstr>除法的实现</vt:lpstr>
      <vt:lpstr>作业内容</vt:lpstr>
      <vt:lpstr>椭圆曲线在比特币中的应用</vt:lpstr>
      <vt:lpstr>谢谢大家！</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椭圆曲线算法</dc:title>
  <dc:creator>A1512</dc:creator>
  <cp:lastModifiedBy>A1512</cp:lastModifiedBy>
  <cp:revision>7</cp:revision>
  <dcterms:created xsi:type="dcterms:W3CDTF">2023-03-30T07:55:55Z</dcterms:created>
  <dcterms:modified xsi:type="dcterms:W3CDTF">2023-04-06T07:55:43Z</dcterms:modified>
</cp:coreProperties>
</file>