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8" r:id="rId3"/>
    <p:sldId id="278" r:id="rId5"/>
    <p:sldId id="271" r:id="rId6"/>
    <p:sldId id="257" r:id="rId7"/>
    <p:sldId id="258" r:id="rId8"/>
    <p:sldId id="259" r:id="rId9"/>
    <p:sldId id="260" r:id="rId10"/>
    <p:sldId id="261" r:id="rId11"/>
    <p:sldId id="262" r:id="rId12"/>
    <p:sldId id="263" r:id="rId13"/>
    <p:sldId id="264" r:id="rId14"/>
    <p:sldId id="265" r:id="rId15"/>
    <p:sldId id="266" r:id="rId16"/>
    <p:sldId id="267" r:id="rId17"/>
    <p:sldId id="272" r:id="rId18"/>
    <p:sldId id="276" r:id="rId19"/>
    <p:sldId id="313" r:id="rId20"/>
    <p:sldId id="284" r:id="rId21"/>
    <p:sldId id="283" r:id="rId22"/>
    <p:sldId id="285" r:id="rId23"/>
    <p:sldId id="273" r:id="rId24"/>
    <p:sldId id="281" r:id="rId25"/>
    <p:sldId id="286" r:id="rId26"/>
    <p:sldId id="288" r:id="rId27"/>
    <p:sldId id="289" r:id="rId28"/>
    <p:sldId id="290" r:id="rId29"/>
    <p:sldId id="291" r:id="rId30"/>
    <p:sldId id="292" r:id="rId31"/>
    <p:sldId id="293" r:id="rId32"/>
    <p:sldId id="294" r:id="rId33"/>
    <p:sldId id="274" r:id="rId34"/>
    <p:sldId id="282" r:id="rId35"/>
    <p:sldId id="275" r:id="rId36"/>
    <p:sldId id="277" r:id="rId37"/>
    <p:sldId id="279" r:id="rId38"/>
    <p:sldId id="287" r:id="rId39"/>
  </p:sldIdLst>
  <p:sldSz cx="9144000" cy="6858000" type="screen4x3"/>
  <p:notesSz cx="9144000" cy="6858000"/>
  <p:custDataLst>
    <p:tags r:id="rId4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18" userDrawn="1">
          <p15:clr>
            <a:srgbClr val="A4A3A4"/>
          </p15:clr>
        </p15:guide>
        <p15:guide id="2" pos="21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1BF7"/>
    <a:srgbClr val="B84C49"/>
    <a:srgbClr val="4BAC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11" autoAdjust="0"/>
    <p:restoredTop sz="77976" autoAdjust="0"/>
  </p:normalViewPr>
  <p:slideViewPr>
    <p:cSldViewPr showGuides="1">
      <p:cViewPr>
        <p:scale>
          <a:sx n="100" d="100"/>
          <a:sy n="100" d="100"/>
        </p:scale>
        <p:origin x="1914" y="-90"/>
      </p:cViewPr>
      <p:guideLst>
        <p:guide orient="horz" pos="2918"/>
        <p:guide pos="215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tags" Target="tags/tag4.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540714C0-6AFC-4175-B9A8-7CDFDCC5AC6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06B912D2-2DA1-41AC-947C-CECFF0F666A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solidFill>
                <a:srgbClr val="121212"/>
              </a:solidFill>
              <a:latin typeface="-apple-system"/>
            </a:endParaRPr>
          </a:p>
        </p:txBody>
      </p:sp>
      <p:sp>
        <p:nvSpPr>
          <p:cNvPr id="4" name="Slide Number Placeholder 3"/>
          <p:cNvSpPr>
            <a:spLocks noGrp="1"/>
          </p:cNvSpPr>
          <p:nvPr>
            <p:ph type="sldNum" sz="quarter" idx="10"/>
          </p:nvPr>
        </p:nvSpPr>
        <p:spPr/>
        <p:txBody>
          <a:bodyPr/>
          <a:lstStyle/>
          <a:p>
            <a:pPr>
              <a:defRPr/>
            </a:pPr>
            <a:fld id="{732450A4-3BB0-49D4-9997-DE3404AA072D}"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B912D2-2DA1-41AC-947C-CECFF0F666A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B912D2-2DA1-41AC-947C-CECFF0F666A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B912D2-2DA1-41AC-947C-CECFF0F666A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B912D2-2DA1-41AC-947C-CECFF0F666A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B912D2-2DA1-41AC-947C-CECFF0F666A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B912D2-2DA1-41AC-947C-CECFF0F666A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solidFill>
                <a:srgbClr val="121212"/>
              </a:solidFill>
              <a:latin typeface="-apple-system"/>
            </a:endParaRPr>
          </a:p>
        </p:txBody>
      </p:sp>
      <p:sp>
        <p:nvSpPr>
          <p:cNvPr id="4" name="Slide Number Placeholder 3"/>
          <p:cNvSpPr>
            <a:spLocks noGrp="1"/>
          </p:cNvSpPr>
          <p:nvPr>
            <p:ph type="sldNum" sz="quarter" idx="10"/>
          </p:nvPr>
        </p:nvSpPr>
        <p:spPr/>
        <p:txBody>
          <a:bodyPr/>
          <a:lstStyle/>
          <a:p>
            <a:pPr>
              <a:defRPr/>
            </a:pPr>
            <a:fld id="{732450A4-3BB0-49D4-9997-DE3404AA072D}" type="slidenum">
              <a:rPr lang="en-US" altLang="zh-CN"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solidFill>
                <a:srgbClr val="121212"/>
              </a:solidFill>
              <a:latin typeface="-apple-system"/>
            </a:endParaRPr>
          </a:p>
        </p:txBody>
      </p:sp>
      <p:sp>
        <p:nvSpPr>
          <p:cNvPr id="4" name="Slide Number Placeholder 3"/>
          <p:cNvSpPr>
            <a:spLocks noGrp="1"/>
          </p:cNvSpPr>
          <p:nvPr>
            <p:ph type="sldNum" sz="quarter" idx="10"/>
          </p:nvPr>
        </p:nvSpPr>
        <p:spPr/>
        <p:txBody>
          <a:bodyPr/>
          <a:lstStyle/>
          <a:p>
            <a:pPr>
              <a:defRPr/>
            </a:pPr>
            <a:fld id="{732450A4-3BB0-49D4-9997-DE3404AA072D}" type="slidenum">
              <a:rPr lang="en-US" altLang="zh-CN"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solidFill>
                <a:srgbClr val="121212"/>
              </a:solidFill>
              <a:latin typeface="-apple-system"/>
            </a:endParaRPr>
          </a:p>
        </p:txBody>
      </p:sp>
      <p:sp>
        <p:nvSpPr>
          <p:cNvPr id="4" name="Slide Number Placeholder 3"/>
          <p:cNvSpPr>
            <a:spLocks noGrp="1"/>
          </p:cNvSpPr>
          <p:nvPr>
            <p:ph type="sldNum" sz="quarter" idx="10"/>
          </p:nvPr>
        </p:nvSpPr>
        <p:spPr/>
        <p:txBody>
          <a:bodyPr/>
          <a:lstStyle/>
          <a:p>
            <a:pPr>
              <a:defRPr/>
            </a:pPr>
            <a:fld id="{732450A4-3BB0-49D4-9997-DE3404AA072D}" type="slidenum">
              <a:rPr lang="en-US" altLang="zh-CN"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solidFill>
                <a:srgbClr val="121212"/>
              </a:solidFill>
              <a:latin typeface="-apple-system"/>
            </a:endParaRPr>
          </a:p>
        </p:txBody>
      </p:sp>
      <p:sp>
        <p:nvSpPr>
          <p:cNvPr id="4" name="Slide Number Placeholder 3"/>
          <p:cNvSpPr>
            <a:spLocks noGrp="1"/>
          </p:cNvSpPr>
          <p:nvPr>
            <p:ph type="sldNum" sz="quarter" idx="10"/>
          </p:nvPr>
        </p:nvSpPr>
        <p:spPr/>
        <p:txBody>
          <a:bodyPr/>
          <a:lstStyle/>
          <a:p>
            <a:pPr>
              <a:defRPr/>
            </a:pPr>
            <a:fld id="{732450A4-3BB0-49D4-9997-DE3404AA072D}"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solidFill>
                <a:srgbClr val="121212"/>
              </a:solidFill>
              <a:latin typeface="-apple-system"/>
            </a:endParaRPr>
          </a:p>
        </p:txBody>
      </p:sp>
      <p:sp>
        <p:nvSpPr>
          <p:cNvPr id="4" name="Slide Number Placeholder 3"/>
          <p:cNvSpPr>
            <a:spLocks noGrp="1"/>
          </p:cNvSpPr>
          <p:nvPr>
            <p:ph type="sldNum" sz="quarter" idx="10"/>
          </p:nvPr>
        </p:nvSpPr>
        <p:spPr/>
        <p:txBody>
          <a:bodyPr/>
          <a:lstStyle/>
          <a:p>
            <a:pPr>
              <a:defRPr/>
            </a:pPr>
            <a:fld id="{732450A4-3BB0-49D4-9997-DE3404AA072D}" type="slidenum">
              <a:rPr lang="en-US" altLang="zh-CN"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solidFill>
                <a:srgbClr val="121212"/>
              </a:solidFill>
              <a:latin typeface="-apple-system"/>
            </a:endParaRPr>
          </a:p>
        </p:txBody>
      </p:sp>
      <p:sp>
        <p:nvSpPr>
          <p:cNvPr id="4" name="Slide Number Placeholder 3"/>
          <p:cNvSpPr>
            <a:spLocks noGrp="1"/>
          </p:cNvSpPr>
          <p:nvPr>
            <p:ph type="sldNum" sz="quarter" idx="10"/>
          </p:nvPr>
        </p:nvSpPr>
        <p:spPr/>
        <p:txBody>
          <a:bodyPr/>
          <a:lstStyle/>
          <a:p>
            <a:pPr>
              <a:defRPr/>
            </a:pPr>
            <a:fld id="{732450A4-3BB0-49D4-9997-DE3404AA072D}"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solidFill>
                <a:srgbClr val="121212"/>
              </a:solidFill>
              <a:latin typeface="-apple-system"/>
            </a:endParaRPr>
          </a:p>
        </p:txBody>
      </p:sp>
      <p:sp>
        <p:nvSpPr>
          <p:cNvPr id="4" name="Slide Number Placeholder 3"/>
          <p:cNvSpPr>
            <a:spLocks noGrp="1"/>
          </p:cNvSpPr>
          <p:nvPr>
            <p:ph type="sldNum" sz="quarter" idx="10"/>
          </p:nvPr>
        </p:nvSpPr>
        <p:spPr/>
        <p:txBody>
          <a:bodyPr/>
          <a:lstStyle/>
          <a:p>
            <a:pPr>
              <a:defRPr/>
            </a:pPr>
            <a:fld id="{732450A4-3BB0-49D4-9997-DE3404AA072D}"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solidFill>
                <a:srgbClr val="121212"/>
              </a:solidFill>
              <a:latin typeface="-apple-system"/>
            </a:endParaRPr>
          </a:p>
        </p:txBody>
      </p:sp>
      <p:sp>
        <p:nvSpPr>
          <p:cNvPr id="4" name="Slide Number Placeholder 3"/>
          <p:cNvSpPr>
            <a:spLocks noGrp="1"/>
          </p:cNvSpPr>
          <p:nvPr>
            <p:ph type="sldNum" sz="quarter" idx="10"/>
          </p:nvPr>
        </p:nvSpPr>
        <p:spPr/>
        <p:txBody>
          <a:bodyPr/>
          <a:lstStyle/>
          <a:p>
            <a:pPr>
              <a:defRPr/>
            </a:pPr>
            <a:fld id="{732450A4-3BB0-49D4-9997-DE3404AA072D}"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solidFill>
                <a:srgbClr val="121212"/>
              </a:solidFill>
              <a:latin typeface="-apple-system"/>
            </a:endParaRPr>
          </a:p>
        </p:txBody>
      </p:sp>
      <p:sp>
        <p:nvSpPr>
          <p:cNvPr id="4" name="Slide Number Placeholder 3"/>
          <p:cNvSpPr>
            <a:spLocks noGrp="1"/>
          </p:cNvSpPr>
          <p:nvPr>
            <p:ph type="sldNum" sz="quarter" idx="10"/>
          </p:nvPr>
        </p:nvSpPr>
        <p:spPr/>
        <p:txBody>
          <a:bodyPr/>
          <a:lstStyle/>
          <a:p>
            <a:pPr>
              <a:defRPr/>
            </a:pPr>
            <a:fld id="{732450A4-3BB0-49D4-9997-DE3404AA072D}"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B912D2-2DA1-41AC-947C-CECFF0F666A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solidFill>
                <a:srgbClr val="121212"/>
              </a:solidFill>
              <a:latin typeface="-apple-system"/>
            </a:endParaRPr>
          </a:p>
        </p:txBody>
      </p:sp>
      <p:sp>
        <p:nvSpPr>
          <p:cNvPr id="4" name="Slide Number Placeholder 3"/>
          <p:cNvSpPr>
            <a:spLocks noGrp="1"/>
          </p:cNvSpPr>
          <p:nvPr>
            <p:ph type="sldNum" sz="quarter" idx="10"/>
          </p:nvPr>
        </p:nvSpPr>
        <p:spPr/>
        <p:txBody>
          <a:bodyPr/>
          <a:lstStyle/>
          <a:p>
            <a:pPr>
              <a:defRPr/>
            </a:pPr>
            <a:fld id="{732450A4-3BB0-49D4-9997-DE3404AA072D}"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B912D2-2DA1-41AC-947C-CECFF0F666A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B912D2-2DA1-41AC-947C-CECFF0F666A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Times New Roman" panose="02020603050405020304"/>
                <a:cs typeface="Times New Roman" panose="02020603050405020304"/>
              </a:defRPr>
            </a:lvl1pPr>
          </a:lstStyle>
          <a:p>
            <a:pPr marL="38100">
              <a:lnSpc>
                <a:spcPts val="1630"/>
              </a:lnSpc>
            </a:pPr>
            <a:fld id="{81D60167-4931-47E6-BA6A-407CBD079E47}" type="slidenum">
              <a:rPr dirty="0"/>
            </a:fld>
            <a:endParaRPr dirty="0"/>
          </a:p>
        </p:txBody>
      </p:sp>
      <p:sp>
        <p:nvSpPr>
          <p:cNvPr id="7" name="标题 3"/>
          <p:cNvSpPr txBox="1"/>
          <p:nvPr userDrawn="1"/>
        </p:nvSpPr>
        <p:spPr>
          <a:xfrm>
            <a:off x="0" y="3"/>
            <a:ext cx="9144000" cy="755581"/>
          </a:xfrm>
          <a:prstGeom prst="rect">
            <a:avLst/>
          </a:prstGeom>
          <a:solidFill>
            <a:srgbClr val="02409A"/>
          </a:solidFill>
          <a:ln>
            <a:noFill/>
          </a:ln>
          <a:effectLst>
            <a:outerShdw blurRad="44450" dist="27940" dir="5400000" algn="ctr">
              <a:srgbClr val="000000">
                <a:alpha val="32000"/>
              </a:srgbClr>
            </a:outerShdw>
          </a:effectLst>
        </p:spPr>
        <p:txBody>
          <a:bodyPr tIns="0" bIns="0" anchor="ctr"/>
          <a:lstStyle/>
          <a:p>
            <a:pPr algn="ctr">
              <a:spcBef>
                <a:spcPct val="0"/>
              </a:spcBef>
              <a:defRPr/>
            </a:pPr>
            <a:endParaRPr lang="en-US" altLang="zh-CN" sz="2475" b="1" dirty="0">
              <a:solidFill>
                <a:schemeClr val="bg1"/>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userDrawn="1"/>
        </p:nvPicPr>
        <p:blipFill rotWithShape="1">
          <a:blip r:embed="rId2"/>
          <a:srcRect l="8177" t="2247" r="9531" b="2992"/>
          <a:stretch>
            <a:fillRect/>
          </a:stretch>
        </p:blipFill>
        <p:spPr>
          <a:xfrm>
            <a:off x="8408701" y="83713"/>
            <a:ext cx="596509" cy="588159"/>
          </a:xfrm>
          <a:prstGeom prst="ellipse">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FF0000"/>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sz="2400" b="1" i="0">
                <a:solidFill>
                  <a:schemeClr val="tx1"/>
                </a:solidFill>
                <a:latin typeface="宋体" panose="02010600030101010101" pitchFamily="2" charset="-122"/>
                <a:cs typeface="宋体" panose="02010600030101010101" pitchFamily="2" charset="-122"/>
              </a:defRPr>
            </a:lvl1pPr>
          </a:lstStyle>
          <a:p/>
        </p:txBody>
      </p:sp>
      <p:sp>
        <p:nvSpPr>
          <p:cNvPr id="4" name="Holder 4"/>
          <p:cNvSpPr>
            <a:spLocks noGrp="1"/>
          </p:cNvSpPr>
          <p:nvPr>
            <p:ph type="ftr" sz="quarter" idx="5"/>
          </p:nvPr>
        </p:nvSpPr>
        <p:spPr>
          <a:xfrm>
            <a:off x="3108959" y="6515100"/>
            <a:ext cx="2926080" cy="342900"/>
          </a:xfrm>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a:xfrm>
            <a:off x="152400" y="6515100"/>
            <a:ext cx="2103120" cy="342900"/>
          </a:xfrm>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887460" y="6609398"/>
            <a:ext cx="256540" cy="222884"/>
          </a:xfrm>
        </p:spPr>
        <p:txBody>
          <a:bodyPr lIns="0" tIns="0" rIns="0" bIns="0"/>
          <a:lstStyle>
            <a:lvl1pPr>
              <a:defRPr sz="1400" b="0" i="0">
                <a:solidFill>
                  <a:schemeClr val="tx1"/>
                </a:solidFill>
                <a:latin typeface="Times New Roman" panose="02020603050405020304"/>
                <a:cs typeface="Times New Roman" panose="02020603050405020304"/>
              </a:defRPr>
            </a:lvl1pPr>
          </a:lstStyle>
          <a:p>
            <a:pPr marL="38100">
              <a:lnSpc>
                <a:spcPts val="1630"/>
              </a:lnSpc>
            </a:pPr>
            <a:fld id="{81D60167-4931-47E6-BA6A-407CBD079E47}" type="slidenum">
              <a:rPr dirty="0"/>
            </a:fld>
            <a:endParaRPr dirty="0"/>
          </a:p>
        </p:txBody>
      </p:sp>
      <p:sp>
        <p:nvSpPr>
          <p:cNvPr id="7" name="标题 3"/>
          <p:cNvSpPr txBox="1"/>
          <p:nvPr userDrawn="1"/>
        </p:nvSpPr>
        <p:spPr>
          <a:xfrm>
            <a:off x="0" y="3"/>
            <a:ext cx="9144000" cy="755581"/>
          </a:xfrm>
          <a:prstGeom prst="rect">
            <a:avLst/>
          </a:prstGeom>
          <a:solidFill>
            <a:srgbClr val="02409A"/>
          </a:solidFill>
          <a:ln>
            <a:noFill/>
          </a:ln>
          <a:effectLst>
            <a:outerShdw blurRad="44450" dist="27940" dir="5400000" algn="ctr">
              <a:srgbClr val="000000">
                <a:alpha val="32000"/>
              </a:srgbClr>
            </a:outerShdw>
          </a:effectLst>
        </p:spPr>
        <p:txBody>
          <a:bodyPr tIns="0" bIns="0" anchor="ctr"/>
          <a:lstStyle/>
          <a:p>
            <a:pPr algn="ctr">
              <a:spcBef>
                <a:spcPct val="0"/>
              </a:spcBef>
              <a:defRPr/>
            </a:pPr>
            <a:endParaRPr lang="en-US" altLang="zh-CN" sz="2475" b="1" dirty="0">
              <a:solidFill>
                <a:schemeClr val="bg1"/>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userDrawn="1"/>
        </p:nvPicPr>
        <p:blipFill rotWithShape="1">
          <a:blip r:embed="rId2"/>
          <a:srcRect l="8177" t="2247" r="9531" b="2992"/>
          <a:stretch>
            <a:fillRect/>
          </a:stretch>
        </p:blipFill>
        <p:spPr>
          <a:xfrm>
            <a:off x="8408701" y="83713"/>
            <a:ext cx="596509" cy="588159"/>
          </a:xfrm>
          <a:prstGeom prst="ellipse">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FF0000"/>
                </a:solidFill>
                <a:latin typeface="Arial" panose="020B0604020202020204"/>
                <a:cs typeface="Arial" panose="020B0604020202020204"/>
              </a:defRPr>
            </a:lvl1pPr>
          </a:lstStyle>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a:xfrm>
            <a:off x="8876940" y="6609398"/>
            <a:ext cx="256540" cy="222884"/>
          </a:xfrm>
        </p:spPr>
        <p:txBody>
          <a:bodyPr lIns="0" tIns="0" rIns="0" bIns="0"/>
          <a:lstStyle>
            <a:lvl1pPr>
              <a:defRPr sz="1400" b="0" i="0">
                <a:solidFill>
                  <a:schemeClr val="tx1"/>
                </a:solidFill>
                <a:latin typeface="Times New Roman" panose="02020603050405020304"/>
                <a:cs typeface="Times New Roman" panose="02020603050405020304"/>
              </a:defRPr>
            </a:lvl1pPr>
          </a:lstStyle>
          <a:p>
            <a:pPr marL="38100">
              <a:lnSpc>
                <a:spcPts val="1630"/>
              </a:lnSpc>
            </a:pPr>
            <a:fld id="{81D60167-4931-47E6-BA6A-407CBD079E47}" type="slidenum">
              <a:rPr dirty="0"/>
            </a:fld>
            <a:endParaRPr dirty="0"/>
          </a:p>
        </p:txBody>
      </p:sp>
      <p:sp>
        <p:nvSpPr>
          <p:cNvPr id="8" name="标题 3"/>
          <p:cNvSpPr txBox="1"/>
          <p:nvPr userDrawn="1"/>
        </p:nvSpPr>
        <p:spPr>
          <a:xfrm>
            <a:off x="0" y="3"/>
            <a:ext cx="9144000" cy="755581"/>
          </a:xfrm>
          <a:prstGeom prst="rect">
            <a:avLst/>
          </a:prstGeom>
          <a:solidFill>
            <a:srgbClr val="02409A"/>
          </a:solidFill>
          <a:ln>
            <a:noFill/>
          </a:ln>
          <a:effectLst>
            <a:outerShdw blurRad="44450" dist="27940" dir="5400000" algn="ctr">
              <a:srgbClr val="000000">
                <a:alpha val="32000"/>
              </a:srgbClr>
            </a:outerShdw>
          </a:effectLst>
        </p:spPr>
        <p:txBody>
          <a:bodyPr tIns="0" bIns="0" anchor="ctr"/>
          <a:lstStyle/>
          <a:p>
            <a:pPr algn="ctr">
              <a:spcBef>
                <a:spcPct val="0"/>
              </a:spcBef>
              <a:defRPr/>
            </a:pPr>
            <a:endParaRPr lang="en-US" altLang="zh-CN" sz="2475" b="1" dirty="0">
              <a:solidFill>
                <a:schemeClr val="bg1"/>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userDrawn="1"/>
        </p:nvPicPr>
        <p:blipFill rotWithShape="1">
          <a:blip r:embed="rId2"/>
          <a:srcRect l="8177" t="2247" r="9531" b="2992"/>
          <a:stretch>
            <a:fillRect/>
          </a:stretch>
        </p:blipFill>
        <p:spPr>
          <a:xfrm>
            <a:off x="8408701" y="83713"/>
            <a:ext cx="596509" cy="588159"/>
          </a:xfrm>
          <a:prstGeom prst="ellipse">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FF0000"/>
                </a:solidFill>
                <a:latin typeface="Arial" panose="020B0604020202020204"/>
                <a:cs typeface="Arial" panose="020B0604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a:xfrm>
            <a:off x="8887460" y="6610588"/>
            <a:ext cx="256540" cy="222884"/>
          </a:xfrm>
        </p:spPr>
        <p:txBody>
          <a:bodyPr lIns="0" tIns="0" rIns="0" bIns="0"/>
          <a:lstStyle>
            <a:lvl1pPr>
              <a:defRPr sz="1400" b="0" i="0">
                <a:solidFill>
                  <a:schemeClr val="tx1"/>
                </a:solidFill>
                <a:latin typeface="Times New Roman" panose="02020603050405020304"/>
                <a:cs typeface="Times New Roman" panose="02020603050405020304"/>
              </a:defRPr>
            </a:lvl1pPr>
          </a:lstStyle>
          <a:p>
            <a:pPr marL="38100">
              <a:lnSpc>
                <a:spcPts val="1630"/>
              </a:lnSpc>
            </a:pPr>
            <a:fld id="{81D60167-4931-47E6-BA6A-407CBD079E47}" type="slidenum">
              <a:rPr dirty="0"/>
            </a:fld>
            <a:endParaRPr dirty="0"/>
          </a:p>
        </p:txBody>
      </p:sp>
      <p:sp>
        <p:nvSpPr>
          <p:cNvPr id="6" name="标题 3"/>
          <p:cNvSpPr txBox="1"/>
          <p:nvPr userDrawn="1"/>
        </p:nvSpPr>
        <p:spPr>
          <a:xfrm>
            <a:off x="0" y="3"/>
            <a:ext cx="9144000" cy="755581"/>
          </a:xfrm>
          <a:prstGeom prst="rect">
            <a:avLst/>
          </a:prstGeom>
          <a:solidFill>
            <a:srgbClr val="02409A"/>
          </a:solidFill>
          <a:ln>
            <a:noFill/>
          </a:ln>
          <a:effectLst>
            <a:outerShdw blurRad="44450" dist="27940" dir="5400000" algn="ctr">
              <a:srgbClr val="000000">
                <a:alpha val="32000"/>
              </a:srgbClr>
            </a:outerShdw>
          </a:effectLst>
        </p:spPr>
        <p:txBody>
          <a:bodyPr tIns="0" bIns="0" anchor="ctr"/>
          <a:lstStyle/>
          <a:p>
            <a:pPr algn="ctr">
              <a:spcBef>
                <a:spcPct val="0"/>
              </a:spcBef>
              <a:defRPr/>
            </a:pPr>
            <a:endParaRPr lang="en-US" altLang="zh-CN" sz="2475" b="1" dirty="0">
              <a:solidFill>
                <a:schemeClr val="bg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userDrawn="1"/>
        </p:nvPicPr>
        <p:blipFill rotWithShape="1">
          <a:blip r:embed="rId2"/>
          <a:srcRect l="8177" t="2247" r="9531" b="2992"/>
          <a:stretch>
            <a:fillRect/>
          </a:stretch>
        </p:blipFill>
        <p:spPr>
          <a:xfrm>
            <a:off x="8408701" y="83713"/>
            <a:ext cx="596509" cy="588159"/>
          </a:xfrm>
          <a:prstGeom prst="ellipse">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a:xfrm>
            <a:off x="8872473" y="6635116"/>
            <a:ext cx="256540" cy="222884"/>
          </a:xfrm>
        </p:spPr>
        <p:txBody>
          <a:bodyPr lIns="0" tIns="0" rIns="0" bIns="0"/>
          <a:lstStyle>
            <a:lvl1pPr>
              <a:defRPr sz="1400" b="0" i="0">
                <a:solidFill>
                  <a:schemeClr val="tx1"/>
                </a:solidFill>
                <a:latin typeface="Times New Roman" panose="02020603050405020304"/>
                <a:cs typeface="Times New Roman" panose="02020603050405020304"/>
              </a:defRPr>
            </a:lvl1pPr>
          </a:lstStyle>
          <a:p>
            <a:pPr marL="38100">
              <a:lnSpc>
                <a:spcPts val="1630"/>
              </a:lnSpc>
            </a:pPr>
            <a:fld id="{81D60167-4931-47E6-BA6A-407CBD079E47}" type="slidenum">
              <a:rPr dirty="0"/>
            </a:fld>
            <a:endParaRPr dirty="0"/>
          </a:p>
        </p:txBody>
      </p:sp>
      <p:sp>
        <p:nvSpPr>
          <p:cNvPr id="5" name="标题 3"/>
          <p:cNvSpPr txBox="1"/>
          <p:nvPr userDrawn="1"/>
        </p:nvSpPr>
        <p:spPr>
          <a:xfrm>
            <a:off x="0" y="3"/>
            <a:ext cx="9144000" cy="755581"/>
          </a:xfrm>
          <a:prstGeom prst="rect">
            <a:avLst/>
          </a:prstGeom>
          <a:solidFill>
            <a:srgbClr val="02409A"/>
          </a:solidFill>
          <a:ln>
            <a:noFill/>
          </a:ln>
          <a:effectLst>
            <a:outerShdw blurRad="44450" dist="27940" dir="5400000" algn="ctr">
              <a:srgbClr val="000000">
                <a:alpha val="32000"/>
              </a:srgbClr>
            </a:outerShdw>
          </a:effectLst>
        </p:spPr>
        <p:txBody>
          <a:bodyPr tIns="0" bIns="0" anchor="ctr"/>
          <a:lstStyle/>
          <a:p>
            <a:pPr algn="ctr">
              <a:spcBef>
                <a:spcPct val="0"/>
              </a:spcBef>
              <a:defRPr/>
            </a:pPr>
            <a:endParaRPr lang="en-US" altLang="zh-CN" sz="2475" b="1"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userDrawn="1"/>
        </p:nvPicPr>
        <p:blipFill rotWithShape="1">
          <a:blip r:embed="rId2"/>
          <a:srcRect l="8177" t="2247" r="9531" b="2992"/>
          <a:stretch>
            <a:fillRect/>
          </a:stretch>
        </p:blipFill>
        <p:spPr>
          <a:xfrm>
            <a:off x="8408701" y="83713"/>
            <a:ext cx="596509" cy="588159"/>
          </a:xfrm>
          <a:prstGeom prst="ellipse">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772D1C8-D195-4DBC-B7C2-24FBAD4CE97E}" type="datetime1">
              <a:rPr lang="zh-CN" altLang="en-US" smtClean="0"/>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10" name="标题 3"/>
          <p:cNvSpPr txBox="1"/>
          <p:nvPr userDrawn="1"/>
        </p:nvSpPr>
        <p:spPr>
          <a:xfrm>
            <a:off x="0" y="3"/>
            <a:ext cx="9144000" cy="755581"/>
          </a:xfrm>
          <a:prstGeom prst="rect">
            <a:avLst/>
          </a:prstGeom>
          <a:solidFill>
            <a:srgbClr val="02409A"/>
          </a:solidFill>
          <a:ln>
            <a:noFill/>
          </a:ln>
          <a:effectLst>
            <a:outerShdw blurRad="44450" dist="27940" dir="5400000" algn="ctr">
              <a:srgbClr val="000000">
                <a:alpha val="32000"/>
              </a:srgbClr>
            </a:outerShdw>
          </a:effectLst>
        </p:spPr>
        <p:txBody>
          <a:bodyPr tIns="0" bIns="0" anchor="ctr"/>
          <a:lstStyle/>
          <a:p>
            <a:pPr algn="ctr">
              <a:spcBef>
                <a:spcPct val="0"/>
              </a:spcBef>
              <a:defRPr/>
            </a:pPr>
            <a:endParaRPr lang="en-US" altLang="zh-CN" sz="2475" b="1" dirty="0">
              <a:solidFill>
                <a:schemeClr val="bg1"/>
              </a:solidFill>
              <a:latin typeface="微软雅黑" panose="020B0503020204020204" pitchFamily="34" charset="-122"/>
              <a:ea typeface="微软雅黑" panose="020B0503020204020204" pitchFamily="34" charset="-122"/>
            </a:endParaRPr>
          </a:p>
        </p:txBody>
      </p:sp>
      <p:sp>
        <p:nvSpPr>
          <p:cNvPr id="11" name="文本占位符 10"/>
          <p:cNvSpPr>
            <a:spLocks noGrp="1"/>
          </p:cNvSpPr>
          <p:nvPr>
            <p:ph type="body" sz="quarter" idx="13"/>
          </p:nvPr>
        </p:nvSpPr>
        <p:spPr>
          <a:xfrm>
            <a:off x="122702" y="71134"/>
            <a:ext cx="6594329" cy="613314"/>
          </a:xfrm>
        </p:spPr>
        <p:txBody>
          <a:bodyPr>
            <a:noAutofit/>
          </a:bodyPr>
          <a:lstStyle>
            <a:lvl1pPr marL="0" indent="0" algn="l">
              <a:buNone/>
              <a:defRPr sz="2400" b="1">
                <a:solidFill>
                  <a:schemeClr val="bg1"/>
                </a:solidFill>
                <a:latin typeface="微软雅黑" panose="020B0503020204020204" pitchFamily="34" charset="-122"/>
                <a:ea typeface="微软雅黑" panose="020B0503020204020204" pitchFamily="34" charset="-122"/>
              </a:defRPr>
            </a:lvl1pPr>
          </a:lstStyle>
          <a:p>
            <a:pPr lvl="0"/>
            <a:r>
              <a:rPr lang="zh-CN" altLang="en-US"/>
              <a:t>单击此处编辑母版文本样式</a:t>
            </a:r>
            <a:endParaRPr lang="zh-CN" altLang="en-US"/>
          </a:p>
        </p:txBody>
      </p:sp>
      <p:pic>
        <p:nvPicPr>
          <p:cNvPr id="9" name="图片 8"/>
          <p:cNvPicPr>
            <a:picLocks noChangeAspect="1"/>
          </p:cNvPicPr>
          <p:nvPr userDrawn="1"/>
        </p:nvPicPr>
        <p:blipFill rotWithShape="1">
          <a:blip r:embed="rId2"/>
          <a:srcRect l="8177" t="2247" r="9531" b="2992"/>
          <a:stretch>
            <a:fillRect/>
          </a:stretch>
        </p:blipFill>
        <p:spPr>
          <a:xfrm>
            <a:off x="8408701" y="83713"/>
            <a:ext cx="596509" cy="588159"/>
          </a:xfrm>
          <a:prstGeom prst="ellipse">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875279" y="262255"/>
            <a:ext cx="3393440" cy="513715"/>
          </a:xfrm>
          <a:prstGeom prst="rect">
            <a:avLst/>
          </a:prstGeom>
        </p:spPr>
        <p:txBody>
          <a:bodyPr wrap="square" lIns="0" tIns="0" rIns="0" bIns="0">
            <a:spAutoFit/>
          </a:bodyPr>
          <a:lstStyle>
            <a:lvl1pPr>
              <a:defRPr sz="3200" b="0" i="0">
                <a:solidFill>
                  <a:srgbClr val="FF0000"/>
                </a:solidFill>
                <a:latin typeface="Arial" panose="020B0604020202020204"/>
                <a:cs typeface="Arial" panose="020B0604020202020204"/>
              </a:defRPr>
            </a:lvl1pPr>
          </a:lstStyle>
          <a:p/>
        </p:txBody>
      </p:sp>
      <p:sp>
        <p:nvSpPr>
          <p:cNvPr id="3" name="Holder 3"/>
          <p:cNvSpPr>
            <a:spLocks noGrp="1"/>
          </p:cNvSpPr>
          <p:nvPr>
            <p:ph type="body" idx="1"/>
          </p:nvPr>
        </p:nvSpPr>
        <p:spPr>
          <a:xfrm>
            <a:off x="581964" y="1211012"/>
            <a:ext cx="6404609" cy="3985895"/>
          </a:xfrm>
          <a:prstGeom prst="rect">
            <a:avLst/>
          </a:prstGeom>
        </p:spPr>
        <p:txBody>
          <a:bodyPr wrap="square" lIns="0" tIns="0" rIns="0" bIns="0">
            <a:spAutoFit/>
          </a:bodyPr>
          <a:lstStyle>
            <a:lvl1pPr>
              <a:defRPr sz="2400" b="1" i="0">
                <a:solidFill>
                  <a:schemeClr val="tx1"/>
                </a:solidFill>
                <a:latin typeface="宋体" panose="02010600030101010101" pitchFamily="2" charset="-122"/>
                <a:cs typeface="宋体" panose="02010600030101010101" pitchFamily="2" charset="-122"/>
              </a:defRPr>
            </a:lvl1pPr>
          </a:lstStyle>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148573" y="6296263"/>
            <a:ext cx="256540" cy="222884"/>
          </a:xfrm>
          <a:prstGeom prst="rect">
            <a:avLst/>
          </a:prstGeom>
        </p:spPr>
        <p:txBody>
          <a:bodyPr wrap="square" lIns="0" tIns="0" rIns="0" bIns="0">
            <a:spAutoFit/>
          </a:bodyPr>
          <a:lstStyle>
            <a:lvl1pPr>
              <a:defRPr sz="1400" b="0" i="0">
                <a:solidFill>
                  <a:schemeClr val="tx1"/>
                </a:solidFill>
                <a:latin typeface="Times New Roman" panose="02020603050405020304"/>
                <a:cs typeface="Times New Roman" panose="02020603050405020304"/>
              </a:defRPr>
            </a:lvl1pPr>
          </a:lstStyle>
          <a:p>
            <a:pPr marL="38100">
              <a:lnSpc>
                <a:spcPts val="1630"/>
              </a:lnSpc>
            </a:pPr>
            <a:fld id="{81D60167-4931-47E6-BA6A-407CBD079E47}" type="slidenum">
              <a:rPr dirty="0"/>
            </a:fld>
            <a:endParaRPr dirty="0"/>
          </a:p>
        </p:txBody>
      </p:sp>
      <p:sp>
        <p:nvSpPr>
          <p:cNvPr id="7" name="标题 3"/>
          <p:cNvSpPr txBox="1"/>
          <p:nvPr userDrawn="1"/>
        </p:nvSpPr>
        <p:spPr>
          <a:xfrm>
            <a:off x="0" y="3"/>
            <a:ext cx="9144000" cy="755581"/>
          </a:xfrm>
          <a:prstGeom prst="rect">
            <a:avLst/>
          </a:prstGeom>
          <a:solidFill>
            <a:srgbClr val="02409A"/>
          </a:solidFill>
          <a:ln>
            <a:noFill/>
          </a:ln>
          <a:effectLst>
            <a:outerShdw blurRad="44450" dist="27940" dir="5400000" algn="ctr">
              <a:srgbClr val="000000">
                <a:alpha val="32000"/>
              </a:srgbClr>
            </a:outerShdw>
          </a:effectLst>
        </p:spPr>
        <p:txBody>
          <a:bodyPr tIns="0" bIns="0" anchor="ctr"/>
          <a:lstStyle/>
          <a:p>
            <a:pPr algn="ctr">
              <a:spcBef>
                <a:spcPct val="0"/>
              </a:spcBef>
              <a:defRPr/>
            </a:pPr>
            <a:endParaRPr lang="en-US" altLang="zh-CN" sz="2475" b="1" dirty="0">
              <a:solidFill>
                <a:schemeClr val="bg1"/>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userDrawn="1"/>
        </p:nvPicPr>
        <p:blipFill rotWithShape="1">
          <a:blip r:embed="rId7"/>
          <a:srcRect l="8177" t="2247" r="9531" b="2992"/>
          <a:stretch>
            <a:fillRect/>
          </a:stretch>
        </p:blipFill>
        <p:spPr>
          <a:xfrm>
            <a:off x="8408701" y="83713"/>
            <a:ext cx="596509" cy="588159"/>
          </a:xfrm>
          <a:prstGeom prst="ellipse">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52"/>
          <p:cNvGrpSpPr/>
          <p:nvPr/>
        </p:nvGrpSpPr>
        <p:grpSpPr>
          <a:xfrm>
            <a:off x="138564" y="279057"/>
            <a:ext cx="6293973" cy="253916"/>
            <a:chOff x="5637082" y="1769183"/>
            <a:chExt cx="4430606" cy="451405"/>
          </a:xfrm>
        </p:grpSpPr>
        <p:sp>
          <p:nvSpPr>
            <p:cNvPr id="17" name="等腰三角形 53"/>
            <p:cNvSpPr/>
            <p:nvPr/>
          </p:nvSpPr>
          <p:spPr>
            <a:xfrm rot="5400000">
              <a:off x="5562941" y="1938259"/>
              <a:ext cx="243283" cy="9500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25">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 name="文本框 18"/>
            <p:cNvSpPr txBox="1"/>
            <p:nvPr/>
          </p:nvSpPr>
          <p:spPr>
            <a:xfrm flipH="1">
              <a:off x="5746406" y="1769183"/>
              <a:ext cx="4321282" cy="451405"/>
            </a:xfrm>
            <a:prstGeom prst="rect">
              <a:avLst/>
            </a:prstGeom>
            <a:noFill/>
          </p:spPr>
          <p:txBody>
            <a:bodyPr wrap="square" rtlCol="0">
              <a:spAutoFit/>
            </a:bodyPr>
            <a:lstStyle/>
            <a:p>
              <a:r>
                <a:rPr lang="en-US" altLang="zh-CN" sz="105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Lab6</a:t>
              </a:r>
              <a:r>
                <a:rPr lang="zh-CN" altLang="en-US" sz="105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实验</a:t>
              </a:r>
              <a:r>
                <a:rPr lang="zh-CN" altLang="en-US" sz="105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讲解</a:t>
              </a:r>
              <a:endParaRPr lang="en-US" altLang="zh-CN" sz="105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2" name="矩形 1"/>
          <p:cNvSpPr/>
          <p:nvPr/>
        </p:nvSpPr>
        <p:spPr>
          <a:xfrm>
            <a:off x="3164403" y="2998113"/>
            <a:ext cx="2815194" cy="800219"/>
          </a:xfrm>
          <a:prstGeom prst="rect">
            <a:avLst/>
          </a:prstGeom>
        </p:spPr>
        <p:txBody>
          <a:bodyPr wrap="none">
            <a:spAutoFit/>
          </a:bodyPr>
          <a:lstStyle/>
          <a:p>
            <a:r>
              <a:rPr lang="en-US" altLang="zh-CN" sz="3200" b="1" dirty="0" smtClean="0">
                <a:latin typeface="微软雅黑" panose="020B0503020204020204" pitchFamily="34" charset="-122"/>
                <a:ea typeface="微软雅黑" panose="020B0503020204020204" pitchFamily="34" charset="-122"/>
                <a:cs typeface="微软雅黑" panose="020B0503020204020204" pitchFamily="34" charset="-122"/>
              </a:rPr>
              <a:t>Lab6</a:t>
            </a:r>
            <a:r>
              <a:rPr lang="zh-CN" altLang="en-US" sz="3200" b="1" dirty="0" smtClean="0">
                <a:latin typeface="微软雅黑" panose="020B0503020204020204" pitchFamily="34" charset="-122"/>
                <a:ea typeface="微软雅黑" panose="020B0503020204020204" pitchFamily="34" charset="-122"/>
                <a:cs typeface="微软雅黑" panose="020B0503020204020204" pitchFamily="34" charset="-122"/>
              </a:rPr>
              <a:t>实验</a:t>
            </a:r>
            <a:r>
              <a:rPr lang="zh-CN" altLang="en-US" sz="3200" b="1" dirty="0" smtClean="0">
                <a:latin typeface="微软雅黑" panose="020B0503020204020204" pitchFamily="34" charset="-122"/>
                <a:ea typeface="微软雅黑" panose="020B0503020204020204" pitchFamily="34" charset="-122"/>
                <a:cs typeface="微软雅黑" panose="020B0503020204020204" pitchFamily="34" charset="-122"/>
              </a:rPr>
              <a:t>讲解</a:t>
            </a:r>
            <a:endParaRPr lang="en-US" altLang="zh-CN" sz="3200" b="1" dirty="0" smtClean="0">
              <a:latin typeface="微软雅黑" panose="020B0503020204020204" pitchFamily="34" charset="-122"/>
              <a:ea typeface="微软雅黑" panose="020B0503020204020204" pitchFamily="34" charset="-122"/>
              <a:cs typeface="微软雅黑" panose="020B0503020204020204" pitchFamily="34" charset="-122"/>
            </a:endParaRPr>
          </a:p>
          <a:p>
            <a:pPr algn="ctr"/>
            <a:r>
              <a:rPr lang="en-US" altLang="zh-CN" sz="1400" dirty="0" err="1" smtClean="0">
                <a:latin typeface="微软雅黑" panose="020B0503020204020204" pitchFamily="34" charset="-122"/>
                <a:ea typeface="微软雅黑" panose="020B0503020204020204" pitchFamily="34" charset="-122"/>
              </a:rPr>
              <a:t>Tomasulo</a:t>
            </a:r>
            <a:r>
              <a:rPr lang="zh-CN" altLang="en-US" sz="1400" dirty="0" smtClean="0">
                <a:latin typeface="微软雅黑" panose="020B0503020204020204" pitchFamily="34" charset="-122"/>
                <a:ea typeface="微软雅黑" panose="020B0503020204020204" pitchFamily="34" charset="-122"/>
              </a:rPr>
              <a:t>和</a:t>
            </a:r>
            <a:r>
              <a:rPr lang="en-US" altLang="zh-CN" sz="1400" dirty="0" smtClean="0">
                <a:latin typeface="微软雅黑" panose="020B0503020204020204" pitchFamily="34" charset="-122"/>
                <a:ea typeface="微软雅黑" panose="020B0503020204020204" pitchFamily="34" charset="-122"/>
              </a:rPr>
              <a:t>Cache</a:t>
            </a:r>
            <a:r>
              <a:rPr lang="zh-CN" altLang="en-US" sz="1400" dirty="0" smtClean="0">
                <a:latin typeface="微软雅黑" panose="020B0503020204020204" pitchFamily="34" charset="-122"/>
                <a:ea typeface="微软雅黑" panose="020B0503020204020204" pitchFamily="34" charset="-122"/>
              </a:rPr>
              <a:t>一致性</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13957"/>
    </mc:Choice>
    <mc:Fallback>
      <p:transition spd="slow" advTm="13957"/>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4717341" y="4625985"/>
          <a:ext cx="1460499" cy="1169720"/>
        </p:xfrm>
        <a:graphic>
          <a:graphicData uri="http://schemas.openxmlformats.org/drawingml/2006/table">
            <a:tbl>
              <a:tblPr firstRow="1" bandRow="1">
                <a:tableStyleId>{2D5ABB26-0587-4C30-8999-92F81FD0307C}</a:tableStyleId>
              </a:tblPr>
              <a:tblGrid>
                <a:gridCol w="376555"/>
                <a:gridCol w="365125"/>
                <a:gridCol w="365125"/>
                <a:gridCol w="353694"/>
              </a:tblGrid>
              <a:tr h="198077">
                <a:tc>
                  <a:txBody>
                    <a:bodyPr/>
                    <a:lstStyle/>
                    <a:p>
                      <a:pPr marR="26670" algn="r">
                        <a:lnSpc>
                          <a:spcPct val="100000"/>
                        </a:lnSpc>
                        <a:spcBef>
                          <a:spcPts val="135"/>
                        </a:spcBef>
                      </a:pPr>
                      <a:r>
                        <a:rPr sz="900" b="1" spc="175" dirty="0">
                          <a:latin typeface="Courier New" panose="02070309020205020404"/>
                          <a:cs typeface="Courier New" panose="02070309020205020404"/>
                        </a:rPr>
                        <a:t>DI</a:t>
                      </a:r>
                      <a:r>
                        <a:rPr sz="900" b="1" dirty="0">
                          <a:latin typeface="Courier New" panose="02070309020205020404"/>
                          <a:cs typeface="Courier New" panose="02070309020205020404"/>
                        </a:rPr>
                        <a:t>V</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L w="6350">
                      <a:solidFill>
                        <a:srgbClr val="000000"/>
                      </a:solidFill>
                      <a:prstDash val="solid"/>
                    </a:lnL>
                    <a:lnT w="6350">
                      <a:solidFill>
                        <a:srgbClr val="000000"/>
                      </a:solidFill>
                      <a:prstDash val="solid"/>
                    </a:lnT>
                    <a:lnB w="6350">
                      <a:solidFill>
                        <a:srgbClr val="000000"/>
                      </a:solidFill>
                      <a:prstDash val="solid"/>
                    </a:lnB>
                  </a:tcPr>
                </a:tc>
                <a:tc>
                  <a:txBody>
                    <a:bodyPr/>
                    <a:lstStyle/>
                    <a:p>
                      <a:pPr marL="56515">
                        <a:lnSpc>
                          <a:spcPct val="100000"/>
                        </a:lnSpc>
                        <a:spcBef>
                          <a:spcPts val="135"/>
                        </a:spcBef>
                      </a:pPr>
                      <a:r>
                        <a:rPr sz="900" b="1" spc="85" dirty="0">
                          <a:solidFill>
                            <a:srgbClr val="FF0000"/>
                          </a:solidFill>
                          <a:latin typeface="Courier New" panose="02070309020205020404"/>
                          <a:cs typeface="Courier New" panose="02070309020205020404"/>
                        </a:rPr>
                        <a:t>F0</a:t>
                      </a:r>
                      <a:r>
                        <a:rPr sz="900" b="1" spc="-390" dirty="0">
                          <a:solidFill>
                            <a:srgbClr val="FF0000"/>
                          </a:solidFill>
                          <a:latin typeface="Courier New" panose="02070309020205020404"/>
                          <a:cs typeface="Courier New" panose="02070309020205020404"/>
                        </a:rPr>
                        <a:t> </a:t>
                      </a:r>
                      <a:r>
                        <a:rPr sz="900" b="1" dirty="0">
                          <a:latin typeface="Courier New" panose="02070309020205020404"/>
                          <a:cs typeface="Courier New" panose="02070309020205020404"/>
                        </a:rPr>
                        <a:t>,</a:t>
                      </a:r>
                      <a:endParaRPr sz="900">
                        <a:latin typeface="Courier New" panose="02070309020205020404"/>
                        <a:cs typeface="Courier New" panose="02070309020205020404"/>
                      </a:endParaRPr>
                    </a:p>
                  </a:txBody>
                  <a:tcPr marL="0" marR="0" marT="17145" marB="0">
                    <a:lnT w="6350">
                      <a:solidFill>
                        <a:srgbClr val="000000"/>
                      </a:solidFill>
                      <a:prstDash val="solid"/>
                    </a:lnT>
                    <a:lnB w="6350">
                      <a:solidFill>
                        <a:srgbClr val="000000"/>
                      </a:solidFill>
                      <a:prstDash val="solid"/>
                    </a:lnB>
                  </a:tcPr>
                </a:tc>
                <a:tc>
                  <a:txBody>
                    <a:bodyPr/>
                    <a:lstStyle/>
                    <a:p>
                      <a:pPr marL="22225" algn="ctr">
                        <a:lnSpc>
                          <a:spcPct val="100000"/>
                        </a:lnSpc>
                        <a:spcBef>
                          <a:spcPts val="135"/>
                        </a:spcBef>
                      </a:pPr>
                      <a:r>
                        <a:rPr sz="900" b="1" spc="114" dirty="0">
                          <a:latin typeface="Courier New" panose="02070309020205020404"/>
                          <a:cs typeface="Courier New" panose="02070309020205020404"/>
                        </a:rPr>
                        <a:t>F1,</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T w="6350">
                      <a:solidFill>
                        <a:srgbClr val="000000"/>
                      </a:solidFill>
                      <a:prstDash val="solid"/>
                    </a:lnT>
                    <a:lnB w="6350">
                      <a:solidFill>
                        <a:srgbClr val="000000"/>
                      </a:solidFill>
                      <a:prstDash val="solid"/>
                    </a:lnB>
                  </a:tcPr>
                </a:tc>
                <a:tc>
                  <a:txBody>
                    <a:bodyPr/>
                    <a:lstStyle/>
                    <a:p>
                      <a:pPr marL="56515">
                        <a:lnSpc>
                          <a:spcPct val="100000"/>
                        </a:lnSpc>
                        <a:spcBef>
                          <a:spcPts val="135"/>
                        </a:spcBef>
                      </a:pPr>
                      <a:r>
                        <a:rPr sz="900" b="1" spc="85" dirty="0">
                          <a:latin typeface="Courier New" panose="02070309020205020404"/>
                          <a:cs typeface="Courier New" panose="02070309020205020404"/>
                        </a:rPr>
                        <a:t>F2</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R w="6350">
                      <a:solidFill>
                        <a:srgbClr val="000000"/>
                      </a:solidFill>
                      <a:prstDash val="solid"/>
                    </a:lnR>
                    <a:lnT w="6350">
                      <a:solidFill>
                        <a:srgbClr val="000000"/>
                      </a:solidFill>
                      <a:prstDash val="solid"/>
                    </a:lnT>
                    <a:lnB w="6350">
                      <a:solidFill>
                        <a:srgbClr val="000000"/>
                      </a:solidFill>
                      <a:prstDash val="solid"/>
                    </a:lnB>
                  </a:tcPr>
                </a:tc>
              </a:tr>
              <a:tr h="197657">
                <a:tc>
                  <a:txBody>
                    <a:bodyPr/>
                    <a:lstStyle/>
                    <a:p>
                      <a:pPr marR="26670" algn="r">
                        <a:lnSpc>
                          <a:spcPct val="100000"/>
                        </a:lnSpc>
                        <a:spcBef>
                          <a:spcPts val="135"/>
                        </a:spcBef>
                      </a:pPr>
                      <a:r>
                        <a:rPr sz="900" b="1" spc="175" dirty="0">
                          <a:latin typeface="Courier New" panose="02070309020205020404"/>
                          <a:cs typeface="Courier New" panose="02070309020205020404"/>
                        </a:rPr>
                        <a:t>MU</a:t>
                      </a:r>
                      <a:r>
                        <a:rPr sz="900" b="1" dirty="0">
                          <a:latin typeface="Courier New" panose="02070309020205020404"/>
                          <a:cs typeface="Courier New" panose="02070309020205020404"/>
                        </a:rPr>
                        <a:t>L</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L w="6350">
                      <a:solidFill>
                        <a:srgbClr val="000000"/>
                      </a:solidFill>
                      <a:prstDash val="solid"/>
                    </a:lnL>
                    <a:lnT w="6350">
                      <a:solidFill>
                        <a:srgbClr val="000000"/>
                      </a:solidFill>
                      <a:prstDash val="solid"/>
                    </a:lnT>
                    <a:lnB w="6350">
                      <a:solidFill>
                        <a:srgbClr val="000000"/>
                      </a:solidFill>
                      <a:prstDash val="solid"/>
                    </a:lnB>
                  </a:tcPr>
                </a:tc>
                <a:tc>
                  <a:txBody>
                    <a:bodyPr/>
                    <a:lstStyle/>
                    <a:p>
                      <a:pPr marL="56515">
                        <a:lnSpc>
                          <a:spcPct val="100000"/>
                        </a:lnSpc>
                        <a:spcBef>
                          <a:spcPts val="135"/>
                        </a:spcBef>
                      </a:pPr>
                      <a:r>
                        <a:rPr sz="900" b="1" spc="114" dirty="0">
                          <a:latin typeface="Courier New" panose="02070309020205020404"/>
                          <a:cs typeface="Courier New" panose="02070309020205020404"/>
                        </a:rPr>
                        <a:t>F3,</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T w="6350">
                      <a:solidFill>
                        <a:srgbClr val="000000"/>
                      </a:solidFill>
                      <a:prstDash val="solid"/>
                    </a:lnT>
                    <a:lnB w="6350">
                      <a:solidFill>
                        <a:srgbClr val="000000"/>
                      </a:solidFill>
                      <a:prstDash val="solid"/>
                    </a:lnB>
                  </a:tcPr>
                </a:tc>
                <a:tc>
                  <a:txBody>
                    <a:bodyPr/>
                    <a:lstStyle/>
                    <a:p>
                      <a:pPr algn="ctr">
                        <a:lnSpc>
                          <a:spcPct val="100000"/>
                        </a:lnSpc>
                        <a:spcBef>
                          <a:spcPts val="135"/>
                        </a:spcBef>
                      </a:pPr>
                      <a:r>
                        <a:rPr sz="900" b="1" spc="85" dirty="0">
                          <a:solidFill>
                            <a:srgbClr val="FF0000"/>
                          </a:solidFill>
                          <a:latin typeface="Courier New" panose="02070309020205020404"/>
                          <a:cs typeface="Courier New" panose="02070309020205020404"/>
                        </a:rPr>
                        <a:t>F0</a:t>
                      </a:r>
                      <a:r>
                        <a:rPr sz="900" b="1" spc="-395" dirty="0">
                          <a:solidFill>
                            <a:srgbClr val="FF0000"/>
                          </a:solidFill>
                          <a:latin typeface="Courier New" panose="02070309020205020404"/>
                          <a:cs typeface="Courier New" panose="02070309020205020404"/>
                        </a:rPr>
                        <a:t> </a:t>
                      </a:r>
                      <a:r>
                        <a:rPr sz="900" b="1" dirty="0">
                          <a:latin typeface="Courier New" panose="02070309020205020404"/>
                          <a:cs typeface="Courier New" panose="02070309020205020404"/>
                        </a:rPr>
                        <a:t>,</a:t>
                      </a:r>
                      <a:endParaRPr sz="900">
                        <a:latin typeface="Courier New" panose="02070309020205020404"/>
                        <a:cs typeface="Courier New" panose="02070309020205020404"/>
                      </a:endParaRPr>
                    </a:p>
                  </a:txBody>
                  <a:tcPr marL="0" marR="0" marT="17145" marB="0">
                    <a:lnT w="6350">
                      <a:solidFill>
                        <a:srgbClr val="000000"/>
                      </a:solidFill>
                      <a:prstDash val="solid"/>
                    </a:lnT>
                    <a:lnB w="6350">
                      <a:solidFill>
                        <a:srgbClr val="000000"/>
                      </a:solidFill>
                      <a:prstDash val="solid"/>
                    </a:lnB>
                  </a:tcPr>
                </a:tc>
                <a:tc>
                  <a:txBody>
                    <a:bodyPr/>
                    <a:lstStyle/>
                    <a:p>
                      <a:pPr marL="56515">
                        <a:lnSpc>
                          <a:spcPct val="100000"/>
                        </a:lnSpc>
                        <a:spcBef>
                          <a:spcPts val="135"/>
                        </a:spcBef>
                      </a:pPr>
                      <a:r>
                        <a:rPr sz="900" b="1" spc="85" dirty="0">
                          <a:latin typeface="Courier New" panose="02070309020205020404"/>
                          <a:cs typeface="Courier New" panose="02070309020205020404"/>
                        </a:rPr>
                        <a:t>F2</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R w="6350">
                      <a:solidFill>
                        <a:srgbClr val="000000"/>
                      </a:solidFill>
                      <a:prstDash val="solid"/>
                    </a:lnR>
                    <a:lnT w="6350">
                      <a:solidFill>
                        <a:srgbClr val="000000"/>
                      </a:solidFill>
                      <a:prstDash val="solid"/>
                    </a:lnT>
                    <a:lnB w="6350">
                      <a:solidFill>
                        <a:srgbClr val="000000"/>
                      </a:solidFill>
                      <a:prstDash val="solid"/>
                    </a:lnB>
                  </a:tcPr>
                </a:tc>
              </a:tr>
              <a:tr h="197911">
                <a:tc>
                  <a:txBody>
                    <a:bodyPr/>
                    <a:lstStyle/>
                    <a:p>
                      <a:pPr marR="26670" algn="r">
                        <a:lnSpc>
                          <a:spcPct val="100000"/>
                        </a:lnSpc>
                        <a:spcBef>
                          <a:spcPts val="135"/>
                        </a:spcBef>
                      </a:pPr>
                      <a:r>
                        <a:rPr sz="900" b="1" spc="175" dirty="0">
                          <a:latin typeface="Courier New" panose="02070309020205020404"/>
                          <a:cs typeface="Courier New" panose="02070309020205020404"/>
                        </a:rPr>
                        <a:t>AD</a:t>
                      </a:r>
                      <a:r>
                        <a:rPr sz="900" b="1" dirty="0">
                          <a:latin typeface="Courier New" panose="02070309020205020404"/>
                          <a:cs typeface="Courier New" panose="02070309020205020404"/>
                        </a:rPr>
                        <a:t>D</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L w="6350">
                      <a:solidFill>
                        <a:srgbClr val="000000"/>
                      </a:solidFill>
                      <a:prstDash val="solid"/>
                    </a:lnL>
                    <a:lnT w="6350">
                      <a:solidFill>
                        <a:srgbClr val="000000"/>
                      </a:solidFill>
                      <a:prstDash val="solid"/>
                    </a:lnT>
                    <a:lnB w="6350">
                      <a:solidFill>
                        <a:srgbClr val="000000"/>
                      </a:solidFill>
                      <a:prstDash val="solid"/>
                    </a:lnB>
                  </a:tcPr>
                </a:tc>
                <a:tc>
                  <a:txBody>
                    <a:bodyPr/>
                    <a:lstStyle/>
                    <a:p>
                      <a:pPr marL="56515">
                        <a:lnSpc>
                          <a:spcPct val="100000"/>
                        </a:lnSpc>
                        <a:spcBef>
                          <a:spcPts val="135"/>
                        </a:spcBef>
                      </a:pPr>
                      <a:r>
                        <a:rPr sz="900" b="1" spc="85" dirty="0">
                          <a:solidFill>
                            <a:srgbClr val="FF0000"/>
                          </a:solidFill>
                          <a:latin typeface="Courier New" panose="02070309020205020404"/>
                          <a:cs typeface="Courier New" panose="02070309020205020404"/>
                        </a:rPr>
                        <a:t>F0</a:t>
                      </a:r>
                      <a:r>
                        <a:rPr sz="900" b="1" spc="-390" dirty="0">
                          <a:solidFill>
                            <a:srgbClr val="FF0000"/>
                          </a:solidFill>
                          <a:latin typeface="Courier New" panose="02070309020205020404"/>
                          <a:cs typeface="Courier New" panose="02070309020205020404"/>
                        </a:rPr>
                        <a:t> </a:t>
                      </a:r>
                      <a:r>
                        <a:rPr sz="900" b="1" dirty="0">
                          <a:latin typeface="Courier New" panose="02070309020205020404"/>
                          <a:cs typeface="Courier New" panose="02070309020205020404"/>
                        </a:rPr>
                        <a:t>,</a:t>
                      </a:r>
                      <a:endParaRPr sz="900">
                        <a:latin typeface="Courier New" panose="02070309020205020404"/>
                        <a:cs typeface="Courier New" panose="02070309020205020404"/>
                      </a:endParaRPr>
                    </a:p>
                  </a:txBody>
                  <a:tcPr marL="0" marR="0" marT="17145" marB="0">
                    <a:lnT w="6350">
                      <a:solidFill>
                        <a:srgbClr val="000000"/>
                      </a:solidFill>
                      <a:prstDash val="solid"/>
                    </a:lnT>
                    <a:lnB w="6350">
                      <a:solidFill>
                        <a:srgbClr val="000000"/>
                      </a:solidFill>
                      <a:prstDash val="solid"/>
                    </a:lnB>
                  </a:tcPr>
                </a:tc>
                <a:tc>
                  <a:txBody>
                    <a:bodyPr/>
                    <a:lstStyle/>
                    <a:p>
                      <a:pPr marL="22225" algn="ctr">
                        <a:lnSpc>
                          <a:spcPct val="100000"/>
                        </a:lnSpc>
                        <a:spcBef>
                          <a:spcPts val="135"/>
                        </a:spcBef>
                      </a:pPr>
                      <a:r>
                        <a:rPr sz="900" b="1" spc="114" dirty="0">
                          <a:latin typeface="Courier New" panose="02070309020205020404"/>
                          <a:cs typeface="Courier New" panose="02070309020205020404"/>
                        </a:rPr>
                        <a:t>F1,</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T w="6350">
                      <a:solidFill>
                        <a:srgbClr val="000000"/>
                      </a:solidFill>
                      <a:prstDash val="solid"/>
                    </a:lnT>
                    <a:lnB w="6350">
                      <a:solidFill>
                        <a:srgbClr val="000000"/>
                      </a:solidFill>
                      <a:prstDash val="solid"/>
                    </a:lnB>
                  </a:tcPr>
                </a:tc>
                <a:tc>
                  <a:txBody>
                    <a:bodyPr/>
                    <a:lstStyle/>
                    <a:p>
                      <a:pPr marL="56515">
                        <a:lnSpc>
                          <a:spcPct val="100000"/>
                        </a:lnSpc>
                        <a:spcBef>
                          <a:spcPts val="135"/>
                        </a:spcBef>
                      </a:pPr>
                      <a:r>
                        <a:rPr sz="900" b="1" spc="85" dirty="0">
                          <a:latin typeface="Courier New" panose="02070309020205020404"/>
                          <a:cs typeface="Courier New" panose="02070309020205020404"/>
                        </a:rPr>
                        <a:t>F2</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R w="6350">
                      <a:solidFill>
                        <a:srgbClr val="000000"/>
                      </a:solidFill>
                      <a:prstDash val="solid"/>
                    </a:lnR>
                    <a:lnT w="6350">
                      <a:solidFill>
                        <a:srgbClr val="000000"/>
                      </a:solidFill>
                      <a:prstDash val="solid"/>
                    </a:lnT>
                    <a:lnB w="6350">
                      <a:solidFill>
                        <a:srgbClr val="000000"/>
                      </a:solidFill>
                      <a:prstDash val="solid"/>
                    </a:lnB>
                  </a:tcPr>
                </a:tc>
              </a:tr>
              <a:tr h="198014">
                <a:tc>
                  <a:txBody>
                    <a:bodyPr/>
                    <a:lstStyle/>
                    <a:p>
                      <a:pPr marR="26670" algn="r">
                        <a:lnSpc>
                          <a:spcPct val="100000"/>
                        </a:lnSpc>
                        <a:spcBef>
                          <a:spcPts val="135"/>
                        </a:spcBef>
                      </a:pPr>
                      <a:r>
                        <a:rPr sz="900" b="1" spc="175" dirty="0">
                          <a:latin typeface="Courier New" panose="02070309020205020404"/>
                          <a:cs typeface="Courier New" panose="02070309020205020404"/>
                        </a:rPr>
                        <a:t>MU</a:t>
                      </a:r>
                      <a:r>
                        <a:rPr sz="900" b="1" dirty="0">
                          <a:latin typeface="Courier New" panose="02070309020205020404"/>
                          <a:cs typeface="Courier New" panose="02070309020205020404"/>
                        </a:rPr>
                        <a:t>L</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L w="6350">
                      <a:solidFill>
                        <a:srgbClr val="000000"/>
                      </a:solidFill>
                      <a:prstDash val="solid"/>
                    </a:lnL>
                    <a:lnT w="6350">
                      <a:solidFill>
                        <a:srgbClr val="000000"/>
                      </a:solidFill>
                      <a:prstDash val="solid"/>
                    </a:lnT>
                    <a:lnB w="6350">
                      <a:solidFill>
                        <a:srgbClr val="000000"/>
                      </a:solidFill>
                      <a:prstDash val="solid"/>
                    </a:lnB>
                  </a:tcPr>
                </a:tc>
                <a:tc>
                  <a:txBody>
                    <a:bodyPr/>
                    <a:lstStyle/>
                    <a:p>
                      <a:pPr marL="56515">
                        <a:lnSpc>
                          <a:spcPct val="100000"/>
                        </a:lnSpc>
                        <a:spcBef>
                          <a:spcPts val="135"/>
                        </a:spcBef>
                      </a:pPr>
                      <a:r>
                        <a:rPr sz="900" b="1" spc="114" dirty="0">
                          <a:latin typeface="Courier New" panose="02070309020205020404"/>
                          <a:cs typeface="Courier New" panose="02070309020205020404"/>
                        </a:rPr>
                        <a:t>F3,</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T w="6350">
                      <a:solidFill>
                        <a:srgbClr val="000000"/>
                      </a:solidFill>
                      <a:prstDash val="solid"/>
                    </a:lnT>
                    <a:lnB w="6350">
                      <a:solidFill>
                        <a:srgbClr val="000000"/>
                      </a:solidFill>
                      <a:prstDash val="solid"/>
                    </a:lnB>
                  </a:tcPr>
                </a:tc>
                <a:tc>
                  <a:txBody>
                    <a:bodyPr/>
                    <a:lstStyle/>
                    <a:p>
                      <a:pPr algn="ctr">
                        <a:lnSpc>
                          <a:spcPct val="100000"/>
                        </a:lnSpc>
                        <a:spcBef>
                          <a:spcPts val="135"/>
                        </a:spcBef>
                      </a:pPr>
                      <a:r>
                        <a:rPr sz="900" b="1" spc="85" dirty="0">
                          <a:solidFill>
                            <a:srgbClr val="FF0000"/>
                          </a:solidFill>
                          <a:latin typeface="Courier New" panose="02070309020205020404"/>
                          <a:cs typeface="Courier New" panose="02070309020205020404"/>
                        </a:rPr>
                        <a:t>F0</a:t>
                      </a:r>
                      <a:r>
                        <a:rPr sz="900" b="1" spc="-395" dirty="0">
                          <a:solidFill>
                            <a:srgbClr val="FF0000"/>
                          </a:solidFill>
                          <a:latin typeface="Courier New" panose="02070309020205020404"/>
                          <a:cs typeface="Courier New" panose="02070309020205020404"/>
                        </a:rPr>
                        <a:t> </a:t>
                      </a:r>
                      <a:r>
                        <a:rPr sz="900" b="1" dirty="0">
                          <a:latin typeface="Courier New" panose="02070309020205020404"/>
                          <a:cs typeface="Courier New" panose="02070309020205020404"/>
                        </a:rPr>
                        <a:t>,</a:t>
                      </a:r>
                      <a:endParaRPr sz="900">
                        <a:latin typeface="Courier New" panose="02070309020205020404"/>
                        <a:cs typeface="Courier New" panose="02070309020205020404"/>
                      </a:endParaRPr>
                    </a:p>
                  </a:txBody>
                  <a:tcPr marL="0" marR="0" marT="17145" marB="0">
                    <a:lnT w="6350">
                      <a:solidFill>
                        <a:srgbClr val="000000"/>
                      </a:solidFill>
                      <a:prstDash val="solid"/>
                    </a:lnT>
                    <a:lnB w="6350">
                      <a:solidFill>
                        <a:srgbClr val="000000"/>
                      </a:solidFill>
                      <a:prstDash val="solid"/>
                    </a:lnB>
                  </a:tcPr>
                </a:tc>
                <a:tc>
                  <a:txBody>
                    <a:bodyPr/>
                    <a:lstStyle/>
                    <a:p>
                      <a:pPr marL="56515">
                        <a:lnSpc>
                          <a:spcPct val="100000"/>
                        </a:lnSpc>
                        <a:spcBef>
                          <a:spcPts val="135"/>
                        </a:spcBef>
                      </a:pPr>
                      <a:r>
                        <a:rPr sz="900" b="1" spc="85" dirty="0">
                          <a:latin typeface="Courier New" panose="02070309020205020404"/>
                          <a:cs typeface="Courier New" panose="02070309020205020404"/>
                        </a:rPr>
                        <a:t>F2</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R w="6350">
                      <a:solidFill>
                        <a:srgbClr val="000000"/>
                      </a:solidFill>
                      <a:prstDash val="solid"/>
                    </a:lnR>
                    <a:lnT w="6350">
                      <a:solidFill>
                        <a:srgbClr val="000000"/>
                      </a:solidFill>
                      <a:prstDash val="solid"/>
                    </a:lnT>
                    <a:lnB w="6350">
                      <a:solidFill>
                        <a:srgbClr val="000000"/>
                      </a:solidFill>
                      <a:prstDash val="solid"/>
                    </a:lnB>
                  </a:tcPr>
                </a:tc>
              </a:tr>
              <a:tr h="197702">
                <a:tc gridSpan="4">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hMerge="1">
                  <a:tcPr marL="0" marR="0" marT="0" marB="0"/>
                </a:tc>
                <a:tc hMerge="1">
                  <a:tcPr marL="0" marR="0" marT="0" marB="0"/>
                </a:tc>
              </a:tr>
              <a:tr h="180359">
                <a:tc gridSpan="4">
                  <a:txBody>
                    <a:bodyPr/>
                    <a:lstStyle/>
                    <a:p>
                      <a:pPr>
                        <a:lnSpc>
                          <a:spcPct val="100000"/>
                        </a:lnSpc>
                      </a:pPr>
                      <a:endParaRPr sz="10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hMerge="1">
                  <a:tcPr marL="0" marR="0" marT="0" marB="0"/>
                </a:tc>
                <a:tc hMerge="1">
                  <a:tcPr marL="0" marR="0" marT="0" marB="0"/>
                </a:tc>
              </a:tr>
            </a:tbl>
          </a:graphicData>
        </a:graphic>
      </p:graphicFrame>
      <p:graphicFrame>
        <p:nvGraphicFramePr>
          <p:cNvPr id="3" name="object 3"/>
          <p:cNvGraphicFramePr>
            <a:graphicFrameLocks noGrp="1"/>
          </p:cNvGraphicFramePr>
          <p:nvPr/>
        </p:nvGraphicFramePr>
        <p:xfrm>
          <a:off x="4730614" y="3241751"/>
          <a:ext cx="1450975" cy="776881"/>
        </p:xfrm>
        <a:graphic>
          <a:graphicData uri="http://schemas.openxmlformats.org/drawingml/2006/table">
            <a:tbl>
              <a:tblPr firstRow="1" bandRow="1">
                <a:tableStyleId>{2D5ABB26-0587-4C30-8999-92F81FD0307C}</a:tableStyleId>
              </a:tblPr>
              <a:tblGrid>
                <a:gridCol w="328930"/>
                <a:gridCol w="1122045"/>
              </a:tblGrid>
              <a:tr h="194116">
                <a:tc>
                  <a:txBody>
                    <a:bodyPr/>
                    <a:lstStyle/>
                    <a:p>
                      <a:pPr marR="10795" algn="ctr">
                        <a:lnSpc>
                          <a:spcPct val="100000"/>
                        </a:lnSpc>
                        <a:spcBef>
                          <a:spcPts val="285"/>
                        </a:spcBef>
                      </a:pPr>
                      <a:r>
                        <a:rPr sz="850" b="1" dirty="0">
                          <a:solidFill>
                            <a:srgbClr val="FF0000"/>
                          </a:solidFill>
                          <a:latin typeface="Times New Roman" panose="02020603050405020304"/>
                          <a:cs typeface="Times New Roman" panose="02020603050405020304"/>
                        </a:rPr>
                        <a:t>6</a:t>
                      </a:r>
                      <a:endParaRPr sz="850">
                        <a:latin typeface="Times New Roman" panose="02020603050405020304"/>
                        <a:cs typeface="Times New Roman" panose="02020603050405020304"/>
                      </a:endParaRPr>
                    </a:p>
                  </a:txBody>
                  <a:tcPr marL="0" marR="0" marT="3619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ct val="100000"/>
                        </a:lnSpc>
                        <a:spcBef>
                          <a:spcPts val="285"/>
                        </a:spcBef>
                      </a:pPr>
                      <a:r>
                        <a:rPr sz="850" b="1" spc="15" dirty="0">
                          <a:latin typeface="Times New Roman" panose="02020603050405020304"/>
                          <a:cs typeface="Times New Roman" panose="02020603050405020304"/>
                        </a:rPr>
                        <a:t>1</a:t>
                      </a:r>
                      <a:r>
                        <a:rPr sz="850" b="1" spc="-80" dirty="0">
                          <a:latin typeface="Times New Roman" panose="02020603050405020304"/>
                          <a:cs typeface="Times New Roman" panose="02020603050405020304"/>
                        </a:rPr>
                        <a:t> </a:t>
                      </a:r>
                      <a:r>
                        <a:rPr sz="850" b="1" spc="45" dirty="0">
                          <a:latin typeface="Times New Roman" panose="02020603050405020304"/>
                          <a:cs typeface="Times New Roman" panose="02020603050405020304"/>
                        </a:rPr>
                        <a:t>.0</a:t>
                      </a:r>
                      <a:endParaRPr sz="850">
                        <a:latin typeface="Times New Roman" panose="02020603050405020304"/>
                        <a:cs typeface="Times New Roman" panose="02020603050405020304"/>
                      </a:endParaRPr>
                    </a:p>
                  </a:txBody>
                  <a:tcPr marL="0" marR="0" marT="3619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4116">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ct val="100000"/>
                        </a:lnSpc>
                        <a:spcBef>
                          <a:spcPts val="285"/>
                        </a:spcBef>
                      </a:pPr>
                      <a:r>
                        <a:rPr sz="850" b="1" spc="15" dirty="0">
                          <a:latin typeface="Times New Roman" panose="02020603050405020304"/>
                          <a:cs typeface="Times New Roman" panose="02020603050405020304"/>
                        </a:rPr>
                        <a:t>1</a:t>
                      </a:r>
                      <a:r>
                        <a:rPr sz="850" b="1" spc="-80" dirty="0">
                          <a:latin typeface="Times New Roman" panose="02020603050405020304"/>
                          <a:cs typeface="Times New Roman" panose="02020603050405020304"/>
                        </a:rPr>
                        <a:t> </a:t>
                      </a:r>
                      <a:r>
                        <a:rPr sz="850" b="1" spc="45" dirty="0">
                          <a:latin typeface="Times New Roman" panose="02020603050405020304"/>
                          <a:cs typeface="Times New Roman" panose="02020603050405020304"/>
                        </a:rPr>
                        <a:t>.0</a:t>
                      </a:r>
                      <a:endParaRPr sz="850">
                        <a:latin typeface="Times New Roman" panose="02020603050405020304"/>
                        <a:cs typeface="Times New Roman" panose="02020603050405020304"/>
                      </a:endParaRPr>
                    </a:p>
                  </a:txBody>
                  <a:tcPr marL="0" marR="0" marT="3619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4216">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ct val="100000"/>
                        </a:lnSpc>
                        <a:spcBef>
                          <a:spcPts val="285"/>
                        </a:spcBef>
                      </a:pPr>
                      <a:r>
                        <a:rPr sz="850" b="1" spc="15" dirty="0">
                          <a:latin typeface="Times New Roman" panose="02020603050405020304"/>
                          <a:cs typeface="Times New Roman" panose="02020603050405020304"/>
                        </a:rPr>
                        <a:t>1</a:t>
                      </a:r>
                      <a:r>
                        <a:rPr sz="850" b="1" spc="-80" dirty="0">
                          <a:latin typeface="Times New Roman" panose="02020603050405020304"/>
                          <a:cs typeface="Times New Roman" panose="02020603050405020304"/>
                        </a:rPr>
                        <a:t> </a:t>
                      </a:r>
                      <a:r>
                        <a:rPr sz="850" b="1" spc="45" dirty="0">
                          <a:latin typeface="Times New Roman" panose="02020603050405020304"/>
                          <a:cs typeface="Times New Roman" panose="02020603050405020304"/>
                        </a:rPr>
                        <a:t>.0</a:t>
                      </a:r>
                      <a:endParaRPr sz="850">
                        <a:latin typeface="Times New Roman" panose="02020603050405020304"/>
                        <a:cs typeface="Times New Roman" panose="02020603050405020304"/>
                      </a:endParaRPr>
                    </a:p>
                  </a:txBody>
                  <a:tcPr marL="0" marR="0" marT="3619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4433">
                <a:tc>
                  <a:txBody>
                    <a:bodyPr/>
                    <a:lstStyle/>
                    <a:p>
                      <a:pPr marR="10795" algn="ctr">
                        <a:lnSpc>
                          <a:spcPct val="100000"/>
                        </a:lnSpc>
                        <a:spcBef>
                          <a:spcPts val="285"/>
                        </a:spcBef>
                      </a:pPr>
                      <a:r>
                        <a:rPr sz="850" b="1" dirty="0">
                          <a:latin typeface="Times New Roman" panose="02020603050405020304"/>
                          <a:cs typeface="Times New Roman" panose="02020603050405020304"/>
                        </a:rPr>
                        <a:t>2</a:t>
                      </a:r>
                      <a:endParaRPr sz="850">
                        <a:latin typeface="Times New Roman" panose="02020603050405020304"/>
                        <a:cs typeface="Times New Roman" panose="02020603050405020304"/>
                      </a:endParaRPr>
                    </a:p>
                  </a:txBody>
                  <a:tcPr marL="0" marR="0" marT="3619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ct val="100000"/>
                        </a:lnSpc>
                        <a:spcBef>
                          <a:spcPts val="285"/>
                        </a:spcBef>
                      </a:pPr>
                      <a:r>
                        <a:rPr sz="850" b="1" spc="15" dirty="0">
                          <a:latin typeface="Times New Roman" panose="02020603050405020304"/>
                          <a:cs typeface="Times New Roman" panose="02020603050405020304"/>
                        </a:rPr>
                        <a:t>1</a:t>
                      </a:r>
                      <a:r>
                        <a:rPr sz="850" b="1" spc="-80" dirty="0">
                          <a:latin typeface="Times New Roman" panose="02020603050405020304"/>
                          <a:cs typeface="Times New Roman" panose="02020603050405020304"/>
                        </a:rPr>
                        <a:t> </a:t>
                      </a:r>
                      <a:r>
                        <a:rPr sz="850" b="1" spc="45" dirty="0">
                          <a:latin typeface="Times New Roman" panose="02020603050405020304"/>
                          <a:cs typeface="Times New Roman" panose="02020603050405020304"/>
                        </a:rPr>
                        <a:t>.0</a:t>
                      </a:r>
                      <a:endParaRPr sz="850">
                        <a:latin typeface="Times New Roman" panose="02020603050405020304"/>
                        <a:cs typeface="Times New Roman" panose="02020603050405020304"/>
                      </a:endParaRPr>
                    </a:p>
                  </a:txBody>
                  <a:tcPr marL="0" marR="0" marT="3619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4" name="object 4"/>
          <p:cNvSpPr/>
          <p:nvPr/>
        </p:nvSpPr>
        <p:spPr>
          <a:xfrm>
            <a:off x="4841875" y="1471675"/>
            <a:ext cx="76200" cy="335280"/>
          </a:xfrm>
          <a:custGeom>
            <a:avLst/>
            <a:gdLst/>
            <a:ahLst/>
            <a:cxnLst/>
            <a:rect l="l" t="t" r="r" b="b"/>
            <a:pathLst>
              <a:path w="76200" h="335280">
                <a:moveTo>
                  <a:pt x="44450" y="63500"/>
                </a:moveTo>
                <a:lnTo>
                  <a:pt x="31750" y="63500"/>
                </a:lnTo>
                <a:lnTo>
                  <a:pt x="31750" y="334899"/>
                </a:lnTo>
                <a:lnTo>
                  <a:pt x="44450" y="334899"/>
                </a:lnTo>
                <a:lnTo>
                  <a:pt x="44450" y="63500"/>
                </a:lnTo>
                <a:close/>
              </a:path>
              <a:path w="76200" h="335280">
                <a:moveTo>
                  <a:pt x="38100" y="0"/>
                </a:moveTo>
                <a:lnTo>
                  <a:pt x="0" y="76200"/>
                </a:lnTo>
                <a:lnTo>
                  <a:pt x="31750" y="76200"/>
                </a:lnTo>
                <a:lnTo>
                  <a:pt x="31750" y="63500"/>
                </a:lnTo>
                <a:lnTo>
                  <a:pt x="69850" y="63500"/>
                </a:lnTo>
                <a:lnTo>
                  <a:pt x="38100" y="0"/>
                </a:lnTo>
                <a:close/>
              </a:path>
              <a:path w="76200" h="335280">
                <a:moveTo>
                  <a:pt x="69850" y="63500"/>
                </a:moveTo>
                <a:lnTo>
                  <a:pt x="44450" y="63500"/>
                </a:lnTo>
                <a:lnTo>
                  <a:pt x="44450" y="76200"/>
                </a:lnTo>
                <a:lnTo>
                  <a:pt x="76200" y="76200"/>
                </a:lnTo>
                <a:lnTo>
                  <a:pt x="69850" y="63500"/>
                </a:lnTo>
                <a:close/>
              </a:path>
            </a:pathLst>
          </a:custGeom>
          <a:solidFill>
            <a:srgbClr val="000000"/>
          </a:solidFill>
        </p:spPr>
        <p:txBody>
          <a:bodyPr wrap="square" lIns="0" tIns="0" rIns="0" bIns="0" rtlCol="0"/>
          <a:lstStyle/>
          <a:p/>
        </p:txBody>
      </p:sp>
      <p:sp>
        <p:nvSpPr>
          <p:cNvPr id="5" name="object 5"/>
          <p:cNvSpPr/>
          <p:nvPr/>
        </p:nvSpPr>
        <p:spPr>
          <a:xfrm>
            <a:off x="5502275" y="1471675"/>
            <a:ext cx="76200" cy="335280"/>
          </a:xfrm>
          <a:custGeom>
            <a:avLst/>
            <a:gdLst/>
            <a:ahLst/>
            <a:cxnLst/>
            <a:rect l="l" t="t" r="r" b="b"/>
            <a:pathLst>
              <a:path w="76200" h="335280">
                <a:moveTo>
                  <a:pt x="44450" y="63500"/>
                </a:moveTo>
                <a:lnTo>
                  <a:pt x="31750" y="63500"/>
                </a:lnTo>
                <a:lnTo>
                  <a:pt x="31750" y="334899"/>
                </a:lnTo>
                <a:lnTo>
                  <a:pt x="44450" y="334899"/>
                </a:lnTo>
                <a:lnTo>
                  <a:pt x="44450" y="63500"/>
                </a:lnTo>
                <a:close/>
              </a:path>
              <a:path w="76200" h="335280">
                <a:moveTo>
                  <a:pt x="38100" y="0"/>
                </a:moveTo>
                <a:lnTo>
                  <a:pt x="0" y="76200"/>
                </a:lnTo>
                <a:lnTo>
                  <a:pt x="31750" y="76200"/>
                </a:lnTo>
                <a:lnTo>
                  <a:pt x="31750" y="63500"/>
                </a:lnTo>
                <a:lnTo>
                  <a:pt x="69850" y="63500"/>
                </a:lnTo>
                <a:lnTo>
                  <a:pt x="38100" y="0"/>
                </a:lnTo>
                <a:close/>
              </a:path>
              <a:path w="76200" h="335280">
                <a:moveTo>
                  <a:pt x="69850" y="63500"/>
                </a:moveTo>
                <a:lnTo>
                  <a:pt x="44450" y="63500"/>
                </a:lnTo>
                <a:lnTo>
                  <a:pt x="44450" y="76200"/>
                </a:lnTo>
                <a:lnTo>
                  <a:pt x="76200" y="76200"/>
                </a:lnTo>
                <a:lnTo>
                  <a:pt x="69850" y="63500"/>
                </a:lnTo>
                <a:close/>
              </a:path>
            </a:pathLst>
          </a:custGeom>
          <a:solidFill>
            <a:srgbClr val="000000"/>
          </a:solidFill>
        </p:spPr>
        <p:txBody>
          <a:bodyPr wrap="square" lIns="0" tIns="0" rIns="0" bIns="0" rtlCol="0"/>
          <a:lstStyle/>
          <a:p/>
        </p:txBody>
      </p:sp>
      <p:sp>
        <p:nvSpPr>
          <p:cNvPr id="6" name="object 6"/>
          <p:cNvSpPr/>
          <p:nvPr/>
        </p:nvSpPr>
        <p:spPr>
          <a:xfrm>
            <a:off x="7064375" y="1458975"/>
            <a:ext cx="76200" cy="335280"/>
          </a:xfrm>
          <a:custGeom>
            <a:avLst/>
            <a:gdLst/>
            <a:ahLst/>
            <a:cxnLst/>
            <a:rect l="l" t="t" r="r" b="b"/>
            <a:pathLst>
              <a:path w="76200" h="335280">
                <a:moveTo>
                  <a:pt x="44450" y="63500"/>
                </a:moveTo>
                <a:lnTo>
                  <a:pt x="31750" y="63500"/>
                </a:lnTo>
                <a:lnTo>
                  <a:pt x="31750" y="334899"/>
                </a:lnTo>
                <a:lnTo>
                  <a:pt x="44450" y="334899"/>
                </a:lnTo>
                <a:lnTo>
                  <a:pt x="44450" y="63500"/>
                </a:lnTo>
                <a:close/>
              </a:path>
              <a:path w="76200" h="335280">
                <a:moveTo>
                  <a:pt x="38100" y="0"/>
                </a:moveTo>
                <a:lnTo>
                  <a:pt x="0" y="76200"/>
                </a:lnTo>
                <a:lnTo>
                  <a:pt x="31750" y="76200"/>
                </a:lnTo>
                <a:lnTo>
                  <a:pt x="31750" y="63500"/>
                </a:lnTo>
                <a:lnTo>
                  <a:pt x="69850" y="63500"/>
                </a:lnTo>
                <a:lnTo>
                  <a:pt x="38100" y="0"/>
                </a:lnTo>
                <a:close/>
              </a:path>
              <a:path w="76200" h="335280">
                <a:moveTo>
                  <a:pt x="69850" y="63500"/>
                </a:moveTo>
                <a:lnTo>
                  <a:pt x="44450" y="63500"/>
                </a:lnTo>
                <a:lnTo>
                  <a:pt x="44450" y="76200"/>
                </a:lnTo>
                <a:lnTo>
                  <a:pt x="76200" y="76200"/>
                </a:lnTo>
                <a:lnTo>
                  <a:pt x="69850" y="63500"/>
                </a:lnTo>
                <a:close/>
              </a:path>
            </a:pathLst>
          </a:custGeom>
          <a:solidFill>
            <a:srgbClr val="000000"/>
          </a:solidFill>
        </p:spPr>
        <p:txBody>
          <a:bodyPr wrap="square" lIns="0" tIns="0" rIns="0" bIns="0" rtlCol="0"/>
          <a:lstStyle/>
          <a:p/>
        </p:txBody>
      </p:sp>
      <p:sp>
        <p:nvSpPr>
          <p:cNvPr id="7" name="object 7"/>
          <p:cNvSpPr/>
          <p:nvPr/>
        </p:nvSpPr>
        <p:spPr>
          <a:xfrm>
            <a:off x="7775575" y="1446149"/>
            <a:ext cx="76200" cy="335280"/>
          </a:xfrm>
          <a:custGeom>
            <a:avLst/>
            <a:gdLst/>
            <a:ahLst/>
            <a:cxnLst/>
            <a:rect l="l" t="t" r="r" b="b"/>
            <a:pathLst>
              <a:path w="76200" h="335280">
                <a:moveTo>
                  <a:pt x="31750" y="76252"/>
                </a:moveTo>
                <a:lnTo>
                  <a:pt x="31750" y="335025"/>
                </a:lnTo>
                <a:lnTo>
                  <a:pt x="44450" y="335025"/>
                </a:lnTo>
                <a:lnTo>
                  <a:pt x="44450" y="76274"/>
                </a:lnTo>
                <a:lnTo>
                  <a:pt x="31750" y="76252"/>
                </a:lnTo>
                <a:close/>
              </a:path>
              <a:path w="76200" h="335280">
                <a:moveTo>
                  <a:pt x="69860" y="63626"/>
                </a:moveTo>
                <a:lnTo>
                  <a:pt x="44450" y="63626"/>
                </a:lnTo>
                <a:lnTo>
                  <a:pt x="44450" y="76274"/>
                </a:lnTo>
                <a:lnTo>
                  <a:pt x="76200" y="76326"/>
                </a:lnTo>
                <a:lnTo>
                  <a:pt x="69860" y="63626"/>
                </a:lnTo>
                <a:close/>
              </a:path>
              <a:path w="76200" h="335280">
                <a:moveTo>
                  <a:pt x="44450" y="63626"/>
                </a:moveTo>
                <a:lnTo>
                  <a:pt x="31750" y="63626"/>
                </a:lnTo>
                <a:lnTo>
                  <a:pt x="31750" y="76252"/>
                </a:lnTo>
                <a:lnTo>
                  <a:pt x="44450" y="76274"/>
                </a:lnTo>
                <a:lnTo>
                  <a:pt x="44450" y="63626"/>
                </a:lnTo>
                <a:close/>
              </a:path>
              <a:path w="76200" h="335280">
                <a:moveTo>
                  <a:pt x="38100" y="0"/>
                </a:moveTo>
                <a:lnTo>
                  <a:pt x="0" y="76200"/>
                </a:lnTo>
                <a:lnTo>
                  <a:pt x="31750" y="76252"/>
                </a:lnTo>
                <a:lnTo>
                  <a:pt x="31750" y="63626"/>
                </a:lnTo>
                <a:lnTo>
                  <a:pt x="69860" y="63626"/>
                </a:lnTo>
                <a:lnTo>
                  <a:pt x="38100" y="0"/>
                </a:lnTo>
                <a:close/>
              </a:path>
            </a:pathLst>
          </a:custGeom>
          <a:solidFill>
            <a:srgbClr val="000000"/>
          </a:solidFill>
        </p:spPr>
        <p:txBody>
          <a:bodyPr wrap="square" lIns="0" tIns="0" rIns="0" bIns="0" rtlCol="0"/>
          <a:lstStyle/>
          <a:p/>
        </p:txBody>
      </p:sp>
      <p:sp>
        <p:nvSpPr>
          <p:cNvPr id="8" name="object 8"/>
          <p:cNvSpPr/>
          <p:nvPr/>
        </p:nvSpPr>
        <p:spPr>
          <a:xfrm>
            <a:off x="5402198" y="4014723"/>
            <a:ext cx="76200" cy="617855"/>
          </a:xfrm>
          <a:custGeom>
            <a:avLst/>
            <a:gdLst/>
            <a:ahLst/>
            <a:cxnLst/>
            <a:rect l="l" t="t" r="r" b="b"/>
            <a:pathLst>
              <a:path w="76200" h="617854">
                <a:moveTo>
                  <a:pt x="47625" y="63500"/>
                </a:moveTo>
                <a:lnTo>
                  <a:pt x="28575" y="63500"/>
                </a:lnTo>
                <a:lnTo>
                  <a:pt x="28575" y="617601"/>
                </a:lnTo>
                <a:lnTo>
                  <a:pt x="47625" y="617601"/>
                </a:lnTo>
                <a:lnTo>
                  <a:pt x="47625" y="63500"/>
                </a:lnTo>
                <a:close/>
              </a:path>
              <a:path w="76200" h="617854">
                <a:moveTo>
                  <a:pt x="38100" y="0"/>
                </a:moveTo>
                <a:lnTo>
                  <a:pt x="0" y="76200"/>
                </a:lnTo>
                <a:lnTo>
                  <a:pt x="28575" y="76200"/>
                </a:lnTo>
                <a:lnTo>
                  <a:pt x="28575" y="63500"/>
                </a:lnTo>
                <a:lnTo>
                  <a:pt x="69850" y="63500"/>
                </a:lnTo>
                <a:lnTo>
                  <a:pt x="38100" y="0"/>
                </a:lnTo>
                <a:close/>
              </a:path>
              <a:path w="76200" h="617854">
                <a:moveTo>
                  <a:pt x="69850" y="63500"/>
                </a:moveTo>
                <a:lnTo>
                  <a:pt x="47625" y="63500"/>
                </a:lnTo>
                <a:lnTo>
                  <a:pt x="47625" y="76200"/>
                </a:lnTo>
                <a:lnTo>
                  <a:pt x="76200" y="76200"/>
                </a:lnTo>
                <a:lnTo>
                  <a:pt x="69850" y="63500"/>
                </a:lnTo>
                <a:close/>
              </a:path>
            </a:pathLst>
          </a:custGeom>
          <a:solidFill>
            <a:srgbClr val="000000"/>
          </a:solidFill>
        </p:spPr>
        <p:txBody>
          <a:bodyPr wrap="square" lIns="0" tIns="0" rIns="0" bIns="0" rtlCol="0"/>
          <a:lstStyle/>
          <a:p/>
        </p:txBody>
      </p:sp>
      <p:sp>
        <p:nvSpPr>
          <p:cNvPr id="9" name="object 9"/>
          <p:cNvSpPr/>
          <p:nvPr/>
        </p:nvSpPr>
        <p:spPr>
          <a:xfrm>
            <a:off x="5145023" y="2400300"/>
            <a:ext cx="76200" cy="247650"/>
          </a:xfrm>
          <a:prstGeom prst="rect">
            <a:avLst/>
          </a:prstGeom>
          <a:blipFill>
            <a:blip r:embed="rId1" cstate="print"/>
            <a:stretch>
              <a:fillRect/>
            </a:stretch>
          </a:blipFill>
        </p:spPr>
        <p:txBody>
          <a:bodyPr wrap="square" lIns="0" tIns="0" rIns="0" bIns="0" rtlCol="0"/>
          <a:lstStyle/>
          <a:p/>
        </p:txBody>
      </p:sp>
      <p:sp>
        <p:nvSpPr>
          <p:cNvPr id="10" name="object 10"/>
          <p:cNvSpPr/>
          <p:nvPr/>
        </p:nvSpPr>
        <p:spPr>
          <a:xfrm>
            <a:off x="7389748" y="2392426"/>
            <a:ext cx="76200" cy="260350"/>
          </a:xfrm>
          <a:custGeom>
            <a:avLst/>
            <a:gdLst/>
            <a:ahLst/>
            <a:cxnLst/>
            <a:rect l="l" t="t" r="r" b="b"/>
            <a:pathLst>
              <a:path w="76200" h="260350">
                <a:moveTo>
                  <a:pt x="28575" y="76120"/>
                </a:moveTo>
                <a:lnTo>
                  <a:pt x="28575" y="260350"/>
                </a:lnTo>
                <a:lnTo>
                  <a:pt x="47625" y="260350"/>
                </a:lnTo>
                <a:lnTo>
                  <a:pt x="47625" y="76152"/>
                </a:lnTo>
                <a:lnTo>
                  <a:pt x="28575" y="76120"/>
                </a:lnTo>
                <a:close/>
              </a:path>
              <a:path w="76200" h="260350">
                <a:moveTo>
                  <a:pt x="69786" y="63373"/>
                </a:moveTo>
                <a:lnTo>
                  <a:pt x="47625" y="63373"/>
                </a:lnTo>
                <a:lnTo>
                  <a:pt x="47625" y="76152"/>
                </a:lnTo>
                <a:lnTo>
                  <a:pt x="76200" y="76200"/>
                </a:lnTo>
                <a:lnTo>
                  <a:pt x="69786" y="63373"/>
                </a:lnTo>
                <a:close/>
              </a:path>
              <a:path w="76200" h="260350">
                <a:moveTo>
                  <a:pt x="47625" y="63373"/>
                </a:moveTo>
                <a:lnTo>
                  <a:pt x="28575" y="63373"/>
                </a:lnTo>
                <a:lnTo>
                  <a:pt x="28575" y="76120"/>
                </a:lnTo>
                <a:lnTo>
                  <a:pt x="47625" y="76152"/>
                </a:lnTo>
                <a:lnTo>
                  <a:pt x="47625" y="63373"/>
                </a:lnTo>
                <a:close/>
              </a:path>
              <a:path w="76200" h="260350">
                <a:moveTo>
                  <a:pt x="38100" y="0"/>
                </a:moveTo>
                <a:lnTo>
                  <a:pt x="0" y="76073"/>
                </a:lnTo>
                <a:lnTo>
                  <a:pt x="28575" y="76120"/>
                </a:lnTo>
                <a:lnTo>
                  <a:pt x="28575" y="63373"/>
                </a:lnTo>
                <a:lnTo>
                  <a:pt x="69786" y="63373"/>
                </a:lnTo>
                <a:lnTo>
                  <a:pt x="38100" y="0"/>
                </a:lnTo>
                <a:close/>
              </a:path>
            </a:pathLst>
          </a:custGeom>
          <a:solidFill>
            <a:srgbClr val="000000"/>
          </a:solidFill>
        </p:spPr>
        <p:txBody>
          <a:bodyPr wrap="square" lIns="0" tIns="0" rIns="0" bIns="0" rtlCol="0"/>
          <a:lstStyle/>
          <a:p/>
        </p:txBody>
      </p:sp>
      <p:sp>
        <p:nvSpPr>
          <p:cNvPr id="11" name="object 11"/>
          <p:cNvSpPr/>
          <p:nvPr/>
        </p:nvSpPr>
        <p:spPr>
          <a:xfrm>
            <a:off x="7408798" y="804926"/>
            <a:ext cx="76200" cy="370205"/>
          </a:xfrm>
          <a:custGeom>
            <a:avLst/>
            <a:gdLst/>
            <a:ahLst/>
            <a:cxnLst/>
            <a:rect l="l" t="t" r="r" b="b"/>
            <a:pathLst>
              <a:path w="76200" h="370205">
                <a:moveTo>
                  <a:pt x="47625" y="63500"/>
                </a:moveTo>
                <a:lnTo>
                  <a:pt x="28575" y="63500"/>
                </a:lnTo>
                <a:lnTo>
                  <a:pt x="28575" y="369824"/>
                </a:lnTo>
                <a:lnTo>
                  <a:pt x="47625" y="369824"/>
                </a:lnTo>
                <a:lnTo>
                  <a:pt x="47625" y="63500"/>
                </a:lnTo>
                <a:close/>
              </a:path>
              <a:path w="76200" h="370205">
                <a:moveTo>
                  <a:pt x="38100" y="0"/>
                </a:moveTo>
                <a:lnTo>
                  <a:pt x="0" y="76200"/>
                </a:lnTo>
                <a:lnTo>
                  <a:pt x="28575" y="76200"/>
                </a:lnTo>
                <a:lnTo>
                  <a:pt x="28575" y="63500"/>
                </a:lnTo>
                <a:lnTo>
                  <a:pt x="69850" y="63500"/>
                </a:lnTo>
                <a:lnTo>
                  <a:pt x="38100" y="0"/>
                </a:lnTo>
                <a:close/>
              </a:path>
              <a:path w="76200" h="370205">
                <a:moveTo>
                  <a:pt x="69850" y="63500"/>
                </a:moveTo>
                <a:lnTo>
                  <a:pt x="47625" y="63500"/>
                </a:lnTo>
                <a:lnTo>
                  <a:pt x="47625" y="76200"/>
                </a:lnTo>
                <a:lnTo>
                  <a:pt x="76200" y="76200"/>
                </a:lnTo>
                <a:lnTo>
                  <a:pt x="69850" y="63500"/>
                </a:lnTo>
                <a:close/>
              </a:path>
            </a:pathLst>
          </a:custGeom>
          <a:solidFill>
            <a:srgbClr val="FF0000"/>
          </a:solidFill>
        </p:spPr>
        <p:txBody>
          <a:bodyPr wrap="square" lIns="0" tIns="0" rIns="0" bIns="0" rtlCol="0"/>
          <a:lstStyle/>
          <a:p/>
        </p:txBody>
      </p:sp>
      <p:sp>
        <p:nvSpPr>
          <p:cNvPr id="12" name="object 12"/>
          <p:cNvSpPr/>
          <p:nvPr/>
        </p:nvSpPr>
        <p:spPr>
          <a:xfrm>
            <a:off x="5210175" y="822325"/>
            <a:ext cx="76200" cy="370205"/>
          </a:xfrm>
          <a:custGeom>
            <a:avLst/>
            <a:gdLst/>
            <a:ahLst/>
            <a:cxnLst/>
            <a:rect l="l" t="t" r="r" b="b"/>
            <a:pathLst>
              <a:path w="76200" h="370205">
                <a:moveTo>
                  <a:pt x="47625" y="63500"/>
                </a:moveTo>
                <a:lnTo>
                  <a:pt x="28575" y="63500"/>
                </a:lnTo>
                <a:lnTo>
                  <a:pt x="28575" y="369950"/>
                </a:lnTo>
                <a:lnTo>
                  <a:pt x="47625" y="369950"/>
                </a:lnTo>
                <a:lnTo>
                  <a:pt x="47625" y="63500"/>
                </a:lnTo>
                <a:close/>
              </a:path>
              <a:path w="76200" h="370205">
                <a:moveTo>
                  <a:pt x="38100" y="0"/>
                </a:moveTo>
                <a:lnTo>
                  <a:pt x="0" y="76200"/>
                </a:lnTo>
                <a:lnTo>
                  <a:pt x="28575" y="76200"/>
                </a:lnTo>
                <a:lnTo>
                  <a:pt x="28575" y="63500"/>
                </a:lnTo>
                <a:lnTo>
                  <a:pt x="69850" y="63500"/>
                </a:lnTo>
                <a:lnTo>
                  <a:pt x="38100" y="0"/>
                </a:lnTo>
                <a:close/>
              </a:path>
              <a:path w="76200" h="370205">
                <a:moveTo>
                  <a:pt x="69850" y="63500"/>
                </a:moveTo>
                <a:lnTo>
                  <a:pt x="47625" y="63500"/>
                </a:lnTo>
                <a:lnTo>
                  <a:pt x="47625" y="76200"/>
                </a:lnTo>
                <a:lnTo>
                  <a:pt x="76200" y="76200"/>
                </a:lnTo>
                <a:lnTo>
                  <a:pt x="69850" y="63500"/>
                </a:lnTo>
                <a:close/>
              </a:path>
            </a:pathLst>
          </a:custGeom>
          <a:solidFill>
            <a:srgbClr val="000000"/>
          </a:solidFill>
        </p:spPr>
        <p:txBody>
          <a:bodyPr wrap="square" lIns="0" tIns="0" rIns="0" bIns="0" rtlCol="0"/>
          <a:lstStyle/>
          <a:p/>
        </p:txBody>
      </p:sp>
      <p:sp>
        <p:nvSpPr>
          <p:cNvPr id="13" name="object 13"/>
          <p:cNvSpPr/>
          <p:nvPr/>
        </p:nvSpPr>
        <p:spPr>
          <a:xfrm>
            <a:off x="3203575" y="815975"/>
            <a:ext cx="5257800" cy="0"/>
          </a:xfrm>
          <a:custGeom>
            <a:avLst/>
            <a:gdLst/>
            <a:ahLst/>
            <a:cxnLst/>
            <a:rect l="l" t="t" r="r" b="b"/>
            <a:pathLst>
              <a:path w="5257800">
                <a:moveTo>
                  <a:pt x="0" y="0"/>
                </a:moveTo>
                <a:lnTo>
                  <a:pt x="5257800" y="0"/>
                </a:lnTo>
              </a:path>
            </a:pathLst>
          </a:custGeom>
          <a:ln w="19050">
            <a:solidFill>
              <a:srgbClr val="FF0000"/>
            </a:solidFill>
          </a:ln>
        </p:spPr>
        <p:txBody>
          <a:bodyPr wrap="square" lIns="0" tIns="0" rIns="0" bIns="0" rtlCol="0"/>
          <a:lstStyle/>
          <a:p/>
        </p:txBody>
      </p:sp>
      <p:sp>
        <p:nvSpPr>
          <p:cNvPr id="14" name="object 14"/>
          <p:cNvSpPr/>
          <p:nvPr/>
        </p:nvSpPr>
        <p:spPr>
          <a:xfrm>
            <a:off x="4668901" y="2390775"/>
            <a:ext cx="76200" cy="519430"/>
          </a:xfrm>
          <a:custGeom>
            <a:avLst/>
            <a:gdLst/>
            <a:ahLst/>
            <a:cxnLst/>
            <a:rect l="l" t="t" r="r" b="b"/>
            <a:pathLst>
              <a:path w="76200" h="519430">
                <a:moveTo>
                  <a:pt x="47625" y="63500"/>
                </a:moveTo>
                <a:lnTo>
                  <a:pt x="28575" y="63500"/>
                </a:lnTo>
                <a:lnTo>
                  <a:pt x="28448" y="519175"/>
                </a:lnTo>
                <a:lnTo>
                  <a:pt x="47498" y="519175"/>
                </a:lnTo>
                <a:lnTo>
                  <a:pt x="47625" y="63500"/>
                </a:lnTo>
                <a:close/>
              </a:path>
              <a:path w="76200" h="519430">
                <a:moveTo>
                  <a:pt x="38100" y="0"/>
                </a:moveTo>
                <a:lnTo>
                  <a:pt x="0" y="76200"/>
                </a:lnTo>
                <a:lnTo>
                  <a:pt x="28571" y="76200"/>
                </a:lnTo>
                <a:lnTo>
                  <a:pt x="28575" y="63500"/>
                </a:lnTo>
                <a:lnTo>
                  <a:pt x="69850" y="63500"/>
                </a:lnTo>
                <a:lnTo>
                  <a:pt x="38100" y="0"/>
                </a:lnTo>
                <a:close/>
              </a:path>
              <a:path w="76200" h="519430">
                <a:moveTo>
                  <a:pt x="69850" y="63500"/>
                </a:moveTo>
                <a:lnTo>
                  <a:pt x="47625" y="63500"/>
                </a:lnTo>
                <a:lnTo>
                  <a:pt x="47621" y="76200"/>
                </a:lnTo>
                <a:lnTo>
                  <a:pt x="76200" y="76200"/>
                </a:lnTo>
                <a:lnTo>
                  <a:pt x="69850" y="63500"/>
                </a:lnTo>
                <a:close/>
              </a:path>
            </a:pathLst>
          </a:custGeom>
          <a:solidFill>
            <a:srgbClr val="FF0000"/>
          </a:solidFill>
        </p:spPr>
        <p:txBody>
          <a:bodyPr wrap="square" lIns="0" tIns="0" rIns="0" bIns="0" rtlCol="0"/>
          <a:lstStyle/>
          <a:p/>
        </p:txBody>
      </p:sp>
      <p:sp>
        <p:nvSpPr>
          <p:cNvPr id="15" name="object 15"/>
          <p:cNvSpPr/>
          <p:nvPr/>
        </p:nvSpPr>
        <p:spPr>
          <a:xfrm>
            <a:off x="7753350" y="2382773"/>
            <a:ext cx="76200" cy="519430"/>
          </a:xfrm>
          <a:custGeom>
            <a:avLst/>
            <a:gdLst/>
            <a:ahLst/>
            <a:cxnLst/>
            <a:rect l="l" t="t" r="r" b="b"/>
            <a:pathLst>
              <a:path w="76200" h="519430">
                <a:moveTo>
                  <a:pt x="47625" y="63500"/>
                </a:moveTo>
                <a:lnTo>
                  <a:pt x="28575" y="63500"/>
                </a:lnTo>
                <a:lnTo>
                  <a:pt x="28575" y="519175"/>
                </a:lnTo>
                <a:lnTo>
                  <a:pt x="47625" y="519175"/>
                </a:lnTo>
                <a:lnTo>
                  <a:pt x="47625" y="63500"/>
                </a:lnTo>
                <a:close/>
              </a:path>
              <a:path w="76200" h="519430">
                <a:moveTo>
                  <a:pt x="38100" y="0"/>
                </a:moveTo>
                <a:lnTo>
                  <a:pt x="0" y="76200"/>
                </a:lnTo>
                <a:lnTo>
                  <a:pt x="28575" y="76200"/>
                </a:lnTo>
                <a:lnTo>
                  <a:pt x="28575" y="63500"/>
                </a:lnTo>
                <a:lnTo>
                  <a:pt x="69850" y="63500"/>
                </a:lnTo>
                <a:lnTo>
                  <a:pt x="38100" y="0"/>
                </a:lnTo>
                <a:close/>
              </a:path>
              <a:path w="76200" h="519430">
                <a:moveTo>
                  <a:pt x="69850" y="63500"/>
                </a:moveTo>
                <a:lnTo>
                  <a:pt x="47625" y="63500"/>
                </a:lnTo>
                <a:lnTo>
                  <a:pt x="47625" y="76200"/>
                </a:lnTo>
                <a:lnTo>
                  <a:pt x="76200" y="76200"/>
                </a:lnTo>
                <a:lnTo>
                  <a:pt x="69850" y="63500"/>
                </a:lnTo>
                <a:close/>
              </a:path>
            </a:pathLst>
          </a:custGeom>
          <a:solidFill>
            <a:srgbClr val="FF0000"/>
          </a:solidFill>
        </p:spPr>
        <p:txBody>
          <a:bodyPr wrap="square" lIns="0" tIns="0" rIns="0" bIns="0" rtlCol="0"/>
          <a:lstStyle/>
          <a:p/>
        </p:txBody>
      </p:sp>
      <p:sp>
        <p:nvSpPr>
          <p:cNvPr id="16" name="object 16"/>
          <p:cNvSpPr/>
          <p:nvPr/>
        </p:nvSpPr>
        <p:spPr>
          <a:xfrm>
            <a:off x="8450326" y="815975"/>
            <a:ext cx="0" cy="3463925"/>
          </a:xfrm>
          <a:custGeom>
            <a:avLst/>
            <a:gdLst/>
            <a:ahLst/>
            <a:cxnLst/>
            <a:rect l="l" t="t" r="r" b="b"/>
            <a:pathLst>
              <a:path h="3463925">
                <a:moveTo>
                  <a:pt x="0" y="0"/>
                </a:moveTo>
                <a:lnTo>
                  <a:pt x="0" y="3463925"/>
                </a:lnTo>
              </a:path>
            </a:pathLst>
          </a:custGeom>
          <a:ln w="19050">
            <a:solidFill>
              <a:srgbClr val="FF0000"/>
            </a:solidFill>
          </a:ln>
        </p:spPr>
        <p:txBody>
          <a:bodyPr wrap="square" lIns="0" tIns="0" rIns="0" bIns="0" rtlCol="0"/>
          <a:lstStyle/>
          <a:p/>
        </p:txBody>
      </p:sp>
      <p:sp>
        <p:nvSpPr>
          <p:cNvPr id="17" name="object 17"/>
          <p:cNvSpPr/>
          <p:nvPr/>
        </p:nvSpPr>
        <p:spPr>
          <a:xfrm>
            <a:off x="5384800" y="2660650"/>
            <a:ext cx="76200" cy="581025"/>
          </a:xfrm>
          <a:custGeom>
            <a:avLst/>
            <a:gdLst/>
            <a:ahLst/>
            <a:cxnLst/>
            <a:rect l="l" t="t" r="r" b="b"/>
            <a:pathLst>
              <a:path w="76200" h="581025">
                <a:moveTo>
                  <a:pt x="47625" y="63500"/>
                </a:moveTo>
                <a:lnTo>
                  <a:pt x="28575" y="63500"/>
                </a:lnTo>
                <a:lnTo>
                  <a:pt x="28575" y="581025"/>
                </a:lnTo>
                <a:lnTo>
                  <a:pt x="47625" y="581025"/>
                </a:lnTo>
                <a:lnTo>
                  <a:pt x="47625" y="63500"/>
                </a:lnTo>
                <a:close/>
              </a:path>
              <a:path w="76200" h="581025">
                <a:moveTo>
                  <a:pt x="38100" y="0"/>
                </a:moveTo>
                <a:lnTo>
                  <a:pt x="0" y="76200"/>
                </a:lnTo>
                <a:lnTo>
                  <a:pt x="28575" y="76200"/>
                </a:lnTo>
                <a:lnTo>
                  <a:pt x="28575" y="63500"/>
                </a:lnTo>
                <a:lnTo>
                  <a:pt x="69850" y="63500"/>
                </a:lnTo>
                <a:lnTo>
                  <a:pt x="38100" y="0"/>
                </a:lnTo>
                <a:close/>
              </a:path>
              <a:path w="76200" h="581025">
                <a:moveTo>
                  <a:pt x="69850" y="63500"/>
                </a:moveTo>
                <a:lnTo>
                  <a:pt x="47625" y="63500"/>
                </a:lnTo>
                <a:lnTo>
                  <a:pt x="47625" y="76200"/>
                </a:lnTo>
                <a:lnTo>
                  <a:pt x="76200" y="76200"/>
                </a:lnTo>
                <a:lnTo>
                  <a:pt x="69850" y="63500"/>
                </a:lnTo>
                <a:close/>
              </a:path>
            </a:pathLst>
          </a:custGeom>
          <a:solidFill>
            <a:srgbClr val="000000"/>
          </a:solidFill>
        </p:spPr>
        <p:txBody>
          <a:bodyPr wrap="square" lIns="0" tIns="0" rIns="0" bIns="0" rtlCol="0"/>
          <a:lstStyle/>
          <a:p/>
        </p:txBody>
      </p:sp>
      <p:sp>
        <p:nvSpPr>
          <p:cNvPr id="18" name="object 18"/>
          <p:cNvSpPr txBox="1"/>
          <p:nvPr/>
        </p:nvSpPr>
        <p:spPr>
          <a:xfrm>
            <a:off x="4037838" y="1586306"/>
            <a:ext cx="792480" cy="208915"/>
          </a:xfrm>
          <a:prstGeom prst="rect">
            <a:avLst/>
          </a:prstGeom>
        </p:spPr>
        <p:txBody>
          <a:bodyPr vert="horz" wrap="square" lIns="0" tIns="12700" rIns="0" bIns="0" rtlCol="0">
            <a:spAutoFit/>
          </a:bodyPr>
          <a:lstStyle/>
          <a:p>
            <a:pPr marL="12700">
              <a:lnSpc>
                <a:spcPct val="100000"/>
              </a:lnSpc>
              <a:spcBef>
                <a:spcPts val="100"/>
              </a:spcBef>
            </a:pPr>
            <a:r>
              <a:rPr sz="1200" b="1" dirty="0">
                <a:latin typeface="宋体" panose="02010600030101010101" pitchFamily="2" charset="-122"/>
                <a:cs typeface="宋体" panose="02010600030101010101" pitchFamily="2" charset="-122"/>
              </a:rPr>
              <a:t>加法保</a:t>
            </a:r>
            <a:r>
              <a:rPr sz="1200" b="1" spc="-5" dirty="0">
                <a:latin typeface="宋体" panose="02010600030101010101" pitchFamily="2" charset="-122"/>
                <a:cs typeface="宋体" panose="02010600030101010101" pitchFamily="2" charset="-122"/>
              </a:rPr>
              <a:t>留站</a:t>
            </a:r>
            <a:endParaRPr sz="1200">
              <a:latin typeface="宋体" panose="02010600030101010101" pitchFamily="2" charset="-122"/>
              <a:cs typeface="宋体" panose="02010600030101010101" pitchFamily="2" charset="-122"/>
            </a:endParaRPr>
          </a:p>
        </p:txBody>
      </p:sp>
      <p:sp>
        <p:nvSpPr>
          <p:cNvPr id="19" name="object 19"/>
          <p:cNvSpPr txBox="1"/>
          <p:nvPr/>
        </p:nvSpPr>
        <p:spPr>
          <a:xfrm>
            <a:off x="4518786" y="2926254"/>
            <a:ext cx="791845" cy="1080770"/>
          </a:xfrm>
          <a:prstGeom prst="rect">
            <a:avLst/>
          </a:prstGeom>
        </p:spPr>
        <p:txBody>
          <a:bodyPr vert="horz" wrap="square" lIns="0" tIns="101600" rIns="0" bIns="0" rtlCol="0">
            <a:spAutoFit/>
          </a:bodyPr>
          <a:lstStyle/>
          <a:p>
            <a:pPr marL="12700">
              <a:lnSpc>
                <a:spcPct val="100000"/>
              </a:lnSpc>
              <a:spcBef>
                <a:spcPts val="800"/>
              </a:spcBef>
            </a:pPr>
            <a:r>
              <a:rPr sz="1200" b="1" spc="5" dirty="0">
                <a:latin typeface="宋体" panose="02010600030101010101" pitchFamily="2" charset="-122"/>
                <a:cs typeface="宋体" panose="02010600030101010101" pitchFamily="2" charset="-122"/>
              </a:rPr>
              <a:t>浮点寄</a:t>
            </a:r>
            <a:r>
              <a:rPr sz="1200" b="1" spc="-5" dirty="0">
                <a:latin typeface="宋体" panose="02010600030101010101" pitchFamily="2" charset="-122"/>
                <a:cs typeface="宋体" panose="02010600030101010101" pitchFamily="2" charset="-122"/>
              </a:rPr>
              <a:t>存器</a:t>
            </a:r>
            <a:endParaRPr sz="1200">
              <a:latin typeface="宋体" panose="02010600030101010101" pitchFamily="2" charset="-122"/>
              <a:cs typeface="宋体" panose="02010600030101010101" pitchFamily="2" charset="-122"/>
            </a:endParaRPr>
          </a:p>
          <a:p>
            <a:pPr marL="71755">
              <a:lnSpc>
                <a:spcPct val="100000"/>
              </a:lnSpc>
              <a:spcBef>
                <a:spcPts val="550"/>
              </a:spcBef>
            </a:pPr>
            <a:r>
              <a:rPr sz="850" b="1" spc="15" dirty="0">
                <a:latin typeface="Times New Roman" panose="02020603050405020304"/>
                <a:cs typeface="Times New Roman" panose="02020603050405020304"/>
              </a:rPr>
              <a:t>0</a:t>
            </a:r>
            <a:endParaRPr sz="850">
              <a:latin typeface="Times New Roman" panose="02020603050405020304"/>
              <a:cs typeface="Times New Roman" panose="02020603050405020304"/>
            </a:endParaRPr>
          </a:p>
          <a:p>
            <a:pPr marL="71755">
              <a:lnSpc>
                <a:spcPct val="100000"/>
              </a:lnSpc>
              <a:spcBef>
                <a:spcPts val="505"/>
              </a:spcBef>
            </a:pPr>
            <a:r>
              <a:rPr sz="850" b="1" spc="15" dirty="0">
                <a:latin typeface="Times New Roman" panose="02020603050405020304"/>
                <a:cs typeface="Times New Roman" panose="02020603050405020304"/>
              </a:rPr>
              <a:t>1</a:t>
            </a:r>
            <a:endParaRPr sz="850">
              <a:latin typeface="Times New Roman" panose="02020603050405020304"/>
              <a:cs typeface="Times New Roman" panose="02020603050405020304"/>
            </a:endParaRPr>
          </a:p>
          <a:p>
            <a:pPr marL="71755">
              <a:lnSpc>
                <a:spcPct val="100000"/>
              </a:lnSpc>
              <a:spcBef>
                <a:spcPts val="510"/>
              </a:spcBef>
            </a:pPr>
            <a:r>
              <a:rPr sz="850" b="1" spc="15" dirty="0">
                <a:latin typeface="Times New Roman" panose="02020603050405020304"/>
                <a:cs typeface="Times New Roman" panose="02020603050405020304"/>
              </a:rPr>
              <a:t>2</a:t>
            </a:r>
            <a:endParaRPr sz="850">
              <a:latin typeface="Times New Roman" panose="02020603050405020304"/>
              <a:cs typeface="Times New Roman" panose="02020603050405020304"/>
            </a:endParaRPr>
          </a:p>
          <a:p>
            <a:pPr marL="71755">
              <a:lnSpc>
                <a:spcPct val="100000"/>
              </a:lnSpc>
              <a:spcBef>
                <a:spcPts val="510"/>
              </a:spcBef>
            </a:pPr>
            <a:r>
              <a:rPr sz="850" b="1" spc="15" dirty="0">
                <a:latin typeface="Times New Roman" panose="02020603050405020304"/>
                <a:cs typeface="Times New Roman" panose="02020603050405020304"/>
              </a:rPr>
              <a:t>3</a:t>
            </a:r>
            <a:endParaRPr sz="850">
              <a:latin typeface="Times New Roman" panose="02020603050405020304"/>
              <a:cs typeface="Times New Roman" panose="02020603050405020304"/>
            </a:endParaRPr>
          </a:p>
        </p:txBody>
      </p:sp>
      <p:sp>
        <p:nvSpPr>
          <p:cNvPr id="20" name="object 20"/>
          <p:cNvSpPr txBox="1"/>
          <p:nvPr/>
        </p:nvSpPr>
        <p:spPr>
          <a:xfrm>
            <a:off x="6292341" y="1575308"/>
            <a:ext cx="79184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宋体" panose="02010600030101010101" pitchFamily="2" charset="-122"/>
                <a:cs typeface="宋体" panose="02010600030101010101" pitchFamily="2" charset="-122"/>
              </a:rPr>
              <a:t>乘法保</a:t>
            </a:r>
            <a:r>
              <a:rPr sz="1200" b="1" spc="-5" dirty="0">
                <a:latin typeface="宋体" panose="02010600030101010101" pitchFamily="2" charset="-122"/>
                <a:cs typeface="宋体" panose="02010600030101010101" pitchFamily="2" charset="-122"/>
              </a:rPr>
              <a:t>留站</a:t>
            </a:r>
            <a:endParaRPr sz="1200">
              <a:latin typeface="宋体" panose="02010600030101010101" pitchFamily="2" charset="-122"/>
              <a:cs typeface="宋体" panose="02010600030101010101" pitchFamily="2" charset="-122"/>
            </a:endParaRPr>
          </a:p>
        </p:txBody>
      </p:sp>
      <p:sp>
        <p:nvSpPr>
          <p:cNvPr id="21" name="object 21"/>
          <p:cNvSpPr/>
          <p:nvPr/>
        </p:nvSpPr>
        <p:spPr>
          <a:xfrm>
            <a:off x="5926201" y="4279900"/>
            <a:ext cx="2535555" cy="0"/>
          </a:xfrm>
          <a:custGeom>
            <a:avLst/>
            <a:gdLst/>
            <a:ahLst/>
            <a:cxnLst/>
            <a:rect l="l" t="t" r="r" b="b"/>
            <a:pathLst>
              <a:path w="2535554">
                <a:moveTo>
                  <a:pt x="0" y="0"/>
                </a:moveTo>
                <a:lnTo>
                  <a:pt x="2535174" y="0"/>
                </a:lnTo>
              </a:path>
            </a:pathLst>
          </a:custGeom>
          <a:ln w="19050">
            <a:solidFill>
              <a:srgbClr val="FF0000"/>
            </a:solidFill>
          </a:ln>
        </p:spPr>
        <p:txBody>
          <a:bodyPr wrap="square" lIns="0" tIns="0" rIns="0" bIns="0" rtlCol="0"/>
          <a:lstStyle/>
          <a:p/>
        </p:txBody>
      </p:sp>
      <p:sp>
        <p:nvSpPr>
          <p:cNvPr id="22" name="object 22"/>
          <p:cNvSpPr/>
          <p:nvPr/>
        </p:nvSpPr>
        <p:spPr>
          <a:xfrm>
            <a:off x="5889116" y="4021073"/>
            <a:ext cx="76200" cy="260985"/>
          </a:xfrm>
          <a:custGeom>
            <a:avLst/>
            <a:gdLst/>
            <a:ahLst/>
            <a:cxnLst/>
            <a:rect l="l" t="t" r="r" b="b"/>
            <a:pathLst>
              <a:path w="76200" h="260985">
                <a:moveTo>
                  <a:pt x="28619" y="76216"/>
                </a:moveTo>
                <a:lnTo>
                  <a:pt x="27432" y="260350"/>
                </a:lnTo>
                <a:lnTo>
                  <a:pt x="46482" y="260476"/>
                </a:lnTo>
                <a:lnTo>
                  <a:pt x="47670" y="76311"/>
                </a:lnTo>
                <a:lnTo>
                  <a:pt x="28619" y="76216"/>
                </a:lnTo>
                <a:close/>
              </a:path>
              <a:path w="76200" h="260985">
                <a:moveTo>
                  <a:pt x="69830" y="63500"/>
                </a:moveTo>
                <a:lnTo>
                  <a:pt x="28702" y="63500"/>
                </a:lnTo>
                <a:lnTo>
                  <a:pt x="47752" y="63626"/>
                </a:lnTo>
                <a:lnTo>
                  <a:pt x="47670" y="76311"/>
                </a:lnTo>
                <a:lnTo>
                  <a:pt x="76200" y="76453"/>
                </a:lnTo>
                <a:lnTo>
                  <a:pt x="69830" y="63500"/>
                </a:lnTo>
                <a:close/>
              </a:path>
              <a:path w="76200" h="260985">
                <a:moveTo>
                  <a:pt x="28702" y="63500"/>
                </a:moveTo>
                <a:lnTo>
                  <a:pt x="28619" y="76216"/>
                </a:lnTo>
                <a:lnTo>
                  <a:pt x="47670" y="76311"/>
                </a:lnTo>
                <a:lnTo>
                  <a:pt x="47752" y="63626"/>
                </a:lnTo>
                <a:lnTo>
                  <a:pt x="28702" y="63500"/>
                </a:lnTo>
                <a:close/>
              </a:path>
              <a:path w="76200" h="260985">
                <a:moveTo>
                  <a:pt x="38608" y="0"/>
                </a:moveTo>
                <a:lnTo>
                  <a:pt x="0" y="76073"/>
                </a:lnTo>
                <a:lnTo>
                  <a:pt x="28619" y="76216"/>
                </a:lnTo>
                <a:lnTo>
                  <a:pt x="28702" y="63500"/>
                </a:lnTo>
                <a:lnTo>
                  <a:pt x="69830" y="63500"/>
                </a:lnTo>
                <a:lnTo>
                  <a:pt x="38608" y="0"/>
                </a:lnTo>
                <a:close/>
              </a:path>
            </a:pathLst>
          </a:custGeom>
          <a:solidFill>
            <a:srgbClr val="FF0000"/>
          </a:solidFill>
        </p:spPr>
        <p:txBody>
          <a:bodyPr wrap="square" lIns="0" tIns="0" rIns="0" bIns="0" rtlCol="0"/>
          <a:lstStyle/>
          <a:p/>
        </p:txBody>
      </p:sp>
      <p:graphicFrame>
        <p:nvGraphicFramePr>
          <p:cNvPr id="23" name="object 23"/>
          <p:cNvGraphicFramePr>
            <a:graphicFrameLocks noGrp="1"/>
          </p:cNvGraphicFramePr>
          <p:nvPr/>
        </p:nvGraphicFramePr>
        <p:xfrm>
          <a:off x="4539125" y="1806655"/>
          <a:ext cx="1464309" cy="594226"/>
        </p:xfrm>
        <a:graphic>
          <a:graphicData uri="http://schemas.openxmlformats.org/drawingml/2006/table">
            <a:tbl>
              <a:tblPr firstRow="1" bandRow="1">
                <a:tableStyleId>{2D5ABB26-0587-4C30-8999-92F81FD0307C}</a:tableStyleId>
              </a:tblPr>
              <a:tblGrid>
                <a:gridCol w="321945"/>
                <a:gridCol w="227964"/>
                <a:gridCol w="342900"/>
                <a:gridCol w="228600"/>
                <a:gridCol w="342900"/>
              </a:tblGrid>
              <a:tr h="198071">
                <a:tc>
                  <a:txBody>
                    <a:bodyPr/>
                    <a:lstStyle/>
                    <a:p>
                      <a:pPr marL="37465">
                        <a:lnSpc>
                          <a:spcPct val="100000"/>
                        </a:lnSpc>
                        <a:spcBef>
                          <a:spcPts val="320"/>
                        </a:spcBef>
                      </a:pPr>
                      <a:r>
                        <a:rPr sz="900" b="1" dirty="0">
                          <a:solidFill>
                            <a:srgbClr val="FF0000"/>
                          </a:solidFill>
                          <a:latin typeface="Times New Roman" panose="02020603050405020304"/>
                          <a:cs typeface="Times New Roman" panose="02020603050405020304"/>
                        </a:rPr>
                        <a:t>a</a:t>
                      </a:r>
                      <a:r>
                        <a:rPr sz="900" b="1" spc="-105" dirty="0">
                          <a:solidFill>
                            <a:srgbClr val="FF0000"/>
                          </a:solidFill>
                          <a:latin typeface="Times New Roman" panose="02020603050405020304"/>
                          <a:cs typeface="Times New Roman" panose="02020603050405020304"/>
                        </a:rPr>
                        <a:t> </a:t>
                      </a:r>
                      <a:r>
                        <a:rPr sz="900" b="1" dirty="0">
                          <a:solidFill>
                            <a:srgbClr val="FF0000"/>
                          </a:solidFill>
                          <a:latin typeface="Times New Roman" panose="02020603050405020304"/>
                          <a:cs typeface="Times New Roman" panose="02020603050405020304"/>
                        </a:rPr>
                        <a:t>d</a:t>
                      </a:r>
                      <a:r>
                        <a:rPr sz="900" b="1" spc="-90" dirty="0">
                          <a:solidFill>
                            <a:srgbClr val="FF0000"/>
                          </a:solidFill>
                          <a:latin typeface="Times New Roman" panose="02020603050405020304"/>
                          <a:cs typeface="Times New Roman" panose="02020603050405020304"/>
                        </a:rPr>
                        <a:t> </a:t>
                      </a:r>
                      <a:r>
                        <a:rPr sz="900" b="1" dirty="0">
                          <a:solidFill>
                            <a:srgbClr val="FF0000"/>
                          </a:solidFill>
                          <a:latin typeface="Times New Roman" panose="02020603050405020304"/>
                          <a:cs typeface="Times New Roman" panose="02020603050405020304"/>
                        </a:rPr>
                        <a:t>d</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ct val="100000"/>
                        </a:lnSpc>
                        <a:spcBef>
                          <a:spcPts val="320"/>
                        </a:spcBef>
                      </a:pPr>
                      <a:r>
                        <a:rPr sz="900" b="1" dirty="0">
                          <a:solidFill>
                            <a:srgbClr val="FF0000"/>
                          </a:solidFill>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ct val="100000"/>
                        </a:lnSpc>
                        <a:spcBef>
                          <a:spcPts val="320"/>
                        </a:spcBef>
                      </a:pPr>
                      <a:r>
                        <a:rPr sz="900" b="1" dirty="0">
                          <a:solidFill>
                            <a:srgbClr val="FF0000"/>
                          </a:solidFill>
                          <a:latin typeface="Times New Roman" panose="02020603050405020304"/>
                          <a:cs typeface="Times New Roman" panose="02020603050405020304"/>
                        </a:rPr>
                        <a:t>1</a:t>
                      </a:r>
                      <a:r>
                        <a:rPr sz="900" b="1" spc="-100" dirty="0">
                          <a:solidFill>
                            <a:srgbClr val="FF0000"/>
                          </a:solidFill>
                          <a:latin typeface="Times New Roman" panose="02020603050405020304"/>
                          <a:cs typeface="Times New Roman" panose="02020603050405020304"/>
                        </a:rPr>
                        <a:t> </a:t>
                      </a:r>
                      <a:r>
                        <a:rPr sz="900" b="1" spc="35" dirty="0">
                          <a:solidFill>
                            <a:srgbClr val="FF0000"/>
                          </a:solidFill>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ct val="100000"/>
                        </a:lnSpc>
                        <a:spcBef>
                          <a:spcPts val="320"/>
                        </a:spcBef>
                      </a:pPr>
                      <a:r>
                        <a:rPr sz="900" b="1" dirty="0">
                          <a:solidFill>
                            <a:srgbClr val="FF0000"/>
                          </a:solidFill>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ct val="100000"/>
                        </a:lnSpc>
                        <a:spcBef>
                          <a:spcPts val="320"/>
                        </a:spcBef>
                      </a:pPr>
                      <a:r>
                        <a:rPr sz="900" b="1" dirty="0">
                          <a:solidFill>
                            <a:srgbClr val="FF0000"/>
                          </a:solidFill>
                          <a:latin typeface="Times New Roman" panose="02020603050405020304"/>
                          <a:cs typeface="Times New Roman" panose="02020603050405020304"/>
                        </a:rPr>
                        <a:t>1</a:t>
                      </a:r>
                      <a:r>
                        <a:rPr sz="900" b="1" spc="-100" dirty="0">
                          <a:solidFill>
                            <a:srgbClr val="FF0000"/>
                          </a:solidFill>
                          <a:latin typeface="Times New Roman" panose="02020603050405020304"/>
                          <a:cs typeface="Times New Roman" panose="02020603050405020304"/>
                        </a:rPr>
                        <a:t> </a:t>
                      </a:r>
                      <a:r>
                        <a:rPr sz="900" b="1" spc="35" dirty="0">
                          <a:solidFill>
                            <a:srgbClr val="FF0000"/>
                          </a:solidFill>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8084">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8071">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24" name="object 24"/>
          <p:cNvSpPr txBox="1"/>
          <p:nvPr/>
        </p:nvSpPr>
        <p:spPr>
          <a:xfrm>
            <a:off x="4364166" y="1776206"/>
            <a:ext cx="83185" cy="619760"/>
          </a:xfrm>
          <a:prstGeom prst="rect">
            <a:avLst/>
          </a:prstGeom>
        </p:spPr>
        <p:txBody>
          <a:bodyPr vert="horz" wrap="square" lIns="0" tIns="73660" rIns="0" bIns="0" rtlCol="0">
            <a:spAutoFit/>
          </a:bodyPr>
          <a:lstStyle/>
          <a:p>
            <a:pPr marL="12700">
              <a:lnSpc>
                <a:spcPct val="100000"/>
              </a:lnSpc>
              <a:spcBef>
                <a:spcPts val="580"/>
              </a:spcBef>
            </a:pPr>
            <a:r>
              <a:rPr sz="900" b="1" dirty="0">
                <a:latin typeface="Times New Roman" panose="02020603050405020304"/>
                <a:cs typeface="Times New Roman" panose="02020603050405020304"/>
              </a:rPr>
              <a:t>6</a:t>
            </a:r>
            <a:endParaRPr sz="900">
              <a:latin typeface="Times New Roman" panose="02020603050405020304"/>
              <a:cs typeface="Times New Roman" panose="02020603050405020304"/>
            </a:endParaRPr>
          </a:p>
          <a:p>
            <a:pPr marL="12700">
              <a:lnSpc>
                <a:spcPct val="100000"/>
              </a:lnSpc>
              <a:spcBef>
                <a:spcPts val="480"/>
              </a:spcBef>
            </a:pPr>
            <a:r>
              <a:rPr sz="900" b="1" dirty="0">
                <a:latin typeface="Times New Roman" panose="02020603050405020304"/>
                <a:cs typeface="Times New Roman" panose="02020603050405020304"/>
              </a:rPr>
              <a:t>5</a:t>
            </a:r>
            <a:endParaRPr sz="900">
              <a:latin typeface="Times New Roman" panose="02020603050405020304"/>
              <a:cs typeface="Times New Roman" panose="02020603050405020304"/>
            </a:endParaRPr>
          </a:p>
          <a:p>
            <a:pPr marL="12700">
              <a:lnSpc>
                <a:spcPct val="100000"/>
              </a:lnSpc>
              <a:spcBef>
                <a:spcPts val="475"/>
              </a:spcBef>
            </a:pPr>
            <a:r>
              <a:rPr sz="900" b="1" dirty="0">
                <a:latin typeface="Times New Roman" panose="02020603050405020304"/>
                <a:cs typeface="Times New Roman" panose="02020603050405020304"/>
              </a:rPr>
              <a:t>4</a:t>
            </a:r>
            <a:endParaRPr sz="900">
              <a:latin typeface="Times New Roman" panose="02020603050405020304"/>
              <a:cs typeface="Times New Roman" panose="02020603050405020304"/>
            </a:endParaRPr>
          </a:p>
        </p:txBody>
      </p:sp>
      <p:graphicFrame>
        <p:nvGraphicFramePr>
          <p:cNvPr id="25" name="object 25"/>
          <p:cNvGraphicFramePr>
            <a:graphicFrameLocks noGrp="1"/>
          </p:cNvGraphicFramePr>
          <p:nvPr/>
        </p:nvGraphicFramePr>
        <p:xfrm>
          <a:off x="6777501" y="1793955"/>
          <a:ext cx="1462404" cy="594226"/>
        </p:xfrm>
        <a:graphic>
          <a:graphicData uri="http://schemas.openxmlformats.org/drawingml/2006/table">
            <a:tbl>
              <a:tblPr firstRow="1" bandRow="1">
                <a:tableStyleId>{2D5ABB26-0587-4C30-8999-92F81FD0307C}</a:tableStyleId>
              </a:tblPr>
              <a:tblGrid>
                <a:gridCol w="321945"/>
                <a:gridCol w="227964"/>
                <a:gridCol w="342265"/>
                <a:gridCol w="227965"/>
                <a:gridCol w="342265"/>
              </a:tblGrid>
              <a:tr h="198071">
                <a:tc>
                  <a:txBody>
                    <a:bodyPr/>
                    <a:lstStyle/>
                    <a:p>
                      <a:pPr marL="57785">
                        <a:lnSpc>
                          <a:spcPct val="100000"/>
                        </a:lnSpc>
                        <a:spcBef>
                          <a:spcPts val="320"/>
                        </a:spcBef>
                      </a:pPr>
                      <a:r>
                        <a:rPr sz="900" b="1" dirty="0">
                          <a:latin typeface="Times New Roman" panose="02020603050405020304"/>
                          <a:cs typeface="Times New Roman" panose="02020603050405020304"/>
                        </a:rPr>
                        <a:t>d</a:t>
                      </a:r>
                      <a:r>
                        <a:rPr sz="900" b="1" spc="-110" dirty="0">
                          <a:latin typeface="Times New Roman" panose="02020603050405020304"/>
                          <a:cs typeface="Times New Roman" panose="02020603050405020304"/>
                        </a:rPr>
                        <a:t> </a:t>
                      </a:r>
                      <a:r>
                        <a:rPr sz="900" b="1" spc="40" dirty="0">
                          <a:latin typeface="Times New Roman" panose="02020603050405020304"/>
                          <a:cs typeface="Times New Roman" panose="02020603050405020304"/>
                        </a:rPr>
                        <a:t>iv</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ct val="100000"/>
                        </a:lnSpc>
                        <a:spcBef>
                          <a:spcPts val="320"/>
                        </a:spcBef>
                      </a:pPr>
                      <a:r>
                        <a:rPr sz="900" b="1" dirty="0">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ct val="100000"/>
                        </a:lnSpc>
                        <a:spcBef>
                          <a:spcPts val="320"/>
                        </a:spcBef>
                      </a:pPr>
                      <a:r>
                        <a:rPr sz="900" b="1" dirty="0">
                          <a:latin typeface="Times New Roman" panose="02020603050405020304"/>
                          <a:cs typeface="Times New Roman" panose="02020603050405020304"/>
                        </a:rPr>
                        <a:t>1</a:t>
                      </a:r>
                      <a:r>
                        <a:rPr sz="900" b="1" spc="-100" dirty="0">
                          <a:latin typeface="Times New Roman" panose="02020603050405020304"/>
                          <a:cs typeface="Times New Roman" panose="02020603050405020304"/>
                        </a:rPr>
                        <a:t> </a:t>
                      </a:r>
                      <a:r>
                        <a:rPr sz="900" b="1" spc="35" dirty="0">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11430" algn="ctr">
                        <a:lnSpc>
                          <a:spcPct val="100000"/>
                        </a:lnSpc>
                        <a:spcBef>
                          <a:spcPts val="320"/>
                        </a:spcBef>
                      </a:pPr>
                      <a:r>
                        <a:rPr sz="900" b="1" dirty="0">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ct val="100000"/>
                        </a:lnSpc>
                        <a:spcBef>
                          <a:spcPts val="320"/>
                        </a:spcBef>
                      </a:pPr>
                      <a:r>
                        <a:rPr sz="900" b="1" dirty="0">
                          <a:latin typeface="Times New Roman" panose="02020603050405020304"/>
                          <a:cs typeface="Times New Roman" panose="02020603050405020304"/>
                        </a:rPr>
                        <a:t>1</a:t>
                      </a:r>
                      <a:r>
                        <a:rPr sz="900" b="1" spc="-100" dirty="0">
                          <a:latin typeface="Times New Roman" panose="02020603050405020304"/>
                          <a:cs typeface="Times New Roman" panose="02020603050405020304"/>
                        </a:rPr>
                        <a:t> </a:t>
                      </a:r>
                      <a:r>
                        <a:rPr sz="900" b="1" spc="35" dirty="0">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8084">
                <a:tc>
                  <a:txBody>
                    <a:bodyPr/>
                    <a:lstStyle/>
                    <a:p>
                      <a:pPr marL="32385">
                        <a:lnSpc>
                          <a:spcPct val="100000"/>
                        </a:lnSpc>
                        <a:spcBef>
                          <a:spcPts val="320"/>
                        </a:spcBef>
                      </a:pPr>
                      <a:r>
                        <a:rPr sz="900" b="1" spc="5" dirty="0">
                          <a:latin typeface="Times New Roman" panose="02020603050405020304"/>
                          <a:cs typeface="Times New Roman" panose="02020603050405020304"/>
                        </a:rPr>
                        <a:t>m </a:t>
                      </a:r>
                      <a:r>
                        <a:rPr sz="900" b="1" dirty="0">
                          <a:latin typeface="Times New Roman" panose="02020603050405020304"/>
                          <a:cs typeface="Times New Roman" panose="02020603050405020304"/>
                        </a:rPr>
                        <a:t>u</a:t>
                      </a:r>
                      <a:r>
                        <a:rPr sz="900" b="1" spc="-130" dirty="0">
                          <a:latin typeface="Times New Roman" panose="02020603050405020304"/>
                          <a:cs typeface="Times New Roman" panose="02020603050405020304"/>
                        </a:rPr>
                        <a:t> </a:t>
                      </a:r>
                      <a:r>
                        <a:rPr sz="900" b="1" dirty="0">
                          <a:latin typeface="Times New Roman" panose="02020603050405020304"/>
                          <a:cs typeface="Times New Roman" panose="02020603050405020304"/>
                        </a:rPr>
                        <a:t>l</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ct val="100000"/>
                        </a:lnSpc>
                        <a:spcBef>
                          <a:spcPts val="320"/>
                        </a:spcBef>
                      </a:pPr>
                      <a:r>
                        <a:rPr sz="900" b="1" dirty="0">
                          <a:latin typeface="Times New Roman" panose="02020603050405020304"/>
                          <a:cs typeface="Times New Roman" panose="02020603050405020304"/>
                        </a:rPr>
                        <a:t>3</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11430" algn="ctr">
                        <a:lnSpc>
                          <a:spcPct val="100000"/>
                        </a:lnSpc>
                        <a:spcBef>
                          <a:spcPts val="320"/>
                        </a:spcBef>
                      </a:pPr>
                      <a:r>
                        <a:rPr sz="900" b="1" dirty="0">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ct val="100000"/>
                        </a:lnSpc>
                        <a:spcBef>
                          <a:spcPts val="320"/>
                        </a:spcBef>
                      </a:pPr>
                      <a:r>
                        <a:rPr sz="900" b="1" dirty="0">
                          <a:latin typeface="Times New Roman" panose="02020603050405020304"/>
                          <a:cs typeface="Times New Roman" panose="02020603050405020304"/>
                        </a:rPr>
                        <a:t>1</a:t>
                      </a:r>
                      <a:r>
                        <a:rPr sz="900" b="1" spc="-100" dirty="0">
                          <a:latin typeface="Times New Roman" panose="02020603050405020304"/>
                          <a:cs typeface="Times New Roman" panose="02020603050405020304"/>
                        </a:rPr>
                        <a:t> </a:t>
                      </a:r>
                      <a:r>
                        <a:rPr sz="900" b="1" spc="35" dirty="0">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8071">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26" name="object 26"/>
          <p:cNvSpPr txBox="1"/>
          <p:nvPr/>
        </p:nvSpPr>
        <p:spPr>
          <a:xfrm>
            <a:off x="6602541" y="1763506"/>
            <a:ext cx="83185" cy="619760"/>
          </a:xfrm>
          <a:prstGeom prst="rect">
            <a:avLst/>
          </a:prstGeom>
        </p:spPr>
        <p:txBody>
          <a:bodyPr vert="horz" wrap="square" lIns="0" tIns="73660" rIns="0" bIns="0" rtlCol="0">
            <a:spAutoFit/>
          </a:bodyPr>
          <a:lstStyle/>
          <a:p>
            <a:pPr marL="12700">
              <a:lnSpc>
                <a:spcPct val="100000"/>
              </a:lnSpc>
              <a:spcBef>
                <a:spcPts val="580"/>
              </a:spcBef>
            </a:pPr>
            <a:r>
              <a:rPr sz="900" b="1" dirty="0">
                <a:latin typeface="Times New Roman" panose="02020603050405020304"/>
                <a:cs typeface="Times New Roman" panose="02020603050405020304"/>
              </a:rPr>
              <a:t>3</a:t>
            </a:r>
            <a:endParaRPr sz="900">
              <a:latin typeface="Times New Roman" panose="02020603050405020304"/>
              <a:cs typeface="Times New Roman" panose="02020603050405020304"/>
            </a:endParaRPr>
          </a:p>
          <a:p>
            <a:pPr marL="12700">
              <a:lnSpc>
                <a:spcPct val="100000"/>
              </a:lnSpc>
              <a:spcBef>
                <a:spcPts val="480"/>
              </a:spcBef>
            </a:pPr>
            <a:r>
              <a:rPr sz="900" b="1" dirty="0">
                <a:latin typeface="Times New Roman" panose="02020603050405020304"/>
                <a:cs typeface="Times New Roman" panose="02020603050405020304"/>
              </a:rPr>
              <a:t>2</a:t>
            </a:r>
            <a:endParaRPr sz="900">
              <a:latin typeface="Times New Roman" panose="02020603050405020304"/>
              <a:cs typeface="Times New Roman" panose="02020603050405020304"/>
            </a:endParaRPr>
          </a:p>
          <a:p>
            <a:pPr marL="12700">
              <a:lnSpc>
                <a:spcPct val="100000"/>
              </a:lnSpc>
              <a:spcBef>
                <a:spcPts val="475"/>
              </a:spcBef>
            </a:pPr>
            <a:r>
              <a:rPr sz="900" b="1" dirty="0">
                <a:latin typeface="Times New Roman" panose="02020603050405020304"/>
                <a:cs typeface="Times New Roman" panose="02020603050405020304"/>
              </a:rPr>
              <a:t>1</a:t>
            </a:r>
            <a:endParaRPr sz="900">
              <a:latin typeface="Times New Roman" panose="02020603050405020304"/>
              <a:cs typeface="Times New Roman" panose="02020603050405020304"/>
            </a:endParaRPr>
          </a:p>
        </p:txBody>
      </p:sp>
      <p:sp>
        <p:nvSpPr>
          <p:cNvPr id="27" name="object 27"/>
          <p:cNvSpPr txBox="1"/>
          <p:nvPr/>
        </p:nvSpPr>
        <p:spPr>
          <a:xfrm>
            <a:off x="566115" y="3947286"/>
            <a:ext cx="3017520" cy="666750"/>
          </a:xfrm>
          <a:prstGeom prst="rect">
            <a:avLst/>
          </a:prstGeom>
        </p:spPr>
        <p:txBody>
          <a:bodyPr vert="horz" wrap="square" lIns="0" tIns="12700" rIns="0" bIns="0" rtlCol="0">
            <a:spAutoFit/>
          </a:bodyPr>
          <a:lstStyle/>
          <a:p>
            <a:pPr marL="75565" indent="-63500">
              <a:lnSpc>
                <a:spcPct val="100000"/>
              </a:lnSpc>
              <a:spcBef>
                <a:spcPts val="100"/>
              </a:spcBef>
              <a:buSzPct val="93000"/>
              <a:buFont typeface="Times New Roman" panose="02020603050405020304"/>
              <a:buChar char="•"/>
              <a:tabLst>
                <a:tab pos="76200" algn="l"/>
              </a:tabLst>
            </a:pPr>
            <a:r>
              <a:rPr sz="1400" b="1" spc="-5" dirty="0">
                <a:latin typeface="Times New Roman" panose="02020603050405020304"/>
                <a:cs typeface="Times New Roman" panose="02020603050405020304"/>
              </a:rPr>
              <a:t>DIV</a:t>
            </a:r>
            <a:r>
              <a:rPr sz="1400" b="1" spc="5" dirty="0">
                <a:latin typeface="宋体" panose="02010600030101010101" pitchFamily="2" charset="-122"/>
                <a:cs typeface="宋体" panose="02010600030101010101" pitchFamily="2" charset="-122"/>
              </a:rPr>
              <a:t>发射</a:t>
            </a:r>
            <a:r>
              <a:rPr sz="1400" b="1" spc="-5" dirty="0">
                <a:latin typeface="宋体" panose="02010600030101010101" pitchFamily="2" charset="-122"/>
                <a:cs typeface="宋体" panose="02010600030101010101" pitchFamily="2" charset="-122"/>
              </a:rPr>
              <a:t>，</a:t>
            </a:r>
            <a:r>
              <a:rPr sz="1400" b="1" spc="-5" dirty="0">
                <a:latin typeface="Times New Roman" panose="02020603050405020304"/>
                <a:cs typeface="Times New Roman" panose="02020603050405020304"/>
              </a:rPr>
              <a:t>F1,</a:t>
            </a:r>
            <a:r>
              <a:rPr sz="1400" b="1" spc="-50" dirty="0">
                <a:latin typeface="Times New Roman" panose="02020603050405020304"/>
                <a:cs typeface="Times New Roman" panose="02020603050405020304"/>
              </a:rPr>
              <a:t> </a:t>
            </a:r>
            <a:r>
              <a:rPr sz="1400" b="1" spc="-5" dirty="0">
                <a:latin typeface="Times New Roman" panose="02020603050405020304"/>
                <a:cs typeface="Times New Roman" panose="02020603050405020304"/>
              </a:rPr>
              <a:t>F2</a:t>
            </a:r>
            <a:r>
              <a:rPr sz="1400" b="1" spc="5" dirty="0">
                <a:latin typeface="宋体" panose="02010600030101010101" pitchFamily="2" charset="-122"/>
                <a:cs typeface="宋体" panose="02010600030101010101" pitchFamily="2" charset="-122"/>
              </a:rPr>
              <a:t>都</a:t>
            </a:r>
            <a:r>
              <a:rPr sz="1400" b="1" spc="-5" dirty="0">
                <a:latin typeface="宋体" panose="02010600030101010101" pitchFamily="2" charset="-122"/>
                <a:cs typeface="宋体" panose="02010600030101010101" pitchFamily="2" charset="-122"/>
              </a:rPr>
              <a:t>准备好</a:t>
            </a:r>
            <a:endParaRPr sz="1400">
              <a:latin typeface="宋体" panose="02010600030101010101" pitchFamily="2" charset="-122"/>
              <a:cs typeface="宋体" panose="02010600030101010101" pitchFamily="2" charset="-122"/>
            </a:endParaRPr>
          </a:p>
          <a:p>
            <a:pPr marL="75565" indent="-63500">
              <a:lnSpc>
                <a:spcPct val="100000"/>
              </a:lnSpc>
              <a:buSzPct val="93000"/>
              <a:buFont typeface="Times New Roman" panose="02020603050405020304"/>
              <a:buChar char="•"/>
              <a:tabLst>
                <a:tab pos="76200" algn="l"/>
              </a:tabLst>
            </a:pPr>
            <a:r>
              <a:rPr sz="1400" b="1" spc="-5" dirty="0">
                <a:latin typeface="Times New Roman" panose="02020603050405020304"/>
                <a:cs typeface="Times New Roman" panose="02020603050405020304"/>
              </a:rPr>
              <a:t>MUL1</a:t>
            </a:r>
            <a:r>
              <a:rPr sz="1400" b="1" spc="5" dirty="0">
                <a:latin typeface="宋体" panose="02010600030101010101" pitchFamily="2" charset="-122"/>
                <a:cs typeface="宋体" panose="02010600030101010101" pitchFamily="2" charset="-122"/>
              </a:rPr>
              <a:t>发射</a:t>
            </a:r>
            <a:r>
              <a:rPr sz="1400" b="1" spc="-10" dirty="0">
                <a:latin typeface="宋体" panose="02010600030101010101" pitchFamily="2" charset="-122"/>
                <a:cs typeface="宋体" panose="02010600030101010101" pitchFamily="2" charset="-122"/>
              </a:rPr>
              <a:t>，</a:t>
            </a:r>
            <a:r>
              <a:rPr sz="1400" b="1" spc="-10" dirty="0">
                <a:latin typeface="Times New Roman" panose="02020603050405020304"/>
                <a:cs typeface="Times New Roman" panose="02020603050405020304"/>
              </a:rPr>
              <a:t>F0</a:t>
            </a:r>
            <a:r>
              <a:rPr sz="1400" b="1" spc="-5" dirty="0">
                <a:latin typeface="宋体" panose="02010600030101010101" pitchFamily="2" charset="-122"/>
                <a:cs typeface="宋体" panose="02010600030101010101" pitchFamily="2" charset="-122"/>
              </a:rPr>
              <a:t>等待</a:t>
            </a:r>
            <a:r>
              <a:rPr sz="1400" b="1" spc="-10" dirty="0">
                <a:latin typeface="Times New Roman" panose="02020603050405020304"/>
                <a:cs typeface="Times New Roman" panose="02020603050405020304"/>
              </a:rPr>
              <a:t>3</a:t>
            </a:r>
            <a:r>
              <a:rPr sz="1400" b="1" spc="-5" dirty="0">
                <a:latin typeface="宋体" panose="02010600030101010101" pitchFamily="2" charset="-122"/>
                <a:cs typeface="宋体" panose="02010600030101010101" pitchFamily="2" charset="-122"/>
              </a:rPr>
              <a:t>号</a:t>
            </a:r>
            <a:r>
              <a:rPr sz="1400" b="1" spc="-20" dirty="0">
                <a:latin typeface="宋体" panose="02010600030101010101" pitchFamily="2" charset="-122"/>
                <a:cs typeface="宋体" panose="02010600030101010101" pitchFamily="2" charset="-122"/>
              </a:rPr>
              <a:t>保</a:t>
            </a:r>
            <a:r>
              <a:rPr sz="1400" b="1" spc="-5" dirty="0">
                <a:latin typeface="宋体" panose="02010600030101010101" pitchFamily="2" charset="-122"/>
                <a:cs typeface="宋体" panose="02010600030101010101" pitchFamily="2" charset="-122"/>
              </a:rPr>
              <a:t>留站</a:t>
            </a:r>
            <a:r>
              <a:rPr sz="1400" b="1" spc="-20" dirty="0">
                <a:latin typeface="宋体" panose="02010600030101010101" pitchFamily="2" charset="-122"/>
                <a:cs typeface="宋体" panose="02010600030101010101" pitchFamily="2" charset="-122"/>
              </a:rPr>
              <a:t>的</a:t>
            </a:r>
            <a:r>
              <a:rPr sz="1400" b="1" spc="-5" dirty="0">
                <a:latin typeface="宋体" panose="02010600030101010101" pitchFamily="2" charset="-122"/>
                <a:cs typeface="宋体" panose="02010600030101010101" pitchFamily="2" charset="-122"/>
              </a:rPr>
              <a:t>结果</a:t>
            </a:r>
            <a:endParaRPr sz="1400">
              <a:latin typeface="宋体" panose="02010600030101010101" pitchFamily="2" charset="-122"/>
              <a:cs typeface="宋体" panose="02010600030101010101" pitchFamily="2" charset="-122"/>
            </a:endParaRPr>
          </a:p>
          <a:p>
            <a:pPr marL="75565" indent="-63500">
              <a:lnSpc>
                <a:spcPct val="100000"/>
              </a:lnSpc>
              <a:spcBef>
                <a:spcPts val="5"/>
              </a:spcBef>
              <a:buSzPct val="93000"/>
              <a:buFont typeface="Times New Roman" panose="02020603050405020304"/>
              <a:buChar char="•"/>
              <a:tabLst>
                <a:tab pos="76200" algn="l"/>
              </a:tabLst>
            </a:pPr>
            <a:r>
              <a:rPr sz="1400" b="1" spc="-10" dirty="0">
                <a:solidFill>
                  <a:srgbClr val="FF0000"/>
                </a:solidFill>
                <a:latin typeface="Times New Roman" panose="02020603050405020304"/>
                <a:cs typeface="Times New Roman" panose="02020603050405020304"/>
              </a:rPr>
              <a:t>ADD</a:t>
            </a:r>
            <a:r>
              <a:rPr sz="1400" b="1" spc="5" dirty="0">
                <a:solidFill>
                  <a:srgbClr val="FF0000"/>
                </a:solidFill>
                <a:latin typeface="宋体" panose="02010600030101010101" pitchFamily="2" charset="-122"/>
                <a:cs typeface="宋体" panose="02010600030101010101" pitchFamily="2" charset="-122"/>
              </a:rPr>
              <a:t>发射</a:t>
            </a:r>
            <a:r>
              <a:rPr sz="1400" b="1" spc="-5" dirty="0">
                <a:solidFill>
                  <a:srgbClr val="FF0000"/>
                </a:solidFill>
                <a:latin typeface="宋体" panose="02010600030101010101" pitchFamily="2" charset="-122"/>
                <a:cs typeface="宋体" panose="02010600030101010101" pitchFamily="2" charset="-122"/>
              </a:rPr>
              <a:t>，</a:t>
            </a:r>
            <a:r>
              <a:rPr sz="1400" b="1" spc="-5" dirty="0">
                <a:solidFill>
                  <a:srgbClr val="FF0000"/>
                </a:solidFill>
                <a:latin typeface="Times New Roman" panose="02020603050405020304"/>
                <a:cs typeface="Times New Roman" panose="02020603050405020304"/>
              </a:rPr>
              <a:t>F1,</a:t>
            </a:r>
            <a:r>
              <a:rPr sz="1400" b="1" spc="-35" dirty="0">
                <a:solidFill>
                  <a:srgbClr val="FF0000"/>
                </a:solidFill>
                <a:latin typeface="Times New Roman" panose="02020603050405020304"/>
                <a:cs typeface="Times New Roman" panose="02020603050405020304"/>
              </a:rPr>
              <a:t> </a:t>
            </a:r>
            <a:r>
              <a:rPr sz="1400" b="1" spc="-5" dirty="0">
                <a:solidFill>
                  <a:srgbClr val="FF0000"/>
                </a:solidFill>
                <a:latin typeface="Times New Roman" panose="02020603050405020304"/>
                <a:cs typeface="Times New Roman" panose="02020603050405020304"/>
              </a:rPr>
              <a:t>F2</a:t>
            </a:r>
            <a:r>
              <a:rPr sz="1400" b="1" spc="5" dirty="0">
                <a:solidFill>
                  <a:srgbClr val="FF0000"/>
                </a:solidFill>
                <a:latin typeface="宋体" panose="02010600030101010101" pitchFamily="2" charset="-122"/>
                <a:cs typeface="宋体" panose="02010600030101010101" pitchFamily="2" charset="-122"/>
              </a:rPr>
              <a:t>都</a:t>
            </a:r>
            <a:r>
              <a:rPr sz="1400" b="1" dirty="0">
                <a:solidFill>
                  <a:srgbClr val="FF0000"/>
                </a:solidFill>
                <a:latin typeface="宋体" panose="02010600030101010101" pitchFamily="2" charset="-122"/>
                <a:cs typeface="宋体" panose="02010600030101010101" pitchFamily="2" charset="-122"/>
              </a:rPr>
              <a:t>准</a:t>
            </a:r>
            <a:r>
              <a:rPr sz="1400" b="1" spc="-5" dirty="0">
                <a:solidFill>
                  <a:srgbClr val="FF0000"/>
                </a:solidFill>
                <a:latin typeface="宋体" panose="02010600030101010101" pitchFamily="2" charset="-122"/>
                <a:cs typeface="宋体" panose="02010600030101010101" pitchFamily="2" charset="-122"/>
              </a:rPr>
              <a:t>备</a:t>
            </a:r>
            <a:r>
              <a:rPr sz="1400" b="1" dirty="0">
                <a:solidFill>
                  <a:srgbClr val="FF0000"/>
                </a:solidFill>
                <a:latin typeface="宋体" panose="02010600030101010101" pitchFamily="2" charset="-122"/>
                <a:cs typeface="宋体" panose="02010600030101010101" pitchFamily="2" charset="-122"/>
              </a:rPr>
              <a:t>好</a:t>
            </a:r>
            <a:endParaRPr sz="1400">
              <a:latin typeface="宋体" panose="02010600030101010101" pitchFamily="2" charset="-122"/>
              <a:cs typeface="宋体" panose="02010600030101010101" pitchFamily="2" charset="-122"/>
            </a:endParaRPr>
          </a:p>
        </p:txBody>
      </p:sp>
      <p:sp>
        <p:nvSpPr>
          <p:cNvPr id="28" name="object 28"/>
          <p:cNvSpPr/>
          <p:nvPr/>
        </p:nvSpPr>
        <p:spPr>
          <a:xfrm>
            <a:off x="3419475" y="2636773"/>
            <a:ext cx="3997325" cy="0"/>
          </a:xfrm>
          <a:custGeom>
            <a:avLst/>
            <a:gdLst/>
            <a:ahLst/>
            <a:cxnLst/>
            <a:rect l="l" t="t" r="r" b="b"/>
            <a:pathLst>
              <a:path w="3997325">
                <a:moveTo>
                  <a:pt x="0" y="0"/>
                </a:moveTo>
                <a:lnTo>
                  <a:pt x="3997325" y="0"/>
                </a:lnTo>
              </a:path>
            </a:pathLst>
          </a:custGeom>
          <a:ln w="19050">
            <a:solidFill>
              <a:srgbClr val="000000"/>
            </a:solidFill>
          </a:ln>
        </p:spPr>
        <p:txBody>
          <a:bodyPr wrap="square" lIns="0" tIns="0" rIns="0" bIns="0" rtlCol="0"/>
          <a:lstStyle/>
          <a:p/>
        </p:txBody>
      </p:sp>
      <p:sp>
        <p:nvSpPr>
          <p:cNvPr id="29" name="object 29"/>
          <p:cNvSpPr/>
          <p:nvPr/>
        </p:nvSpPr>
        <p:spPr>
          <a:xfrm>
            <a:off x="3094101" y="2889250"/>
            <a:ext cx="5365750" cy="0"/>
          </a:xfrm>
          <a:custGeom>
            <a:avLst/>
            <a:gdLst/>
            <a:ahLst/>
            <a:cxnLst/>
            <a:rect l="l" t="t" r="r" b="b"/>
            <a:pathLst>
              <a:path w="5365750">
                <a:moveTo>
                  <a:pt x="0" y="0"/>
                </a:moveTo>
                <a:lnTo>
                  <a:pt x="5365750" y="0"/>
                </a:lnTo>
              </a:path>
            </a:pathLst>
          </a:custGeom>
          <a:ln w="19050">
            <a:solidFill>
              <a:srgbClr val="FF0000"/>
            </a:solidFill>
          </a:ln>
        </p:spPr>
        <p:txBody>
          <a:bodyPr wrap="square" lIns="0" tIns="0" rIns="0" bIns="0" rtlCol="0"/>
          <a:lstStyle/>
          <a:p/>
        </p:txBody>
      </p:sp>
      <p:sp>
        <p:nvSpPr>
          <p:cNvPr id="30" name="object 30"/>
          <p:cNvSpPr/>
          <p:nvPr/>
        </p:nvSpPr>
        <p:spPr>
          <a:xfrm>
            <a:off x="3171825" y="812800"/>
            <a:ext cx="76200" cy="370205"/>
          </a:xfrm>
          <a:custGeom>
            <a:avLst/>
            <a:gdLst/>
            <a:ahLst/>
            <a:cxnLst/>
            <a:rect l="l" t="t" r="r" b="b"/>
            <a:pathLst>
              <a:path w="76200" h="370205">
                <a:moveTo>
                  <a:pt x="47625" y="63500"/>
                </a:moveTo>
                <a:lnTo>
                  <a:pt x="28575" y="63500"/>
                </a:lnTo>
                <a:lnTo>
                  <a:pt x="28575" y="369950"/>
                </a:lnTo>
                <a:lnTo>
                  <a:pt x="47625" y="369950"/>
                </a:lnTo>
                <a:lnTo>
                  <a:pt x="47625" y="63500"/>
                </a:lnTo>
                <a:close/>
              </a:path>
              <a:path w="76200" h="370205">
                <a:moveTo>
                  <a:pt x="38100" y="0"/>
                </a:moveTo>
                <a:lnTo>
                  <a:pt x="0" y="76200"/>
                </a:lnTo>
                <a:lnTo>
                  <a:pt x="28575" y="76200"/>
                </a:lnTo>
                <a:lnTo>
                  <a:pt x="28575" y="63500"/>
                </a:lnTo>
                <a:lnTo>
                  <a:pt x="69850" y="63500"/>
                </a:lnTo>
                <a:lnTo>
                  <a:pt x="38100" y="0"/>
                </a:lnTo>
                <a:close/>
              </a:path>
              <a:path w="76200" h="370205">
                <a:moveTo>
                  <a:pt x="69850" y="63500"/>
                </a:moveTo>
                <a:lnTo>
                  <a:pt x="47625" y="63500"/>
                </a:lnTo>
                <a:lnTo>
                  <a:pt x="47625" y="76200"/>
                </a:lnTo>
                <a:lnTo>
                  <a:pt x="76200" y="76200"/>
                </a:lnTo>
                <a:lnTo>
                  <a:pt x="69850" y="63500"/>
                </a:lnTo>
                <a:close/>
              </a:path>
            </a:pathLst>
          </a:custGeom>
          <a:solidFill>
            <a:srgbClr val="000000"/>
          </a:solidFill>
        </p:spPr>
        <p:txBody>
          <a:bodyPr wrap="square" lIns="0" tIns="0" rIns="0" bIns="0" rtlCol="0"/>
          <a:lstStyle/>
          <a:p/>
        </p:txBody>
      </p:sp>
      <p:sp>
        <p:nvSpPr>
          <p:cNvPr id="31" name="object 31"/>
          <p:cNvSpPr/>
          <p:nvPr/>
        </p:nvSpPr>
        <p:spPr>
          <a:xfrm>
            <a:off x="3057525" y="2384425"/>
            <a:ext cx="76200" cy="506730"/>
          </a:xfrm>
          <a:custGeom>
            <a:avLst/>
            <a:gdLst/>
            <a:ahLst/>
            <a:cxnLst/>
            <a:rect l="l" t="t" r="r" b="b"/>
            <a:pathLst>
              <a:path w="76200" h="506730">
                <a:moveTo>
                  <a:pt x="47625" y="63500"/>
                </a:moveTo>
                <a:lnTo>
                  <a:pt x="28575" y="63500"/>
                </a:lnTo>
                <a:lnTo>
                  <a:pt x="28575" y="506475"/>
                </a:lnTo>
                <a:lnTo>
                  <a:pt x="47625" y="506475"/>
                </a:lnTo>
                <a:lnTo>
                  <a:pt x="47625" y="63500"/>
                </a:lnTo>
                <a:close/>
              </a:path>
              <a:path w="76200" h="506730">
                <a:moveTo>
                  <a:pt x="38100" y="0"/>
                </a:moveTo>
                <a:lnTo>
                  <a:pt x="0" y="76200"/>
                </a:lnTo>
                <a:lnTo>
                  <a:pt x="28575" y="76200"/>
                </a:lnTo>
                <a:lnTo>
                  <a:pt x="28575" y="63500"/>
                </a:lnTo>
                <a:lnTo>
                  <a:pt x="69850" y="63500"/>
                </a:lnTo>
                <a:lnTo>
                  <a:pt x="38100" y="0"/>
                </a:lnTo>
                <a:close/>
              </a:path>
              <a:path w="76200" h="506730">
                <a:moveTo>
                  <a:pt x="69850" y="63500"/>
                </a:moveTo>
                <a:lnTo>
                  <a:pt x="47625" y="63500"/>
                </a:lnTo>
                <a:lnTo>
                  <a:pt x="47625" y="76200"/>
                </a:lnTo>
                <a:lnTo>
                  <a:pt x="76200" y="76200"/>
                </a:lnTo>
                <a:lnTo>
                  <a:pt x="69850" y="63500"/>
                </a:lnTo>
                <a:close/>
              </a:path>
            </a:pathLst>
          </a:custGeom>
          <a:solidFill>
            <a:srgbClr val="FF0000"/>
          </a:solidFill>
        </p:spPr>
        <p:txBody>
          <a:bodyPr wrap="square" lIns="0" tIns="0" rIns="0" bIns="0" rtlCol="0"/>
          <a:lstStyle/>
          <a:p/>
        </p:txBody>
      </p:sp>
      <p:sp>
        <p:nvSpPr>
          <p:cNvPr id="32" name="object 32"/>
          <p:cNvSpPr/>
          <p:nvPr/>
        </p:nvSpPr>
        <p:spPr>
          <a:xfrm>
            <a:off x="3381375" y="2393950"/>
            <a:ext cx="76200" cy="247650"/>
          </a:xfrm>
          <a:prstGeom prst="rect">
            <a:avLst/>
          </a:prstGeom>
          <a:blipFill>
            <a:blip r:embed="rId1" cstate="print"/>
            <a:stretch>
              <a:fillRect/>
            </a:stretch>
          </a:blipFill>
        </p:spPr>
        <p:txBody>
          <a:bodyPr wrap="square" lIns="0" tIns="0" rIns="0" bIns="0" rtlCol="0"/>
          <a:lstStyle/>
          <a:p/>
        </p:txBody>
      </p:sp>
      <p:sp>
        <p:nvSpPr>
          <p:cNvPr id="33" name="object 33"/>
          <p:cNvSpPr txBox="1"/>
          <p:nvPr/>
        </p:nvSpPr>
        <p:spPr>
          <a:xfrm>
            <a:off x="4408551" y="1190688"/>
            <a:ext cx="1609725" cy="284480"/>
          </a:xfrm>
          <a:prstGeom prst="rect">
            <a:avLst/>
          </a:prstGeom>
          <a:solidFill>
            <a:srgbClr val="EAEAEA"/>
          </a:solidFill>
          <a:ln w="9525">
            <a:solidFill>
              <a:srgbClr val="000000"/>
            </a:solidFill>
          </a:ln>
        </p:spPr>
        <p:txBody>
          <a:bodyPr vert="horz" wrap="square" lIns="0" tIns="42545" rIns="0" bIns="0" rtlCol="0">
            <a:spAutoFit/>
          </a:bodyPr>
          <a:lstStyle/>
          <a:p>
            <a:pPr marL="323850">
              <a:lnSpc>
                <a:spcPct val="100000"/>
              </a:lnSpc>
              <a:spcBef>
                <a:spcPts val="335"/>
              </a:spcBef>
            </a:pPr>
            <a:r>
              <a:rPr sz="1200" b="1" spc="5" dirty="0">
                <a:latin typeface="宋体" panose="02010600030101010101" pitchFamily="2" charset="-122"/>
                <a:cs typeface="宋体" panose="02010600030101010101" pitchFamily="2" charset="-122"/>
              </a:rPr>
              <a:t>浮点加</a:t>
            </a:r>
            <a:r>
              <a:rPr sz="1200" b="1" dirty="0">
                <a:latin typeface="Times New Roman" panose="02020603050405020304"/>
                <a:cs typeface="Times New Roman" panose="02020603050405020304"/>
              </a:rPr>
              <a:t>/</a:t>
            </a:r>
            <a:r>
              <a:rPr sz="1200" b="1" spc="-5" dirty="0">
                <a:latin typeface="宋体" panose="02010600030101010101" pitchFamily="2" charset="-122"/>
                <a:cs typeface="宋体" panose="02010600030101010101" pitchFamily="2" charset="-122"/>
              </a:rPr>
              <a:t>减法器</a:t>
            </a:r>
            <a:endParaRPr sz="1200">
              <a:latin typeface="宋体" panose="02010600030101010101" pitchFamily="2" charset="-122"/>
              <a:cs typeface="宋体" panose="02010600030101010101" pitchFamily="2" charset="-122"/>
            </a:endParaRPr>
          </a:p>
        </p:txBody>
      </p:sp>
      <p:sp>
        <p:nvSpPr>
          <p:cNvPr id="34" name="object 34"/>
          <p:cNvSpPr txBox="1"/>
          <p:nvPr/>
        </p:nvSpPr>
        <p:spPr>
          <a:xfrm>
            <a:off x="6637401" y="1169987"/>
            <a:ext cx="1609725" cy="284480"/>
          </a:xfrm>
          <a:prstGeom prst="rect">
            <a:avLst/>
          </a:prstGeom>
          <a:solidFill>
            <a:srgbClr val="EAEAEA"/>
          </a:solidFill>
          <a:ln w="9525">
            <a:solidFill>
              <a:srgbClr val="000000"/>
            </a:solidFill>
          </a:ln>
        </p:spPr>
        <p:txBody>
          <a:bodyPr vert="horz" wrap="square" lIns="0" tIns="43180" rIns="0" bIns="0" rtlCol="0">
            <a:spAutoFit/>
          </a:bodyPr>
          <a:lstStyle/>
          <a:p>
            <a:pPr marL="324485">
              <a:lnSpc>
                <a:spcPct val="100000"/>
              </a:lnSpc>
              <a:spcBef>
                <a:spcPts val="340"/>
              </a:spcBef>
            </a:pPr>
            <a:r>
              <a:rPr sz="1200" b="1" dirty="0">
                <a:latin typeface="宋体" panose="02010600030101010101" pitchFamily="2" charset="-122"/>
                <a:cs typeface="宋体" panose="02010600030101010101" pitchFamily="2" charset="-122"/>
              </a:rPr>
              <a:t>浮点乘</a:t>
            </a:r>
            <a:r>
              <a:rPr sz="1200" b="1" dirty="0">
                <a:latin typeface="Times New Roman" panose="02020603050405020304"/>
                <a:cs typeface="Times New Roman" panose="02020603050405020304"/>
              </a:rPr>
              <a:t>/</a:t>
            </a:r>
            <a:r>
              <a:rPr sz="1200" b="1" spc="-10" dirty="0">
                <a:latin typeface="宋体" panose="02010600030101010101" pitchFamily="2" charset="-122"/>
                <a:cs typeface="宋体" panose="02010600030101010101" pitchFamily="2" charset="-122"/>
              </a:rPr>
              <a:t>除法器</a:t>
            </a:r>
            <a:endParaRPr sz="1200">
              <a:latin typeface="宋体" panose="02010600030101010101" pitchFamily="2" charset="-122"/>
              <a:cs typeface="宋体" panose="02010600030101010101" pitchFamily="2" charset="-122"/>
            </a:endParaRPr>
          </a:p>
        </p:txBody>
      </p:sp>
      <p:sp>
        <p:nvSpPr>
          <p:cNvPr id="35" name="object 35"/>
          <p:cNvSpPr txBox="1"/>
          <p:nvPr/>
        </p:nvSpPr>
        <p:spPr>
          <a:xfrm>
            <a:off x="2700401" y="1160462"/>
            <a:ext cx="1054100" cy="1224280"/>
          </a:xfrm>
          <a:prstGeom prst="rect">
            <a:avLst/>
          </a:prstGeom>
          <a:solidFill>
            <a:srgbClr val="EAEAEA"/>
          </a:solidFill>
          <a:ln w="9525">
            <a:solidFill>
              <a:srgbClr val="000000"/>
            </a:solidFill>
          </a:ln>
        </p:spPr>
        <p:txBody>
          <a:bodyPr vert="horz" wrap="square" lIns="0" tIns="5715" rIns="0" bIns="0" rtlCol="0">
            <a:spAutoFit/>
          </a:bodyPr>
          <a:lstStyle/>
          <a:p>
            <a:pPr>
              <a:lnSpc>
                <a:spcPct val="100000"/>
              </a:lnSpc>
              <a:spcBef>
                <a:spcPts val="45"/>
              </a:spcBef>
            </a:pPr>
            <a:endParaRPr sz="1500">
              <a:latin typeface="Times New Roman" panose="02020603050405020304"/>
              <a:cs typeface="Times New Roman" panose="02020603050405020304"/>
            </a:endParaRPr>
          </a:p>
          <a:p>
            <a:pPr marL="372745" marR="188595" indent="-173990">
              <a:lnSpc>
                <a:spcPct val="150000"/>
              </a:lnSpc>
              <a:spcBef>
                <a:spcPts val="5"/>
              </a:spcBef>
            </a:pPr>
            <a:r>
              <a:rPr sz="1200" b="1" spc="5" dirty="0">
                <a:latin typeface="宋体" panose="02010600030101010101" pitchFamily="2" charset="-122"/>
                <a:cs typeface="宋体" panose="02010600030101010101" pitchFamily="2" charset="-122"/>
              </a:rPr>
              <a:t>定点</a:t>
            </a:r>
            <a:r>
              <a:rPr sz="1200" b="1" dirty="0">
                <a:latin typeface="Times New Roman" panose="02020603050405020304"/>
                <a:cs typeface="Times New Roman" panose="02020603050405020304"/>
              </a:rPr>
              <a:t>/</a:t>
            </a:r>
            <a:r>
              <a:rPr sz="1200" b="1" spc="5" dirty="0">
                <a:latin typeface="宋体" panose="02010600030101010101" pitchFamily="2" charset="-122"/>
                <a:cs typeface="宋体" panose="02010600030101010101" pitchFamily="2" charset="-122"/>
              </a:rPr>
              <a:t>访存 部件</a:t>
            </a:r>
            <a:endParaRPr sz="1200">
              <a:latin typeface="宋体" panose="02010600030101010101" pitchFamily="2" charset="-122"/>
              <a:cs typeface="宋体" panose="02010600030101010101" pitchFamily="2" charset="-122"/>
            </a:endParaRPr>
          </a:p>
        </p:txBody>
      </p:sp>
      <p:sp>
        <p:nvSpPr>
          <p:cNvPr id="36" name="object 36"/>
          <p:cNvSpPr txBox="1"/>
          <p:nvPr/>
        </p:nvSpPr>
        <p:spPr>
          <a:xfrm>
            <a:off x="4559934" y="4385817"/>
            <a:ext cx="64135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宋体" panose="02010600030101010101" pitchFamily="2" charset="-122"/>
                <a:cs typeface="宋体" panose="02010600030101010101" pitchFamily="2" charset="-122"/>
              </a:rPr>
              <a:t>指令队列</a:t>
            </a:r>
            <a:endParaRPr sz="1200">
              <a:latin typeface="宋体" panose="02010600030101010101" pitchFamily="2" charset="-122"/>
              <a:cs typeface="宋体" panose="02010600030101010101" pitchFamily="2" charset="-122"/>
            </a:endParaRPr>
          </a:p>
        </p:txBody>
      </p:sp>
      <p:sp>
        <p:nvSpPr>
          <p:cNvPr id="38" name="标题 3"/>
          <p:cNvSpPr txBox="1"/>
          <p:nvPr/>
        </p:nvSpPr>
        <p:spPr>
          <a:xfrm>
            <a:off x="0" y="3"/>
            <a:ext cx="9144000" cy="755581"/>
          </a:xfrm>
          <a:prstGeom prst="rect">
            <a:avLst/>
          </a:prstGeom>
          <a:solidFill>
            <a:srgbClr val="02409A"/>
          </a:solidFill>
          <a:ln>
            <a:noFill/>
          </a:ln>
          <a:effectLst>
            <a:outerShdw blurRad="44450" dist="27940" dir="5400000" algn="ctr">
              <a:srgbClr val="000000">
                <a:alpha val="32000"/>
              </a:srgbClr>
            </a:outerShdw>
          </a:effectLst>
        </p:spPr>
        <p:txBody>
          <a:bodyPr tIns="0" bIns="0" anchor="ctr"/>
          <a:lstStyle/>
          <a:p>
            <a:pPr algn="ctr">
              <a:spcBef>
                <a:spcPct val="0"/>
              </a:spcBef>
              <a:defRPr/>
            </a:pPr>
            <a:endParaRPr lang="en-US" altLang="zh-CN" sz="2475" b="1" dirty="0">
              <a:solidFill>
                <a:schemeClr val="bg1"/>
              </a:solidFill>
              <a:latin typeface="微软雅黑" panose="020B0503020204020204" pitchFamily="34" charset="-122"/>
              <a:ea typeface="微软雅黑" panose="020B0503020204020204" pitchFamily="34" charset="-122"/>
            </a:endParaRPr>
          </a:p>
        </p:txBody>
      </p:sp>
      <p:pic>
        <p:nvPicPr>
          <p:cNvPr id="39" name="图片 38"/>
          <p:cNvPicPr>
            <a:picLocks noChangeAspect="1"/>
          </p:cNvPicPr>
          <p:nvPr/>
        </p:nvPicPr>
        <p:blipFill rotWithShape="1">
          <a:blip r:embed="rId2"/>
          <a:srcRect l="8177" t="2247" r="9531" b="2992"/>
          <a:stretch>
            <a:fillRect/>
          </a:stretch>
        </p:blipFill>
        <p:spPr>
          <a:xfrm>
            <a:off x="8408701" y="83713"/>
            <a:ext cx="596509" cy="588159"/>
          </a:xfrm>
          <a:prstGeom prst="ellipse">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4717341" y="4625985"/>
          <a:ext cx="1460499" cy="1169720"/>
        </p:xfrm>
        <a:graphic>
          <a:graphicData uri="http://schemas.openxmlformats.org/drawingml/2006/table">
            <a:tbl>
              <a:tblPr firstRow="1" bandRow="1">
                <a:tableStyleId>{2D5ABB26-0587-4C30-8999-92F81FD0307C}</a:tableStyleId>
              </a:tblPr>
              <a:tblGrid>
                <a:gridCol w="376555"/>
                <a:gridCol w="365125"/>
                <a:gridCol w="365125"/>
                <a:gridCol w="353694"/>
              </a:tblGrid>
              <a:tr h="198077">
                <a:tc>
                  <a:txBody>
                    <a:bodyPr/>
                    <a:lstStyle/>
                    <a:p>
                      <a:pPr marR="26670" algn="r">
                        <a:lnSpc>
                          <a:spcPct val="100000"/>
                        </a:lnSpc>
                        <a:spcBef>
                          <a:spcPts val="135"/>
                        </a:spcBef>
                      </a:pPr>
                      <a:r>
                        <a:rPr sz="900" b="1" spc="175" dirty="0">
                          <a:latin typeface="Courier New" panose="02070309020205020404"/>
                          <a:cs typeface="Courier New" panose="02070309020205020404"/>
                        </a:rPr>
                        <a:t>DI</a:t>
                      </a:r>
                      <a:r>
                        <a:rPr sz="900" b="1" dirty="0">
                          <a:latin typeface="Courier New" panose="02070309020205020404"/>
                          <a:cs typeface="Courier New" panose="02070309020205020404"/>
                        </a:rPr>
                        <a:t>V</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L w="6350">
                      <a:solidFill>
                        <a:srgbClr val="000000"/>
                      </a:solidFill>
                      <a:prstDash val="solid"/>
                    </a:lnL>
                    <a:lnT w="6350">
                      <a:solidFill>
                        <a:srgbClr val="000000"/>
                      </a:solidFill>
                      <a:prstDash val="solid"/>
                    </a:lnT>
                    <a:lnB w="6350">
                      <a:solidFill>
                        <a:srgbClr val="000000"/>
                      </a:solidFill>
                      <a:prstDash val="solid"/>
                    </a:lnB>
                  </a:tcPr>
                </a:tc>
                <a:tc>
                  <a:txBody>
                    <a:bodyPr/>
                    <a:lstStyle/>
                    <a:p>
                      <a:pPr marL="56515">
                        <a:lnSpc>
                          <a:spcPct val="100000"/>
                        </a:lnSpc>
                        <a:spcBef>
                          <a:spcPts val="135"/>
                        </a:spcBef>
                      </a:pPr>
                      <a:r>
                        <a:rPr sz="900" b="1" spc="85" dirty="0">
                          <a:solidFill>
                            <a:srgbClr val="FF0000"/>
                          </a:solidFill>
                          <a:latin typeface="Courier New" panose="02070309020205020404"/>
                          <a:cs typeface="Courier New" panose="02070309020205020404"/>
                        </a:rPr>
                        <a:t>F0</a:t>
                      </a:r>
                      <a:r>
                        <a:rPr sz="900" b="1" spc="-390" dirty="0">
                          <a:solidFill>
                            <a:srgbClr val="FF0000"/>
                          </a:solidFill>
                          <a:latin typeface="Courier New" panose="02070309020205020404"/>
                          <a:cs typeface="Courier New" panose="02070309020205020404"/>
                        </a:rPr>
                        <a:t> </a:t>
                      </a:r>
                      <a:r>
                        <a:rPr sz="900" b="1" dirty="0">
                          <a:latin typeface="Courier New" panose="02070309020205020404"/>
                          <a:cs typeface="Courier New" panose="02070309020205020404"/>
                        </a:rPr>
                        <a:t>,</a:t>
                      </a:r>
                      <a:endParaRPr sz="900">
                        <a:latin typeface="Courier New" panose="02070309020205020404"/>
                        <a:cs typeface="Courier New" panose="02070309020205020404"/>
                      </a:endParaRPr>
                    </a:p>
                  </a:txBody>
                  <a:tcPr marL="0" marR="0" marT="17145" marB="0">
                    <a:lnT w="6350">
                      <a:solidFill>
                        <a:srgbClr val="000000"/>
                      </a:solidFill>
                      <a:prstDash val="solid"/>
                    </a:lnT>
                    <a:lnB w="6350">
                      <a:solidFill>
                        <a:srgbClr val="000000"/>
                      </a:solidFill>
                      <a:prstDash val="solid"/>
                    </a:lnB>
                  </a:tcPr>
                </a:tc>
                <a:tc>
                  <a:txBody>
                    <a:bodyPr/>
                    <a:lstStyle/>
                    <a:p>
                      <a:pPr marL="22225" algn="ctr">
                        <a:lnSpc>
                          <a:spcPct val="100000"/>
                        </a:lnSpc>
                        <a:spcBef>
                          <a:spcPts val="135"/>
                        </a:spcBef>
                      </a:pPr>
                      <a:r>
                        <a:rPr sz="900" b="1" spc="114" dirty="0">
                          <a:latin typeface="Courier New" panose="02070309020205020404"/>
                          <a:cs typeface="Courier New" panose="02070309020205020404"/>
                        </a:rPr>
                        <a:t>F1,</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T w="6350">
                      <a:solidFill>
                        <a:srgbClr val="000000"/>
                      </a:solidFill>
                      <a:prstDash val="solid"/>
                    </a:lnT>
                    <a:lnB w="6350">
                      <a:solidFill>
                        <a:srgbClr val="000000"/>
                      </a:solidFill>
                      <a:prstDash val="solid"/>
                    </a:lnB>
                  </a:tcPr>
                </a:tc>
                <a:tc>
                  <a:txBody>
                    <a:bodyPr/>
                    <a:lstStyle/>
                    <a:p>
                      <a:pPr marL="56515">
                        <a:lnSpc>
                          <a:spcPct val="100000"/>
                        </a:lnSpc>
                        <a:spcBef>
                          <a:spcPts val="135"/>
                        </a:spcBef>
                      </a:pPr>
                      <a:r>
                        <a:rPr sz="900" b="1" spc="85" dirty="0">
                          <a:latin typeface="Courier New" panose="02070309020205020404"/>
                          <a:cs typeface="Courier New" panose="02070309020205020404"/>
                        </a:rPr>
                        <a:t>F2</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R w="6350">
                      <a:solidFill>
                        <a:srgbClr val="000000"/>
                      </a:solidFill>
                      <a:prstDash val="solid"/>
                    </a:lnR>
                    <a:lnT w="6350">
                      <a:solidFill>
                        <a:srgbClr val="000000"/>
                      </a:solidFill>
                      <a:prstDash val="solid"/>
                    </a:lnT>
                    <a:lnB w="6350">
                      <a:solidFill>
                        <a:srgbClr val="000000"/>
                      </a:solidFill>
                      <a:prstDash val="solid"/>
                    </a:lnB>
                  </a:tcPr>
                </a:tc>
              </a:tr>
              <a:tr h="197657">
                <a:tc>
                  <a:txBody>
                    <a:bodyPr/>
                    <a:lstStyle/>
                    <a:p>
                      <a:pPr marR="26670" algn="r">
                        <a:lnSpc>
                          <a:spcPct val="100000"/>
                        </a:lnSpc>
                        <a:spcBef>
                          <a:spcPts val="135"/>
                        </a:spcBef>
                      </a:pPr>
                      <a:r>
                        <a:rPr sz="900" b="1" spc="175" dirty="0">
                          <a:latin typeface="Courier New" panose="02070309020205020404"/>
                          <a:cs typeface="Courier New" panose="02070309020205020404"/>
                        </a:rPr>
                        <a:t>MU</a:t>
                      </a:r>
                      <a:r>
                        <a:rPr sz="900" b="1" dirty="0">
                          <a:latin typeface="Courier New" panose="02070309020205020404"/>
                          <a:cs typeface="Courier New" panose="02070309020205020404"/>
                        </a:rPr>
                        <a:t>L</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L w="6350">
                      <a:solidFill>
                        <a:srgbClr val="000000"/>
                      </a:solidFill>
                      <a:prstDash val="solid"/>
                    </a:lnL>
                    <a:lnT w="6350">
                      <a:solidFill>
                        <a:srgbClr val="000000"/>
                      </a:solidFill>
                      <a:prstDash val="solid"/>
                    </a:lnT>
                    <a:lnB w="6350">
                      <a:solidFill>
                        <a:srgbClr val="000000"/>
                      </a:solidFill>
                      <a:prstDash val="solid"/>
                    </a:lnB>
                  </a:tcPr>
                </a:tc>
                <a:tc>
                  <a:txBody>
                    <a:bodyPr/>
                    <a:lstStyle/>
                    <a:p>
                      <a:pPr marL="56515">
                        <a:lnSpc>
                          <a:spcPct val="100000"/>
                        </a:lnSpc>
                        <a:spcBef>
                          <a:spcPts val="135"/>
                        </a:spcBef>
                      </a:pPr>
                      <a:r>
                        <a:rPr sz="900" b="1" spc="114" dirty="0">
                          <a:latin typeface="Courier New" panose="02070309020205020404"/>
                          <a:cs typeface="Courier New" panose="02070309020205020404"/>
                        </a:rPr>
                        <a:t>F3,</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T w="6350">
                      <a:solidFill>
                        <a:srgbClr val="000000"/>
                      </a:solidFill>
                      <a:prstDash val="solid"/>
                    </a:lnT>
                    <a:lnB w="6350">
                      <a:solidFill>
                        <a:srgbClr val="000000"/>
                      </a:solidFill>
                      <a:prstDash val="solid"/>
                    </a:lnB>
                  </a:tcPr>
                </a:tc>
                <a:tc>
                  <a:txBody>
                    <a:bodyPr/>
                    <a:lstStyle/>
                    <a:p>
                      <a:pPr algn="ctr">
                        <a:lnSpc>
                          <a:spcPct val="100000"/>
                        </a:lnSpc>
                        <a:spcBef>
                          <a:spcPts val="135"/>
                        </a:spcBef>
                      </a:pPr>
                      <a:r>
                        <a:rPr sz="900" b="1" spc="85" dirty="0">
                          <a:solidFill>
                            <a:srgbClr val="FF0000"/>
                          </a:solidFill>
                          <a:latin typeface="Courier New" panose="02070309020205020404"/>
                          <a:cs typeface="Courier New" panose="02070309020205020404"/>
                        </a:rPr>
                        <a:t>F0</a:t>
                      </a:r>
                      <a:r>
                        <a:rPr sz="900" b="1" spc="-395" dirty="0">
                          <a:solidFill>
                            <a:srgbClr val="FF0000"/>
                          </a:solidFill>
                          <a:latin typeface="Courier New" panose="02070309020205020404"/>
                          <a:cs typeface="Courier New" panose="02070309020205020404"/>
                        </a:rPr>
                        <a:t> </a:t>
                      </a:r>
                      <a:r>
                        <a:rPr sz="900" b="1" dirty="0">
                          <a:latin typeface="Courier New" panose="02070309020205020404"/>
                          <a:cs typeface="Courier New" panose="02070309020205020404"/>
                        </a:rPr>
                        <a:t>,</a:t>
                      </a:r>
                      <a:endParaRPr sz="900">
                        <a:latin typeface="Courier New" panose="02070309020205020404"/>
                        <a:cs typeface="Courier New" panose="02070309020205020404"/>
                      </a:endParaRPr>
                    </a:p>
                  </a:txBody>
                  <a:tcPr marL="0" marR="0" marT="17145" marB="0">
                    <a:lnT w="6350">
                      <a:solidFill>
                        <a:srgbClr val="000000"/>
                      </a:solidFill>
                      <a:prstDash val="solid"/>
                    </a:lnT>
                    <a:lnB w="6350">
                      <a:solidFill>
                        <a:srgbClr val="000000"/>
                      </a:solidFill>
                      <a:prstDash val="solid"/>
                    </a:lnB>
                  </a:tcPr>
                </a:tc>
                <a:tc>
                  <a:txBody>
                    <a:bodyPr/>
                    <a:lstStyle/>
                    <a:p>
                      <a:pPr marL="56515">
                        <a:lnSpc>
                          <a:spcPct val="100000"/>
                        </a:lnSpc>
                        <a:spcBef>
                          <a:spcPts val="135"/>
                        </a:spcBef>
                      </a:pPr>
                      <a:r>
                        <a:rPr sz="900" b="1" spc="85" dirty="0">
                          <a:latin typeface="Courier New" panose="02070309020205020404"/>
                          <a:cs typeface="Courier New" panose="02070309020205020404"/>
                        </a:rPr>
                        <a:t>F2</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R w="6350">
                      <a:solidFill>
                        <a:srgbClr val="000000"/>
                      </a:solidFill>
                      <a:prstDash val="solid"/>
                    </a:lnR>
                    <a:lnT w="6350">
                      <a:solidFill>
                        <a:srgbClr val="000000"/>
                      </a:solidFill>
                      <a:prstDash val="solid"/>
                    </a:lnT>
                    <a:lnB w="6350">
                      <a:solidFill>
                        <a:srgbClr val="000000"/>
                      </a:solidFill>
                      <a:prstDash val="solid"/>
                    </a:lnB>
                  </a:tcPr>
                </a:tc>
              </a:tr>
              <a:tr h="197911">
                <a:tc>
                  <a:txBody>
                    <a:bodyPr/>
                    <a:lstStyle/>
                    <a:p>
                      <a:pPr marR="26670" algn="r">
                        <a:lnSpc>
                          <a:spcPct val="100000"/>
                        </a:lnSpc>
                        <a:spcBef>
                          <a:spcPts val="135"/>
                        </a:spcBef>
                      </a:pPr>
                      <a:r>
                        <a:rPr sz="900" b="1" spc="175" dirty="0">
                          <a:latin typeface="Courier New" panose="02070309020205020404"/>
                          <a:cs typeface="Courier New" panose="02070309020205020404"/>
                        </a:rPr>
                        <a:t>AD</a:t>
                      </a:r>
                      <a:r>
                        <a:rPr sz="900" b="1" dirty="0">
                          <a:latin typeface="Courier New" panose="02070309020205020404"/>
                          <a:cs typeface="Courier New" panose="02070309020205020404"/>
                        </a:rPr>
                        <a:t>D</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L w="6350">
                      <a:solidFill>
                        <a:srgbClr val="000000"/>
                      </a:solidFill>
                      <a:prstDash val="solid"/>
                    </a:lnL>
                    <a:lnT w="6350">
                      <a:solidFill>
                        <a:srgbClr val="000000"/>
                      </a:solidFill>
                      <a:prstDash val="solid"/>
                    </a:lnT>
                    <a:lnB w="6350">
                      <a:solidFill>
                        <a:srgbClr val="000000"/>
                      </a:solidFill>
                      <a:prstDash val="solid"/>
                    </a:lnB>
                  </a:tcPr>
                </a:tc>
                <a:tc>
                  <a:txBody>
                    <a:bodyPr/>
                    <a:lstStyle/>
                    <a:p>
                      <a:pPr marL="56515">
                        <a:lnSpc>
                          <a:spcPct val="100000"/>
                        </a:lnSpc>
                        <a:spcBef>
                          <a:spcPts val="135"/>
                        </a:spcBef>
                      </a:pPr>
                      <a:r>
                        <a:rPr sz="900" b="1" spc="85" dirty="0">
                          <a:solidFill>
                            <a:srgbClr val="FF0000"/>
                          </a:solidFill>
                          <a:latin typeface="Courier New" panose="02070309020205020404"/>
                          <a:cs typeface="Courier New" panose="02070309020205020404"/>
                        </a:rPr>
                        <a:t>F0</a:t>
                      </a:r>
                      <a:r>
                        <a:rPr sz="900" b="1" spc="-390" dirty="0">
                          <a:solidFill>
                            <a:srgbClr val="FF0000"/>
                          </a:solidFill>
                          <a:latin typeface="Courier New" panose="02070309020205020404"/>
                          <a:cs typeface="Courier New" panose="02070309020205020404"/>
                        </a:rPr>
                        <a:t> </a:t>
                      </a:r>
                      <a:r>
                        <a:rPr sz="900" b="1" dirty="0">
                          <a:latin typeface="Courier New" panose="02070309020205020404"/>
                          <a:cs typeface="Courier New" panose="02070309020205020404"/>
                        </a:rPr>
                        <a:t>,</a:t>
                      </a:r>
                      <a:endParaRPr sz="900">
                        <a:latin typeface="Courier New" panose="02070309020205020404"/>
                        <a:cs typeface="Courier New" panose="02070309020205020404"/>
                      </a:endParaRPr>
                    </a:p>
                  </a:txBody>
                  <a:tcPr marL="0" marR="0" marT="17145" marB="0">
                    <a:lnT w="6350">
                      <a:solidFill>
                        <a:srgbClr val="000000"/>
                      </a:solidFill>
                      <a:prstDash val="solid"/>
                    </a:lnT>
                    <a:lnB w="6350">
                      <a:solidFill>
                        <a:srgbClr val="000000"/>
                      </a:solidFill>
                      <a:prstDash val="solid"/>
                    </a:lnB>
                  </a:tcPr>
                </a:tc>
                <a:tc>
                  <a:txBody>
                    <a:bodyPr/>
                    <a:lstStyle/>
                    <a:p>
                      <a:pPr marL="22225" algn="ctr">
                        <a:lnSpc>
                          <a:spcPct val="100000"/>
                        </a:lnSpc>
                        <a:spcBef>
                          <a:spcPts val="135"/>
                        </a:spcBef>
                      </a:pPr>
                      <a:r>
                        <a:rPr sz="900" b="1" spc="114" dirty="0">
                          <a:latin typeface="Courier New" panose="02070309020205020404"/>
                          <a:cs typeface="Courier New" panose="02070309020205020404"/>
                        </a:rPr>
                        <a:t>F1,</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T w="6350">
                      <a:solidFill>
                        <a:srgbClr val="000000"/>
                      </a:solidFill>
                      <a:prstDash val="solid"/>
                    </a:lnT>
                    <a:lnB w="6350">
                      <a:solidFill>
                        <a:srgbClr val="000000"/>
                      </a:solidFill>
                      <a:prstDash val="solid"/>
                    </a:lnB>
                  </a:tcPr>
                </a:tc>
                <a:tc>
                  <a:txBody>
                    <a:bodyPr/>
                    <a:lstStyle/>
                    <a:p>
                      <a:pPr marL="56515">
                        <a:lnSpc>
                          <a:spcPct val="100000"/>
                        </a:lnSpc>
                        <a:spcBef>
                          <a:spcPts val="135"/>
                        </a:spcBef>
                      </a:pPr>
                      <a:r>
                        <a:rPr sz="900" b="1" spc="85" dirty="0">
                          <a:latin typeface="Courier New" panose="02070309020205020404"/>
                          <a:cs typeface="Courier New" panose="02070309020205020404"/>
                        </a:rPr>
                        <a:t>F2</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R w="6350">
                      <a:solidFill>
                        <a:srgbClr val="000000"/>
                      </a:solidFill>
                      <a:prstDash val="solid"/>
                    </a:lnR>
                    <a:lnT w="6350">
                      <a:solidFill>
                        <a:srgbClr val="000000"/>
                      </a:solidFill>
                      <a:prstDash val="solid"/>
                    </a:lnT>
                    <a:lnB w="6350">
                      <a:solidFill>
                        <a:srgbClr val="000000"/>
                      </a:solidFill>
                      <a:prstDash val="solid"/>
                    </a:lnB>
                  </a:tcPr>
                </a:tc>
              </a:tr>
              <a:tr h="198014">
                <a:tc>
                  <a:txBody>
                    <a:bodyPr/>
                    <a:lstStyle/>
                    <a:p>
                      <a:pPr marR="26670" algn="r">
                        <a:lnSpc>
                          <a:spcPct val="100000"/>
                        </a:lnSpc>
                        <a:spcBef>
                          <a:spcPts val="135"/>
                        </a:spcBef>
                      </a:pPr>
                      <a:r>
                        <a:rPr sz="900" b="1" spc="175" dirty="0">
                          <a:latin typeface="Courier New" panose="02070309020205020404"/>
                          <a:cs typeface="Courier New" panose="02070309020205020404"/>
                        </a:rPr>
                        <a:t>MU</a:t>
                      </a:r>
                      <a:r>
                        <a:rPr sz="900" b="1" dirty="0">
                          <a:latin typeface="Courier New" panose="02070309020205020404"/>
                          <a:cs typeface="Courier New" panose="02070309020205020404"/>
                        </a:rPr>
                        <a:t>L</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L w="6350">
                      <a:solidFill>
                        <a:srgbClr val="000000"/>
                      </a:solidFill>
                      <a:prstDash val="solid"/>
                    </a:lnL>
                    <a:lnT w="6350">
                      <a:solidFill>
                        <a:srgbClr val="000000"/>
                      </a:solidFill>
                      <a:prstDash val="solid"/>
                    </a:lnT>
                    <a:lnB w="6350">
                      <a:solidFill>
                        <a:srgbClr val="000000"/>
                      </a:solidFill>
                      <a:prstDash val="solid"/>
                    </a:lnB>
                  </a:tcPr>
                </a:tc>
                <a:tc>
                  <a:txBody>
                    <a:bodyPr/>
                    <a:lstStyle/>
                    <a:p>
                      <a:pPr marL="56515">
                        <a:lnSpc>
                          <a:spcPct val="100000"/>
                        </a:lnSpc>
                        <a:spcBef>
                          <a:spcPts val="135"/>
                        </a:spcBef>
                      </a:pPr>
                      <a:r>
                        <a:rPr sz="900" b="1" spc="114" dirty="0">
                          <a:latin typeface="Courier New" panose="02070309020205020404"/>
                          <a:cs typeface="Courier New" panose="02070309020205020404"/>
                        </a:rPr>
                        <a:t>F3,</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T w="6350">
                      <a:solidFill>
                        <a:srgbClr val="000000"/>
                      </a:solidFill>
                      <a:prstDash val="solid"/>
                    </a:lnT>
                    <a:lnB w="6350">
                      <a:solidFill>
                        <a:srgbClr val="000000"/>
                      </a:solidFill>
                      <a:prstDash val="solid"/>
                    </a:lnB>
                  </a:tcPr>
                </a:tc>
                <a:tc>
                  <a:txBody>
                    <a:bodyPr/>
                    <a:lstStyle/>
                    <a:p>
                      <a:pPr algn="ctr">
                        <a:lnSpc>
                          <a:spcPct val="100000"/>
                        </a:lnSpc>
                        <a:spcBef>
                          <a:spcPts val="135"/>
                        </a:spcBef>
                      </a:pPr>
                      <a:r>
                        <a:rPr sz="900" b="1" spc="85" dirty="0">
                          <a:solidFill>
                            <a:srgbClr val="FF0000"/>
                          </a:solidFill>
                          <a:latin typeface="Courier New" panose="02070309020205020404"/>
                          <a:cs typeface="Courier New" panose="02070309020205020404"/>
                        </a:rPr>
                        <a:t>F0</a:t>
                      </a:r>
                      <a:r>
                        <a:rPr sz="900" b="1" spc="-395" dirty="0">
                          <a:solidFill>
                            <a:srgbClr val="FF0000"/>
                          </a:solidFill>
                          <a:latin typeface="Courier New" panose="02070309020205020404"/>
                          <a:cs typeface="Courier New" panose="02070309020205020404"/>
                        </a:rPr>
                        <a:t> </a:t>
                      </a:r>
                      <a:r>
                        <a:rPr sz="900" b="1" dirty="0">
                          <a:latin typeface="Courier New" panose="02070309020205020404"/>
                          <a:cs typeface="Courier New" panose="02070309020205020404"/>
                        </a:rPr>
                        <a:t>,</a:t>
                      </a:r>
                      <a:endParaRPr sz="900">
                        <a:latin typeface="Courier New" panose="02070309020205020404"/>
                        <a:cs typeface="Courier New" panose="02070309020205020404"/>
                      </a:endParaRPr>
                    </a:p>
                  </a:txBody>
                  <a:tcPr marL="0" marR="0" marT="17145" marB="0">
                    <a:lnT w="6350">
                      <a:solidFill>
                        <a:srgbClr val="000000"/>
                      </a:solidFill>
                      <a:prstDash val="solid"/>
                    </a:lnT>
                    <a:lnB w="6350">
                      <a:solidFill>
                        <a:srgbClr val="000000"/>
                      </a:solidFill>
                      <a:prstDash val="solid"/>
                    </a:lnB>
                  </a:tcPr>
                </a:tc>
                <a:tc>
                  <a:txBody>
                    <a:bodyPr/>
                    <a:lstStyle/>
                    <a:p>
                      <a:pPr marL="56515">
                        <a:lnSpc>
                          <a:spcPct val="100000"/>
                        </a:lnSpc>
                        <a:spcBef>
                          <a:spcPts val="135"/>
                        </a:spcBef>
                      </a:pPr>
                      <a:r>
                        <a:rPr sz="900" b="1" spc="85" dirty="0">
                          <a:latin typeface="Courier New" panose="02070309020205020404"/>
                          <a:cs typeface="Courier New" panose="02070309020205020404"/>
                        </a:rPr>
                        <a:t>F2</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R w="6350">
                      <a:solidFill>
                        <a:srgbClr val="000000"/>
                      </a:solidFill>
                      <a:prstDash val="solid"/>
                    </a:lnR>
                    <a:lnT w="6350">
                      <a:solidFill>
                        <a:srgbClr val="000000"/>
                      </a:solidFill>
                      <a:prstDash val="solid"/>
                    </a:lnT>
                    <a:lnB w="6350">
                      <a:solidFill>
                        <a:srgbClr val="000000"/>
                      </a:solidFill>
                      <a:prstDash val="solid"/>
                    </a:lnB>
                  </a:tcPr>
                </a:tc>
              </a:tr>
              <a:tr h="197702">
                <a:tc gridSpan="4">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hMerge="1">
                  <a:tcPr marL="0" marR="0" marT="0" marB="0"/>
                </a:tc>
                <a:tc hMerge="1">
                  <a:tcPr marL="0" marR="0" marT="0" marB="0"/>
                </a:tc>
              </a:tr>
              <a:tr h="180359">
                <a:tc gridSpan="4">
                  <a:txBody>
                    <a:bodyPr/>
                    <a:lstStyle/>
                    <a:p>
                      <a:pPr>
                        <a:lnSpc>
                          <a:spcPct val="100000"/>
                        </a:lnSpc>
                      </a:pPr>
                      <a:endParaRPr sz="10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hMerge="1">
                  <a:tcPr marL="0" marR="0" marT="0" marB="0"/>
                </a:tc>
                <a:tc hMerge="1">
                  <a:tcPr marL="0" marR="0" marT="0" marB="0"/>
                </a:tc>
              </a:tr>
            </a:tbl>
          </a:graphicData>
        </a:graphic>
      </p:graphicFrame>
      <p:graphicFrame>
        <p:nvGraphicFramePr>
          <p:cNvPr id="3" name="object 3"/>
          <p:cNvGraphicFramePr>
            <a:graphicFrameLocks noGrp="1"/>
          </p:cNvGraphicFramePr>
          <p:nvPr/>
        </p:nvGraphicFramePr>
        <p:xfrm>
          <a:off x="4735462" y="3241751"/>
          <a:ext cx="1473200" cy="776881"/>
        </p:xfrm>
        <a:graphic>
          <a:graphicData uri="http://schemas.openxmlformats.org/drawingml/2006/table">
            <a:tbl>
              <a:tblPr firstRow="1" bandRow="1">
                <a:tableStyleId>{2D5ABB26-0587-4C30-8999-92F81FD0307C}</a:tableStyleId>
              </a:tblPr>
              <a:tblGrid>
                <a:gridCol w="334010"/>
                <a:gridCol w="1139190"/>
              </a:tblGrid>
              <a:tr h="194116">
                <a:tc>
                  <a:txBody>
                    <a:bodyPr/>
                    <a:lstStyle/>
                    <a:p>
                      <a:pPr marR="10795" algn="ctr">
                        <a:lnSpc>
                          <a:spcPct val="100000"/>
                        </a:lnSpc>
                        <a:spcBef>
                          <a:spcPts val="285"/>
                        </a:spcBef>
                      </a:pPr>
                      <a:r>
                        <a:rPr sz="850" b="1" dirty="0">
                          <a:latin typeface="Times New Roman" panose="02020603050405020304"/>
                          <a:cs typeface="Times New Roman" panose="02020603050405020304"/>
                        </a:rPr>
                        <a:t>6</a:t>
                      </a:r>
                      <a:endParaRPr sz="850">
                        <a:latin typeface="Times New Roman" panose="02020603050405020304"/>
                        <a:cs typeface="Times New Roman" panose="02020603050405020304"/>
                      </a:endParaRPr>
                    </a:p>
                  </a:txBody>
                  <a:tcPr marL="0" marR="0" marT="3619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285"/>
                        </a:spcBef>
                      </a:pPr>
                      <a:r>
                        <a:rPr sz="850" b="1" spc="25" dirty="0">
                          <a:latin typeface="Times New Roman" panose="02020603050405020304"/>
                          <a:cs typeface="Times New Roman" panose="02020603050405020304"/>
                        </a:rPr>
                        <a:t>1</a:t>
                      </a:r>
                      <a:r>
                        <a:rPr sz="850" b="1" spc="-75" dirty="0">
                          <a:latin typeface="Times New Roman" panose="02020603050405020304"/>
                          <a:cs typeface="Times New Roman" panose="02020603050405020304"/>
                        </a:rPr>
                        <a:t> </a:t>
                      </a:r>
                      <a:r>
                        <a:rPr sz="850" b="1" spc="50" dirty="0">
                          <a:latin typeface="Times New Roman" panose="02020603050405020304"/>
                          <a:cs typeface="Times New Roman" panose="02020603050405020304"/>
                        </a:rPr>
                        <a:t>.0</a:t>
                      </a:r>
                      <a:endParaRPr sz="850">
                        <a:latin typeface="Times New Roman" panose="02020603050405020304"/>
                        <a:cs typeface="Times New Roman" panose="02020603050405020304"/>
                      </a:endParaRPr>
                    </a:p>
                  </a:txBody>
                  <a:tcPr marL="0" marR="0" marT="3619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4116">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285"/>
                        </a:spcBef>
                      </a:pPr>
                      <a:r>
                        <a:rPr sz="850" b="1" spc="25" dirty="0">
                          <a:latin typeface="Times New Roman" panose="02020603050405020304"/>
                          <a:cs typeface="Times New Roman" panose="02020603050405020304"/>
                        </a:rPr>
                        <a:t>1</a:t>
                      </a:r>
                      <a:r>
                        <a:rPr sz="850" b="1" spc="-75" dirty="0">
                          <a:latin typeface="Times New Roman" panose="02020603050405020304"/>
                          <a:cs typeface="Times New Roman" panose="02020603050405020304"/>
                        </a:rPr>
                        <a:t> </a:t>
                      </a:r>
                      <a:r>
                        <a:rPr sz="850" b="1" spc="50" dirty="0">
                          <a:latin typeface="Times New Roman" panose="02020603050405020304"/>
                          <a:cs typeface="Times New Roman" panose="02020603050405020304"/>
                        </a:rPr>
                        <a:t>.0</a:t>
                      </a:r>
                      <a:endParaRPr sz="850">
                        <a:latin typeface="Times New Roman" panose="02020603050405020304"/>
                        <a:cs typeface="Times New Roman" panose="02020603050405020304"/>
                      </a:endParaRPr>
                    </a:p>
                  </a:txBody>
                  <a:tcPr marL="0" marR="0" marT="3619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4216">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285"/>
                        </a:spcBef>
                      </a:pPr>
                      <a:r>
                        <a:rPr sz="850" b="1" spc="25" dirty="0">
                          <a:latin typeface="Times New Roman" panose="02020603050405020304"/>
                          <a:cs typeface="Times New Roman" panose="02020603050405020304"/>
                        </a:rPr>
                        <a:t>1</a:t>
                      </a:r>
                      <a:r>
                        <a:rPr sz="850" b="1" spc="-75" dirty="0">
                          <a:latin typeface="Times New Roman" panose="02020603050405020304"/>
                          <a:cs typeface="Times New Roman" panose="02020603050405020304"/>
                        </a:rPr>
                        <a:t> </a:t>
                      </a:r>
                      <a:r>
                        <a:rPr sz="850" b="1" spc="50" dirty="0">
                          <a:latin typeface="Times New Roman" panose="02020603050405020304"/>
                          <a:cs typeface="Times New Roman" panose="02020603050405020304"/>
                        </a:rPr>
                        <a:t>.0</a:t>
                      </a:r>
                      <a:endParaRPr sz="850">
                        <a:latin typeface="Times New Roman" panose="02020603050405020304"/>
                        <a:cs typeface="Times New Roman" panose="02020603050405020304"/>
                      </a:endParaRPr>
                    </a:p>
                  </a:txBody>
                  <a:tcPr marL="0" marR="0" marT="3619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4433">
                <a:tc>
                  <a:txBody>
                    <a:bodyPr/>
                    <a:lstStyle/>
                    <a:p>
                      <a:pPr marR="10795" algn="ctr">
                        <a:lnSpc>
                          <a:spcPct val="100000"/>
                        </a:lnSpc>
                        <a:spcBef>
                          <a:spcPts val="285"/>
                        </a:spcBef>
                      </a:pPr>
                      <a:r>
                        <a:rPr sz="850" b="1" dirty="0">
                          <a:solidFill>
                            <a:srgbClr val="FF0000"/>
                          </a:solidFill>
                          <a:latin typeface="Times New Roman" panose="02020603050405020304"/>
                          <a:cs typeface="Times New Roman" panose="02020603050405020304"/>
                        </a:rPr>
                        <a:t>1</a:t>
                      </a:r>
                      <a:endParaRPr sz="850">
                        <a:latin typeface="Times New Roman" panose="02020603050405020304"/>
                        <a:cs typeface="Times New Roman" panose="02020603050405020304"/>
                      </a:endParaRPr>
                    </a:p>
                  </a:txBody>
                  <a:tcPr marL="0" marR="0" marT="3619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285"/>
                        </a:spcBef>
                      </a:pPr>
                      <a:r>
                        <a:rPr sz="850" b="1" spc="25" dirty="0">
                          <a:latin typeface="Times New Roman" panose="02020603050405020304"/>
                          <a:cs typeface="Times New Roman" panose="02020603050405020304"/>
                        </a:rPr>
                        <a:t>1</a:t>
                      </a:r>
                      <a:r>
                        <a:rPr sz="850" b="1" spc="-75" dirty="0">
                          <a:latin typeface="Times New Roman" panose="02020603050405020304"/>
                          <a:cs typeface="Times New Roman" panose="02020603050405020304"/>
                        </a:rPr>
                        <a:t> </a:t>
                      </a:r>
                      <a:r>
                        <a:rPr sz="850" b="1" spc="50" dirty="0">
                          <a:latin typeface="Times New Roman" panose="02020603050405020304"/>
                          <a:cs typeface="Times New Roman" panose="02020603050405020304"/>
                        </a:rPr>
                        <a:t>.0</a:t>
                      </a:r>
                      <a:endParaRPr sz="850">
                        <a:latin typeface="Times New Roman" panose="02020603050405020304"/>
                        <a:cs typeface="Times New Roman" panose="02020603050405020304"/>
                      </a:endParaRPr>
                    </a:p>
                  </a:txBody>
                  <a:tcPr marL="0" marR="0" marT="3619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4" name="object 4"/>
          <p:cNvSpPr/>
          <p:nvPr/>
        </p:nvSpPr>
        <p:spPr>
          <a:xfrm>
            <a:off x="4841875" y="1471675"/>
            <a:ext cx="76200" cy="335280"/>
          </a:xfrm>
          <a:custGeom>
            <a:avLst/>
            <a:gdLst/>
            <a:ahLst/>
            <a:cxnLst/>
            <a:rect l="l" t="t" r="r" b="b"/>
            <a:pathLst>
              <a:path w="76200" h="335280">
                <a:moveTo>
                  <a:pt x="44450" y="63500"/>
                </a:moveTo>
                <a:lnTo>
                  <a:pt x="31750" y="63500"/>
                </a:lnTo>
                <a:lnTo>
                  <a:pt x="31750" y="334899"/>
                </a:lnTo>
                <a:lnTo>
                  <a:pt x="44450" y="334899"/>
                </a:lnTo>
                <a:lnTo>
                  <a:pt x="44450" y="63500"/>
                </a:lnTo>
                <a:close/>
              </a:path>
              <a:path w="76200" h="335280">
                <a:moveTo>
                  <a:pt x="38100" y="0"/>
                </a:moveTo>
                <a:lnTo>
                  <a:pt x="0" y="76200"/>
                </a:lnTo>
                <a:lnTo>
                  <a:pt x="31750" y="76200"/>
                </a:lnTo>
                <a:lnTo>
                  <a:pt x="31750" y="63500"/>
                </a:lnTo>
                <a:lnTo>
                  <a:pt x="69850" y="63500"/>
                </a:lnTo>
                <a:lnTo>
                  <a:pt x="38100" y="0"/>
                </a:lnTo>
                <a:close/>
              </a:path>
              <a:path w="76200" h="335280">
                <a:moveTo>
                  <a:pt x="69850" y="63500"/>
                </a:moveTo>
                <a:lnTo>
                  <a:pt x="44450" y="63500"/>
                </a:lnTo>
                <a:lnTo>
                  <a:pt x="44450" y="76200"/>
                </a:lnTo>
                <a:lnTo>
                  <a:pt x="76200" y="76200"/>
                </a:lnTo>
                <a:lnTo>
                  <a:pt x="69850" y="63500"/>
                </a:lnTo>
                <a:close/>
              </a:path>
            </a:pathLst>
          </a:custGeom>
          <a:solidFill>
            <a:srgbClr val="000000"/>
          </a:solidFill>
        </p:spPr>
        <p:txBody>
          <a:bodyPr wrap="square" lIns="0" tIns="0" rIns="0" bIns="0" rtlCol="0"/>
          <a:lstStyle/>
          <a:p/>
        </p:txBody>
      </p:sp>
      <p:sp>
        <p:nvSpPr>
          <p:cNvPr id="5" name="object 5"/>
          <p:cNvSpPr/>
          <p:nvPr/>
        </p:nvSpPr>
        <p:spPr>
          <a:xfrm>
            <a:off x="5502275" y="1471675"/>
            <a:ext cx="76200" cy="335280"/>
          </a:xfrm>
          <a:custGeom>
            <a:avLst/>
            <a:gdLst/>
            <a:ahLst/>
            <a:cxnLst/>
            <a:rect l="l" t="t" r="r" b="b"/>
            <a:pathLst>
              <a:path w="76200" h="335280">
                <a:moveTo>
                  <a:pt x="44450" y="63500"/>
                </a:moveTo>
                <a:lnTo>
                  <a:pt x="31750" y="63500"/>
                </a:lnTo>
                <a:lnTo>
                  <a:pt x="31750" y="334899"/>
                </a:lnTo>
                <a:lnTo>
                  <a:pt x="44450" y="334899"/>
                </a:lnTo>
                <a:lnTo>
                  <a:pt x="44450" y="63500"/>
                </a:lnTo>
                <a:close/>
              </a:path>
              <a:path w="76200" h="335280">
                <a:moveTo>
                  <a:pt x="38100" y="0"/>
                </a:moveTo>
                <a:lnTo>
                  <a:pt x="0" y="76200"/>
                </a:lnTo>
                <a:lnTo>
                  <a:pt x="31750" y="76200"/>
                </a:lnTo>
                <a:lnTo>
                  <a:pt x="31750" y="63500"/>
                </a:lnTo>
                <a:lnTo>
                  <a:pt x="69850" y="63500"/>
                </a:lnTo>
                <a:lnTo>
                  <a:pt x="38100" y="0"/>
                </a:lnTo>
                <a:close/>
              </a:path>
              <a:path w="76200" h="335280">
                <a:moveTo>
                  <a:pt x="69850" y="63500"/>
                </a:moveTo>
                <a:lnTo>
                  <a:pt x="44450" y="63500"/>
                </a:lnTo>
                <a:lnTo>
                  <a:pt x="44450" y="76200"/>
                </a:lnTo>
                <a:lnTo>
                  <a:pt x="76200" y="76200"/>
                </a:lnTo>
                <a:lnTo>
                  <a:pt x="69850" y="63500"/>
                </a:lnTo>
                <a:close/>
              </a:path>
            </a:pathLst>
          </a:custGeom>
          <a:solidFill>
            <a:srgbClr val="000000"/>
          </a:solidFill>
        </p:spPr>
        <p:txBody>
          <a:bodyPr wrap="square" lIns="0" tIns="0" rIns="0" bIns="0" rtlCol="0"/>
          <a:lstStyle/>
          <a:p/>
        </p:txBody>
      </p:sp>
      <p:sp>
        <p:nvSpPr>
          <p:cNvPr id="6" name="object 6"/>
          <p:cNvSpPr/>
          <p:nvPr/>
        </p:nvSpPr>
        <p:spPr>
          <a:xfrm>
            <a:off x="7064375" y="1458975"/>
            <a:ext cx="76200" cy="335280"/>
          </a:xfrm>
          <a:custGeom>
            <a:avLst/>
            <a:gdLst/>
            <a:ahLst/>
            <a:cxnLst/>
            <a:rect l="l" t="t" r="r" b="b"/>
            <a:pathLst>
              <a:path w="76200" h="335280">
                <a:moveTo>
                  <a:pt x="44450" y="63500"/>
                </a:moveTo>
                <a:lnTo>
                  <a:pt x="31750" y="63500"/>
                </a:lnTo>
                <a:lnTo>
                  <a:pt x="31750" y="334899"/>
                </a:lnTo>
                <a:lnTo>
                  <a:pt x="44450" y="334899"/>
                </a:lnTo>
                <a:lnTo>
                  <a:pt x="44450" y="63500"/>
                </a:lnTo>
                <a:close/>
              </a:path>
              <a:path w="76200" h="335280">
                <a:moveTo>
                  <a:pt x="38100" y="0"/>
                </a:moveTo>
                <a:lnTo>
                  <a:pt x="0" y="76200"/>
                </a:lnTo>
                <a:lnTo>
                  <a:pt x="31750" y="76200"/>
                </a:lnTo>
                <a:lnTo>
                  <a:pt x="31750" y="63500"/>
                </a:lnTo>
                <a:lnTo>
                  <a:pt x="69850" y="63500"/>
                </a:lnTo>
                <a:lnTo>
                  <a:pt x="38100" y="0"/>
                </a:lnTo>
                <a:close/>
              </a:path>
              <a:path w="76200" h="335280">
                <a:moveTo>
                  <a:pt x="69850" y="63500"/>
                </a:moveTo>
                <a:lnTo>
                  <a:pt x="44450" y="63500"/>
                </a:lnTo>
                <a:lnTo>
                  <a:pt x="44450" y="76200"/>
                </a:lnTo>
                <a:lnTo>
                  <a:pt x="76200" y="76200"/>
                </a:lnTo>
                <a:lnTo>
                  <a:pt x="69850" y="63500"/>
                </a:lnTo>
                <a:close/>
              </a:path>
            </a:pathLst>
          </a:custGeom>
          <a:solidFill>
            <a:srgbClr val="000000"/>
          </a:solidFill>
        </p:spPr>
        <p:txBody>
          <a:bodyPr wrap="square" lIns="0" tIns="0" rIns="0" bIns="0" rtlCol="0"/>
          <a:lstStyle/>
          <a:p/>
        </p:txBody>
      </p:sp>
      <p:sp>
        <p:nvSpPr>
          <p:cNvPr id="7" name="object 7"/>
          <p:cNvSpPr/>
          <p:nvPr/>
        </p:nvSpPr>
        <p:spPr>
          <a:xfrm>
            <a:off x="7775575" y="1446149"/>
            <a:ext cx="76200" cy="335280"/>
          </a:xfrm>
          <a:custGeom>
            <a:avLst/>
            <a:gdLst/>
            <a:ahLst/>
            <a:cxnLst/>
            <a:rect l="l" t="t" r="r" b="b"/>
            <a:pathLst>
              <a:path w="76200" h="335280">
                <a:moveTo>
                  <a:pt x="31750" y="76252"/>
                </a:moveTo>
                <a:lnTo>
                  <a:pt x="31750" y="335025"/>
                </a:lnTo>
                <a:lnTo>
                  <a:pt x="44450" y="335025"/>
                </a:lnTo>
                <a:lnTo>
                  <a:pt x="44450" y="76274"/>
                </a:lnTo>
                <a:lnTo>
                  <a:pt x="31750" y="76252"/>
                </a:lnTo>
                <a:close/>
              </a:path>
              <a:path w="76200" h="335280">
                <a:moveTo>
                  <a:pt x="69860" y="63626"/>
                </a:moveTo>
                <a:lnTo>
                  <a:pt x="44450" y="63626"/>
                </a:lnTo>
                <a:lnTo>
                  <a:pt x="44450" y="76274"/>
                </a:lnTo>
                <a:lnTo>
                  <a:pt x="76200" y="76326"/>
                </a:lnTo>
                <a:lnTo>
                  <a:pt x="69860" y="63626"/>
                </a:lnTo>
                <a:close/>
              </a:path>
              <a:path w="76200" h="335280">
                <a:moveTo>
                  <a:pt x="44450" y="63626"/>
                </a:moveTo>
                <a:lnTo>
                  <a:pt x="31750" y="63626"/>
                </a:lnTo>
                <a:lnTo>
                  <a:pt x="31750" y="76252"/>
                </a:lnTo>
                <a:lnTo>
                  <a:pt x="44450" y="76274"/>
                </a:lnTo>
                <a:lnTo>
                  <a:pt x="44450" y="63626"/>
                </a:lnTo>
                <a:close/>
              </a:path>
              <a:path w="76200" h="335280">
                <a:moveTo>
                  <a:pt x="38100" y="0"/>
                </a:moveTo>
                <a:lnTo>
                  <a:pt x="0" y="76200"/>
                </a:lnTo>
                <a:lnTo>
                  <a:pt x="31750" y="76252"/>
                </a:lnTo>
                <a:lnTo>
                  <a:pt x="31750" y="63626"/>
                </a:lnTo>
                <a:lnTo>
                  <a:pt x="69860" y="63626"/>
                </a:lnTo>
                <a:lnTo>
                  <a:pt x="38100" y="0"/>
                </a:lnTo>
                <a:close/>
              </a:path>
            </a:pathLst>
          </a:custGeom>
          <a:solidFill>
            <a:srgbClr val="000000"/>
          </a:solidFill>
        </p:spPr>
        <p:txBody>
          <a:bodyPr wrap="square" lIns="0" tIns="0" rIns="0" bIns="0" rtlCol="0"/>
          <a:lstStyle/>
          <a:p/>
        </p:txBody>
      </p:sp>
      <p:sp>
        <p:nvSpPr>
          <p:cNvPr id="8" name="object 8"/>
          <p:cNvSpPr/>
          <p:nvPr/>
        </p:nvSpPr>
        <p:spPr>
          <a:xfrm>
            <a:off x="5402198" y="4014723"/>
            <a:ext cx="76200" cy="617855"/>
          </a:xfrm>
          <a:custGeom>
            <a:avLst/>
            <a:gdLst/>
            <a:ahLst/>
            <a:cxnLst/>
            <a:rect l="l" t="t" r="r" b="b"/>
            <a:pathLst>
              <a:path w="76200" h="617854">
                <a:moveTo>
                  <a:pt x="47625" y="63500"/>
                </a:moveTo>
                <a:lnTo>
                  <a:pt x="28575" y="63500"/>
                </a:lnTo>
                <a:lnTo>
                  <a:pt x="28575" y="617601"/>
                </a:lnTo>
                <a:lnTo>
                  <a:pt x="47625" y="617601"/>
                </a:lnTo>
                <a:lnTo>
                  <a:pt x="47625" y="63500"/>
                </a:lnTo>
                <a:close/>
              </a:path>
              <a:path w="76200" h="617854">
                <a:moveTo>
                  <a:pt x="38100" y="0"/>
                </a:moveTo>
                <a:lnTo>
                  <a:pt x="0" y="76200"/>
                </a:lnTo>
                <a:lnTo>
                  <a:pt x="28575" y="76200"/>
                </a:lnTo>
                <a:lnTo>
                  <a:pt x="28575" y="63500"/>
                </a:lnTo>
                <a:lnTo>
                  <a:pt x="69850" y="63500"/>
                </a:lnTo>
                <a:lnTo>
                  <a:pt x="38100" y="0"/>
                </a:lnTo>
                <a:close/>
              </a:path>
              <a:path w="76200" h="617854">
                <a:moveTo>
                  <a:pt x="69850" y="63500"/>
                </a:moveTo>
                <a:lnTo>
                  <a:pt x="47625" y="63500"/>
                </a:lnTo>
                <a:lnTo>
                  <a:pt x="47625" y="76200"/>
                </a:lnTo>
                <a:lnTo>
                  <a:pt x="76200" y="76200"/>
                </a:lnTo>
                <a:lnTo>
                  <a:pt x="69850" y="63500"/>
                </a:lnTo>
                <a:close/>
              </a:path>
            </a:pathLst>
          </a:custGeom>
          <a:solidFill>
            <a:srgbClr val="000000"/>
          </a:solidFill>
        </p:spPr>
        <p:txBody>
          <a:bodyPr wrap="square" lIns="0" tIns="0" rIns="0" bIns="0" rtlCol="0"/>
          <a:lstStyle/>
          <a:p/>
        </p:txBody>
      </p:sp>
      <p:sp>
        <p:nvSpPr>
          <p:cNvPr id="9" name="object 9"/>
          <p:cNvSpPr/>
          <p:nvPr/>
        </p:nvSpPr>
        <p:spPr>
          <a:xfrm>
            <a:off x="5145023" y="2400300"/>
            <a:ext cx="76200" cy="247650"/>
          </a:xfrm>
          <a:prstGeom prst="rect">
            <a:avLst/>
          </a:prstGeom>
          <a:blipFill>
            <a:blip r:embed="rId1" cstate="print"/>
            <a:stretch>
              <a:fillRect/>
            </a:stretch>
          </a:blipFill>
        </p:spPr>
        <p:txBody>
          <a:bodyPr wrap="square" lIns="0" tIns="0" rIns="0" bIns="0" rtlCol="0"/>
          <a:lstStyle/>
          <a:p/>
        </p:txBody>
      </p:sp>
      <p:sp>
        <p:nvSpPr>
          <p:cNvPr id="10" name="object 10"/>
          <p:cNvSpPr/>
          <p:nvPr/>
        </p:nvSpPr>
        <p:spPr>
          <a:xfrm>
            <a:off x="7389748" y="2392426"/>
            <a:ext cx="76200" cy="260350"/>
          </a:xfrm>
          <a:custGeom>
            <a:avLst/>
            <a:gdLst/>
            <a:ahLst/>
            <a:cxnLst/>
            <a:rect l="l" t="t" r="r" b="b"/>
            <a:pathLst>
              <a:path w="76200" h="260350">
                <a:moveTo>
                  <a:pt x="28575" y="76120"/>
                </a:moveTo>
                <a:lnTo>
                  <a:pt x="28575" y="260350"/>
                </a:lnTo>
                <a:lnTo>
                  <a:pt x="47625" y="260350"/>
                </a:lnTo>
                <a:lnTo>
                  <a:pt x="47625" y="76152"/>
                </a:lnTo>
                <a:lnTo>
                  <a:pt x="28575" y="76120"/>
                </a:lnTo>
                <a:close/>
              </a:path>
              <a:path w="76200" h="260350">
                <a:moveTo>
                  <a:pt x="69786" y="63373"/>
                </a:moveTo>
                <a:lnTo>
                  <a:pt x="47625" y="63373"/>
                </a:lnTo>
                <a:lnTo>
                  <a:pt x="47625" y="76152"/>
                </a:lnTo>
                <a:lnTo>
                  <a:pt x="76200" y="76200"/>
                </a:lnTo>
                <a:lnTo>
                  <a:pt x="69786" y="63373"/>
                </a:lnTo>
                <a:close/>
              </a:path>
              <a:path w="76200" h="260350">
                <a:moveTo>
                  <a:pt x="47625" y="63373"/>
                </a:moveTo>
                <a:lnTo>
                  <a:pt x="28575" y="63373"/>
                </a:lnTo>
                <a:lnTo>
                  <a:pt x="28575" y="76120"/>
                </a:lnTo>
                <a:lnTo>
                  <a:pt x="47625" y="76152"/>
                </a:lnTo>
                <a:lnTo>
                  <a:pt x="47625" y="63373"/>
                </a:lnTo>
                <a:close/>
              </a:path>
              <a:path w="76200" h="260350">
                <a:moveTo>
                  <a:pt x="38100" y="0"/>
                </a:moveTo>
                <a:lnTo>
                  <a:pt x="0" y="76073"/>
                </a:lnTo>
                <a:lnTo>
                  <a:pt x="28575" y="76120"/>
                </a:lnTo>
                <a:lnTo>
                  <a:pt x="28575" y="63373"/>
                </a:lnTo>
                <a:lnTo>
                  <a:pt x="69786" y="63373"/>
                </a:lnTo>
                <a:lnTo>
                  <a:pt x="38100" y="0"/>
                </a:lnTo>
                <a:close/>
              </a:path>
            </a:pathLst>
          </a:custGeom>
          <a:solidFill>
            <a:srgbClr val="000000"/>
          </a:solidFill>
        </p:spPr>
        <p:txBody>
          <a:bodyPr wrap="square" lIns="0" tIns="0" rIns="0" bIns="0" rtlCol="0"/>
          <a:lstStyle/>
          <a:p/>
        </p:txBody>
      </p:sp>
      <p:sp>
        <p:nvSpPr>
          <p:cNvPr id="11" name="object 11"/>
          <p:cNvSpPr/>
          <p:nvPr/>
        </p:nvSpPr>
        <p:spPr>
          <a:xfrm>
            <a:off x="7408798" y="804926"/>
            <a:ext cx="76200" cy="370205"/>
          </a:xfrm>
          <a:custGeom>
            <a:avLst/>
            <a:gdLst/>
            <a:ahLst/>
            <a:cxnLst/>
            <a:rect l="l" t="t" r="r" b="b"/>
            <a:pathLst>
              <a:path w="76200" h="370205">
                <a:moveTo>
                  <a:pt x="47625" y="63500"/>
                </a:moveTo>
                <a:lnTo>
                  <a:pt x="28575" y="63500"/>
                </a:lnTo>
                <a:lnTo>
                  <a:pt x="28575" y="369824"/>
                </a:lnTo>
                <a:lnTo>
                  <a:pt x="47625" y="369824"/>
                </a:lnTo>
                <a:lnTo>
                  <a:pt x="47625" y="63500"/>
                </a:lnTo>
                <a:close/>
              </a:path>
              <a:path w="76200" h="370205">
                <a:moveTo>
                  <a:pt x="38100" y="0"/>
                </a:moveTo>
                <a:lnTo>
                  <a:pt x="0" y="76200"/>
                </a:lnTo>
                <a:lnTo>
                  <a:pt x="28575" y="76200"/>
                </a:lnTo>
                <a:lnTo>
                  <a:pt x="28575" y="63500"/>
                </a:lnTo>
                <a:lnTo>
                  <a:pt x="69850" y="63500"/>
                </a:lnTo>
                <a:lnTo>
                  <a:pt x="38100" y="0"/>
                </a:lnTo>
                <a:close/>
              </a:path>
              <a:path w="76200" h="370205">
                <a:moveTo>
                  <a:pt x="69850" y="63500"/>
                </a:moveTo>
                <a:lnTo>
                  <a:pt x="47625" y="63500"/>
                </a:lnTo>
                <a:lnTo>
                  <a:pt x="47625" y="76200"/>
                </a:lnTo>
                <a:lnTo>
                  <a:pt x="76200" y="76200"/>
                </a:lnTo>
                <a:lnTo>
                  <a:pt x="69850" y="63500"/>
                </a:lnTo>
                <a:close/>
              </a:path>
            </a:pathLst>
          </a:custGeom>
          <a:solidFill>
            <a:srgbClr val="FF0000"/>
          </a:solidFill>
        </p:spPr>
        <p:txBody>
          <a:bodyPr wrap="square" lIns="0" tIns="0" rIns="0" bIns="0" rtlCol="0"/>
          <a:lstStyle/>
          <a:p/>
        </p:txBody>
      </p:sp>
      <p:sp>
        <p:nvSpPr>
          <p:cNvPr id="12" name="object 12"/>
          <p:cNvSpPr/>
          <p:nvPr/>
        </p:nvSpPr>
        <p:spPr>
          <a:xfrm>
            <a:off x="5210175" y="822325"/>
            <a:ext cx="76200" cy="370205"/>
          </a:xfrm>
          <a:custGeom>
            <a:avLst/>
            <a:gdLst/>
            <a:ahLst/>
            <a:cxnLst/>
            <a:rect l="l" t="t" r="r" b="b"/>
            <a:pathLst>
              <a:path w="76200" h="370205">
                <a:moveTo>
                  <a:pt x="47625" y="63500"/>
                </a:moveTo>
                <a:lnTo>
                  <a:pt x="28575" y="63500"/>
                </a:lnTo>
                <a:lnTo>
                  <a:pt x="28575" y="369950"/>
                </a:lnTo>
                <a:lnTo>
                  <a:pt x="47625" y="369950"/>
                </a:lnTo>
                <a:lnTo>
                  <a:pt x="47625" y="63500"/>
                </a:lnTo>
                <a:close/>
              </a:path>
              <a:path w="76200" h="370205">
                <a:moveTo>
                  <a:pt x="38100" y="0"/>
                </a:moveTo>
                <a:lnTo>
                  <a:pt x="0" y="76200"/>
                </a:lnTo>
                <a:lnTo>
                  <a:pt x="28575" y="76200"/>
                </a:lnTo>
                <a:lnTo>
                  <a:pt x="28575" y="63500"/>
                </a:lnTo>
                <a:lnTo>
                  <a:pt x="69850" y="63500"/>
                </a:lnTo>
                <a:lnTo>
                  <a:pt x="38100" y="0"/>
                </a:lnTo>
                <a:close/>
              </a:path>
              <a:path w="76200" h="370205">
                <a:moveTo>
                  <a:pt x="69850" y="63500"/>
                </a:moveTo>
                <a:lnTo>
                  <a:pt x="47625" y="63500"/>
                </a:lnTo>
                <a:lnTo>
                  <a:pt x="47625" y="76200"/>
                </a:lnTo>
                <a:lnTo>
                  <a:pt x="76200" y="76200"/>
                </a:lnTo>
                <a:lnTo>
                  <a:pt x="69850" y="63500"/>
                </a:lnTo>
                <a:close/>
              </a:path>
            </a:pathLst>
          </a:custGeom>
          <a:solidFill>
            <a:srgbClr val="000000"/>
          </a:solidFill>
        </p:spPr>
        <p:txBody>
          <a:bodyPr wrap="square" lIns="0" tIns="0" rIns="0" bIns="0" rtlCol="0"/>
          <a:lstStyle/>
          <a:p/>
        </p:txBody>
      </p:sp>
      <p:sp>
        <p:nvSpPr>
          <p:cNvPr id="13" name="object 13"/>
          <p:cNvSpPr/>
          <p:nvPr/>
        </p:nvSpPr>
        <p:spPr>
          <a:xfrm>
            <a:off x="3203575" y="815975"/>
            <a:ext cx="5257800" cy="0"/>
          </a:xfrm>
          <a:custGeom>
            <a:avLst/>
            <a:gdLst/>
            <a:ahLst/>
            <a:cxnLst/>
            <a:rect l="l" t="t" r="r" b="b"/>
            <a:pathLst>
              <a:path w="5257800">
                <a:moveTo>
                  <a:pt x="0" y="0"/>
                </a:moveTo>
                <a:lnTo>
                  <a:pt x="5257800" y="0"/>
                </a:lnTo>
              </a:path>
            </a:pathLst>
          </a:custGeom>
          <a:ln w="19050">
            <a:solidFill>
              <a:srgbClr val="FF0000"/>
            </a:solidFill>
          </a:ln>
        </p:spPr>
        <p:txBody>
          <a:bodyPr wrap="square" lIns="0" tIns="0" rIns="0" bIns="0" rtlCol="0"/>
          <a:lstStyle/>
          <a:p/>
        </p:txBody>
      </p:sp>
      <p:sp>
        <p:nvSpPr>
          <p:cNvPr id="14" name="object 14"/>
          <p:cNvSpPr/>
          <p:nvPr/>
        </p:nvSpPr>
        <p:spPr>
          <a:xfrm>
            <a:off x="4668901" y="2390775"/>
            <a:ext cx="76200" cy="519430"/>
          </a:xfrm>
          <a:custGeom>
            <a:avLst/>
            <a:gdLst/>
            <a:ahLst/>
            <a:cxnLst/>
            <a:rect l="l" t="t" r="r" b="b"/>
            <a:pathLst>
              <a:path w="76200" h="519430">
                <a:moveTo>
                  <a:pt x="47625" y="63500"/>
                </a:moveTo>
                <a:lnTo>
                  <a:pt x="28575" y="63500"/>
                </a:lnTo>
                <a:lnTo>
                  <a:pt x="28448" y="519175"/>
                </a:lnTo>
                <a:lnTo>
                  <a:pt x="47498" y="519175"/>
                </a:lnTo>
                <a:lnTo>
                  <a:pt x="47625" y="63500"/>
                </a:lnTo>
                <a:close/>
              </a:path>
              <a:path w="76200" h="519430">
                <a:moveTo>
                  <a:pt x="38100" y="0"/>
                </a:moveTo>
                <a:lnTo>
                  <a:pt x="0" y="76200"/>
                </a:lnTo>
                <a:lnTo>
                  <a:pt x="28571" y="76200"/>
                </a:lnTo>
                <a:lnTo>
                  <a:pt x="28575" y="63500"/>
                </a:lnTo>
                <a:lnTo>
                  <a:pt x="69850" y="63500"/>
                </a:lnTo>
                <a:lnTo>
                  <a:pt x="38100" y="0"/>
                </a:lnTo>
                <a:close/>
              </a:path>
              <a:path w="76200" h="519430">
                <a:moveTo>
                  <a:pt x="69850" y="63500"/>
                </a:moveTo>
                <a:lnTo>
                  <a:pt x="47625" y="63500"/>
                </a:lnTo>
                <a:lnTo>
                  <a:pt x="47621" y="76200"/>
                </a:lnTo>
                <a:lnTo>
                  <a:pt x="76200" y="76200"/>
                </a:lnTo>
                <a:lnTo>
                  <a:pt x="69850" y="63500"/>
                </a:lnTo>
                <a:close/>
              </a:path>
            </a:pathLst>
          </a:custGeom>
          <a:solidFill>
            <a:srgbClr val="FF0000"/>
          </a:solidFill>
        </p:spPr>
        <p:txBody>
          <a:bodyPr wrap="square" lIns="0" tIns="0" rIns="0" bIns="0" rtlCol="0"/>
          <a:lstStyle/>
          <a:p/>
        </p:txBody>
      </p:sp>
      <p:sp>
        <p:nvSpPr>
          <p:cNvPr id="15" name="object 15"/>
          <p:cNvSpPr/>
          <p:nvPr/>
        </p:nvSpPr>
        <p:spPr>
          <a:xfrm>
            <a:off x="7753350" y="2382773"/>
            <a:ext cx="76200" cy="519430"/>
          </a:xfrm>
          <a:custGeom>
            <a:avLst/>
            <a:gdLst/>
            <a:ahLst/>
            <a:cxnLst/>
            <a:rect l="l" t="t" r="r" b="b"/>
            <a:pathLst>
              <a:path w="76200" h="519430">
                <a:moveTo>
                  <a:pt x="47625" y="63500"/>
                </a:moveTo>
                <a:lnTo>
                  <a:pt x="28575" y="63500"/>
                </a:lnTo>
                <a:lnTo>
                  <a:pt x="28575" y="519175"/>
                </a:lnTo>
                <a:lnTo>
                  <a:pt x="47625" y="519175"/>
                </a:lnTo>
                <a:lnTo>
                  <a:pt x="47625" y="63500"/>
                </a:lnTo>
                <a:close/>
              </a:path>
              <a:path w="76200" h="519430">
                <a:moveTo>
                  <a:pt x="38100" y="0"/>
                </a:moveTo>
                <a:lnTo>
                  <a:pt x="0" y="76200"/>
                </a:lnTo>
                <a:lnTo>
                  <a:pt x="28575" y="76200"/>
                </a:lnTo>
                <a:lnTo>
                  <a:pt x="28575" y="63500"/>
                </a:lnTo>
                <a:lnTo>
                  <a:pt x="69850" y="63500"/>
                </a:lnTo>
                <a:lnTo>
                  <a:pt x="38100" y="0"/>
                </a:lnTo>
                <a:close/>
              </a:path>
              <a:path w="76200" h="519430">
                <a:moveTo>
                  <a:pt x="69850" y="63500"/>
                </a:moveTo>
                <a:lnTo>
                  <a:pt x="47625" y="63500"/>
                </a:lnTo>
                <a:lnTo>
                  <a:pt x="47625" y="76200"/>
                </a:lnTo>
                <a:lnTo>
                  <a:pt x="76200" y="76200"/>
                </a:lnTo>
                <a:lnTo>
                  <a:pt x="69850" y="63500"/>
                </a:lnTo>
                <a:close/>
              </a:path>
            </a:pathLst>
          </a:custGeom>
          <a:solidFill>
            <a:srgbClr val="FF0000"/>
          </a:solidFill>
        </p:spPr>
        <p:txBody>
          <a:bodyPr wrap="square" lIns="0" tIns="0" rIns="0" bIns="0" rtlCol="0"/>
          <a:lstStyle/>
          <a:p/>
        </p:txBody>
      </p:sp>
      <p:sp>
        <p:nvSpPr>
          <p:cNvPr id="16" name="object 16"/>
          <p:cNvSpPr/>
          <p:nvPr/>
        </p:nvSpPr>
        <p:spPr>
          <a:xfrm>
            <a:off x="8450326" y="815975"/>
            <a:ext cx="0" cy="3463925"/>
          </a:xfrm>
          <a:custGeom>
            <a:avLst/>
            <a:gdLst/>
            <a:ahLst/>
            <a:cxnLst/>
            <a:rect l="l" t="t" r="r" b="b"/>
            <a:pathLst>
              <a:path h="3463925">
                <a:moveTo>
                  <a:pt x="0" y="0"/>
                </a:moveTo>
                <a:lnTo>
                  <a:pt x="0" y="3463925"/>
                </a:lnTo>
              </a:path>
            </a:pathLst>
          </a:custGeom>
          <a:ln w="19050">
            <a:solidFill>
              <a:srgbClr val="FF0000"/>
            </a:solidFill>
          </a:ln>
        </p:spPr>
        <p:txBody>
          <a:bodyPr wrap="square" lIns="0" tIns="0" rIns="0" bIns="0" rtlCol="0"/>
          <a:lstStyle/>
          <a:p/>
        </p:txBody>
      </p:sp>
      <p:sp>
        <p:nvSpPr>
          <p:cNvPr id="17" name="object 17"/>
          <p:cNvSpPr/>
          <p:nvPr/>
        </p:nvSpPr>
        <p:spPr>
          <a:xfrm>
            <a:off x="5384800" y="2660650"/>
            <a:ext cx="76200" cy="581025"/>
          </a:xfrm>
          <a:custGeom>
            <a:avLst/>
            <a:gdLst/>
            <a:ahLst/>
            <a:cxnLst/>
            <a:rect l="l" t="t" r="r" b="b"/>
            <a:pathLst>
              <a:path w="76200" h="581025">
                <a:moveTo>
                  <a:pt x="47625" y="63500"/>
                </a:moveTo>
                <a:lnTo>
                  <a:pt x="28575" y="63500"/>
                </a:lnTo>
                <a:lnTo>
                  <a:pt x="28575" y="581025"/>
                </a:lnTo>
                <a:lnTo>
                  <a:pt x="47625" y="581025"/>
                </a:lnTo>
                <a:lnTo>
                  <a:pt x="47625" y="63500"/>
                </a:lnTo>
                <a:close/>
              </a:path>
              <a:path w="76200" h="581025">
                <a:moveTo>
                  <a:pt x="38100" y="0"/>
                </a:moveTo>
                <a:lnTo>
                  <a:pt x="0" y="76200"/>
                </a:lnTo>
                <a:lnTo>
                  <a:pt x="28575" y="76200"/>
                </a:lnTo>
                <a:lnTo>
                  <a:pt x="28575" y="63500"/>
                </a:lnTo>
                <a:lnTo>
                  <a:pt x="69850" y="63500"/>
                </a:lnTo>
                <a:lnTo>
                  <a:pt x="38100" y="0"/>
                </a:lnTo>
                <a:close/>
              </a:path>
              <a:path w="76200" h="581025">
                <a:moveTo>
                  <a:pt x="69850" y="63500"/>
                </a:moveTo>
                <a:lnTo>
                  <a:pt x="47625" y="63500"/>
                </a:lnTo>
                <a:lnTo>
                  <a:pt x="47625" y="76200"/>
                </a:lnTo>
                <a:lnTo>
                  <a:pt x="76200" y="76200"/>
                </a:lnTo>
                <a:lnTo>
                  <a:pt x="69850" y="63500"/>
                </a:lnTo>
                <a:close/>
              </a:path>
            </a:pathLst>
          </a:custGeom>
          <a:solidFill>
            <a:srgbClr val="000000"/>
          </a:solidFill>
        </p:spPr>
        <p:txBody>
          <a:bodyPr wrap="square" lIns="0" tIns="0" rIns="0" bIns="0" rtlCol="0"/>
          <a:lstStyle/>
          <a:p/>
        </p:txBody>
      </p:sp>
      <p:sp>
        <p:nvSpPr>
          <p:cNvPr id="18" name="object 18"/>
          <p:cNvSpPr txBox="1"/>
          <p:nvPr/>
        </p:nvSpPr>
        <p:spPr>
          <a:xfrm>
            <a:off x="4037838" y="1586306"/>
            <a:ext cx="792480" cy="208915"/>
          </a:xfrm>
          <a:prstGeom prst="rect">
            <a:avLst/>
          </a:prstGeom>
        </p:spPr>
        <p:txBody>
          <a:bodyPr vert="horz" wrap="square" lIns="0" tIns="12700" rIns="0" bIns="0" rtlCol="0">
            <a:spAutoFit/>
          </a:bodyPr>
          <a:lstStyle/>
          <a:p>
            <a:pPr marL="12700">
              <a:lnSpc>
                <a:spcPct val="100000"/>
              </a:lnSpc>
              <a:spcBef>
                <a:spcPts val="100"/>
              </a:spcBef>
            </a:pPr>
            <a:r>
              <a:rPr sz="1200" b="1" dirty="0">
                <a:latin typeface="宋体" panose="02010600030101010101" pitchFamily="2" charset="-122"/>
                <a:cs typeface="宋体" panose="02010600030101010101" pitchFamily="2" charset="-122"/>
              </a:rPr>
              <a:t>加法保</a:t>
            </a:r>
            <a:r>
              <a:rPr sz="1200" b="1" spc="-5" dirty="0">
                <a:latin typeface="宋体" panose="02010600030101010101" pitchFamily="2" charset="-122"/>
                <a:cs typeface="宋体" panose="02010600030101010101" pitchFamily="2" charset="-122"/>
              </a:rPr>
              <a:t>留站</a:t>
            </a:r>
            <a:endParaRPr sz="1200">
              <a:latin typeface="宋体" panose="02010600030101010101" pitchFamily="2" charset="-122"/>
              <a:cs typeface="宋体" panose="02010600030101010101" pitchFamily="2" charset="-122"/>
            </a:endParaRPr>
          </a:p>
        </p:txBody>
      </p:sp>
      <p:sp>
        <p:nvSpPr>
          <p:cNvPr id="19" name="object 19"/>
          <p:cNvSpPr txBox="1"/>
          <p:nvPr/>
        </p:nvSpPr>
        <p:spPr>
          <a:xfrm>
            <a:off x="4518786" y="2926254"/>
            <a:ext cx="791845" cy="1080770"/>
          </a:xfrm>
          <a:prstGeom prst="rect">
            <a:avLst/>
          </a:prstGeom>
        </p:spPr>
        <p:txBody>
          <a:bodyPr vert="horz" wrap="square" lIns="0" tIns="101600" rIns="0" bIns="0" rtlCol="0">
            <a:spAutoFit/>
          </a:bodyPr>
          <a:lstStyle/>
          <a:p>
            <a:pPr marL="12700">
              <a:lnSpc>
                <a:spcPct val="100000"/>
              </a:lnSpc>
              <a:spcBef>
                <a:spcPts val="800"/>
              </a:spcBef>
            </a:pPr>
            <a:r>
              <a:rPr sz="1200" b="1" spc="5" dirty="0">
                <a:latin typeface="宋体" panose="02010600030101010101" pitchFamily="2" charset="-122"/>
                <a:cs typeface="宋体" panose="02010600030101010101" pitchFamily="2" charset="-122"/>
              </a:rPr>
              <a:t>浮点寄</a:t>
            </a:r>
            <a:r>
              <a:rPr sz="1200" b="1" spc="-5" dirty="0">
                <a:latin typeface="宋体" panose="02010600030101010101" pitchFamily="2" charset="-122"/>
                <a:cs typeface="宋体" panose="02010600030101010101" pitchFamily="2" charset="-122"/>
              </a:rPr>
              <a:t>存器</a:t>
            </a:r>
            <a:endParaRPr sz="1200">
              <a:latin typeface="宋体" panose="02010600030101010101" pitchFamily="2" charset="-122"/>
              <a:cs typeface="宋体" panose="02010600030101010101" pitchFamily="2" charset="-122"/>
            </a:endParaRPr>
          </a:p>
          <a:p>
            <a:pPr marL="74295">
              <a:lnSpc>
                <a:spcPct val="100000"/>
              </a:lnSpc>
              <a:spcBef>
                <a:spcPts val="550"/>
              </a:spcBef>
            </a:pPr>
            <a:r>
              <a:rPr sz="850" b="1" spc="25" dirty="0">
                <a:latin typeface="Times New Roman" panose="02020603050405020304"/>
                <a:cs typeface="Times New Roman" panose="02020603050405020304"/>
              </a:rPr>
              <a:t>0</a:t>
            </a:r>
            <a:endParaRPr sz="850">
              <a:latin typeface="Times New Roman" panose="02020603050405020304"/>
              <a:cs typeface="Times New Roman" panose="02020603050405020304"/>
            </a:endParaRPr>
          </a:p>
          <a:p>
            <a:pPr marL="74295">
              <a:lnSpc>
                <a:spcPct val="100000"/>
              </a:lnSpc>
              <a:spcBef>
                <a:spcPts val="505"/>
              </a:spcBef>
            </a:pPr>
            <a:r>
              <a:rPr sz="850" b="1" spc="25" dirty="0">
                <a:latin typeface="Times New Roman" panose="02020603050405020304"/>
                <a:cs typeface="Times New Roman" panose="02020603050405020304"/>
              </a:rPr>
              <a:t>1</a:t>
            </a:r>
            <a:endParaRPr sz="850">
              <a:latin typeface="Times New Roman" panose="02020603050405020304"/>
              <a:cs typeface="Times New Roman" panose="02020603050405020304"/>
            </a:endParaRPr>
          </a:p>
          <a:p>
            <a:pPr marL="74295">
              <a:lnSpc>
                <a:spcPct val="100000"/>
              </a:lnSpc>
              <a:spcBef>
                <a:spcPts val="510"/>
              </a:spcBef>
            </a:pPr>
            <a:r>
              <a:rPr sz="850" b="1" spc="25" dirty="0">
                <a:latin typeface="Times New Roman" panose="02020603050405020304"/>
                <a:cs typeface="Times New Roman" panose="02020603050405020304"/>
              </a:rPr>
              <a:t>2</a:t>
            </a:r>
            <a:endParaRPr sz="850">
              <a:latin typeface="Times New Roman" panose="02020603050405020304"/>
              <a:cs typeface="Times New Roman" panose="02020603050405020304"/>
            </a:endParaRPr>
          </a:p>
          <a:p>
            <a:pPr marL="74295">
              <a:lnSpc>
                <a:spcPct val="100000"/>
              </a:lnSpc>
              <a:spcBef>
                <a:spcPts val="510"/>
              </a:spcBef>
            </a:pPr>
            <a:r>
              <a:rPr sz="850" b="1" spc="25" dirty="0">
                <a:latin typeface="Times New Roman" panose="02020603050405020304"/>
                <a:cs typeface="Times New Roman" panose="02020603050405020304"/>
              </a:rPr>
              <a:t>3</a:t>
            </a:r>
            <a:endParaRPr sz="850">
              <a:latin typeface="Times New Roman" panose="02020603050405020304"/>
              <a:cs typeface="Times New Roman" panose="02020603050405020304"/>
            </a:endParaRPr>
          </a:p>
        </p:txBody>
      </p:sp>
      <p:sp>
        <p:nvSpPr>
          <p:cNvPr id="20" name="object 20"/>
          <p:cNvSpPr txBox="1"/>
          <p:nvPr/>
        </p:nvSpPr>
        <p:spPr>
          <a:xfrm>
            <a:off x="6292341" y="1575308"/>
            <a:ext cx="79184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宋体" panose="02010600030101010101" pitchFamily="2" charset="-122"/>
                <a:cs typeface="宋体" panose="02010600030101010101" pitchFamily="2" charset="-122"/>
              </a:rPr>
              <a:t>乘法保</a:t>
            </a:r>
            <a:r>
              <a:rPr sz="1200" b="1" spc="-5" dirty="0">
                <a:latin typeface="宋体" panose="02010600030101010101" pitchFamily="2" charset="-122"/>
                <a:cs typeface="宋体" panose="02010600030101010101" pitchFamily="2" charset="-122"/>
              </a:rPr>
              <a:t>留站</a:t>
            </a:r>
            <a:endParaRPr sz="1200">
              <a:latin typeface="宋体" panose="02010600030101010101" pitchFamily="2" charset="-122"/>
              <a:cs typeface="宋体" panose="02010600030101010101" pitchFamily="2" charset="-122"/>
            </a:endParaRPr>
          </a:p>
        </p:txBody>
      </p:sp>
      <p:sp>
        <p:nvSpPr>
          <p:cNvPr id="21" name="object 21"/>
          <p:cNvSpPr/>
          <p:nvPr/>
        </p:nvSpPr>
        <p:spPr>
          <a:xfrm>
            <a:off x="5926201" y="4279900"/>
            <a:ext cx="2535555" cy="0"/>
          </a:xfrm>
          <a:custGeom>
            <a:avLst/>
            <a:gdLst/>
            <a:ahLst/>
            <a:cxnLst/>
            <a:rect l="l" t="t" r="r" b="b"/>
            <a:pathLst>
              <a:path w="2535554">
                <a:moveTo>
                  <a:pt x="0" y="0"/>
                </a:moveTo>
                <a:lnTo>
                  <a:pt x="2535174" y="0"/>
                </a:lnTo>
              </a:path>
            </a:pathLst>
          </a:custGeom>
          <a:ln w="19050">
            <a:solidFill>
              <a:srgbClr val="FF0000"/>
            </a:solidFill>
          </a:ln>
        </p:spPr>
        <p:txBody>
          <a:bodyPr wrap="square" lIns="0" tIns="0" rIns="0" bIns="0" rtlCol="0"/>
          <a:lstStyle/>
          <a:p/>
        </p:txBody>
      </p:sp>
      <p:sp>
        <p:nvSpPr>
          <p:cNvPr id="22" name="object 22"/>
          <p:cNvSpPr/>
          <p:nvPr/>
        </p:nvSpPr>
        <p:spPr>
          <a:xfrm>
            <a:off x="5889116" y="4021073"/>
            <a:ext cx="76200" cy="260985"/>
          </a:xfrm>
          <a:custGeom>
            <a:avLst/>
            <a:gdLst/>
            <a:ahLst/>
            <a:cxnLst/>
            <a:rect l="l" t="t" r="r" b="b"/>
            <a:pathLst>
              <a:path w="76200" h="260985">
                <a:moveTo>
                  <a:pt x="28619" y="76216"/>
                </a:moveTo>
                <a:lnTo>
                  <a:pt x="27432" y="260350"/>
                </a:lnTo>
                <a:lnTo>
                  <a:pt x="46482" y="260476"/>
                </a:lnTo>
                <a:lnTo>
                  <a:pt x="47670" y="76311"/>
                </a:lnTo>
                <a:lnTo>
                  <a:pt x="28619" y="76216"/>
                </a:lnTo>
                <a:close/>
              </a:path>
              <a:path w="76200" h="260985">
                <a:moveTo>
                  <a:pt x="69830" y="63500"/>
                </a:moveTo>
                <a:lnTo>
                  <a:pt x="28702" y="63500"/>
                </a:lnTo>
                <a:lnTo>
                  <a:pt x="47752" y="63626"/>
                </a:lnTo>
                <a:lnTo>
                  <a:pt x="47670" y="76311"/>
                </a:lnTo>
                <a:lnTo>
                  <a:pt x="76200" y="76453"/>
                </a:lnTo>
                <a:lnTo>
                  <a:pt x="69830" y="63500"/>
                </a:lnTo>
                <a:close/>
              </a:path>
              <a:path w="76200" h="260985">
                <a:moveTo>
                  <a:pt x="28702" y="63500"/>
                </a:moveTo>
                <a:lnTo>
                  <a:pt x="28619" y="76216"/>
                </a:lnTo>
                <a:lnTo>
                  <a:pt x="47670" y="76311"/>
                </a:lnTo>
                <a:lnTo>
                  <a:pt x="47752" y="63626"/>
                </a:lnTo>
                <a:lnTo>
                  <a:pt x="28702" y="63500"/>
                </a:lnTo>
                <a:close/>
              </a:path>
              <a:path w="76200" h="260985">
                <a:moveTo>
                  <a:pt x="38608" y="0"/>
                </a:moveTo>
                <a:lnTo>
                  <a:pt x="0" y="76073"/>
                </a:lnTo>
                <a:lnTo>
                  <a:pt x="28619" y="76216"/>
                </a:lnTo>
                <a:lnTo>
                  <a:pt x="28702" y="63500"/>
                </a:lnTo>
                <a:lnTo>
                  <a:pt x="69830" y="63500"/>
                </a:lnTo>
                <a:lnTo>
                  <a:pt x="38608" y="0"/>
                </a:lnTo>
                <a:close/>
              </a:path>
            </a:pathLst>
          </a:custGeom>
          <a:solidFill>
            <a:srgbClr val="FF0000"/>
          </a:solidFill>
        </p:spPr>
        <p:txBody>
          <a:bodyPr wrap="square" lIns="0" tIns="0" rIns="0" bIns="0" rtlCol="0"/>
          <a:lstStyle/>
          <a:p/>
        </p:txBody>
      </p:sp>
      <p:graphicFrame>
        <p:nvGraphicFramePr>
          <p:cNvPr id="23" name="object 23"/>
          <p:cNvGraphicFramePr>
            <a:graphicFrameLocks noGrp="1"/>
          </p:cNvGraphicFramePr>
          <p:nvPr/>
        </p:nvGraphicFramePr>
        <p:xfrm>
          <a:off x="4539125" y="1806655"/>
          <a:ext cx="1464309" cy="594226"/>
        </p:xfrm>
        <a:graphic>
          <a:graphicData uri="http://schemas.openxmlformats.org/drawingml/2006/table">
            <a:tbl>
              <a:tblPr firstRow="1" bandRow="1">
                <a:tableStyleId>{2D5ABB26-0587-4C30-8999-92F81FD0307C}</a:tableStyleId>
              </a:tblPr>
              <a:tblGrid>
                <a:gridCol w="321945"/>
                <a:gridCol w="227964"/>
                <a:gridCol w="342900"/>
                <a:gridCol w="228600"/>
                <a:gridCol w="342900"/>
              </a:tblGrid>
              <a:tr h="198071">
                <a:tc>
                  <a:txBody>
                    <a:bodyPr/>
                    <a:lstStyle/>
                    <a:p>
                      <a:pPr marL="37465">
                        <a:lnSpc>
                          <a:spcPct val="100000"/>
                        </a:lnSpc>
                        <a:spcBef>
                          <a:spcPts val="320"/>
                        </a:spcBef>
                      </a:pPr>
                      <a:r>
                        <a:rPr sz="900" b="1" dirty="0">
                          <a:latin typeface="Times New Roman" panose="02020603050405020304"/>
                          <a:cs typeface="Times New Roman" panose="02020603050405020304"/>
                        </a:rPr>
                        <a:t>a</a:t>
                      </a:r>
                      <a:r>
                        <a:rPr sz="900" b="1" spc="-105" dirty="0">
                          <a:latin typeface="Times New Roman" panose="02020603050405020304"/>
                          <a:cs typeface="Times New Roman" panose="02020603050405020304"/>
                        </a:rPr>
                        <a:t> </a:t>
                      </a:r>
                      <a:r>
                        <a:rPr sz="900" b="1" dirty="0">
                          <a:latin typeface="Times New Roman" panose="02020603050405020304"/>
                          <a:cs typeface="Times New Roman" panose="02020603050405020304"/>
                        </a:rPr>
                        <a:t>d</a:t>
                      </a:r>
                      <a:r>
                        <a:rPr sz="900" b="1" spc="-90" dirty="0">
                          <a:latin typeface="Times New Roman" panose="02020603050405020304"/>
                          <a:cs typeface="Times New Roman" panose="02020603050405020304"/>
                        </a:rPr>
                        <a:t> </a:t>
                      </a:r>
                      <a:r>
                        <a:rPr sz="900" b="1" dirty="0">
                          <a:latin typeface="Times New Roman" panose="02020603050405020304"/>
                          <a:cs typeface="Times New Roman" panose="02020603050405020304"/>
                        </a:rPr>
                        <a:t>d</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ct val="100000"/>
                        </a:lnSpc>
                        <a:spcBef>
                          <a:spcPts val="320"/>
                        </a:spcBef>
                      </a:pPr>
                      <a:r>
                        <a:rPr sz="900" b="1" dirty="0">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ct val="100000"/>
                        </a:lnSpc>
                        <a:spcBef>
                          <a:spcPts val="320"/>
                        </a:spcBef>
                      </a:pPr>
                      <a:r>
                        <a:rPr sz="900" b="1" dirty="0">
                          <a:latin typeface="Times New Roman" panose="02020603050405020304"/>
                          <a:cs typeface="Times New Roman" panose="02020603050405020304"/>
                        </a:rPr>
                        <a:t>1</a:t>
                      </a:r>
                      <a:r>
                        <a:rPr sz="900" b="1" spc="-100" dirty="0">
                          <a:latin typeface="Times New Roman" panose="02020603050405020304"/>
                          <a:cs typeface="Times New Roman" panose="02020603050405020304"/>
                        </a:rPr>
                        <a:t> </a:t>
                      </a:r>
                      <a:r>
                        <a:rPr sz="900" b="1" spc="35" dirty="0">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ct val="100000"/>
                        </a:lnSpc>
                        <a:spcBef>
                          <a:spcPts val="320"/>
                        </a:spcBef>
                      </a:pPr>
                      <a:r>
                        <a:rPr sz="900" b="1" dirty="0">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ct val="100000"/>
                        </a:lnSpc>
                        <a:spcBef>
                          <a:spcPts val="320"/>
                        </a:spcBef>
                      </a:pPr>
                      <a:r>
                        <a:rPr sz="900" b="1" dirty="0">
                          <a:latin typeface="Times New Roman" panose="02020603050405020304"/>
                          <a:cs typeface="Times New Roman" panose="02020603050405020304"/>
                        </a:rPr>
                        <a:t>1</a:t>
                      </a:r>
                      <a:r>
                        <a:rPr sz="900" b="1" spc="-100" dirty="0">
                          <a:latin typeface="Times New Roman" panose="02020603050405020304"/>
                          <a:cs typeface="Times New Roman" panose="02020603050405020304"/>
                        </a:rPr>
                        <a:t> </a:t>
                      </a:r>
                      <a:r>
                        <a:rPr sz="900" b="1" spc="35" dirty="0">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8084">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8071">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24" name="object 24"/>
          <p:cNvSpPr txBox="1"/>
          <p:nvPr/>
        </p:nvSpPr>
        <p:spPr>
          <a:xfrm>
            <a:off x="4364166" y="1776206"/>
            <a:ext cx="83185" cy="619760"/>
          </a:xfrm>
          <a:prstGeom prst="rect">
            <a:avLst/>
          </a:prstGeom>
        </p:spPr>
        <p:txBody>
          <a:bodyPr vert="horz" wrap="square" lIns="0" tIns="73660" rIns="0" bIns="0" rtlCol="0">
            <a:spAutoFit/>
          </a:bodyPr>
          <a:lstStyle/>
          <a:p>
            <a:pPr marL="12700">
              <a:lnSpc>
                <a:spcPct val="100000"/>
              </a:lnSpc>
              <a:spcBef>
                <a:spcPts val="580"/>
              </a:spcBef>
            </a:pPr>
            <a:r>
              <a:rPr sz="900" b="1" dirty="0">
                <a:latin typeface="Times New Roman" panose="02020603050405020304"/>
                <a:cs typeface="Times New Roman" panose="02020603050405020304"/>
              </a:rPr>
              <a:t>6</a:t>
            </a:r>
            <a:endParaRPr sz="900">
              <a:latin typeface="Times New Roman" panose="02020603050405020304"/>
              <a:cs typeface="Times New Roman" panose="02020603050405020304"/>
            </a:endParaRPr>
          </a:p>
          <a:p>
            <a:pPr marL="12700">
              <a:lnSpc>
                <a:spcPct val="100000"/>
              </a:lnSpc>
              <a:spcBef>
                <a:spcPts val="480"/>
              </a:spcBef>
            </a:pPr>
            <a:r>
              <a:rPr sz="900" b="1" dirty="0">
                <a:latin typeface="Times New Roman" panose="02020603050405020304"/>
                <a:cs typeface="Times New Roman" panose="02020603050405020304"/>
              </a:rPr>
              <a:t>5</a:t>
            </a:r>
            <a:endParaRPr sz="900">
              <a:latin typeface="Times New Roman" panose="02020603050405020304"/>
              <a:cs typeface="Times New Roman" panose="02020603050405020304"/>
            </a:endParaRPr>
          </a:p>
          <a:p>
            <a:pPr marL="12700">
              <a:lnSpc>
                <a:spcPct val="100000"/>
              </a:lnSpc>
              <a:spcBef>
                <a:spcPts val="475"/>
              </a:spcBef>
            </a:pPr>
            <a:r>
              <a:rPr sz="900" b="1" dirty="0">
                <a:latin typeface="Times New Roman" panose="02020603050405020304"/>
                <a:cs typeface="Times New Roman" panose="02020603050405020304"/>
              </a:rPr>
              <a:t>4</a:t>
            </a:r>
            <a:endParaRPr sz="900">
              <a:latin typeface="Times New Roman" panose="02020603050405020304"/>
              <a:cs typeface="Times New Roman" panose="02020603050405020304"/>
            </a:endParaRPr>
          </a:p>
        </p:txBody>
      </p:sp>
      <p:graphicFrame>
        <p:nvGraphicFramePr>
          <p:cNvPr id="25" name="object 25"/>
          <p:cNvGraphicFramePr>
            <a:graphicFrameLocks noGrp="1"/>
          </p:cNvGraphicFramePr>
          <p:nvPr/>
        </p:nvGraphicFramePr>
        <p:xfrm>
          <a:off x="6777501" y="1793955"/>
          <a:ext cx="1462404" cy="594226"/>
        </p:xfrm>
        <a:graphic>
          <a:graphicData uri="http://schemas.openxmlformats.org/drawingml/2006/table">
            <a:tbl>
              <a:tblPr firstRow="1" bandRow="1">
                <a:tableStyleId>{2D5ABB26-0587-4C30-8999-92F81FD0307C}</a:tableStyleId>
              </a:tblPr>
              <a:tblGrid>
                <a:gridCol w="321945"/>
                <a:gridCol w="227964"/>
                <a:gridCol w="342265"/>
                <a:gridCol w="227965"/>
                <a:gridCol w="342265"/>
              </a:tblGrid>
              <a:tr h="198071">
                <a:tc>
                  <a:txBody>
                    <a:bodyPr/>
                    <a:lstStyle/>
                    <a:p>
                      <a:pPr marL="57785">
                        <a:lnSpc>
                          <a:spcPct val="100000"/>
                        </a:lnSpc>
                        <a:spcBef>
                          <a:spcPts val="320"/>
                        </a:spcBef>
                      </a:pPr>
                      <a:r>
                        <a:rPr sz="900" b="1" dirty="0">
                          <a:latin typeface="Times New Roman" panose="02020603050405020304"/>
                          <a:cs typeface="Times New Roman" panose="02020603050405020304"/>
                        </a:rPr>
                        <a:t>d</a:t>
                      </a:r>
                      <a:r>
                        <a:rPr sz="900" b="1" spc="-110" dirty="0">
                          <a:latin typeface="Times New Roman" panose="02020603050405020304"/>
                          <a:cs typeface="Times New Roman" panose="02020603050405020304"/>
                        </a:rPr>
                        <a:t> </a:t>
                      </a:r>
                      <a:r>
                        <a:rPr sz="900" b="1" spc="40" dirty="0">
                          <a:latin typeface="Times New Roman" panose="02020603050405020304"/>
                          <a:cs typeface="Times New Roman" panose="02020603050405020304"/>
                        </a:rPr>
                        <a:t>iv</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ct val="100000"/>
                        </a:lnSpc>
                        <a:spcBef>
                          <a:spcPts val="320"/>
                        </a:spcBef>
                      </a:pPr>
                      <a:r>
                        <a:rPr sz="900" b="1" dirty="0">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ct val="100000"/>
                        </a:lnSpc>
                        <a:spcBef>
                          <a:spcPts val="320"/>
                        </a:spcBef>
                      </a:pPr>
                      <a:r>
                        <a:rPr sz="900" b="1" dirty="0">
                          <a:latin typeface="Times New Roman" panose="02020603050405020304"/>
                          <a:cs typeface="Times New Roman" panose="02020603050405020304"/>
                        </a:rPr>
                        <a:t>1</a:t>
                      </a:r>
                      <a:r>
                        <a:rPr sz="900" b="1" spc="-100" dirty="0">
                          <a:latin typeface="Times New Roman" panose="02020603050405020304"/>
                          <a:cs typeface="Times New Roman" panose="02020603050405020304"/>
                        </a:rPr>
                        <a:t> </a:t>
                      </a:r>
                      <a:r>
                        <a:rPr sz="900" b="1" spc="35" dirty="0">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11430" algn="ctr">
                        <a:lnSpc>
                          <a:spcPct val="100000"/>
                        </a:lnSpc>
                        <a:spcBef>
                          <a:spcPts val="320"/>
                        </a:spcBef>
                      </a:pPr>
                      <a:r>
                        <a:rPr sz="900" b="1" dirty="0">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ct val="100000"/>
                        </a:lnSpc>
                        <a:spcBef>
                          <a:spcPts val="320"/>
                        </a:spcBef>
                      </a:pPr>
                      <a:r>
                        <a:rPr sz="900" b="1" dirty="0">
                          <a:latin typeface="Times New Roman" panose="02020603050405020304"/>
                          <a:cs typeface="Times New Roman" panose="02020603050405020304"/>
                        </a:rPr>
                        <a:t>1</a:t>
                      </a:r>
                      <a:r>
                        <a:rPr sz="900" b="1" spc="-100" dirty="0">
                          <a:latin typeface="Times New Roman" panose="02020603050405020304"/>
                          <a:cs typeface="Times New Roman" panose="02020603050405020304"/>
                        </a:rPr>
                        <a:t> </a:t>
                      </a:r>
                      <a:r>
                        <a:rPr sz="900" b="1" spc="35" dirty="0">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8084">
                <a:tc>
                  <a:txBody>
                    <a:bodyPr/>
                    <a:lstStyle/>
                    <a:p>
                      <a:pPr marL="32385">
                        <a:lnSpc>
                          <a:spcPct val="100000"/>
                        </a:lnSpc>
                        <a:spcBef>
                          <a:spcPts val="320"/>
                        </a:spcBef>
                      </a:pPr>
                      <a:r>
                        <a:rPr sz="900" b="1" spc="5" dirty="0">
                          <a:latin typeface="Times New Roman" panose="02020603050405020304"/>
                          <a:cs typeface="Times New Roman" panose="02020603050405020304"/>
                        </a:rPr>
                        <a:t>m </a:t>
                      </a:r>
                      <a:r>
                        <a:rPr sz="900" b="1" dirty="0">
                          <a:latin typeface="Times New Roman" panose="02020603050405020304"/>
                          <a:cs typeface="Times New Roman" panose="02020603050405020304"/>
                        </a:rPr>
                        <a:t>u</a:t>
                      </a:r>
                      <a:r>
                        <a:rPr sz="900" b="1" spc="-130" dirty="0">
                          <a:latin typeface="Times New Roman" panose="02020603050405020304"/>
                          <a:cs typeface="Times New Roman" panose="02020603050405020304"/>
                        </a:rPr>
                        <a:t> </a:t>
                      </a:r>
                      <a:r>
                        <a:rPr sz="900" b="1" dirty="0">
                          <a:latin typeface="Times New Roman" panose="02020603050405020304"/>
                          <a:cs typeface="Times New Roman" panose="02020603050405020304"/>
                        </a:rPr>
                        <a:t>l</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ct val="100000"/>
                        </a:lnSpc>
                        <a:spcBef>
                          <a:spcPts val="320"/>
                        </a:spcBef>
                      </a:pPr>
                      <a:r>
                        <a:rPr sz="900" b="1" dirty="0">
                          <a:latin typeface="Times New Roman" panose="02020603050405020304"/>
                          <a:cs typeface="Times New Roman" panose="02020603050405020304"/>
                        </a:rPr>
                        <a:t>3</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11430" algn="ctr">
                        <a:lnSpc>
                          <a:spcPct val="100000"/>
                        </a:lnSpc>
                        <a:spcBef>
                          <a:spcPts val="320"/>
                        </a:spcBef>
                      </a:pPr>
                      <a:r>
                        <a:rPr sz="900" b="1" dirty="0">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ct val="100000"/>
                        </a:lnSpc>
                        <a:spcBef>
                          <a:spcPts val="320"/>
                        </a:spcBef>
                      </a:pPr>
                      <a:r>
                        <a:rPr sz="900" b="1" dirty="0">
                          <a:latin typeface="Times New Roman" panose="02020603050405020304"/>
                          <a:cs typeface="Times New Roman" panose="02020603050405020304"/>
                        </a:rPr>
                        <a:t>1</a:t>
                      </a:r>
                      <a:r>
                        <a:rPr sz="900" b="1" spc="-100" dirty="0">
                          <a:latin typeface="Times New Roman" panose="02020603050405020304"/>
                          <a:cs typeface="Times New Roman" panose="02020603050405020304"/>
                        </a:rPr>
                        <a:t> </a:t>
                      </a:r>
                      <a:r>
                        <a:rPr sz="900" b="1" spc="35" dirty="0">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8071">
                <a:tc>
                  <a:txBody>
                    <a:bodyPr/>
                    <a:lstStyle/>
                    <a:p>
                      <a:pPr marL="32385">
                        <a:lnSpc>
                          <a:spcPct val="100000"/>
                        </a:lnSpc>
                        <a:spcBef>
                          <a:spcPts val="320"/>
                        </a:spcBef>
                      </a:pPr>
                      <a:r>
                        <a:rPr sz="900" b="1" spc="5" dirty="0">
                          <a:solidFill>
                            <a:srgbClr val="FF0000"/>
                          </a:solidFill>
                          <a:latin typeface="Times New Roman" panose="02020603050405020304"/>
                          <a:cs typeface="Times New Roman" panose="02020603050405020304"/>
                        </a:rPr>
                        <a:t>m </a:t>
                      </a:r>
                      <a:r>
                        <a:rPr sz="900" b="1" dirty="0">
                          <a:solidFill>
                            <a:srgbClr val="FF0000"/>
                          </a:solidFill>
                          <a:latin typeface="Times New Roman" panose="02020603050405020304"/>
                          <a:cs typeface="Times New Roman" panose="02020603050405020304"/>
                        </a:rPr>
                        <a:t>u</a:t>
                      </a:r>
                      <a:r>
                        <a:rPr sz="900" b="1" spc="-130" dirty="0">
                          <a:solidFill>
                            <a:srgbClr val="FF0000"/>
                          </a:solidFill>
                          <a:latin typeface="Times New Roman" panose="02020603050405020304"/>
                          <a:cs typeface="Times New Roman" panose="02020603050405020304"/>
                        </a:rPr>
                        <a:t> </a:t>
                      </a:r>
                      <a:r>
                        <a:rPr sz="900" b="1" dirty="0">
                          <a:solidFill>
                            <a:srgbClr val="FF0000"/>
                          </a:solidFill>
                          <a:latin typeface="Times New Roman" panose="02020603050405020304"/>
                          <a:cs typeface="Times New Roman" panose="02020603050405020304"/>
                        </a:rPr>
                        <a:t>l</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ct val="100000"/>
                        </a:lnSpc>
                        <a:spcBef>
                          <a:spcPts val="320"/>
                        </a:spcBef>
                      </a:pPr>
                      <a:r>
                        <a:rPr sz="900" b="1" dirty="0">
                          <a:solidFill>
                            <a:srgbClr val="FF0000"/>
                          </a:solidFill>
                          <a:latin typeface="Times New Roman" panose="02020603050405020304"/>
                          <a:cs typeface="Times New Roman" panose="02020603050405020304"/>
                        </a:rPr>
                        <a:t>6</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11430" algn="ctr">
                        <a:lnSpc>
                          <a:spcPct val="100000"/>
                        </a:lnSpc>
                        <a:spcBef>
                          <a:spcPts val="320"/>
                        </a:spcBef>
                      </a:pPr>
                      <a:r>
                        <a:rPr sz="900" b="1" dirty="0">
                          <a:solidFill>
                            <a:srgbClr val="FF0000"/>
                          </a:solidFill>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ct val="100000"/>
                        </a:lnSpc>
                        <a:spcBef>
                          <a:spcPts val="320"/>
                        </a:spcBef>
                      </a:pPr>
                      <a:r>
                        <a:rPr sz="900" b="1" dirty="0">
                          <a:solidFill>
                            <a:srgbClr val="FF0000"/>
                          </a:solidFill>
                          <a:latin typeface="Times New Roman" panose="02020603050405020304"/>
                          <a:cs typeface="Times New Roman" panose="02020603050405020304"/>
                        </a:rPr>
                        <a:t>1</a:t>
                      </a:r>
                      <a:r>
                        <a:rPr sz="900" b="1" spc="-100" dirty="0">
                          <a:solidFill>
                            <a:srgbClr val="FF0000"/>
                          </a:solidFill>
                          <a:latin typeface="Times New Roman" panose="02020603050405020304"/>
                          <a:cs typeface="Times New Roman" panose="02020603050405020304"/>
                        </a:rPr>
                        <a:t> </a:t>
                      </a:r>
                      <a:r>
                        <a:rPr sz="900" b="1" spc="35" dirty="0">
                          <a:solidFill>
                            <a:srgbClr val="FF0000"/>
                          </a:solidFill>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26" name="object 26"/>
          <p:cNvSpPr txBox="1"/>
          <p:nvPr/>
        </p:nvSpPr>
        <p:spPr>
          <a:xfrm>
            <a:off x="6602541" y="1763506"/>
            <a:ext cx="83185" cy="619760"/>
          </a:xfrm>
          <a:prstGeom prst="rect">
            <a:avLst/>
          </a:prstGeom>
        </p:spPr>
        <p:txBody>
          <a:bodyPr vert="horz" wrap="square" lIns="0" tIns="73660" rIns="0" bIns="0" rtlCol="0">
            <a:spAutoFit/>
          </a:bodyPr>
          <a:lstStyle/>
          <a:p>
            <a:pPr marL="12700">
              <a:lnSpc>
                <a:spcPct val="100000"/>
              </a:lnSpc>
              <a:spcBef>
                <a:spcPts val="580"/>
              </a:spcBef>
            </a:pPr>
            <a:r>
              <a:rPr sz="900" b="1" dirty="0">
                <a:latin typeface="Times New Roman" panose="02020603050405020304"/>
                <a:cs typeface="Times New Roman" panose="02020603050405020304"/>
              </a:rPr>
              <a:t>3</a:t>
            </a:r>
            <a:endParaRPr sz="900">
              <a:latin typeface="Times New Roman" panose="02020603050405020304"/>
              <a:cs typeface="Times New Roman" panose="02020603050405020304"/>
            </a:endParaRPr>
          </a:p>
          <a:p>
            <a:pPr marL="12700">
              <a:lnSpc>
                <a:spcPct val="100000"/>
              </a:lnSpc>
              <a:spcBef>
                <a:spcPts val="480"/>
              </a:spcBef>
            </a:pPr>
            <a:r>
              <a:rPr sz="900" b="1" dirty="0">
                <a:latin typeface="Times New Roman" panose="02020603050405020304"/>
                <a:cs typeface="Times New Roman" panose="02020603050405020304"/>
              </a:rPr>
              <a:t>2</a:t>
            </a:r>
            <a:endParaRPr sz="900">
              <a:latin typeface="Times New Roman" panose="02020603050405020304"/>
              <a:cs typeface="Times New Roman" panose="02020603050405020304"/>
            </a:endParaRPr>
          </a:p>
          <a:p>
            <a:pPr marL="12700">
              <a:lnSpc>
                <a:spcPct val="100000"/>
              </a:lnSpc>
              <a:spcBef>
                <a:spcPts val="475"/>
              </a:spcBef>
            </a:pPr>
            <a:r>
              <a:rPr sz="900" b="1" dirty="0">
                <a:latin typeface="Times New Roman" panose="02020603050405020304"/>
                <a:cs typeface="Times New Roman" panose="02020603050405020304"/>
              </a:rPr>
              <a:t>1</a:t>
            </a:r>
            <a:endParaRPr sz="900">
              <a:latin typeface="Times New Roman" panose="02020603050405020304"/>
              <a:cs typeface="Times New Roman" panose="02020603050405020304"/>
            </a:endParaRPr>
          </a:p>
        </p:txBody>
      </p:sp>
      <p:sp>
        <p:nvSpPr>
          <p:cNvPr id="27" name="object 27"/>
          <p:cNvSpPr txBox="1"/>
          <p:nvPr/>
        </p:nvSpPr>
        <p:spPr>
          <a:xfrm>
            <a:off x="566115" y="3947286"/>
            <a:ext cx="3017520" cy="666750"/>
          </a:xfrm>
          <a:prstGeom prst="rect">
            <a:avLst/>
          </a:prstGeom>
        </p:spPr>
        <p:txBody>
          <a:bodyPr vert="horz" wrap="square" lIns="0" tIns="12700" rIns="0" bIns="0" rtlCol="0">
            <a:spAutoFit/>
          </a:bodyPr>
          <a:lstStyle/>
          <a:p>
            <a:pPr marL="75565" indent="-63500">
              <a:lnSpc>
                <a:spcPct val="100000"/>
              </a:lnSpc>
              <a:spcBef>
                <a:spcPts val="100"/>
              </a:spcBef>
              <a:buSzPct val="93000"/>
              <a:buFont typeface="Times New Roman" panose="02020603050405020304"/>
              <a:buChar char="•"/>
              <a:tabLst>
                <a:tab pos="76200" algn="l"/>
              </a:tabLst>
            </a:pPr>
            <a:r>
              <a:rPr sz="1400" b="1" spc="-5" dirty="0">
                <a:latin typeface="Times New Roman" panose="02020603050405020304"/>
                <a:cs typeface="Times New Roman" panose="02020603050405020304"/>
              </a:rPr>
              <a:t>DIV</a:t>
            </a:r>
            <a:r>
              <a:rPr sz="1400" b="1" spc="5" dirty="0">
                <a:latin typeface="宋体" panose="02010600030101010101" pitchFamily="2" charset="-122"/>
                <a:cs typeface="宋体" panose="02010600030101010101" pitchFamily="2" charset="-122"/>
              </a:rPr>
              <a:t>发射</a:t>
            </a:r>
            <a:r>
              <a:rPr sz="1400" b="1" spc="-5" dirty="0">
                <a:latin typeface="宋体" panose="02010600030101010101" pitchFamily="2" charset="-122"/>
                <a:cs typeface="宋体" panose="02010600030101010101" pitchFamily="2" charset="-122"/>
              </a:rPr>
              <a:t>，</a:t>
            </a:r>
            <a:r>
              <a:rPr sz="1400" b="1" spc="-5" dirty="0">
                <a:latin typeface="Times New Roman" panose="02020603050405020304"/>
                <a:cs typeface="Times New Roman" panose="02020603050405020304"/>
              </a:rPr>
              <a:t>F1,</a:t>
            </a:r>
            <a:r>
              <a:rPr sz="1400" b="1" spc="-50" dirty="0">
                <a:latin typeface="Times New Roman" panose="02020603050405020304"/>
                <a:cs typeface="Times New Roman" panose="02020603050405020304"/>
              </a:rPr>
              <a:t> </a:t>
            </a:r>
            <a:r>
              <a:rPr sz="1400" b="1" spc="-5" dirty="0">
                <a:latin typeface="Times New Roman" panose="02020603050405020304"/>
                <a:cs typeface="Times New Roman" panose="02020603050405020304"/>
              </a:rPr>
              <a:t>F2</a:t>
            </a:r>
            <a:r>
              <a:rPr sz="1400" b="1" spc="5" dirty="0">
                <a:latin typeface="宋体" panose="02010600030101010101" pitchFamily="2" charset="-122"/>
                <a:cs typeface="宋体" panose="02010600030101010101" pitchFamily="2" charset="-122"/>
              </a:rPr>
              <a:t>都</a:t>
            </a:r>
            <a:r>
              <a:rPr sz="1400" b="1" spc="-5" dirty="0">
                <a:latin typeface="宋体" panose="02010600030101010101" pitchFamily="2" charset="-122"/>
                <a:cs typeface="宋体" panose="02010600030101010101" pitchFamily="2" charset="-122"/>
              </a:rPr>
              <a:t>准备好</a:t>
            </a:r>
            <a:endParaRPr sz="1400">
              <a:latin typeface="宋体" panose="02010600030101010101" pitchFamily="2" charset="-122"/>
              <a:cs typeface="宋体" panose="02010600030101010101" pitchFamily="2" charset="-122"/>
            </a:endParaRPr>
          </a:p>
          <a:p>
            <a:pPr marL="75565" indent="-63500">
              <a:lnSpc>
                <a:spcPct val="100000"/>
              </a:lnSpc>
              <a:buSzPct val="93000"/>
              <a:buFont typeface="Times New Roman" panose="02020603050405020304"/>
              <a:buChar char="•"/>
              <a:tabLst>
                <a:tab pos="76200" algn="l"/>
              </a:tabLst>
            </a:pPr>
            <a:r>
              <a:rPr sz="1400" b="1" spc="-5" dirty="0">
                <a:latin typeface="Times New Roman" panose="02020603050405020304"/>
                <a:cs typeface="Times New Roman" panose="02020603050405020304"/>
              </a:rPr>
              <a:t>MUL1</a:t>
            </a:r>
            <a:r>
              <a:rPr sz="1400" b="1" spc="5" dirty="0">
                <a:latin typeface="宋体" panose="02010600030101010101" pitchFamily="2" charset="-122"/>
                <a:cs typeface="宋体" panose="02010600030101010101" pitchFamily="2" charset="-122"/>
              </a:rPr>
              <a:t>发射</a:t>
            </a:r>
            <a:r>
              <a:rPr sz="1400" b="1" spc="-10" dirty="0">
                <a:latin typeface="宋体" panose="02010600030101010101" pitchFamily="2" charset="-122"/>
                <a:cs typeface="宋体" panose="02010600030101010101" pitchFamily="2" charset="-122"/>
              </a:rPr>
              <a:t>，</a:t>
            </a:r>
            <a:r>
              <a:rPr sz="1400" b="1" spc="-10" dirty="0">
                <a:latin typeface="Times New Roman" panose="02020603050405020304"/>
                <a:cs typeface="Times New Roman" panose="02020603050405020304"/>
              </a:rPr>
              <a:t>F0</a:t>
            </a:r>
            <a:r>
              <a:rPr sz="1400" b="1" spc="-5" dirty="0">
                <a:latin typeface="宋体" panose="02010600030101010101" pitchFamily="2" charset="-122"/>
                <a:cs typeface="宋体" panose="02010600030101010101" pitchFamily="2" charset="-122"/>
              </a:rPr>
              <a:t>等待</a:t>
            </a:r>
            <a:r>
              <a:rPr sz="1400" b="1" spc="-10" dirty="0">
                <a:latin typeface="Times New Roman" panose="02020603050405020304"/>
                <a:cs typeface="Times New Roman" panose="02020603050405020304"/>
              </a:rPr>
              <a:t>3</a:t>
            </a:r>
            <a:r>
              <a:rPr sz="1400" b="1" spc="-5" dirty="0">
                <a:latin typeface="宋体" panose="02010600030101010101" pitchFamily="2" charset="-122"/>
                <a:cs typeface="宋体" panose="02010600030101010101" pitchFamily="2" charset="-122"/>
              </a:rPr>
              <a:t>号</a:t>
            </a:r>
            <a:r>
              <a:rPr sz="1400" b="1" spc="-20" dirty="0">
                <a:latin typeface="宋体" panose="02010600030101010101" pitchFamily="2" charset="-122"/>
                <a:cs typeface="宋体" panose="02010600030101010101" pitchFamily="2" charset="-122"/>
              </a:rPr>
              <a:t>保</a:t>
            </a:r>
            <a:r>
              <a:rPr sz="1400" b="1" spc="-5" dirty="0">
                <a:latin typeface="宋体" panose="02010600030101010101" pitchFamily="2" charset="-122"/>
                <a:cs typeface="宋体" panose="02010600030101010101" pitchFamily="2" charset="-122"/>
              </a:rPr>
              <a:t>留站</a:t>
            </a:r>
            <a:r>
              <a:rPr sz="1400" b="1" spc="-20" dirty="0">
                <a:latin typeface="宋体" panose="02010600030101010101" pitchFamily="2" charset="-122"/>
                <a:cs typeface="宋体" panose="02010600030101010101" pitchFamily="2" charset="-122"/>
              </a:rPr>
              <a:t>的</a:t>
            </a:r>
            <a:r>
              <a:rPr sz="1400" b="1" spc="-5" dirty="0">
                <a:latin typeface="宋体" panose="02010600030101010101" pitchFamily="2" charset="-122"/>
                <a:cs typeface="宋体" panose="02010600030101010101" pitchFamily="2" charset="-122"/>
              </a:rPr>
              <a:t>结果</a:t>
            </a:r>
            <a:endParaRPr sz="1400">
              <a:latin typeface="宋体" panose="02010600030101010101" pitchFamily="2" charset="-122"/>
              <a:cs typeface="宋体" panose="02010600030101010101" pitchFamily="2" charset="-122"/>
            </a:endParaRPr>
          </a:p>
          <a:p>
            <a:pPr marL="75565" indent="-63500">
              <a:lnSpc>
                <a:spcPct val="100000"/>
              </a:lnSpc>
              <a:spcBef>
                <a:spcPts val="5"/>
              </a:spcBef>
              <a:buSzPct val="93000"/>
              <a:buFont typeface="Times New Roman" panose="02020603050405020304"/>
              <a:buChar char="•"/>
              <a:tabLst>
                <a:tab pos="76200" algn="l"/>
              </a:tabLst>
            </a:pPr>
            <a:r>
              <a:rPr sz="1400" b="1" spc="-10" dirty="0">
                <a:latin typeface="Times New Roman" panose="02020603050405020304"/>
                <a:cs typeface="Times New Roman" panose="02020603050405020304"/>
              </a:rPr>
              <a:t>ADD</a:t>
            </a:r>
            <a:r>
              <a:rPr sz="1400" b="1" spc="5" dirty="0">
                <a:latin typeface="宋体" panose="02010600030101010101" pitchFamily="2" charset="-122"/>
                <a:cs typeface="宋体" panose="02010600030101010101" pitchFamily="2" charset="-122"/>
              </a:rPr>
              <a:t>发射</a:t>
            </a:r>
            <a:r>
              <a:rPr sz="1400" b="1" spc="-5" dirty="0">
                <a:latin typeface="宋体" panose="02010600030101010101" pitchFamily="2" charset="-122"/>
                <a:cs typeface="宋体" panose="02010600030101010101" pitchFamily="2" charset="-122"/>
              </a:rPr>
              <a:t>，</a:t>
            </a:r>
            <a:r>
              <a:rPr sz="1400" b="1" spc="-5" dirty="0">
                <a:latin typeface="Times New Roman" panose="02020603050405020304"/>
                <a:cs typeface="Times New Roman" panose="02020603050405020304"/>
              </a:rPr>
              <a:t>F1,</a:t>
            </a:r>
            <a:r>
              <a:rPr sz="1400" b="1" spc="-35" dirty="0">
                <a:latin typeface="Times New Roman" panose="02020603050405020304"/>
                <a:cs typeface="Times New Roman" panose="02020603050405020304"/>
              </a:rPr>
              <a:t> </a:t>
            </a:r>
            <a:r>
              <a:rPr sz="1400" b="1" spc="-5" dirty="0">
                <a:latin typeface="Times New Roman" panose="02020603050405020304"/>
                <a:cs typeface="Times New Roman" panose="02020603050405020304"/>
              </a:rPr>
              <a:t>F2</a:t>
            </a:r>
            <a:r>
              <a:rPr sz="1400" b="1" spc="5" dirty="0">
                <a:latin typeface="宋体" panose="02010600030101010101" pitchFamily="2" charset="-122"/>
                <a:cs typeface="宋体" panose="02010600030101010101" pitchFamily="2" charset="-122"/>
              </a:rPr>
              <a:t>都</a:t>
            </a:r>
            <a:r>
              <a:rPr sz="1400" b="1" dirty="0">
                <a:latin typeface="宋体" panose="02010600030101010101" pitchFamily="2" charset="-122"/>
                <a:cs typeface="宋体" panose="02010600030101010101" pitchFamily="2" charset="-122"/>
              </a:rPr>
              <a:t>准</a:t>
            </a:r>
            <a:r>
              <a:rPr sz="1400" b="1" spc="-5" dirty="0">
                <a:latin typeface="宋体" panose="02010600030101010101" pitchFamily="2" charset="-122"/>
                <a:cs typeface="宋体" panose="02010600030101010101" pitchFamily="2" charset="-122"/>
              </a:rPr>
              <a:t>备</a:t>
            </a:r>
            <a:r>
              <a:rPr sz="1400" b="1" dirty="0">
                <a:latin typeface="宋体" panose="02010600030101010101" pitchFamily="2" charset="-122"/>
                <a:cs typeface="宋体" panose="02010600030101010101" pitchFamily="2" charset="-122"/>
              </a:rPr>
              <a:t>好</a:t>
            </a:r>
            <a:endParaRPr sz="1400">
              <a:latin typeface="宋体" panose="02010600030101010101" pitchFamily="2" charset="-122"/>
              <a:cs typeface="宋体" panose="02010600030101010101" pitchFamily="2" charset="-122"/>
            </a:endParaRPr>
          </a:p>
        </p:txBody>
      </p:sp>
      <p:sp>
        <p:nvSpPr>
          <p:cNvPr id="28" name="object 28"/>
          <p:cNvSpPr txBox="1"/>
          <p:nvPr/>
        </p:nvSpPr>
        <p:spPr>
          <a:xfrm>
            <a:off x="566115" y="4587621"/>
            <a:ext cx="3017520" cy="239395"/>
          </a:xfrm>
          <a:prstGeom prst="rect">
            <a:avLst/>
          </a:prstGeom>
        </p:spPr>
        <p:txBody>
          <a:bodyPr vert="horz" wrap="square" lIns="0" tIns="12700" rIns="0" bIns="0" rtlCol="0">
            <a:spAutoFit/>
          </a:bodyPr>
          <a:lstStyle/>
          <a:p>
            <a:pPr marL="75565" indent="-63500">
              <a:lnSpc>
                <a:spcPct val="100000"/>
              </a:lnSpc>
              <a:spcBef>
                <a:spcPts val="100"/>
              </a:spcBef>
              <a:buSzPct val="93000"/>
              <a:buFont typeface="Times New Roman" panose="02020603050405020304"/>
              <a:buChar char="•"/>
              <a:tabLst>
                <a:tab pos="76200" algn="l"/>
              </a:tabLst>
            </a:pPr>
            <a:r>
              <a:rPr sz="1400" b="1" spc="-5" dirty="0">
                <a:solidFill>
                  <a:srgbClr val="FF0000"/>
                </a:solidFill>
                <a:latin typeface="Times New Roman" panose="02020603050405020304"/>
                <a:cs typeface="Times New Roman" panose="02020603050405020304"/>
              </a:rPr>
              <a:t>MUL2</a:t>
            </a:r>
            <a:r>
              <a:rPr sz="1400" b="1" spc="5" dirty="0">
                <a:solidFill>
                  <a:srgbClr val="FF0000"/>
                </a:solidFill>
                <a:latin typeface="宋体" panose="02010600030101010101" pitchFamily="2" charset="-122"/>
                <a:cs typeface="宋体" panose="02010600030101010101" pitchFamily="2" charset="-122"/>
              </a:rPr>
              <a:t>发射</a:t>
            </a:r>
            <a:r>
              <a:rPr sz="1400" b="1" spc="-10" dirty="0">
                <a:solidFill>
                  <a:srgbClr val="FF0000"/>
                </a:solidFill>
                <a:latin typeface="宋体" panose="02010600030101010101" pitchFamily="2" charset="-122"/>
                <a:cs typeface="宋体" panose="02010600030101010101" pitchFamily="2" charset="-122"/>
              </a:rPr>
              <a:t>，</a:t>
            </a:r>
            <a:r>
              <a:rPr sz="1400" b="1" spc="-10" dirty="0">
                <a:solidFill>
                  <a:srgbClr val="FF0000"/>
                </a:solidFill>
                <a:latin typeface="Times New Roman" panose="02020603050405020304"/>
                <a:cs typeface="Times New Roman" panose="02020603050405020304"/>
              </a:rPr>
              <a:t>F0</a:t>
            </a:r>
            <a:r>
              <a:rPr sz="1400" b="1" spc="-5" dirty="0">
                <a:solidFill>
                  <a:srgbClr val="FF0000"/>
                </a:solidFill>
                <a:latin typeface="宋体" panose="02010600030101010101" pitchFamily="2" charset="-122"/>
                <a:cs typeface="宋体" panose="02010600030101010101" pitchFamily="2" charset="-122"/>
              </a:rPr>
              <a:t>等待</a:t>
            </a:r>
            <a:r>
              <a:rPr sz="1400" b="1" spc="-10" dirty="0">
                <a:solidFill>
                  <a:srgbClr val="FF0000"/>
                </a:solidFill>
                <a:latin typeface="Times New Roman" panose="02020603050405020304"/>
                <a:cs typeface="Times New Roman" panose="02020603050405020304"/>
              </a:rPr>
              <a:t>6</a:t>
            </a:r>
            <a:r>
              <a:rPr sz="1400" b="1" spc="-5" dirty="0">
                <a:solidFill>
                  <a:srgbClr val="FF0000"/>
                </a:solidFill>
                <a:latin typeface="宋体" panose="02010600030101010101" pitchFamily="2" charset="-122"/>
                <a:cs typeface="宋体" panose="02010600030101010101" pitchFamily="2" charset="-122"/>
              </a:rPr>
              <a:t>号</a:t>
            </a:r>
            <a:r>
              <a:rPr sz="1400" b="1" spc="-20" dirty="0">
                <a:solidFill>
                  <a:srgbClr val="FF0000"/>
                </a:solidFill>
                <a:latin typeface="宋体" panose="02010600030101010101" pitchFamily="2" charset="-122"/>
                <a:cs typeface="宋体" panose="02010600030101010101" pitchFamily="2" charset="-122"/>
              </a:rPr>
              <a:t>保</a:t>
            </a:r>
            <a:r>
              <a:rPr sz="1400" b="1" spc="-5" dirty="0">
                <a:solidFill>
                  <a:srgbClr val="FF0000"/>
                </a:solidFill>
                <a:latin typeface="宋体" panose="02010600030101010101" pitchFamily="2" charset="-122"/>
                <a:cs typeface="宋体" panose="02010600030101010101" pitchFamily="2" charset="-122"/>
              </a:rPr>
              <a:t>留站</a:t>
            </a:r>
            <a:r>
              <a:rPr sz="1400" b="1" spc="-20" dirty="0">
                <a:solidFill>
                  <a:srgbClr val="FF0000"/>
                </a:solidFill>
                <a:latin typeface="宋体" panose="02010600030101010101" pitchFamily="2" charset="-122"/>
                <a:cs typeface="宋体" panose="02010600030101010101" pitchFamily="2" charset="-122"/>
              </a:rPr>
              <a:t>的</a:t>
            </a:r>
            <a:r>
              <a:rPr sz="1400" b="1" spc="-5" dirty="0">
                <a:solidFill>
                  <a:srgbClr val="FF0000"/>
                </a:solidFill>
                <a:latin typeface="宋体" panose="02010600030101010101" pitchFamily="2" charset="-122"/>
                <a:cs typeface="宋体" panose="02010600030101010101" pitchFamily="2" charset="-122"/>
              </a:rPr>
              <a:t>结果</a:t>
            </a:r>
            <a:endParaRPr sz="1400">
              <a:latin typeface="宋体" panose="02010600030101010101" pitchFamily="2" charset="-122"/>
              <a:cs typeface="宋体" panose="02010600030101010101" pitchFamily="2" charset="-122"/>
            </a:endParaRPr>
          </a:p>
        </p:txBody>
      </p:sp>
      <p:sp>
        <p:nvSpPr>
          <p:cNvPr id="29" name="object 29"/>
          <p:cNvSpPr/>
          <p:nvPr/>
        </p:nvSpPr>
        <p:spPr>
          <a:xfrm>
            <a:off x="3419475" y="2636773"/>
            <a:ext cx="3997325" cy="0"/>
          </a:xfrm>
          <a:custGeom>
            <a:avLst/>
            <a:gdLst/>
            <a:ahLst/>
            <a:cxnLst/>
            <a:rect l="l" t="t" r="r" b="b"/>
            <a:pathLst>
              <a:path w="3997325">
                <a:moveTo>
                  <a:pt x="0" y="0"/>
                </a:moveTo>
                <a:lnTo>
                  <a:pt x="3997325" y="0"/>
                </a:lnTo>
              </a:path>
            </a:pathLst>
          </a:custGeom>
          <a:ln w="19050">
            <a:solidFill>
              <a:srgbClr val="000000"/>
            </a:solidFill>
          </a:ln>
        </p:spPr>
        <p:txBody>
          <a:bodyPr wrap="square" lIns="0" tIns="0" rIns="0" bIns="0" rtlCol="0"/>
          <a:lstStyle/>
          <a:p/>
        </p:txBody>
      </p:sp>
      <p:sp>
        <p:nvSpPr>
          <p:cNvPr id="30" name="object 30"/>
          <p:cNvSpPr/>
          <p:nvPr/>
        </p:nvSpPr>
        <p:spPr>
          <a:xfrm>
            <a:off x="3094101" y="2889250"/>
            <a:ext cx="5365750" cy="0"/>
          </a:xfrm>
          <a:custGeom>
            <a:avLst/>
            <a:gdLst/>
            <a:ahLst/>
            <a:cxnLst/>
            <a:rect l="l" t="t" r="r" b="b"/>
            <a:pathLst>
              <a:path w="5365750">
                <a:moveTo>
                  <a:pt x="0" y="0"/>
                </a:moveTo>
                <a:lnTo>
                  <a:pt x="5365750" y="0"/>
                </a:lnTo>
              </a:path>
            </a:pathLst>
          </a:custGeom>
          <a:ln w="19050">
            <a:solidFill>
              <a:srgbClr val="FF0000"/>
            </a:solidFill>
          </a:ln>
        </p:spPr>
        <p:txBody>
          <a:bodyPr wrap="square" lIns="0" tIns="0" rIns="0" bIns="0" rtlCol="0"/>
          <a:lstStyle/>
          <a:p/>
        </p:txBody>
      </p:sp>
      <p:sp>
        <p:nvSpPr>
          <p:cNvPr id="31" name="object 31"/>
          <p:cNvSpPr/>
          <p:nvPr/>
        </p:nvSpPr>
        <p:spPr>
          <a:xfrm>
            <a:off x="3171825" y="812800"/>
            <a:ext cx="76200" cy="370205"/>
          </a:xfrm>
          <a:custGeom>
            <a:avLst/>
            <a:gdLst/>
            <a:ahLst/>
            <a:cxnLst/>
            <a:rect l="l" t="t" r="r" b="b"/>
            <a:pathLst>
              <a:path w="76200" h="370205">
                <a:moveTo>
                  <a:pt x="47625" y="63500"/>
                </a:moveTo>
                <a:lnTo>
                  <a:pt x="28575" y="63500"/>
                </a:lnTo>
                <a:lnTo>
                  <a:pt x="28575" y="369950"/>
                </a:lnTo>
                <a:lnTo>
                  <a:pt x="47625" y="369950"/>
                </a:lnTo>
                <a:lnTo>
                  <a:pt x="47625" y="63500"/>
                </a:lnTo>
                <a:close/>
              </a:path>
              <a:path w="76200" h="370205">
                <a:moveTo>
                  <a:pt x="38100" y="0"/>
                </a:moveTo>
                <a:lnTo>
                  <a:pt x="0" y="76200"/>
                </a:lnTo>
                <a:lnTo>
                  <a:pt x="28575" y="76200"/>
                </a:lnTo>
                <a:lnTo>
                  <a:pt x="28575" y="63500"/>
                </a:lnTo>
                <a:lnTo>
                  <a:pt x="69850" y="63500"/>
                </a:lnTo>
                <a:lnTo>
                  <a:pt x="38100" y="0"/>
                </a:lnTo>
                <a:close/>
              </a:path>
              <a:path w="76200" h="370205">
                <a:moveTo>
                  <a:pt x="69850" y="63500"/>
                </a:moveTo>
                <a:lnTo>
                  <a:pt x="47625" y="63500"/>
                </a:lnTo>
                <a:lnTo>
                  <a:pt x="47625" y="76200"/>
                </a:lnTo>
                <a:lnTo>
                  <a:pt x="76200" y="76200"/>
                </a:lnTo>
                <a:lnTo>
                  <a:pt x="69850" y="63500"/>
                </a:lnTo>
                <a:close/>
              </a:path>
            </a:pathLst>
          </a:custGeom>
          <a:solidFill>
            <a:srgbClr val="000000"/>
          </a:solidFill>
        </p:spPr>
        <p:txBody>
          <a:bodyPr wrap="square" lIns="0" tIns="0" rIns="0" bIns="0" rtlCol="0"/>
          <a:lstStyle/>
          <a:p/>
        </p:txBody>
      </p:sp>
      <p:sp>
        <p:nvSpPr>
          <p:cNvPr id="32" name="object 32"/>
          <p:cNvSpPr/>
          <p:nvPr/>
        </p:nvSpPr>
        <p:spPr>
          <a:xfrm>
            <a:off x="3057525" y="2384425"/>
            <a:ext cx="76200" cy="506730"/>
          </a:xfrm>
          <a:custGeom>
            <a:avLst/>
            <a:gdLst/>
            <a:ahLst/>
            <a:cxnLst/>
            <a:rect l="l" t="t" r="r" b="b"/>
            <a:pathLst>
              <a:path w="76200" h="506730">
                <a:moveTo>
                  <a:pt x="47625" y="63500"/>
                </a:moveTo>
                <a:lnTo>
                  <a:pt x="28575" y="63500"/>
                </a:lnTo>
                <a:lnTo>
                  <a:pt x="28575" y="506475"/>
                </a:lnTo>
                <a:lnTo>
                  <a:pt x="47625" y="506475"/>
                </a:lnTo>
                <a:lnTo>
                  <a:pt x="47625" y="63500"/>
                </a:lnTo>
                <a:close/>
              </a:path>
              <a:path w="76200" h="506730">
                <a:moveTo>
                  <a:pt x="38100" y="0"/>
                </a:moveTo>
                <a:lnTo>
                  <a:pt x="0" y="76200"/>
                </a:lnTo>
                <a:lnTo>
                  <a:pt x="28575" y="76200"/>
                </a:lnTo>
                <a:lnTo>
                  <a:pt x="28575" y="63500"/>
                </a:lnTo>
                <a:lnTo>
                  <a:pt x="69850" y="63500"/>
                </a:lnTo>
                <a:lnTo>
                  <a:pt x="38100" y="0"/>
                </a:lnTo>
                <a:close/>
              </a:path>
              <a:path w="76200" h="506730">
                <a:moveTo>
                  <a:pt x="69850" y="63500"/>
                </a:moveTo>
                <a:lnTo>
                  <a:pt x="47625" y="63500"/>
                </a:lnTo>
                <a:lnTo>
                  <a:pt x="47625" y="76200"/>
                </a:lnTo>
                <a:lnTo>
                  <a:pt x="76200" y="76200"/>
                </a:lnTo>
                <a:lnTo>
                  <a:pt x="69850" y="63500"/>
                </a:lnTo>
                <a:close/>
              </a:path>
            </a:pathLst>
          </a:custGeom>
          <a:solidFill>
            <a:srgbClr val="FF0000"/>
          </a:solidFill>
        </p:spPr>
        <p:txBody>
          <a:bodyPr wrap="square" lIns="0" tIns="0" rIns="0" bIns="0" rtlCol="0"/>
          <a:lstStyle/>
          <a:p/>
        </p:txBody>
      </p:sp>
      <p:sp>
        <p:nvSpPr>
          <p:cNvPr id="33" name="object 33"/>
          <p:cNvSpPr/>
          <p:nvPr/>
        </p:nvSpPr>
        <p:spPr>
          <a:xfrm>
            <a:off x="3381375" y="2393950"/>
            <a:ext cx="76200" cy="247650"/>
          </a:xfrm>
          <a:prstGeom prst="rect">
            <a:avLst/>
          </a:prstGeom>
          <a:blipFill>
            <a:blip r:embed="rId1" cstate="print"/>
            <a:stretch>
              <a:fillRect/>
            </a:stretch>
          </a:blipFill>
        </p:spPr>
        <p:txBody>
          <a:bodyPr wrap="square" lIns="0" tIns="0" rIns="0" bIns="0" rtlCol="0"/>
          <a:lstStyle/>
          <a:p/>
        </p:txBody>
      </p:sp>
      <p:sp>
        <p:nvSpPr>
          <p:cNvPr id="34" name="object 34"/>
          <p:cNvSpPr txBox="1"/>
          <p:nvPr/>
        </p:nvSpPr>
        <p:spPr>
          <a:xfrm>
            <a:off x="4408551" y="1190688"/>
            <a:ext cx="1609725" cy="284480"/>
          </a:xfrm>
          <a:prstGeom prst="rect">
            <a:avLst/>
          </a:prstGeom>
          <a:solidFill>
            <a:srgbClr val="EAEAEA"/>
          </a:solidFill>
          <a:ln w="9525">
            <a:solidFill>
              <a:srgbClr val="000000"/>
            </a:solidFill>
          </a:ln>
        </p:spPr>
        <p:txBody>
          <a:bodyPr vert="horz" wrap="square" lIns="0" tIns="42545" rIns="0" bIns="0" rtlCol="0">
            <a:spAutoFit/>
          </a:bodyPr>
          <a:lstStyle/>
          <a:p>
            <a:pPr marL="323850">
              <a:lnSpc>
                <a:spcPct val="100000"/>
              </a:lnSpc>
              <a:spcBef>
                <a:spcPts val="335"/>
              </a:spcBef>
            </a:pPr>
            <a:r>
              <a:rPr sz="1200" b="1" spc="5" dirty="0">
                <a:latin typeface="宋体" panose="02010600030101010101" pitchFamily="2" charset="-122"/>
                <a:cs typeface="宋体" panose="02010600030101010101" pitchFamily="2" charset="-122"/>
              </a:rPr>
              <a:t>浮点加</a:t>
            </a:r>
            <a:r>
              <a:rPr sz="1200" b="1" dirty="0">
                <a:latin typeface="Times New Roman" panose="02020603050405020304"/>
                <a:cs typeface="Times New Roman" panose="02020603050405020304"/>
              </a:rPr>
              <a:t>/</a:t>
            </a:r>
            <a:r>
              <a:rPr sz="1200" b="1" spc="-5" dirty="0">
                <a:latin typeface="宋体" panose="02010600030101010101" pitchFamily="2" charset="-122"/>
                <a:cs typeface="宋体" panose="02010600030101010101" pitchFamily="2" charset="-122"/>
              </a:rPr>
              <a:t>减法器</a:t>
            </a:r>
            <a:endParaRPr sz="1200">
              <a:latin typeface="宋体" panose="02010600030101010101" pitchFamily="2" charset="-122"/>
              <a:cs typeface="宋体" panose="02010600030101010101" pitchFamily="2" charset="-122"/>
            </a:endParaRPr>
          </a:p>
        </p:txBody>
      </p:sp>
      <p:sp>
        <p:nvSpPr>
          <p:cNvPr id="35" name="object 35"/>
          <p:cNvSpPr txBox="1"/>
          <p:nvPr/>
        </p:nvSpPr>
        <p:spPr>
          <a:xfrm>
            <a:off x="6637401" y="1169987"/>
            <a:ext cx="1609725" cy="284480"/>
          </a:xfrm>
          <a:prstGeom prst="rect">
            <a:avLst/>
          </a:prstGeom>
          <a:solidFill>
            <a:srgbClr val="EAEAEA"/>
          </a:solidFill>
          <a:ln w="9525">
            <a:solidFill>
              <a:srgbClr val="000000"/>
            </a:solidFill>
          </a:ln>
        </p:spPr>
        <p:txBody>
          <a:bodyPr vert="horz" wrap="square" lIns="0" tIns="43180" rIns="0" bIns="0" rtlCol="0">
            <a:spAutoFit/>
          </a:bodyPr>
          <a:lstStyle/>
          <a:p>
            <a:pPr marL="324485">
              <a:lnSpc>
                <a:spcPct val="100000"/>
              </a:lnSpc>
              <a:spcBef>
                <a:spcPts val="340"/>
              </a:spcBef>
            </a:pPr>
            <a:r>
              <a:rPr sz="1200" b="1" dirty="0">
                <a:latin typeface="宋体" panose="02010600030101010101" pitchFamily="2" charset="-122"/>
                <a:cs typeface="宋体" panose="02010600030101010101" pitchFamily="2" charset="-122"/>
              </a:rPr>
              <a:t>浮点乘</a:t>
            </a:r>
            <a:r>
              <a:rPr sz="1200" b="1" dirty="0">
                <a:latin typeface="Times New Roman" panose="02020603050405020304"/>
                <a:cs typeface="Times New Roman" panose="02020603050405020304"/>
              </a:rPr>
              <a:t>/</a:t>
            </a:r>
            <a:r>
              <a:rPr sz="1200" b="1" spc="-10" dirty="0">
                <a:latin typeface="宋体" panose="02010600030101010101" pitchFamily="2" charset="-122"/>
                <a:cs typeface="宋体" panose="02010600030101010101" pitchFamily="2" charset="-122"/>
              </a:rPr>
              <a:t>除法器</a:t>
            </a:r>
            <a:endParaRPr sz="1200">
              <a:latin typeface="宋体" panose="02010600030101010101" pitchFamily="2" charset="-122"/>
              <a:cs typeface="宋体" panose="02010600030101010101" pitchFamily="2" charset="-122"/>
            </a:endParaRPr>
          </a:p>
        </p:txBody>
      </p:sp>
      <p:sp>
        <p:nvSpPr>
          <p:cNvPr id="36" name="object 36"/>
          <p:cNvSpPr txBox="1"/>
          <p:nvPr/>
        </p:nvSpPr>
        <p:spPr>
          <a:xfrm>
            <a:off x="2700401" y="1160462"/>
            <a:ext cx="1054100" cy="1224280"/>
          </a:xfrm>
          <a:prstGeom prst="rect">
            <a:avLst/>
          </a:prstGeom>
          <a:solidFill>
            <a:srgbClr val="EAEAEA"/>
          </a:solidFill>
          <a:ln w="9525">
            <a:solidFill>
              <a:srgbClr val="000000"/>
            </a:solidFill>
          </a:ln>
        </p:spPr>
        <p:txBody>
          <a:bodyPr vert="horz" wrap="square" lIns="0" tIns="5715" rIns="0" bIns="0" rtlCol="0">
            <a:spAutoFit/>
          </a:bodyPr>
          <a:lstStyle/>
          <a:p>
            <a:pPr>
              <a:lnSpc>
                <a:spcPct val="100000"/>
              </a:lnSpc>
              <a:spcBef>
                <a:spcPts val="45"/>
              </a:spcBef>
            </a:pPr>
            <a:endParaRPr sz="1500">
              <a:latin typeface="Times New Roman" panose="02020603050405020304"/>
              <a:cs typeface="Times New Roman" panose="02020603050405020304"/>
            </a:endParaRPr>
          </a:p>
          <a:p>
            <a:pPr marL="372745" marR="188595" indent="-173990">
              <a:lnSpc>
                <a:spcPct val="150000"/>
              </a:lnSpc>
              <a:spcBef>
                <a:spcPts val="5"/>
              </a:spcBef>
            </a:pPr>
            <a:r>
              <a:rPr sz="1200" b="1" spc="5" dirty="0">
                <a:latin typeface="宋体" panose="02010600030101010101" pitchFamily="2" charset="-122"/>
                <a:cs typeface="宋体" panose="02010600030101010101" pitchFamily="2" charset="-122"/>
              </a:rPr>
              <a:t>定点</a:t>
            </a:r>
            <a:r>
              <a:rPr sz="1200" b="1" dirty="0">
                <a:latin typeface="Times New Roman" panose="02020603050405020304"/>
                <a:cs typeface="Times New Roman" panose="02020603050405020304"/>
              </a:rPr>
              <a:t>/</a:t>
            </a:r>
            <a:r>
              <a:rPr sz="1200" b="1" spc="5" dirty="0">
                <a:latin typeface="宋体" panose="02010600030101010101" pitchFamily="2" charset="-122"/>
                <a:cs typeface="宋体" panose="02010600030101010101" pitchFamily="2" charset="-122"/>
              </a:rPr>
              <a:t>访存 部件</a:t>
            </a:r>
            <a:endParaRPr sz="1200">
              <a:latin typeface="宋体" panose="02010600030101010101" pitchFamily="2" charset="-122"/>
              <a:cs typeface="宋体" panose="02010600030101010101" pitchFamily="2" charset="-122"/>
            </a:endParaRPr>
          </a:p>
        </p:txBody>
      </p:sp>
      <p:sp>
        <p:nvSpPr>
          <p:cNvPr id="37" name="object 37"/>
          <p:cNvSpPr txBox="1"/>
          <p:nvPr/>
        </p:nvSpPr>
        <p:spPr>
          <a:xfrm>
            <a:off x="4559934" y="4385817"/>
            <a:ext cx="64135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宋体" panose="02010600030101010101" pitchFamily="2" charset="-122"/>
                <a:cs typeface="宋体" panose="02010600030101010101" pitchFamily="2" charset="-122"/>
              </a:rPr>
              <a:t>指令队列</a:t>
            </a:r>
            <a:endParaRPr sz="1200">
              <a:latin typeface="宋体" panose="02010600030101010101" pitchFamily="2" charset="-122"/>
              <a:cs typeface="宋体" panose="02010600030101010101" pitchFamily="2" charset="-122"/>
            </a:endParaRPr>
          </a:p>
        </p:txBody>
      </p:sp>
      <p:sp>
        <p:nvSpPr>
          <p:cNvPr id="39" name="标题 3"/>
          <p:cNvSpPr txBox="1"/>
          <p:nvPr/>
        </p:nvSpPr>
        <p:spPr>
          <a:xfrm>
            <a:off x="0" y="3"/>
            <a:ext cx="9144000" cy="755581"/>
          </a:xfrm>
          <a:prstGeom prst="rect">
            <a:avLst/>
          </a:prstGeom>
          <a:solidFill>
            <a:srgbClr val="02409A"/>
          </a:solidFill>
          <a:ln>
            <a:noFill/>
          </a:ln>
          <a:effectLst>
            <a:outerShdw blurRad="44450" dist="27940" dir="5400000" algn="ctr">
              <a:srgbClr val="000000">
                <a:alpha val="32000"/>
              </a:srgbClr>
            </a:outerShdw>
          </a:effectLst>
        </p:spPr>
        <p:txBody>
          <a:bodyPr tIns="0" bIns="0" anchor="ctr"/>
          <a:lstStyle/>
          <a:p>
            <a:pPr algn="ctr">
              <a:spcBef>
                <a:spcPct val="0"/>
              </a:spcBef>
              <a:defRPr/>
            </a:pPr>
            <a:endParaRPr lang="en-US" altLang="zh-CN" sz="2475" b="1" dirty="0">
              <a:solidFill>
                <a:schemeClr val="bg1"/>
              </a:solidFill>
              <a:latin typeface="微软雅黑" panose="020B0503020204020204" pitchFamily="34" charset="-122"/>
              <a:ea typeface="微软雅黑" panose="020B0503020204020204" pitchFamily="34" charset="-122"/>
            </a:endParaRPr>
          </a:p>
        </p:txBody>
      </p:sp>
      <p:pic>
        <p:nvPicPr>
          <p:cNvPr id="40" name="图片 39"/>
          <p:cNvPicPr>
            <a:picLocks noChangeAspect="1"/>
          </p:cNvPicPr>
          <p:nvPr/>
        </p:nvPicPr>
        <p:blipFill rotWithShape="1">
          <a:blip r:embed="rId2"/>
          <a:srcRect l="8177" t="2247" r="9531" b="2992"/>
          <a:stretch>
            <a:fillRect/>
          </a:stretch>
        </p:blipFill>
        <p:spPr>
          <a:xfrm>
            <a:off x="8408701" y="83713"/>
            <a:ext cx="596509" cy="588159"/>
          </a:xfrm>
          <a:prstGeom prst="ellipse">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4717341" y="4625985"/>
          <a:ext cx="1460499" cy="1169720"/>
        </p:xfrm>
        <a:graphic>
          <a:graphicData uri="http://schemas.openxmlformats.org/drawingml/2006/table">
            <a:tbl>
              <a:tblPr firstRow="1" bandRow="1">
                <a:tableStyleId>{2D5ABB26-0587-4C30-8999-92F81FD0307C}</a:tableStyleId>
              </a:tblPr>
              <a:tblGrid>
                <a:gridCol w="376555"/>
                <a:gridCol w="365125"/>
                <a:gridCol w="365125"/>
                <a:gridCol w="353694"/>
              </a:tblGrid>
              <a:tr h="198077">
                <a:tc>
                  <a:txBody>
                    <a:bodyPr/>
                    <a:lstStyle/>
                    <a:p>
                      <a:pPr marR="26670" algn="r">
                        <a:lnSpc>
                          <a:spcPct val="100000"/>
                        </a:lnSpc>
                        <a:spcBef>
                          <a:spcPts val="135"/>
                        </a:spcBef>
                      </a:pPr>
                      <a:r>
                        <a:rPr sz="900" b="1" spc="175" dirty="0">
                          <a:latin typeface="Courier New" panose="02070309020205020404"/>
                          <a:cs typeface="Courier New" panose="02070309020205020404"/>
                        </a:rPr>
                        <a:t>DI</a:t>
                      </a:r>
                      <a:r>
                        <a:rPr sz="900" b="1" dirty="0">
                          <a:latin typeface="Courier New" panose="02070309020205020404"/>
                          <a:cs typeface="Courier New" panose="02070309020205020404"/>
                        </a:rPr>
                        <a:t>V</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L w="6350">
                      <a:solidFill>
                        <a:srgbClr val="000000"/>
                      </a:solidFill>
                      <a:prstDash val="solid"/>
                    </a:lnL>
                    <a:lnT w="6350">
                      <a:solidFill>
                        <a:srgbClr val="000000"/>
                      </a:solidFill>
                      <a:prstDash val="solid"/>
                    </a:lnT>
                    <a:lnB w="6350">
                      <a:solidFill>
                        <a:srgbClr val="000000"/>
                      </a:solidFill>
                      <a:prstDash val="solid"/>
                    </a:lnB>
                  </a:tcPr>
                </a:tc>
                <a:tc>
                  <a:txBody>
                    <a:bodyPr/>
                    <a:lstStyle/>
                    <a:p>
                      <a:pPr marL="56515">
                        <a:lnSpc>
                          <a:spcPct val="100000"/>
                        </a:lnSpc>
                        <a:spcBef>
                          <a:spcPts val="135"/>
                        </a:spcBef>
                      </a:pPr>
                      <a:r>
                        <a:rPr sz="900" b="1" spc="85" dirty="0">
                          <a:solidFill>
                            <a:srgbClr val="FF0000"/>
                          </a:solidFill>
                          <a:latin typeface="Courier New" panose="02070309020205020404"/>
                          <a:cs typeface="Courier New" panose="02070309020205020404"/>
                        </a:rPr>
                        <a:t>F0</a:t>
                      </a:r>
                      <a:r>
                        <a:rPr sz="900" b="1" spc="-390" dirty="0">
                          <a:solidFill>
                            <a:srgbClr val="FF0000"/>
                          </a:solidFill>
                          <a:latin typeface="Courier New" panose="02070309020205020404"/>
                          <a:cs typeface="Courier New" panose="02070309020205020404"/>
                        </a:rPr>
                        <a:t> </a:t>
                      </a:r>
                      <a:r>
                        <a:rPr sz="900" b="1" dirty="0">
                          <a:latin typeface="Courier New" panose="02070309020205020404"/>
                          <a:cs typeface="Courier New" panose="02070309020205020404"/>
                        </a:rPr>
                        <a:t>,</a:t>
                      </a:r>
                      <a:endParaRPr sz="900">
                        <a:latin typeface="Courier New" panose="02070309020205020404"/>
                        <a:cs typeface="Courier New" panose="02070309020205020404"/>
                      </a:endParaRPr>
                    </a:p>
                  </a:txBody>
                  <a:tcPr marL="0" marR="0" marT="17145" marB="0">
                    <a:lnT w="6350">
                      <a:solidFill>
                        <a:srgbClr val="000000"/>
                      </a:solidFill>
                      <a:prstDash val="solid"/>
                    </a:lnT>
                    <a:lnB w="6350">
                      <a:solidFill>
                        <a:srgbClr val="000000"/>
                      </a:solidFill>
                      <a:prstDash val="solid"/>
                    </a:lnB>
                  </a:tcPr>
                </a:tc>
                <a:tc>
                  <a:txBody>
                    <a:bodyPr/>
                    <a:lstStyle/>
                    <a:p>
                      <a:pPr marL="22225" algn="ctr">
                        <a:lnSpc>
                          <a:spcPct val="100000"/>
                        </a:lnSpc>
                        <a:spcBef>
                          <a:spcPts val="135"/>
                        </a:spcBef>
                      </a:pPr>
                      <a:r>
                        <a:rPr sz="900" b="1" spc="114" dirty="0">
                          <a:latin typeface="Courier New" panose="02070309020205020404"/>
                          <a:cs typeface="Courier New" panose="02070309020205020404"/>
                        </a:rPr>
                        <a:t>F1,</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T w="6350">
                      <a:solidFill>
                        <a:srgbClr val="000000"/>
                      </a:solidFill>
                      <a:prstDash val="solid"/>
                    </a:lnT>
                    <a:lnB w="6350">
                      <a:solidFill>
                        <a:srgbClr val="000000"/>
                      </a:solidFill>
                      <a:prstDash val="solid"/>
                    </a:lnB>
                  </a:tcPr>
                </a:tc>
                <a:tc>
                  <a:txBody>
                    <a:bodyPr/>
                    <a:lstStyle/>
                    <a:p>
                      <a:pPr marL="56515">
                        <a:lnSpc>
                          <a:spcPct val="100000"/>
                        </a:lnSpc>
                        <a:spcBef>
                          <a:spcPts val="135"/>
                        </a:spcBef>
                      </a:pPr>
                      <a:r>
                        <a:rPr sz="900" b="1" spc="85" dirty="0">
                          <a:latin typeface="Courier New" panose="02070309020205020404"/>
                          <a:cs typeface="Courier New" panose="02070309020205020404"/>
                        </a:rPr>
                        <a:t>F2</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R w="6350">
                      <a:solidFill>
                        <a:srgbClr val="000000"/>
                      </a:solidFill>
                      <a:prstDash val="solid"/>
                    </a:lnR>
                    <a:lnT w="6350">
                      <a:solidFill>
                        <a:srgbClr val="000000"/>
                      </a:solidFill>
                      <a:prstDash val="solid"/>
                    </a:lnT>
                    <a:lnB w="6350">
                      <a:solidFill>
                        <a:srgbClr val="000000"/>
                      </a:solidFill>
                      <a:prstDash val="solid"/>
                    </a:lnB>
                  </a:tcPr>
                </a:tc>
              </a:tr>
              <a:tr h="197657">
                <a:tc>
                  <a:txBody>
                    <a:bodyPr/>
                    <a:lstStyle/>
                    <a:p>
                      <a:pPr marR="26670" algn="r">
                        <a:lnSpc>
                          <a:spcPct val="100000"/>
                        </a:lnSpc>
                        <a:spcBef>
                          <a:spcPts val="135"/>
                        </a:spcBef>
                      </a:pPr>
                      <a:r>
                        <a:rPr sz="900" b="1" spc="175" dirty="0">
                          <a:latin typeface="Courier New" panose="02070309020205020404"/>
                          <a:cs typeface="Courier New" panose="02070309020205020404"/>
                        </a:rPr>
                        <a:t>MU</a:t>
                      </a:r>
                      <a:r>
                        <a:rPr sz="900" b="1" dirty="0">
                          <a:latin typeface="Courier New" panose="02070309020205020404"/>
                          <a:cs typeface="Courier New" panose="02070309020205020404"/>
                        </a:rPr>
                        <a:t>L</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L w="6350">
                      <a:solidFill>
                        <a:srgbClr val="000000"/>
                      </a:solidFill>
                      <a:prstDash val="solid"/>
                    </a:lnL>
                    <a:lnT w="6350">
                      <a:solidFill>
                        <a:srgbClr val="000000"/>
                      </a:solidFill>
                      <a:prstDash val="solid"/>
                    </a:lnT>
                    <a:lnB w="6350">
                      <a:solidFill>
                        <a:srgbClr val="000000"/>
                      </a:solidFill>
                      <a:prstDash val="solid"/>
                    </a:lnB>
                  </a:tcPr>
                </a:tc>
                <a:tc>
                  <a:txBody>
                    <a:bodyPr/>
                    <a:lstStyle/>
                    <a:p>
                      <a:pPr marL="56515">
                        <a:lnSpc>
                          <a:spcPct val="100000"/>
                        </a:lnSpc>
                        <a:spcBef>
                          <a:spcPts val="135"/>
                        </a:spcBef>
                      </a:pPr>
                      <a:r>
                        <a:rPr sz="900" b="1" spc="114" dirty="0">
                          <a:latin typeface="Courier New" panose="02070309020205020404"/>
                          <a:cs typeface="Courier New" panose="02070309020205020404"/>
                        </a:rPr>
                        <a:t>F3,</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T w="6350">
                      <a:solidFill>
                        <a:srgbClr val="000000"/>
                      </a:solidFill>
                      <a:prstDash val="solid"/>
                    </a:lnT>
                    <a:lnB w="6350">
                      <a:solidFill>
                        <a:srgbClr val="000000"/>
                      </a:solidFill>
                      <a:prstDash val="solid"/>
                    </a:lnB>
                  </a:tcPr>
                </a:tc>
                <a:tc>
                  <a:txBody>
                    <a:bodyPr/>
                    <a:lstStyle/>
                    <a:p>
                      <a:pPr algn="ctr">
                        <a:lnSpc>
                          <a:spcPct val="100000"/>
                        </a:lnSpc>
                        <a:spcBef>
                          <a:spcPts val="135"/>
                        </a:spcBef>
                      </a:pPr>
                      <a:r>
                        <a:rPr sz="900" b="1" spc="85" dirty="0">
                          <a:solidFill>
                            <a:srgbClr val="FF0000"/>
                          </a:solidFill>
                          <a:latin typeface="Courier New" panose="02070309020205020404"/>
                          <a:cs typeface="Courier New" panose="02070309020205020404"/>
                        </a:rPr>
                        <a:t>F0</a:t>
                      </a:r>
                      <a:r>
                        <a:rPr sz="900" b="1" spc="-395" dirty="0">
                          <a:solidFill>
                            <a:srgbClr val="FF0000"/>
                          </a:solidFill>
                          <a:latin typeface="Courier New" panose="02070309020205020404"/>
                          <a:cs typeface="Courier New" panose="02070309020205020404"/>
                        </a:rPr>
                        <a:t> </a:t>
                      </a:r>
                      <a:r>
                        <a:rPr sz="900" b="1" dirty="0">
                          <a:latin typeface="Courier New" panose="02070309020205020404"/>
                          <a:cs typeface="Courier New" panose="02070309020205020404"/>
                        </a:rPr>
                        <a:t>,</a:t>
                      </a:r>
                      <a:endParaRPr sz="900">
                        <a:latin typeface="Courier New" panose="02070309020205020404"/>
                        <a:cs typeface="Courier New" panose="02070309020205020404"/>
                      </a:endParaRPr>
                    </a:p>
                  </a:txBody>
                  <a:tcPr marL="0" marR="0" marT="17145" marB="0">
                    <a:lnT w="6350">
                      <a:solidFill>
                        <a:srgbClr val="000000"/>
                      </a:solidFill>
                      <a:prstDash val="solid"/>
                    </a:lnT>
                    <a:lnB w="6350">
                      <a:solidFill>
                        <a:srgbClr val="000000"/>
                      </a:solidFill>
                      <a:prstDash val="solid"/>
                    </a:lnB>
                  </a:tcPr>
                </a:tc>
                <a:tc>
                  <a:txBody>
                    <a:bodyPr/>
                    <a:lstStyle/>
                    <a:p>
                      <a:pPr marL="56515">
                        <a:lnSpc>
                          <a:spcPct val="100000"/>
                        </a:lnSpc>
                        <a:spcBef>
                          <a:spcPts val="135"/>
                        </a:spcBef>
                      </a:pPr>
                      <a:r>
                        <a:rPr sz="900" b="1" spc="85" dirty="0">
                          <a:latin typeface="Courier New" panose="02070309020205020404"/>
                          <a:cs typeface="Courier New" panose="02070309020205020404"/>
                        </a:rPr>
                        <a:t>F2</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R w="6350">
                      <a:solidFill>
                        <a:srgbClr val="000000"/>
                      </a:solidFill>
                      <a:prstDash val="solid"/>
                    </a:lnR>
                    <a:lnT w="6350">
                      <a:solidFill>
                        <a:srgbClr val="000000"/>
                      </a:solidFill>
                      <a:prstDash val="solid"/>
                    </a:lnT>
                    <a:lnB w="6350">
                      <a:solidFill>
                        <a:srgbClr val="000000"/>
                      </a:solidFill>
                      <a:prstDash val="solid"/>
                    </a:lnB>
                  </a:tcPr>
                </a:tc>
              </a:tr>
              <a:tr h="197911">
                <a:tc>
                  <a:txBody>
                    <a:bodyPr/>
                    <a:lstStyle/>
                    <a:p>
                      <a:pPr marR="26670" algn="r">
                        <a:lnSpc>
                          <a:spcPct val="100000"/>
                        </a:lnSpc>
                        <a:spcBef>
                          <a:spcPts val="135"/>
                        </a:spcBef>
                      </a:pPr>
                      <a:r>
                        <a:rPr sz="900" b="1" spc="175" dirty="0">
                          <a:latin typeface="Courier New" panose="02070309020205020404"/>
                          <a:cs typeface="Courier New" panose="02070309020205020404"/>
                        </a:rPr>
                        <a:t>AD</a:t>
                      </a:r>
                      <a:r>
                        <a:rPr sz="900" b="1" dirty="0">
                          <a:latin typeface="Courier New" panose="02070309020205020404"/>
                          <a:cs typeface="Courier New" panose="02070309020205020404"/>
                        </a:rPr>
                        <a:t>D</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L w="6350">
                      <a:solidFill>
                        <a:srgbClr val="000000"/>
                      </a:solidFill>
                      <a:prstDash val="solid"/>
                    </a:lnL>
                    <a:lnT w="6350">
                      <a:solidFill>
                        <a:srgbClr val="000000"/>
                      </a:solidFill>
                      <a:prstDash val="solid"/>
                    </a:lnT>
                    <a:lnB w="6350">
                      <a:solidFill>
                        <a:srgbClr val="000000"/>
                      </a:solidFill>
                      <a:prstDash val="solid"/>
                    </a:lnB>
                  </a:tcPr>
                </a:tc>
                <a:tc>
                  <a:txBody>
                    <a:bodyPr/>
                    <a:lstStyle/>
                    <a:p>
                      <a:pPr marL="56515">
                        <a:lnSpc>
                          <a:spcPct val="100000"/>
                        </a:lnSpc>
                        <a:spcBef>
                          <a:spcPts val="135"/>
                        </a:spcBef>
                      </a:pPr>
                      <a:r>
                        <a:rPr sz="900" b="1" spc="85" dirty="0">
                          <a:solidFill>
                            <a:srgbClr val="FF0000"/>
                          </a:solidFill>
                          <a:latin typeface="Courier New" panose="02070309020205020404"/>
                          <a:cs typeface="Courier New" panose="02070309020205020404"/>
                        </a:rPr>
                        <a:t>F0</a:t>
                      </a:r>
                      <a:r>
                        <a:rPr sz="900" b="1" spc="-390" dirty="0">
                          <a:solidFill>
                            <a:srgbClr val="FF0000"/>
                          </a:solidFill>
                          <a:latin typeface="Courier New" panose="02070309020205020404"/>
                          <a:cs typeface="Courier New" panose="02070309020205020404"/>
                        </a:rPr>
                        <a:t> </a:t>
                      </a:r>
                      <a:r>
                        <a:rPr sz="900" b="1" dirty="0">
                          <a:latin typeface="Courier New" panose="02070309020205020404"/>
                          <a:cs typeface="Courier New" panose="02070309020205020404"/>
                        </a:rPr>
                        <a:t>,</a:t>
                      </a:r>
                      <a:endParaRPr sz="900">
                        <a:latin typeface="Courier New" panose="02070309020205020404"/>
                        <a:cs typeface="Courier New" panose="02070309020205020404"/>
                      </a:endParaRPr>
                    </a:p>
                  </a:txBody>
                  <a:tcPr marL="0" marR="0" marT="17145" marB="0">
                    <a:lnT w="6350">
                      <a:solidFill>
                        <a:srgbClr val="000000"/>
                      </a:solidFill>
                      <a:prstDash val="solid"/>
                    </a:lnT>
                    <a:lnB w="6350">
                      <a:solidFill>
                        <a:srgbClr val="000000"/>
                      </a:solidFill>
                      <a:prstDash val="solid"/>
                    </a:lnB>
                  </a:tcPr>
                </a:tc>
                <a:tc>
                  <a:txBody>
                    <a:bodyPr/>
                    <a:lstStyle/>
                    <a:p>
                      <a:pPr marL="22225" algn="ctr">
                        <a:lnSpc>
                          <a:spcPct val="100000"/>
                        </a:lnSpc>
                        <a:spcBef>
                          <a:spcPts val="135"/>
                        </a:spcBef>
                      </a:pPr>
                      <a:r>
                        <a:rPr sz="900" b="1" spc="114" dirty="0">
                          <a:latin typeface="Courier New" panose="02070309020205020404"/>
                          <a:cs typeface="Courier New" panose="02070309020205020404"/>
                        </a:rPr>
                        <a:t>F1,</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T w="6350">
                      <a:solidFill>
                        <a:srgbClr val="000000"/>
                      </a:solidFill>
                      <a:prstDash val="solid"/>
                    </a:lnT>
                    <a:lnB w="6350">
                      <a:solidFill>
                        <a:srgbClr val="000000"/>
                      </a:solidFill>
                      <a:prstDash val="solid"/>
                    </a:lnB>
                  </a:tcPr>
                </a:tc>
                <a:tc>
                  <a:txBody>
                    <a:bodyPr/>
                    <a:lstStyle/>
                    <a:p>
                      <a:pPr marL="56515">
                        <a:lnSpc>
                          <a:spcPct val="100000"/>
                        </a:lnSpc>
                        <a:spcBef>
                          <a:spcPts val="135"/>
                        </a:spcBef>
                      </a:pPr>
                      <a:r>
                        <a:rPr sz="900" b="1" spc="85" dirty="0">
                          <a:latin typeface="Courier New" panose="02070309020205020404"/>
                          <a:cs typeface="Courier New" panose="02070309020205020404"/>
                        </a:rPr>
                        <a:t>F2</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R w="6350">
                      <a:solidFill>
                        <a:srgbClr val="000000"/>
                      </a:solidFill>
                      <a:prstDash val="solid"/>
                    </a:lnR>
                    <a:lnT w="6350">
                      <a:solidFill>
                        <a:srgbClr val="000000"/>
                      </a:solidFill>
                      <a:prstDash val="solid"/>
                    </a:lnT>
                    <a:lnB w="6350">
                      <a:solidFill>
                        <a:srgbClr val="000000"/>
                      </a:solidFill>
                      <a:prstDash val="solid"/>
                    </a:lnB>
                  </a:tcPr>
                </a:tc>
              </a:tr>
              <a:tr h="198014">
                <a:tc>
                  <a:txBody>
                    <a:bodyPr/>
                    <a:lstStyle/>
                    <a:p>
                      <a:pPr marR="26670" algn="r">
                        <a:lnSpc>
                          <a:spcPct val="100000"/>
                        </a:lnSpc>
                        <a:spcBef>
                          <a:spcPts val="135"/>
                        </a:spcBef>
                      </a:pPr>
                      <a:r>
                        <a:rPr sz="900" b="1" spc="175" dirty="0">
                          <a:latin typeface="Courier New" panose="02070309020205020404"/>
                          <a:cs typeface="Courier New" panose="02070309020205020404"/>
                        </a:rPr>
                        <a:t>MU</a:t>
                      </a:r>
                      <a:r>
                        <a:rPr sz="900" b="1" dirty="0">
                          <a:latin typeface="Courier New" panose="02070309020205020404"/>
                          <a:cs typeface="Courier New" panose="02070309020205020404"/>
                        </a:rPr>
                        <a:t>L</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L w="6350">
                      <a:solidFill>
                        <a:srgbClr val="000000"/>
                      </a:solidFill>
                      <a:prstDash val="solid"/>
                    </a:lnL>
                    <a:lnT w="6350">
                      <a:solidFill>
                        <a:srgbClr val="000000"/>
                      </a:solidFill>
                      <a:prstDash val="solid"/>
                    </a:lnT>
                    <a:lnB w="6350">
                      <a:solidFill>
                        <a:srgbClr val="000000"/>
                      </a:solidFill>
                      <a:prstDash val="solid"/>
                    </a:lnB>
                  </a:tcPr>
                </a:tc>
                <a:tc>
                  <a:txBody>
                    <a:bodyPr/>
                    <a:lstStyle/>
                    <a:p>
                      <a:pPr marL="56515">
                        <a:lnSpc>
                          <a:spcPct val="100000"/>
                        </a:lnSpc>
                        <a:spcBef>
                          <a:spcPts val="135"/>
                        </a:spcBef>
                      </a:pPr>
                      <a:r>
                        <a:rPr sz="900" b="1" spc="114" dirty="0">
                          <a:latin typeface="Courier New" panose="02070309020205020404"/>
                          <a:cs typeface="Courier New" panose="02070309020205020404"/>
                        </a:rPr>
                        <a:t>F3,</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T w="6350">
                      <a:solidFill>
                        <a:srgbClr val="000000"/>
                      </a:solidFill>
                      <a:prstDash val="solid"/>
                    </a:lnT>
                    <a:lnB w="6350">
                      <a:solidFill>
                        <a:srgbClr val="000000"/>
                      </a:solidFill>
                      <a:prstDash val="solid"/>
                    </a:lnB>
                  </a:tcPr>
                </a:tc>
                <a:tc>
                  <a:txBody>
                    <a:bodyPr/>
                    <a:lstStyle/>
                    <a:p>
                      <a:pPr algn="ctr">
                        <a:lnSpc>
                          <a:spcPct val="100000"/>
                        </a:lnSpc>
                        <a:spcBef>
                          <a:spcPts val="135"/>
                        </a:spcBef>
                      </a:pPr>
                      <a:r>
                        <a:rPr sz="900" b="1" spc="85" dirty="0">
                          <a:solidFill>
                            <a:srgbClr val="FF0000"/>
                          </a:solidFill>
                          <a:latin typeface="Courier New" panose="02070309020205020404"/>
                          <a:cs typeface="Courier New" panose="02070309020205020404"/>
                        </a:rPr>
                        <a:t>F0</a:t>
                      </a:r>
                      <a:r>
                        <a:rPr sz="900" b="1" spc="-395" dirty="0">
                          <a:solidFill>
                            <a:srgbClr val="FF0000"/>
                          </a:solidFill>
                          <a:latin typeface="Courier New" panose="02070309020205020404"/>
                          <a:cs typeface="Courier New" panose="02070309020205020404"/>
                        </a:rPr>
                        <a:t> </a:t>
                      </a:r>
                      <a:r>
                        <a:rPr sz="900" b="1" dirty="0">
                          <a:latin typeface="Courier New" panose="02070309020205020404"/>
                          <a:cs typeface="Courier New" panose="02070309020205020404"/>
                        </a:rPr>
                        <a:t>,</a:t>
                      </a:r>
                      <a:endParaRPr sz="900">
                        <a:latin typeface="Courier New" panose="02070309020205020404"/>
                        <a:cs typeface="Courier New" panose="02070309020205020404"/>
                      </a:endParaRPr>
                    </a:p>
                  </a:txBody>
                  <a:tcPr marL="0" marR="0" marT="17145" marB="0">
                    <a:lnT w="6350">
                      <a:solidFill>
                        <a:srgbClr val="000000"/>
                      </a:solidFill>
                      <a:prstDash val="solid"/>
                    </a:lnT>
                    <a:lnB w="6350">
                      <a:solidFill>
                        <a:srgbClr val="000000"/>
                      </a:solidFill>
                      <a:prstDash val="solid"/>
                    </a:lnB>
                  </a:tcPr>
                </a:tc>
                <a:tc>
                  <a:txBody>
                    <a:bodyPr/>
                    <a:lstStyle/>
                    <a:p>
                      <a:pPr marL="56515">
                        <a:lnSpc>
                          <a:spcPct val="100000"/>
                        </a:lnSpc>
                        <a:spcBef>
                          <a:spcPts val="135"/>
                        </a:spcBef>
                      </a:pPr>
                      <a:r>
                        <a:rPr sz="900" b="1" spc="85" dirty="0">
                          <a:latin typeface="Courier New" panose="02070309020205020404"/>
                          <a:cs typeface="Courier New" panose="02070309020205020404"/>
                        </a:rPr>
                        <a:t>F2</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R w="6350">
                      <a:solidFill>
                        <a:srgbClr val="000000"/>
                      </a:solidFill>
                      <a:prstDash val="solid"/>
                    </a:lnR>
                    <a:lnT w="6350">
                      <a:solidFill>
                        <a:srgbClr val="000000"/>
                      </a:solidFill>
                      <a:prstDash val="solid"/>
                    </a:lnT>
                    <a:lnB w="6350">
                      <a:solidFill>
                        <a:srgbClr val="000000"/>
                      </a:solidFill>
                      <a:prstDash val="solid"/>
                    </a:lnB>
                  </a:tcPr>
                </a:tc>
              </a:tr>
              <a:tr h="197702">
                <a:tc gridSpan="4">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hMerge="1">
                  <a:tcPr marL="0" marR="0" marT="0" marB="0"/>
                </a:tc>
                <a:tc hMerge="1">
                  <a:tcPr marL="0" marR="0" marT="0" marB="0"/>
                </a:tc>
              </a:tr>
              <a:tr h="180359">
                <a:tc gridSpan="4">
                  <a:txBody>
                    <a:bodyPr/>
                    <a:lstStyle/>
                    <a:p>
                      <a:pPr>
                        <a:lnSpc>
                          <a:spcPct val="100000"/>
                        </a:lnSpc>
                      </a:pPr>
                      <a:endParaRPr sz="10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hMerge="1">
                  <a:tcPr marL="0" marR="0" marT="0" marB="0"/>
                </a:tc>
                <a:tc hMerge="1">
                  <a:tcPr marL="0" marR="0" marT="0" marB="0"/>
                </a:tc>
              </a:tr>
            </a:tbl>
          </a:graphicData>
        </a:graphic>
      </p:graphicFrame>
      <p:graphicFrame>
        <p:nvGraphicFramePr>
          <p:cNvPr id="3" name="object 3"/>
          <p:cNvGraphicFramePr>
            <a:graphicFrameLocks noGrp="1"/>
          </p:cNvGraphicFramePr>
          <p:nvPr/>
        </p:nvGraphicFramePr>
        <p:xfrm>
          <a:off x="4731237" y="3241751"/>
          <a:ext cx="1452880" cy="776881"/>
        </p:xfrm>
        <a:graphic>
          <a:graphicData uri="http://schemas.openxmlformats.org/drawingml/2006/table">
            <a:tbl>
              <a:tblPr firstRow="1" bandRow="1">
                <a:tableStyleId>{2D5ABB26-0587-4C30-8999-92F81FD0307C}</a:tableStyleId>
              </a:tblPr>
              <a:tblGrid>
                <a:gridCol w="329565"/>
                <a:gridCol w="1123315"/>
              </a:tblGrid>
              <a:tr h="194116">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ct val="100000"/>
                        </a:lnSpc>
                        <a:spcBef>
                          <a:spcPts val="285"/>
                        </a:spcBef>
                      </a:pPr>
                      <a:r>
                        <a:rPr sz="850" b="1" spc="15" dirty="0">
                          <a:solidFill>
                            <a:srgbClr val="FF0000"/>
                          </a:solidFill>
                          <a:latin typeface="Times New Roman" panose="02020603050405020304"/>
                          <a:cs typeface="Times New Roman" panose="02020603050405020304"/>
                        </a:rPr>
                        <a:t>2</a:t>
                      </a:r>
                      <a:r>
                        <a:rPr sz="850" b="1" spc="-75" dirty="0">
                          <a:solidFill>
                            <a:srgbClr val="FF0000"/>
                          </a:solidFill>
                          <a:latin typeface="Times New Roman" panose="02020603050405020304"/>
                          <a:cs typeface="Times New Roman" panose="02020603050405020304"/>
                        </a:rPr>
                        <a:t> </a:t>
                      </a:r>
                      <a:r>
                        <a:rPr sz="850" b="1" spc="45" dirty="0">
                          <a:solidFill>
                            <a:srgbClr val="FF0000"/>
                          </a:solidFill>
                          <a:latin typeface="Times New Roman" panose="02020603050405020304"/>
                          <a:cs typeface="Times New Roman" panose="02020603050405020304"/>
                        </a:rPr>
                        <a:t>.0</a:t>
                      </a:r>
                      <a:endParaRPr sz="850">
                        <a:latin typeface="Times New Roman" panose="02020603050405020304"/>
                        <a:cs typeface="Times New Roman" panose="02020603050405020304"/>
                      </a:endParaRPr>
                    </a:p>
                  </a:txBody>
                  <a:tcPr marL="0" marR="0" marT="3619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4116">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ct val="100000"/>
                        </a:lnSpc>
                        <a:spcBef>
                          <a:spcPts val="285"/>
                        </a:spcBef>
                      </a:pPr>
                      <a:r>
                        <a:rPr sz="850" b="1" spc="15" dirty="0">
                          <a:latin typeface="Times New Roman" panose="02020603050405020304"/>
                          <a:cs typeface="Times New Roman" panose="02020603050405020304"/>
                        </a:rPr>
                        <a:t>1</a:t>
                      </a:r>
                      <a:r>
                        <a:rPr sz="850" b="1" spc="-75" dirty="0">
                          <a:latin typeface="Times New Roman" panose="02020603050405020304"/>
                          <a:cs typeface="Times New Roman" panose="02020603050405020304"/>
                        </a:rPr>
                        <a:t> </a:t>
                      </a:r>
                      <a:r>
                        <a:rPr sz="850" b="1" spc="45" dirty="0">
                          <a:latin typeface="Times New Roman" panose="02020603050405020304"/>
                          <a:cs typeface="Times New Roman" panose="02020603050405020304"/>
                        </a:rPr>
                        <a:t>.0</a:t>
                      </a:r>
                      <a:endParaRPr sz="850">
                        <a:latin typeface="Times New Roman" panose="02020603050405020304"/>
                        <a:cs typeface="Times New Roman" panose="02020603050405020304"/>
                      </a:endParaRPr>
                    </a:p>
                  </a:txBody>
                  <a:tcPr marL="0" marR="0" marT="3619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4216">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ct val="100000"/>
                        </a:lnSpc>
                        <a:spcBef>
                          <a:spcPts val="285"/>
                        </a:spcBef>
                      </a:pPr>
                      <a:r>
                        <a:rPr sz="850" b="1" spc="15" dirty="0">
                          <a:latin typeface="Times New Roman" panose="02020603050405020304"/>
                          <a:cs typeface="Times New Roman" panose="02020603050405020304"/>
                        </a:rPr>
                        <a:t>1</a:t>
                      </a:r>
                      <a:r>
                        <a:rPr sz="850" b="1" spc="-75" dirty="0">
                          <a:latin typeface="Times New Roman" panose="02020603050405020304"/>
                          <a:cs typeface="Times New Roman" panose="02020603050405020304"/>
                        </a:rPr>
                        <a:t> </a:t>
                      </a:r>
                      <a:r>
                        <a:rPr sz="850" b="1" spc="45" dirty="0">
                          <a:latin typeface="Times New Roman" panose="02020603050405020304"/>
                          <a:cs typeface="Times New Roman" panose="02020603050405020304"/>
                        </a:rPr>
                        <a:t>.0</a:t>
                      </a:r>
                      <a:endParaRPr sz="850">
                        <a:latin typeface="Times New Roman" panose="02020603050405020304"/>
                        <a:cs typeface="Times New Roman" panose="02020603050405020304"/>
                      </a:endParaRPr>
                    </a:p>
                  </a:txBody>
                  <a:tcPr marL="0" marR="0" marT="3619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4433">
                <a:tc>
                  <a:txBody>
                    <a:bodyPr/>
                    <a:lstStyle/>
                    <a:p>
                      <a:pPr marR="10795" algn="ctr">
                        <a:lnSpc>
                          <a:spcPct val="100000"/>
                        </a:lnSpc>
                        <a:spcBef>
                          <a:spcPts val="285"/>
                        </a:spcBef>
                      </a:pPr>
                      <a:r>
                        <a:rPr sz="850" b="1" dirty="0">
                          <a:latin typeface="Times New Roman" panose="02020603050405020304"/>
                          <a:cs typeface="Times New Roman" panose="02020603050405020304"/>
                        </a:rPr>
                        <a:t>1</a:t>
                      </a:r>
                      <a:endParaRPr sz="850">
                        <a:latin typeface="Times New Roman" panose="02020603050405020304"/>
                        <a:cs typeface="Times New Roman" panose="02020603050405020304"/>
                      </a:endParaRPr>
                    </a:p>
                  </a:txBody>
                  <a:tcPr marL="0" marR="0" marT="3619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ct val="100000"/>
                        </a:lnSpc>
                        <a:spcBef>
                          <a:spcPts val="285"/>
                        </a:spcBef>
                      </a:pPr>
                      <a:r>
                        <a:rPr sz="850" b="1" spc="15" dirty="0">
                          <a:latin typeface="Times New Roman" panose="02020603050405020304"/>
                          <a:cs typeface="Times New Roman" panose="02020603050405020304"/>
                        </a:rPr>
                        <a:t>1</a:t>
                      </a:r>
                      <a:r>
                        <a:rPr sz="850" b="1" spc="-75" dirty="0">
                          <a:latin typeface="Times New Roman" panose="02020603050405020304"/>
                          <a:cs typeface="Times New Roman" panose="02020603050405020304"/>
                        </a:rPr>
                        <a:t> </a:t>
                      </a:r>
                      <a:r>
                        <a:rPr sz="850" b="1" spc="45" dirty="0">
                          <a:latin typeface="Times New Roman" panose="02020603050405020304"/>
                          <a:cs typeface="Times New Roman" panose="02020603050405020304"/>
                        </a:rPr>
                        <a:t>.0</a:t>
                      </a:r>
                      <a:endParaRPr sz="850">
                        <a:latin typeface="Times New Roman" panose="02020603050405020304"/>
                        <a:cs typeface="Times New Roman" panose="02020603050405020304"/>
                      </a:endParaRPr>
                    </a:p>
                  </a:txBody>
                  <a:tcPr marL="0" marR="0" marT="3619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4" name="object 4"/>
          <p:cNvSpPr/>
          <p:nvPr/>
        </p:nvSpPr>
        <p:spPr>
          <a:xfrm>
            <a:off x="4841875" y="1471675"/>
            <a:ext cx="76200" cy="335280"/>
          </a:xfrm>
          <a:custGeom>
            <a:avLst/>
            <a:gdLst/>
            <a:ahLst/>
            <a:cxnLst/>
            <a:rect l="l" t="t" r="r" b="b"/>
            <a:pathLst>
              <a:path w="76200" h="335280">
                <a:moveTo>
                  <a:pt x="44450" y="63500"/>
                </a:moveTo>
                <a:lnTo>
                  <a:pt x="31750" y="63500"/>
                </a:lnTo>
                <a:lnTo>
                  <a:pt x="31750" y="334899"/>
                </a:lnTo>
                <a:lnTo>
                  <a:pt x="44450" y="334899"/>
                </a:lnTo>
                <a:lnTo>
                  <a:pt x="44450" y="63500"/>
                </a:lnTo>
                <a:close/>
              </a:path>
              <a:path w="76200" h="335280">
                <a:moveTo>
                  <a:pt x="38100" y="0"/>
                </a:moveTo>
                <a:lnTo>
                  <a:pt x="0" y="76200"/>
                </a:lnTo>
                <a:lnTo>
                  <a:pt x="31750" y="76200"/>
                </a:lnTo>
                <a:lnTo>
                  <a:pt x="31750" y="63500"/>
                </a:lnTo>
                <a:lnTo>
                  <a:pt x="69850" y="63500"/>
                </a:lnTo>
                <a:lnTo>
                  <a:pt x="38100" y="0"/>
                </a:lnTo>
                <a:close/>
              </a:path>
              <a:path w="76200" h="335280">
                <a:moveTo>
                  <a:pt x="69850" y="63500"/>
                </a:moveTo>
                <a:lnTo>
                  <a:pt x="44450" y="63500"/>
                </a:lnTo>
                <a:lnTo>
                  <a:pt x="44450" y="76200"/>
                </a:lnTo>
                <a:lnTo>
                  <a:pt x="76200" y="76200"/>
                </a:lnTo>
                <a:lnTo>
                  <a:pt x="69850" y="63500"/>
                </a:lnTo>
                <a:close/>
              </a:path>
            </a:pathLst>
          </a:custGeom>
          <a:solidFill>
            <a:srgbClr val="000000"/>
          </a:solidFill>
        </p:spPr>
        <p:txBody>
          <a:bodyPr wrap="square" lIns="0" tIns="0" rIns="0" bIns="0" rtlCol="0"/>
          <a:lstStyle/>
          <a:p/>
        </p:txBody>
      </p:sp>
      <p:sp>
        <p:nvSpPr>
          <p:cNvPr id="5" name="object 5"/>
          <p:cNvSpPr/>
          <p:nvPr/>
        </p:nvSpPr>
        <p:spPr>
          <a:xfrm>
            <a:off x="5502275" y="1471675"/>
            <a:ext cx="76200" cy="335280"/>
          </a:xfrm>
          <a:custGeom>
            <a:avLst/>
            <a:gdLst/>
            <a:ahLst/>
            <a:cxnLst/>
            <a:rect l="l" t="t" r="r" b="b"/>
            <a:pathLst>
              <a:path w="76200" h="335280">
                <a:moveTo>
                  <a:pt x="44450" y="63500"/>
                </a:moveTo>
                <a:lnTo>
                  <a:pt x="31750" y="63500"/>
                </a:lnTo>
                <a:lnTo>
                  <a:pt x="31750" y="334899"/>
                </a:lnTo>
                <a:lnTo>
                  <a:pt x="44450" y="334899"/>
                </a:lnTo>
                <a:lnTo>
                  <a:pt x="44450" y="63500"/>
                </a:lnTo>
                <a:close/>
              </a:path>
              <a:path w="76200" h="335280">
                <a:moveTo>
                  <a:pt x="38100" y="0"/>
                </a:moveTo>
                <a:lnTo>
                  <a:pt x="0" y="76200"/>
                </a:lnTo>
                <a:lnTo>
                  <a:pt x="31750" y="76200"/>
                </a:lnTo>
                <a:lnTo>
                  <a:pt x="31750" y="63500"/>
                </a:lnTo>
                <a:lnTo>
                  <a:pt x="69850" y="63500"/>
                </a:lnTo>
                <a:lnTo>
                  <a:pt x="38100" y="0"/>
                </a:lnTo>
                <a:close/>
              </a:path>
              <a:path w="76200" h="335280">
                <a:moveTo>
                  <a:pt x="69850" y="63500"/>
                </a:moveTo>
                <a:lnTo>
                  <a:pt x="44450" y="63500"/>
                </a:lnTo>
                <a:lnTo>
                  <a:pt x="44450" y="76200"/>
                </a:lnTo>
                <a:lnTo>
                  <a:pt x="76200" y="76200"/>
                </a:lnTo>
                <a:lnTo>
                  <a:pt x="69850" y="63500"/>
                </a:lnTo>
                <a:close/>
              </a:path>
            </a:pathLst>
          </a:custGeom>
          <a:solidFill>
            <a:srgbClr val="000000"/>
          </a:solidFill>
        </p:spPr>
        <p:txBody>
          <a:bodyPr wrap="square" lIns="0" tIns="0" rIns="0" bIns="0" rtlCol="0"/>
          <a:lstStyle/>
          <a:p/>
        </p:txBody>
      </p:sp>
      <p:sp>
        <p:nvSpPr>
          <p:cNvPr id="6" name="object 6"/>
          <p:cNvSpPr/>
          <p:nvPr/>
        </p:nvSpPr>
        <p:spPr>
          <a:xfrm>
            <a:off x="7064375" y="1458975"/>
            <a:ext cx="76200" cy="335280"/>
          </a:xfrm>
          <a:custGeom>
            <a:avLst/>
            <a:gdLst/>
            <a:ahLst/>
            <a:cxnLst/>
            <a:rect l="l" t="t" r="r" b="b"/>
            <a:pathLst>
              <a:path w="76200" h="335280">
                <a:moveTo>
                  <a:pt x="44450" y="63500"/>
                </a:moveTo>
                <a:lnTo>
                  <a:pt x="31750" y="63500"/>
                </a:lnTo>
                <a:lnTo>
                  <a:pt x="31750" y="334899"/>
                </a:lnTo>
                <a:lnTo>
                  <a:pt x="44450" y="334899"/>
                </a:lnTo>
                <a:lnTo>
                  <a:pt x="44450" y="63500"/>
                </a:lnTo>
                <a:close/>
              </a:path>
              <a:path w="76200" h="335280">
                <a:moveTo>
                  <a:pt x="38100" y="0"/>
                </a:moveTo>
                <a:lnTo>
                  <a:pt x="0" y="76200"/>
                </a:lnTo>
                <a:lnTo>
                  <a:pt x="31750" y="76200"/>
                </a:lnTo>
                <a:lnTo>
                  <a:pt x="31750" y="63500"/>
                </a:lnTo>
                <a:lnTo>
                  <a:pt x="69850" y="63500"/>
                </a:lnTo>
                <a:lnTo>
                  <a:pt x="38100" y="0"/>
                </a:lnTo>
                <a:close/>
              </a:path>
              <a:path w="76200" h="335280">
                <a:moveTo>
                  <a:pt x="69850" y="63500"/>
                </a:moveTo>
                <a:lnTo>
                  <a:pt x="44450" y="63500"/>
                </a:lnTo>
                <a:lnTo>
                  <a:pt x="44450" y="76200"/>
                </a:lnTo>
                <a:lnTo>
                  <a:pt x="76200" y="76200"/>
                </a:lnTo>
                <a:lnTo>
                  <a:pt x="69850" y="63500"/>
                </a:lnTo>
                <a:close/>
              </a:path>
            </a:pathLst>
          </a:custGeom>
          <a:solidFill>
            <a:srgbClr val="000000"/>
          </a:solidFill>
        </p:spPr>
        <p:txBody>
          <a:bodyPr wrap="square" lIns="0" tIns="0" rIns="0" bIns="0" rtlCol="0"/>
          <a:lstStyle/>
          <a:p/>
        </p:txBody>
      </p:sp>
      <p:sp>
        <p:nvSpPr>
          <p:cNvPr id="7" name="object 7"/>
          <p:cNvSpPr/>
          <p:nvPr/>
        </p:nvSpPr>
        <p:spPr>
          <a:xfrm>
            <a:off x="7775575" y="1446149"/>
            <a:ext cx="76200" cy="335280"/>
          </a:xfrm>
          <a:custGeom>
            <a:avLst/>
            <a:gdLst/>
            <a:ahLst/>
            <a:cxnLst/>
            <a:rect l="l" t="t" r="r" b="b"/>
            <a:pathLst>
              <a:path w="76200" h="335280">
                <a:moveTo>
                  <a:pt x="31750" y="76252"/>
                </a:moveTo>
                <a:lnTo>
                  <a:pt x="31750" y="335025"/>
                </a:lnTo>
                <a:lnTo>
                  <a:pt x="44450" y="335025"/>
                </a:lnTo>
                <a:lnTo>
                  <a:pt x="44450" y="76274"/>
                </a:lnTo>
                <a:lnTo>
                  <a:pt x="31750" y="76252"/>
                </a:lnTo>
                <a:close/>
              </a:path>
              <a:path w="76200" h="335280">
                <a:moveTo>
                  <a:pt x="69860" y="63626"/>
                </a:moveTo>
                <a:lnTo>
                  <a:pt x="44450" y="63626"/>
                </a:lnTo>
                <a:lnTo>
                  <a:pt x="44450" y="76274"/>
                </a:lnTo>
                <a:lnTo>
                  <a:pt x="76200" y="76326"/>
                </a:lnTo>
                <a:lnTo>
                  <a:pt x="69860" y="63626"/>
                </a:lnTo>
                <a:close/>
              </a:path>
              <a:path w="76200" h="335280">
                <a:moveTo>
                  <a:pt x="44450" y="63626"/>
                </a:moveTo>
                <a:lnTo>
                  <a:pt x="31750" y="63626"/>
                </a:lnTo>
                <a:lnTo>
                  <a:pt x="31750" y="76252"/>
                </a:lnTo>
                <a:lnTo>
                  <a:pt x="44450" y="76274"/>
                </a:lnTo>
                <a:lnTo>
                  <a:pt x="44450" y="63626"/>
                </a:lnTo>
                <a:close/>
              </a:path>
              <a:path w="76200" h="335280">
                <a:moveTo>
                  <a:pt x="38100" y="0"/>
                </a:moveTo>
                <a:lnTo>
                  <a:pt x="0" y="76200"/>
                </a:lnTo>
                <a:lnTo>
                  <a:pt x="31750" y="76252"/>
                </a:lnTo>
                <a:lnTo>
                  <a:pt x="31750" y="63626"/>
                </a:lnTo>
                <a:lnTo>
                  <a:pt x="69860" y="63626"/>
                </a:lnTo>
                <a:lnTo>
                  <a:pt x="38100" y="0"/>
                </a:lnTo>
                <a:close/>
              </a:path>
            </a:pathLst>
          </a:custGeom>
          <a:solidFill>
            <a:srgbClr val="000000"/>
          </a:solidFill>
        </p:spPr>
        <p:txBody>
          <a:bodyPr wrap="square" lIns="0" tIns="0" rIns="0" bIns="0" rtlCol="0"/>
          <a:lstStyle/>
          <a:p/>
        </p:txBody>
      </p:sp>
      <p:sp>
        <p:nvSpPr>
          <p:cNvPr id="8" name="object 8"/>
          <p:cNvSpPr/>
          <p:nvPr/>
        </p:nvSpPr>
        <p:spPr>
          <a:xfrm>
            <a:off x="5402198" y="4014723"/>
            <a:ext cx="76200" cy="617855"/>
          </a:xfrm>
          <a:custGeom>
            <a:avLst/>
            <a:gdLst/>
            <a:ahLst/>
            <a:cxnLst/>
            <a:rect l="l" t="t" r="r" b="b"/>
            <a:pathLst>
              <a:path w="76200" h="617854">
                <a:moveTo>
                  <a:pt x="47625" y="63500"/>
                </a:moveTo>
                <a:lnTo>
                  <a:pt x="28575" y="63500"/>
                </a:lnTo>
                <a:lnTo>
                  <a:pt x="28575" y="617601"/>
                </a:lnTo>
                <a:lnTo>
                  <a:pt x="47625" y="617601"/>
                </a:lnTo>
                <a:lnTo>
                  <a:pt x="47625" y="63500"/>
                </a:lnTo>
                <a:close/>
              </a:path>
              <a:path w="76200" h="617854">
                <a:moveTo>
                  <a:pt x="38100" y="0"/>
                </a:moveTo>
                <a:lnTo>
                  <a:pt x="0" y="76200"/>
                </a:lnTo>
                <a:lnTo>
                  <a:pt x="28575" y="76200"/>
                </a:lnTo>
                <a:lnTo>
                  <a:pt x="28575" y="63500"/>
                </a:lnTo>
                <a:lnTo>
                  <a:pt x="69850" y="63500"/>
                </a:lnTo>
                <a:lnTo>
                  <a:pt x="38100" y="0"/>
                </a:lnTo>
                <a:close/>
              </a:path>
              <a:path w="76200" h="617854">
                <a:moveTo>
                  <a:pt x="69850" y="63500"/>
                </a:moveTo>
                <a:lnTo>
                  <a:pt x="47625" y="63500"/>
                </a:lnTo>
                <a:lnTo>
                  <a:pt x="47625" y="76200"/>
                </a:lnTo>
                <a:lnTo>
                  <a:pt x="76200" y="76200"/>
                </a:lnTo>
                <a:lnTo>
                  <a:pt x="69850" y="63500"/>
                </a:lnTo>
                <a:close/>
              </a:path>
            </a:pathLst>
          </a:custGeom>
          <a:solidFill>
            <a:srgbClr val="000000"/>
          </a:solidFill>
        </p:spPr>
        <p:txBody>
          <a:bodyPr wrap="square" lIns="0" tIns="0" rIns="0" bIns="0" rtlCol="0"/>
          <a:lstStyle/>
          <a:p/>
        </p:txBody>
      </p:sp>
      <p:sp>
        <p:nvSpPr>
          <p:cNvPr id="9" name="object 9"/>
          <p:cNvSpPr/>
          <p:nvPr/>
        </p:nvSpPr>
        <p:spPr>
          <a:xfrm>
            <a:off x="5145023" y="2400300"/>
            <a:ext cx="76200" cy="247650"/>
          </a:xfrm>
          <a:prstGeom prst="rect">
            <a:avLst/>
          </a:prstGeom>
          <a:blipFill>
            <a:blip r:embed="rId1" cstate="print"/>
            <a:stretch>
              <a:fillRect/>
            </a:stretch>
          </a:blipFill>
        </p:spPr>
        <p:txBody>
          <a:bodyPr wrap="square" lIns="0" tIns="0" rIns="0" bIns="0" rtlCol="0"/>
          <a:lstStyle/>
          <a:p/>
        </p:txBody>
      </p:sp>
      <p:sp>
        <p:nvSpPr>
          <p:cNvPr id="10" name="object 10"/>
          <p:cNvSpPr/>
          <p:nvPr/>
        </p:nvSpPr>
        <p:spPr>
          <a:xfrm>
            <a:off x="7389748" y="2392426"/>
            <a:ext cx="76200" cy="260350"/>
          </a:xfrm>
          <a:custGeom>
            <a:avLst/>
            <a:gdLst/>
            <a:ahLst/>
            <a:cxnLst/>
            <a:rect l="l" t="t" r="r" b="b"/>
            <a:pathLst>
              <a:path w="76200" h="260350">
                <a:moveTo>
                  <a:pt x="28575" y="76120"/>
                </a:moveTo>
                <a:lnTo>
                  <a:pt x="28575" y="260350"/>
                </a:lnTo>
                <a:lnTo>
                  <a:pt x="47625" y="260350"/>
                </a:lnTo>
                <a:lnTo>
                  <a:pt x="47625" y="76152"/>
                </a:lnTo>
                <a:lnTo>
                  <a:pt x="28575" y="76120"/>
                </a:lnTo>
                <a:close/>
              </a:path>
              <a:path w="76200" h="260350">
                <a:moveTo>
                  <a:pt x="69786" y="63373"/>
                </a:moveTo>
                <a:lnTo>
                  <a:pt x="47625" y="63373"/>
                </a:lnTo>
                <a:lnTo>
                  <a:pt x="47625" y="76152"/>
                </a:lnTo>
                <a:lnTo>
                  <a:pt x="76200" y="76200"/>
                </a:lnTo>
                <a:lnTo>
                  <a:pt x="69786" y="63373"/>
                </a:lnTo>
                <a:close/>
              </a:path>
              <a:path w="76200" h="260350">
                <a:moveTo>
                  <a:pt x="47625" y="63373"/>
                </a:moveTo>
                <a:lnTo>
                  <a:pt x="28575" y="63373"/>
                </a:lnTo>
                <a:lnTo>
                  <a:pt x="28575" y="76120"/>
                </a:lnTo>
                <a:lnTo>
                  <a:pt x="47625" y="76152"/>
                </a:lnTo>
                <a:lnTo>
                  <a:pt x="47625" y="63373"/>
                </a:lnTo>
                <a:close/>
              </a:path>
              <a:path w="76200" h="260350">
                <a:moveTo>
                  <a:pt x="38100" y="0"/>
                </a:moveTo>
                <a:lnTo>
                  <a:pt x="0" y="76073"/>
                </a:lnTo>
                <a:lnTo>
                  <a:pt x="28575" y="76120"/>
                </a:lnTo>
                <a:lnTo>
                  <a:pt x="28575" y="63373"/>
                </a:lnTo>
                <a:lnTo>
                  <a:pt x="69786" y="63373"/>
                </a:lnTo>
                <a:lnTo>
                  <a:pt x="38100" y="0"/>
                </a:lnTo>
                <a:close/>
              </a:path>
            </a:pathLst>
          </a:custGeom>
          <a:solidFill>
            <a:srgbClr val="000000"/>
          </a:solidFill>
        </p:spPr>
        <p:txBody>
          <a:bodyPr wrap="square" lIns="0" tIns="0" rIns="0" bIns="0" rtlCol="0"/>
          <a:lstStyle/>
          <a:p/>
        </p:txBody>
      </p:sp>
      <p:sp>
        <p:nvSpPr>
          <p:cNvPr id="11" name="object 11"/>
          <p:cNvSpPr/>
          <p:nvPr/>
        </p:nvSpPr>
        <p:spPr>
          <a:xfrm>
            <a:off x="7408798" y="804926"/>
            <a:ext cx="76200" cy="370205"/>
          </a:xfrm>
          <a:custGeom>
            <a:avLst/>
            <a:gdLst/>
            <a:ahLst/>
            <a:cxnLst/>
            <a:rect l="l" t="t" r="r" b="b"/>
            <a:pathLst>
              <a:path w="76200" h="370205">
                <a:moveTo>
                  <a:pt x="47625" y="63500"/>
                </a:moveTo>
                <a:lnTo>
                  <a:pt x="28575" y="63500"/>
                </a:lnTo>
                <a:lnTo>
                  <a:pt x="28575" y="369824"/>
                </a:lnTo>
                <a:lnTo>
                  <a:pt x="47625" y="369824"/>
                </a:lnTo>
                <a:lnTo>
                  <a:pt x="47625" y="63500"/>
                </a:lnTo>
                <a:close/>
              </a:path>
              <a:path w="76200" h="370205">
                <a:moveTo>
                  <a:pt x="38100" y="0"/>
                </a:moveTo>
                <a:lnTo>
                  <a:pt x="0" y="76200"/>
                </a:lnTo>
                <a:lnTo>
                  <a:pt x="28575" y="76200"/>
                </a:lnTo>
                <a:lnTo>
                  <a:pt x="28575" y="63500"/>
                </a:lnTo>
                <a:lnTo>
                  <a:pt x="69850" y="63500"/>
                </a:lnTo>
                <a:lnTo>
                  <a:pt x="38100" y="0"/>
                </a:lnTo>
                <a:close/>
              </a:path>
              <a:path w="76200" h="370205">
                <a:moveTo>
                  <a:pt x="69850" y="63500"/>
                </a:moveTo>
                <a:lnTo>
                  <a:pt x="47625" y="63500"/>
                </a:lnTo>
                <a:lnTo>
                  <a:pt x="47625" y="76200"/>
                </a:lnTo>
                <a:lnTo>
                  <a:pt x="76200" y="76200"/>
                </a:lnTo>
                <a:lnTo>
                  <a:pt x="69850" y="63500"/>
                </a:lnTo>
                <a:close/>
              </a:path>
            </a:pathLst>
          </a:custGeom>
          <a:solidFill>
            <a:srgbClr val="FF0000"/>
          </a:solidFill>
        </p:spPr>
        <p:txBody>
          <a:bodyPr wrap="square" lIns="0" tIns="0" rIns="0" bIns="0" rtlCol="0"/>
          <a:lstStyle/>
          <a:p/>
        </p:txBody>
      </p:sp>
      <p:sp>
        <p:nvSpPr>
          <p:cNvPr id="12" name="object 12"/>
          <p:cNvSpPr/>
          <p:nvPr/>
        </p:nvSpPr>
        <p:spPr>
          <a:xfrm>
            <a:off x="5210175" y="822325"/>
            <a:ext cx="76200" cy="370205"/>
          </a:xfrm>
          <a:custGeom>
            <a:avLst/>
            <a:gdLst/>
            <a:ahLst/>
            <a:cxnLst/>
            <a:rect l="l" t="t" r="r" b="b"/>
            <a:pathLst>
              <a:path w="76200" h="370205">
                <a:moveTo>
                  <a:pt x="47625" y="63500"/>
                </a:moveTo>
                <a:lnTo>
                  <a:pt x="28575" y="63500"/>
                </a:lnTo>
                <a:lnTo>
                  <a:pt x="28575" y="369950"/>
                </a:lnTo>
                <a:lnTo>
                  <a:pt x="47625" y="369950"/>
                </a:lnTo>
                <a:lnTo>
                  <a:pt x="47625" y="63500"/>
                </a:lnTo>
                <a:close/>
              </a:path>
              <a:path w="76200" h="370205">
                <a:moveTo>
                  <a:pt x="38100" y="0"/>
                </a:moveTo>
                <a:lnTo>
                  <a:pt x="0" y="76200"/>
                </a:lnTo>
                <a:lnTo>
                  <a:pt x="28575" y="76200"/>
                </a:lnTo>
                <a:lnTo>
                  <a:pt x="28575" y="63500"/>
                </a:lnTo>
                <a:lnTo>
                  <a:pt x="69850" y="63500"/>
                </a:lnTo>
                <a:lnTo>
                  <a:pt x="38100" y="0"/>
                </a:lnTo>
                <a:close/>
              </a:path>
              <a:path w="76200" h="370205">
                <a:moveTo>
                  <a:pt x="69850" y="63500"/>
                </a:moveTo>
                <a:lnTo>
                  <a:pt x="47625" y="63500"/>
                </a:lnTo>
                <a:lnTo>
                  <a:pt x="47625" y="76200"/>
                </a:lnTo>
                <a:lnTo>
                  <a:pt x="76200" y="76200"/>
                </a:lnTo>
                <a:lnTo>
                  <a:pt x="69850" y="63500"/>
                </a:lnTo>
                <a:close/>
              </a:path>
            </a:pathLst>
          </a:custGeom>
          <a:solidFill>
            <a:srgbClr val="000000"/>
          </a:solidFill>
        </p:spPr>
        <p:txBody>
          <a:bodyPr wrap="square" lIns="0" tIns="0" rIns="0" bIns="0" rtlCol="0"/>
          <a:lstStyle/>
          <a:p/>
        </p:txBody>
      </p:sp>
      <p:sp>
        <p:nvSpPr>
          <p:cNvPr id="13" name="object 13"/>
          <p:cNvSpPr/>
          <p:nvPr/>
        </p:nvSpPr>
        <p:spPr>
          <a:xfrm>
            <a:off x="3203575" y="815975"/>
            <a:ext cx="5257800" cy="0"/>
          </a:xfrm>
          <a:custGeom>
            <a:avLst/>
            <a:gdLst/>
            <a:ahLst/>
            <a:cxnLst/>
            <a:rect l="l" t="t" r="r" b="b"/>
            <a:pathLst>
              <a:path w="5257800">
                <a:moveTo>
                  <a:pt x="0" y="0"/>
                </a:moveTo>
                <a:lnTo>
                  <a:pt x="5257800" y="0"/>
                </a:lnTo>
              </a:path>
            </a:pathLst>
          </a:custGeom>
          <a:ln w="19050">
            <a:solidFill>
              <a:srgbClr val="FF0000"/>
            </a:solidFill>
          </a:ln>
        </p:spPr>
        <p:txBody>
          <a:bodyPr wrap="square" lIns="0" tIns="0" rIns="0" bIns="0" rtlCol="0"/>
          <a:lstStyle/>
          <a:p/>
        </p:txBody>
      </p:sp>
      <p:sp>
        <p:nvSpPr>
          <p:cNvPr id="14" name="object 14"/>
          <p:cNvSpPr/>
          <p:nvPr/>
        </p:nvSpPr>
        <p:spPr>
          <a:xfrm>
            <a:off x="4668901" y="2390775"/>
            <a:ext cx="76200" cy="519430"/>
          </a:xfrm>
          <a:custGeom>
            <a:avLst/>
            <a:gdLst/>
            <a:ahLst/>
            <a:cxnLst/>
            <a:rect l="l" t="t" r="r" b="b"/>
            <a:pathLst>
              <a:path w="76200" h="519430">
                <a:moveTo>
                  <a:pt x="47625" y="63500"/>
                </a:moveTo>
                <a:lnTo>
                  <a:pt x="28575" y="63500"/>
                </a:lnTo>
                <a:lnTo>
                  <a:pt x="28448" y="519175"/>
                </a:lnTo>
                <a:lnTo>
                  <a:pt x="47498" y="519175"/>
                </a:lnTo>
                <a:lnTo>
                  <a:pt x="47625" y="63500"/>
                </a:lnTo>
                <a:close/>
              </a:path>
              <a:path w="76200" h="519430">
                <a:moveTo>
                  <a:pt x="38100" y="0"/>
                </a:moveTo>
                <a:lnTo>
                  <a:pt x="0" y="76200"/>
                </a:lnTo>
                <a:lnTo>
                  <a:pt x="28571" y="76200"/>
                </a:lnTo>
                <a:lnTo>
                  <a:pt x="28575" y="63500"/>
                </a:lnTo>
                <a:lnTo>
                  <a:pt x="69850" y="63500"/>
                </a:lnTo>
                <a:lnTo>
                  <a:pt x="38100" y="0"/>
                </a:lnTo>
                <a:close/>
              </a:path>
              <a:path w="76200" h="519430">
                <a:moveTo>
                  <a:pt x="69850" y="63500"/>
                </a:moveTo>
                <a:lnTo>
                  <a:pt x="47625" y="63500"/>
                </a:lnTo>
                <a:lnTo>
                  <a:pt x="47621" y="76200"/>
                </a:lnTo>
                <a:lnTo>
                  <a:pt x="76200" y="76200"/>
                </a:lnTo>
                <a:lnTo>
                  <a:pt x="69850" y="63500"/>
                </a:lnTo>
                <a:close/>
              </a:path>
            </a:pathLst>
          </a:custGeom>
          <a:solidFill>
            <a:srgbClr val="FF0000"/>
          </a:solidFill>
        </p:spPr>
        <p:txBody>
          <a:bodyPr wrap="square" lIns="0" tIns="0" rIns="0" bIns="0" rtlCol="0"/>
          <a:lstStyle/>
          <a:p/>
        </p:txBody>
      </p:sp>
      <p:sp>
        <p:nvSpPr>
          <p:cNvPr id="15" name="object 15"/>
          <p:cNvSpPr/>
          <p:nvPr/>
        </p:nvSpPr>
        <p:spPr>
          <a:xfrm>
            <a:off x="7753350" y="2382773"/>
            <a:ext cx="76200" cy="519430"/>
          </a:xfrm>
          <a:custGeom>
            <a:avLst/>
            <a:gdLst/>
            <a:ahLst/>
            <a:cxnLst/>
            <a:rect l="l" t="t" r="r" b="b"/>
            <a:pathLst>
              <a:path w="76200" h="519430">
                <a:moveTo>
                  <a:pt x="47625" y="63500"/>
                </a:moveTo>
                <a:lnTo>
                  <a:pt x="28575" y="63500"/>
                </a:lnTo>
                <a:lnTo>
                  <a:pt x="28575" y="519175"/>
                </a:lnTo>
                <a:lnTo>
                  <a:pt x="47625" y="519175"/>
                </a:lnTo>
                <a:lnTo>
                  <a:pt x="47625" y="63500"/>
                </a:lnTo>
                <a:close/>
              </a:path>
              <a:path w="76200" h="519430">
                <a:moveTo>
                  <a:pt x="38100" y="0"/>
                </a:moveTo>
                <a:lnTo>
                  <a:pt x="0" y="76200"/>
                </a:lnTo>
                <a:lnTo>
                  <a:pt x="28575" y="76200"/>
                </a:lnTo>
                <a:lnTo>
                  <a:pt x="28575" y="63500"/>
                </a:lnTo>
                <a:lnTo>
                  <a:pt x="69850" y="63500"/>
                </a:lnTo>
                <a:lnTo>
                  <a:pt x="38100" y="0"/>
                </a:lnTo>
                <a:close/>
              </a:path>
              <a:path w="76200" h="519430">
                <a:moveTo>
                  <a:pt x="69850" y="63500"/>
                </a:moveTo>
                <a:lnTo>
                  <a:pt x="47625" y="63500"/>
                </a:lnTo>
                <a:lnTo>
                  <a:pt x="47625" y="76200"/>
                </a:lnTo>
                <a:lnTo>
                  <a:pt x="76200" y="76200"/>
                </a:lnTo>
                <a:lnTo>
                  <a:pt x="69850" y="63500"/>
                </a:lnTo>
                <a:close/>
              </a:path>
            </a:pathLst>
          </a:custGeom>
          <a:solidFill>
            <a:srgbClr val="FF0000"/>
          </a:solidFill>
        </p:spPr>
        <p:txBody>
          <a:bodyPr wrap="square" lIns="0" tIns="0" rIns="0" bIns="0" rtlCol="0"/>
          <a:lstStyle/>
          <a:p/>
        </p:txBody>
      </p:sp>
      <p:sp>
        <p:nvSpPr>
          <p:cNvPr id="16" name="object 16"/>
          <p:cNvSpPr/>
          <p:nvPr/>
        </p:nvSpPr>
        <p:spPr>
          <a:xfrm>
            <a:off x="8450326" y="815975"/>
            <a:ext cx="0" cy="3463925"/>
          </a:xfrm>
          <a:custGeom>
            <a:avLst/>
            <a:gdLst/>
            <a:ahLst/>
            <a:cxnLst/>
            <a:rect l="l" t="t" r="r" b="b"/>
            <a:pathLst>
              <a:path h="3463925">
                <a:moveTo>
                  <a:pt x="0" y="0"/>
                </a:moveTo>
                <a:lnTo>
                  <a:pt x="0" y="3463925"/>
                </a:lnTo>
              </a:path>
            </a:pathLst>
          </a:custGeom>
          <a:ln w="19050">
            <a:solidFill>
              <a:srgbClr val="FF0000"/>
            </a:solidFill>
          </a:ln>
        </p:spPr>
        <p:txBody>
          <a:bodyPr wrap="square" lIns="0" tIns="0" rIns="0" bIns="0" rtlCol="0"/>
          <a:lstStyle/>
          <a:p/>
        </p:txBody>
      </p:sp>
      <p:sp>
        <p:nvSpPr>
          <p:cNvPr id="17" name="object 17"/>
          <p:cNvSpPr/>
          <p:nvPr/>
        </p:nvSpPr>
        <p:spPr>
          <a:xfrm>
            <a:off x="5384800" y="2660650"/>
            <a:ext cx="76200" cy="581025"/>
          </a:xfrm>
          <a:custGeom>
            <a:avLst/>
            <a:gdLst/>
            <a:ahLst/>
            <a:cxnLst/>
            <a:rect l="l" t="t" r="r" b="b"/>
            <a:pathLst>
              <a:path w="76200" h="581025">
                <a:moveTo>
                  <a:pt x="47625" y="63500"/>
                </a:moveTo>
                <a:lnTo>
                  <a:pt x="28575" y="63500"/>
                </a:lnTo>
                <a:lnTo>
                  <a:pt x="28575" y="581025"/>
                </a:lnTo>
                <a:lnTo>
                  <a:pt x="47625" y="581025"/>
                </a:lnTo>
                <a:lnTo>
                  <a:pt x="47625" y="63500"/>
                </a:lnTo>
                <a:close/>
              </a:path>
              <a:path w="76200" h="581025">
                <a:moveTo>
                  <a:pt x="38100" y="0"/>
                </a:moveTo>
                <a:lnTo>
                  <a:pt x="0" y="76200"/>
                </a:lnTo>
                <a:lnTo>
                  <a:pt x="28575" y="76200"/>
                </a:lnTo>
                <a:lnTo>
                  <a:pt x="28575" y="63500"/>
                </a:lnTo>
                <a:lnTo>
                  <a:pt x="69850" y="63500"/>
                </a:lnTo>
                <a:lnTo>
                  <a:pt x="38100" y="0"/>
                </a:lnTo>
                <a:close/>
              </a:path>
              <a:path w="76200" h="581025">
                <a:moveTo>
                  <a:pt x="69850" y="63500"/>
                </a:moveTo>
                <a:lnTo>
                  <a:pt x="47625" y="63500"/>
                </a:lnTo>
                <a:lnTo>
                  <a:pt x="47625" y="76200"/>
                </a:lnTo>
                <a:lnTo>
                  <a:pt x="76200" y="76200"/>
                </a:lnTo>
                <a:lnTo>
                  <a:pt x="69850" y="63500"/>
                </a:lnTo>
                <a:close/>
              </a:path>
            </a:pathLst>
          </a:custGeom>
          <a:solidFill>
            <a:srgbClr val="000000"/>
          </a:solidFill>
        </p:spPr>
        <p:txBody>
          <a:bodyPr wrap="square" lIns="0" tIns="0" rIns="0" bIns="0" rtlCol="0"/>
          <a:lstStyle/>
          <a:p/>
        </p:txBody>
      </p:sp>
      <p:sp>
        <p:nvSpPr>
          <p:cNvPr id="18" name="object 18"/>
          <p:cNvSpPr txBox="1"/>
          <p:nvPr/>
        </p:nvSpPr>
        <p:spPr>
          <a:xfrm>
            <a:off x="4037838" y="1586306"/>
            <a:ext cx="792480" cy="208915"/>
          </a:xfrm>
          <a:prstGeom prst="rect">
            <a:avLst/>
          </a:prstGeom>
        </p:spPr>
        <p:txBody>
          <a:bodyPr vert="horz" wrap="square" lIns="0" tIns="12700" rIns="0" bIns="0" rtlCol="0">
            <a:spAutoFit/>
          </a:bodyPr>
          <a:lstStyle/>
          <a:p>
            <a:pPr marL="12700">
              <a:lnSpc>
                <a:spcPct val="100000"/>
              </a:lnSpc>
              <a:spcBef>
                <a:spcPts val="100"/>
              </a:spcBef>
            </a:pPr>
            <a:r>
              <a:rPr sz="1200" b="1" dirty="0">
                <a:latin typeface="宋体" panose="02010600030101010101" pitchFamily="2" charset="-122"/>
                <a:cs typeface="宋体" panose="02010600030101010101" pitchFamily="2" charset="-122"/>
              </a:rPr>
              <a:t>加法保</a:t>
            </a:r>
            <a:r>
              <a:rPr sz="1200" b="1" spc="-5" dirty="0">
                <a:latin typeface="宋体" panose="02010600030101010101" pitchFamily="2" charset="-122"/>
                <a:cs typeface="宋体" panose="02010600030101010101" pitchFamily="2" charset="-122"/>
              </a:rPr>
              <a:t>留站</a:t>
            </a:r>
            <a:endParaRPr sz="1200">
              <a:latin typeface="宋体" panose="02010600030101010101" pitchFamily="2" charset="-122"/>
              <a:cs typeface="宋体" panose="02010600030101010101" pitchFamily="2" charset="-122"/>
            </a:endParaRPr>
          </a:p>
        </p:txBody>
      </p:sp>
      <p:sp>
        <p:nvSpPr>
          <p:cNvPr id="19" name="object 19"/>
          <p:cNvSpPr txBox="1"/>
          <p:nvPr/>
        </p:nvSpPr>
        <p:spPr>
          <a:xfrm>
            <a:off x="4518786" y="2926254"/>
            <a:ext cx="791845" cy="1080770"/>
          </a:xfrm>
          <a:prstGeom prst="rect">
            <a:avLst/>
          </a:prstGeom>
        </p:spPr>
        <p:txBody>
          <a:bodyPr vert="horz" wrap="square" lIns="0" tIns="101600" rIns="0" bIns="0" rtlCol="0">
            <a:spAutoFit/>
          </a:bodyPr>
          <a:lstStyle/>
          <a:p>
            <a:pPr marL="12700">
              <a:lnSpc>
                <a:spcPct val="100000"/>
              </a:lnSpc>
              <a:spcBef>
                <a:spcPts val="800"/>
              </a:spcBef>
            </a:pPr>
            <a:r>
              <a:rPr sz="1200" b="1" spc="5" dirty="0">
                <a:latin typeface="宋体" panose="02010600030101010101" pitchFamily="2" charset="-122"/>
                <a:cs typeface="宋体" panose="02010600030101010101" pitchFamily="2" charset="-122"/>
              </a:rPr>
              <a:t>浮点寄</a:t>
            </a:r>
            <a:r>
              <a:rPr sz="1200" b="1" spc="-5" dirty="0">
                <a:latin typeface="宋体" panose="02010600030101010101" pitchFamily="2" charset="-122"/>
                <a:cs typeface="宋体" panose="02010600030101010101" pitchFamily="2" charset="-122"/>
              </a:rPr>
              <a:t>存器</a:t>
            </a:r>
            <a:endParaRPr sz="1200">
              <a:latin typeface="宋体" panose="02010600030101010101" pitchFamily="2" charset="-122"/>
              <a:cs typeface="宋体" panose="02010600030101010101" pitchFamily="2" charset="-122"/>
            </a:endParaRPr>
          </a:p>
          <a:p>
            <a:pPr marL="72390">
              <a:lnSpc>
                <a:spcPct val="100000"/>
              </a:lnSpc>
              <a:spcBef>
                <a:spcPts val="550"/>
              </a:spcBef>
            </a:pPr>
            <a:r>
              <a:rPr sz="850" b="1" spc="15" dirty="0">
                <a:latin typeface="Times New Roman" panose="02020603050405020304"/>
                <a:cs typeface="Times New Roman" panose="02020603050405020304"/>
              </a:rPr>
              <a:t>0</a:t>
            </a:r>
            <a:endParaRPr sz="850">
              <a:latin typeface="Times New Roman" panose="02020603050405020304"/>
              <a:cs typeface="Times New Roman" panose="02020603050405020304"/>
            </a:endParaRPr>
          </a:p>
          <a:p>
            <a:pPr marL="72390">
              <a:lnSpc>
                <a:spcPct val="100000"/>
              </a:lnSpc>
              <a:spcBef>
                <a:spcPts val="505"/>
              </a:spcBef>
            </a:pPr>
            <a:r>
              <a:rPr sz="850" b="1" spc="15" dirty="0">
                <a:latin typeface="Times New Roman" panose="02020603050405020304"/>
                <a:cs typeface="Times New Roman" panose="02020603050405020304"/>
              </a:rPr>
              <a:t>1</a:t>
            </a:r>
            <a:endParaRPr sz="850">
              <a:latin typeface="Times New Roman" panose="02020603050405020304"/>
              <a:cs typeface="Times New Roman" panose="02020603050405020304"/>
            </a:endParaRPr>
          </a:p>
          <a:p>
            <a:pPr marL="72390">
              <a:lnSpc>
                <a:spcPct val="100000"/>
              </a:lnSpc>
              <a:spcBef>
                <a:spcPts val="510"/>
              </a:spcBef>
            </a:pPr>
            <a:r>
              <a:rPr sz="850" b="1" spc="15" dirty="0">
                <a:latin typeface="Times New Roman" panose="02020603050405020304"/>
                <a:cs typeface="Times New Roman" panose="02020603050405020304"/>
              </a:rPr>
              <a:t>2</a:t>
            </a:r>
            <a:endParaRPr sz="850">
              <a:latin typeface="Times New Roman" panose="02020603050405020304"/>
              <a:cs typeface="Times New Roman" panose="02020603050405020304"/>
            </a:endParaRPr>
          </a:p>
          <a:p>
            <a:pPr marL="72390">
              <a:lnSpc>
                <a:spcPct val="100000"/>
              </a:lnSpc>
              <a:spcBef>
                <a:spcPts val="510"/>
              </a:spcBef>
            </a:pPr>
            <a:r>
              <a:rPr sz="850" b="1" spc="15" dirty="0">
                <a:latin typeface="Times New Roman" panose="02020603050405020304"/>
                <a:cs typeface="Times New Roman" panose="02020603050405020304"/>
              </a:rPr>
              <a:t>3</a:t>
            </a:r>
            <a:endParaRPr sz="850">
              <a:latin typeface="Times New Roman" panose="02020603050405020304"/>
              <a:cs typeface="Times New Roman" panose="02020603050405020304"/>
            </a:endParaRPr>
          </a:p>
        </p:txBody>
      </p:sp>
      <p:sp>
        <p:nvSpPr>
          <p:cNvPr id="20" name="object 20"/>
          <p:cNvSpPr txBox="1"/>
          <p:nvPr/>
        </p:nvSpPr>
        <p:spPr>
          <a:xfrm>
            <a:off x="6292341" y="1575308"/>
            <a:ext cx="79184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宋体" panose="02010600030101010101" pitchFamily="2" charset="-122"/>
                <a:cs typeface="宋体" panose="02010600030101010101" pitchFamily="2" charset="-122"/>
              </a:rPr>
              <a:t>乘法保</a:t>
            </a:r>
            <a:r>
              <a:rPr sz="1200" b="1" spc="-5" dirty="0">
                <a:latin typeface="宋体" panose="02010600030101010101" pitchFamily="2" charset="-122"/>
                <a:cs typeface="宋体" panose="02010600030101010101" pitchFamily="2" charset="-122"/>
              </a:rPr>
              <a:t>留站</a:t>
            </a:r>
            <a:endParaRPr sz="1200">
              <a:latin typeface="宋体" panose="02010600030101010101" pitchFamily="2" charset="-122"/>
              <a:cs typeface="宋体" panose="02010600030101010101" pitchFamily="2" charset="-122"/>
            </a:endParaRPr>
          </a:p>
        </p:txBody>
      </p:sp>
      <p:sp>
        <p:nvSpPr>
          <p:cNvPr id="21" name="object 21"/>
          <p:cNvSpPr/>
          <p:nvPr/>
        </p:nvSpPr>
        <p:spPr>
          <a:xfrm>
            <a:off x="5926201" y="4279900"/>
            <a:ext cx="2535555" cy="0"/>
          </a:xfrm>
          <a:custGeom>
            <a:avLst/>
            <a:gdLst/>
            <a:ahLst/>
            <a:cxnLst/>
            <a:rect l="l" t="t" r="r" b="b"/>
            <a:pathLst>
              <a:path w="2535554">
                <a:moveTo>
                  <a:pt x="0" y="0"/>
                </a:moveTo>
                <a:lnTo>
                  <a:pt x="2535174" y="0"/>
                </a:lnTo>
              </a:path>
            </a:pathLst>
          </a:custGeom>
          <a:ln w="19050">
            <a:solidFill>
              <a:srgbClr val="FF0000"/>
            </a:solidFill>
          </a:ln>
        </p:spPr>
        <p:txBody>
          <a:bodyPr wrap="square" lIns="0" tIns="0" rIns="0" bIns="0" rtlCol="0"/>
          <a:lstStyle/>
          <a:p/>
        </p:txBody>
      </p:sp>
      <p:sp>
        <p:nvSpPr>
          <p:cNvPr id="22" name="object 22"/>
          <p:cNvSpPr/>
          <p:nvPr/>
        </p:nvSpPr>
        <p:spPr>
          <a:xfrm>
            <a:off x="5889116" y="4021073"/>
            <a:ext cx="76200" cy="260985"/>
          </a:xfrm>
          <a:custGeom>
            <a:avLst/>
            <a:gdLst/>
            <a:ahLst/>
            <a:cxnLst/>
            <a:rect l="l" t="t" r="r" b="b"/>
            <a:pathLst>
              <a:path w="76200" h="260985">
                <a:moveTo>
                  <a:pt x="28619" y="76216"/>
                </a:moveTo>
                <a:lnTo>
                  <a:pt x="27432" y="260350"/>
                </a:lnTo>
                <a:lnTo>
                  <a:pt x="46482" y="260476"/>
                </a:lnTo>
                <a:lnTo>
                  <a:pt x="47670" y="76311"/>
                </a:lnTo>
                <a:lnTo>
                  <a:pt x="28619" y="76216"/>
                </a:lnTo>
                <a:close/>
              </a:path>
              <a:path w="76200" h="260985">
                <a:moveTo>
                  <a:pt x="69830" y="63500"/>
                </a:moveTo>
                <a:lnTo>
                  <a:pt x="28702" y="63500"/>
                </a:lnTo>
                <a:lnTo>
                  <a:pt x="47752" y="63626"/>
                </a:lnTo>
                <a:lnTo>
                  <a:pt x="47670" y="76311"/>
                </a:lnTo>
                <a:lnTo>
                  <a:pt x="76200" y="76453"/>
                </a:lnTo>
                <a:lnTo>
                  <a:pt x="69830" y="63500"/>
                </a:lnTo>
                <a:close/>
              </a:path>
              <a:path w="76200" h="260985">
                <a:moveTo>
                  <a:pt x="28702" y="63500"/>
                </a:moveTo>
                <a:lnTo>
                  <a:pt x="28619" y="76216"/>
                </a:lnTo>
                <a:lnTo>
                  <a:pt x="47670" y="76311"/>
                </a:lnTo>
                <a:lnTo>
                  <a:pt x="47752" y="63626"/>
                </a:lnTo>
                <a:lnTo>
                  <a:pt x="28702" y="63500"/>
                </a:lnTo>
                <a:close/>
              </a:path>
              <a:path w="76200" h="260985">
                <a:moveTo>
                  <a:pt x="38608" y="0"/>
                </a:moveTo>
                <a:lnTo>
                  <a:pt x="0" y="76073"/>
                </a:lnTo>
                <a:lnTo>
                  <a:pt x="28619" y="76216"/>
                </a:lnTo>
                <a:lnTo>
                  <a:pt x="28702" y="63500"/>
                </a:lnTo>
                <a:lnTo>
                  <a:pt x="69830" y="63500"/>
                </a:lnTo>
                <a:lnTo>
                  <a:pt x="38608" y="0"/>
                </a:lnTo>
                <a:close/>
              </a:path>
            </a:pathLst>
          </a:custGeom>
          <a:solidFill>
            <a:srgbClr val="FF0000"/>
          </a:solidFill>
        </p:spPr>
        <p:txBody>
          <a:bodyPr wrap="square" lIns="0" tIns="0" rIns="0" bIns="0" rtlCol="0"/>
          <a:lstStyle/>
          <a:p/>
        </p:txBody>
      </p:sp>
      <p:graphicFrame>
        <p:nvGraphicFramePr>
          <p:cNvPr id="23" name="object 23"/>
          <p:cNvGraphicFramePr>
            <a:graphicFrameLocks noGrp="1"/>
          </p:cNvGraphicFramePr>
          <p:nvPr/>
        </p:nvGraphicFramePr>
        <p:xfrm>
          <a:off x="4539125" y="1806655"/>
          <a:ext cx="1464309" cy="594226"/>
        </p:xfrm>
        <a:graphic>
          <a:graphicData uri="http://schemas.openxmlformats.org/drawingml/2006/table">
            <a:tbl>
              <a:tblPr firstRow="1" bandRow="1">
                <a:tableStyleId>{2D5ABB26-0587-4C30-8999-92F81FD0307C}</a:tableStyleId>
              </a:tblPr>
              <a:tblGrid>
                <a:gridCol w="321945"/>
                <a:gridCol w="227964"/>
                <a:gridCol w="342900"/>
                <a:gridCol w="228600"/>
                <a:gridCol w="342900"/>
              </a:tblGrid>
              <a:tr h="198071">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8084">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8071">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24" name="object 24"/>
          <p:cNvSpPr txBox="1"/>
          <p:nvPr/>
        </p:nvSpPr>
        <p:spPr>
          <a:xfrm>
            <a:off x="4364166" y="1776206"/>
            <a:ext cx="83185" cy="619760"/>
          </a:xfrm>
          <a:prstGeom prst="rect">
            <a:avLst/>
          </a:prstGeom>
        </p:spPr>
        <p:txBody>
          <a:bodyPr vert="horz" wrap="square" lIns="0" tIns="73660" rIns="0" bIns="0" rtlCol="0">
            <a:spAutoFit/>
          </a:bodyPr>
          <a:lstStyle/>
          <a:p>
            <a:pPr marL="12700">
              <a:lnSpc>
                <a:spcPct val="100000"/>
              </a:lnSpc>
              <a:spcBef>
                <a:spcPts val="580"/>
              </a:spcBef>
            </a:pPr>
            <a:r>
              <a:rPr sz="900" b="1" dirty="0">
                <a:latin typeface="Times New Roman" panose="02020603050405020304"/>
                <a:cs typeface="Times New Roman" panose="02020603050405020304"/>
              </a:rPr>
              <a:t>6</a:t>
            </a:r>
            <a:endParaRPr sz="900">
              <a:latin typeface="Times New Roman" panose="02020603050405020304"/>
              <a:cs typeface="Times New Roman" panose="02020603050405020304"/>
            </a:endParaRPr>
          </a:p>
          <a:p>
            <a:pPr marL="12700">
              <a:lnSpc>
                <a:spcPct val="100000"/>
              </a:lnSpc>
              <a:spcBef>
                <a:spcPts val="480"/>
              </a:spcBef>
            </a:pPr>
            <a:r>
              <a:rPr sz="900" b="1" dirty="0">
                <a:latin typeface="Times New Roman" panose="02020603050405020304"/>
                <a:cs typeface="Times New Roman" panose="02020603050405020304"/>
              </a:rPr>
              <a:t>5</a:t>
            </a:r>
            <a:endParaRPr sz="900">
              <a:latin typeface="Times New Roman" panose="02020603050405020304"/>
              <a:cs typeface="Times New Roman" panose="02020603050405020304"/>
            </a:endParaRPr>
          </a:p>
          <a:p>
            <a:pPr marL="12700">
              <a:lnSpc>
                <a:spcPct val="100000"/>
              </a:lnSpc>
              <a:spcBef>
                <a:spcPts val="475"/>
              </a:spcBef>
            </a:pPr>
            <a:r>
              <a:rPr sz="900" b="1" dirty="0">
                <a:latin typeface="Times New Roman" panose="02020603050405020304"/>
                <a:cs typeface="Times New Roman" panose="02020603050405020304"/>
              </a:rPr>
              <a:t>4</a:t>
            </a:r>
            <a:endParaRPr sz="900">
              <a:latin typeface="Times New Roman" panose="02020603050405020304"/>
              <a:cs typeface="Times New Roman" panose="02020603050405020304"/>
            </a:endParaRPr>
          </a:p>
        </p:txBody>
      </p:sp>
      <p:graphicFrame>
        <p:nvGraphicFramePr>
          <p:cNvPr id="25" name="object 25"/>
          <p:cNvGraphicFramePr>
            <a:graphicFrameLocks noGrp="1"/>
          </p:cNvGraphicFramePr>
          <p:nvPr/>
        </p:nvGraphicFramePr>
        <p:xfrm>
          <a:off x="6777501" y="1793955"/>
          <a:ext cx="1462404" cy="594226"/>
        </p:xfrm>
        <a:graphic>
          <a:graphicData uri="http://schemas.openxmlformats.org/drawingml/2006/table">
            <a:tbl>
              <a:tblPr firstRow="1" bandRow="1">
                <a:tableStyleId>{2D5ABB26-0587-4C30-8999-92F81FD0307C}</a:tableStyleId>
              </a:tblPr>
              <a:tblGrid>
                <a:gridCol w="321945"/>
                <a:gridCol w="227964"/>
                <a:gridCol w="342265"/>
                <a:gridCol w="227965"/>
                <a:gridCol w="342265"/>
              </a:tblGrid>
              <a:tr h="198071">
                <a:tc>
                  <a:txBody>
                    <a:bodyPr/>
                    <a:lstStyle/>
                    <a:p>
                      <a:pPr marL="57785">
                        <a:lnSpc>
                          <a:spcPct val="100000"/>
                        </a:lnSpc>
                        <a:spcBef>
                          <a:spcPts val="320"/>
                        </a:spcBef>
                      </a:pPr>
                      <a:r>
                        <a:rPr sz="900" b="1" dirty="0">
                          <a:latin typeface="Times New Roman" panose="02020603050405020304"/>
                          <a:cs typeface="Times New Roman" panose="02020603050405020304"/>
                        </a:rPr>
                        <a:t>d</a:t>
                      </a:r>
                      <a:r>
                        <a:rPr sz="900" b="1" spc="-110" dirty="0">
                          <a:latin typeface="Times New Roman" panose="02020603050405020304"/>
                          <a:cs typeface="Times New Roman" panose="02020603050405020304"/>
                        </a:rPr>
                        <a:t> </a:t>
                      </a:r>
                      <a:r>
                        <a:rPr sz="900" b="1" spc="40" dirty="0">
                          <a:latin typeface="Times New Roman" panose="02020603050405020304"/>
                          <a:cs typeface="Times New Roman" panose="02020603050405020304"/>
                        </a:rPr>
                        <a:t>iv</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ct val="100000"/>
                        </a:lnSpc>
                        <a:spcBef>
                          <a:spcPts val="320"/>
                        </a:spcBef>
                      </a:pPr>
                      <a:r>
                        <a:rPr sz="900" b="1" dirty="0">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11430" algn="ctr">
                        <a:lnSpc>
                          <a:spcPct val="100000"/>
                        </a:lnSpc>
                        <a:spcBef>
                          <a:spcPts val="320"/>
                        </a:spcBef>
                      </a:pPr>
                      <a:r>
                        <a:rPr sz="900" b="1" dirty="0">
                          <a:latin typeface="Times New Roman" panose="02020603050405020304"/>
                          <a:cs typeface="Times New Roman" panose="02020603050405020304"/>
                        </a:rPr>
                        <a:t>1</a:t>
                      </a:r>
                      <a:r>
                        <a:rPr sz="900" b="1" spc="-105" dirty="0">
                          <a:latin typeface="Times New Roman" panose="02020603050405020304"/>
                          <a:cs typeface="Times New Roman" panose="02020603050405020304"/>
                        </a:rPr>
                        <a:t> </a:t>
                      </a:r>
                      <a:r>
                        <a:rPr sz="900" b="1" spc="35" dirty="0">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11430" algn="ctr">
                        <a:lnSpc>
                          <a:spcPct val="100000"/>
                        </a:lnSpc>
                        <a:spcBef>
                          <a:spcPts val="320"/>
                        </a:spcBef>
                      </a:pPr>
                      <a:r>
                        <a:rPr sz="900" b="1" dirty="0">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ct val="100000"/>
                        </a:lnSpc>
                        <a:spcBef>
                          <a:spcPts val="320"/>
                        </a:spcBef>
                      </a:pPr>
                      <a:r>
                        <a:rPr sz="900" b="1" dirty="0">
                          <a:latin typeface="Times New Roman" panose="02020603050405020304"/>
                          <a:cs typeface="Times New Roman" panose="02020603050405020304"/>
                        </a:rPr>
                        <a:t>1</a:t>
                      </a:r>
                      <a:r>
                        <a:rPr sz="900" b="1" spc="-100" dirty="0">
                          <a:latin typeface="Times New Roman" panose="02020603050405020304"/>
                          <a:cs typeface="Times New Roman" panose="02020603050405020304"/>
                        </a:rPr>
                        <a:t> </a:t>
                      </a:r>
                      <a:r>
                        <a:rPr sz="900" b="1" spc="35" dirty="0">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8084">
                <a:tc>
                  <a:txBody>
                    <a:bodyPr/>
                    <a:lstStyle/>
                    <a:p>
                      <a:pPr marL="32385">
                        <a:lnSpc>
                          <a:spcPct val="100000"/>
                        </a:lnSpc>
                        <a:spcBef>
                          <a:spcPts val="320"/>
                        </a:spcBef>
                      </a:pPr>
                      <a:r>
                        <a:rPr sz="900" b="1" spc="5" dirty="0">
                          <a:latin typeface="Times New Roman" panose="02020603050405020304"/>
                          <a:cs typeface="Times New Roman" panose="02020603050405020304"/>
                        </a:rPr>
                        <a:t>m </a:t>
                      </a:r>
                      <a:r>
                        <a:rPr sz="900" b="1" dirty="0">
                          <a:latin typeface="Times New Roman" panose="02020603050405020304"/>
                          <a:cs typeface="Times New Roman" panose="02020603050405020304"/>
                        </a:rPr>
                        <a:t>u</a:t>
                      </a:r>
                      <a:r>
                        <a:rPr sz="900" b="1" spc="-130" dirty="0">
                          <a:latin typeface="Times New Roman" panose="02020603050405020304"/>
                          <a:cs typeface="Times New Roman" panose="02020603050405020304"/>
                        </a:rPr>
                        <a:t> </a:t>
                      </a:r>
                      <a:r>
                        <a:rPr sz="900" b="1" dirty="0">
                          <a:latin typeface="Times New Roman" panose="02020603050405020304"/>
                          <a:cs typeface="Times New Roman" panose="02020603050405020304"/>
                        </a:rPr>
                        <a:t>l</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ct val="100000"/>
                        </a:lnSpc>
                        <a:spcBef>
                          <a:spcPts val="320"/>
                        </a:spcBef>
                      </a:pPr>
                      <a:r>
                        <a:rPr sz="900" b="1" dirty="0">
                          <a:latin typeface="Times New Roman" panose="02020603050405020304"/>
                          <a:cs typeface="Times New Roman" panose="02020603050405020304"/>
                        </a:rPr>
                        <a:t>3</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11430" algn="ctr">
                        <a:lnSpc>
                          <a:spcPct val="100000"/>
                        </a:lnSpc>
                        <a:spcBef>
                          <a:spcPts val="320"/>
                        </a:spcBef>
                      </a:pPr>
                      <a:r>
                        <a:rPr sz="900" b="1" dirty="0">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ct val="100000"/>
                        </a:lnSpc>
                        <a:spcBef>
                          <a:spcPts val="320"/>
                        </a:spcBef>
                      </a:pPr>
                      <a:r>
                        <a:rPr sz="900" b="1" dirty="0">
                          <a:latin typeface="Times New Roman" panose="02020603050405020304"/>
                          <a:cs typeface="Times New Roman" panose="02020603050405020304"/>
                        </a:rPr>
                        <a:t>1</a:t>
                      </a:r>
                      <a:r>
                        <a:rPr sz="900" b="1" spc="-100" dirty="0">
                          <a:latin typeface="Times New Roman" panose="02020603050405020304"/>
                          <a:cs typeface="Times New Roman" panose="02020603050405020304"/>
                        </a:rPr>
                        <a:t> </a:t>
                      </a:r>
                      <a:r>
                        <a:rPr sz="900" b="1" spc="35" dirty="0">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8071">
                <a:tc>
                  <a:txBody>
                    <a:bodyPr/>
                    <a:lstStyle/>
                    <a:p>
                      <a:pPr marL="32385">
                        <a:lnSpc>
                          <a:spcPct val="100000"/>
                        </a:lnSpc>
                        <a:spcBef>
                          <a:spcPts val="320"/>
                        </a:spcBef>
                      </a:pPr>
                      <a:r>
                        <a:rPr sz="900" b="1" spc="5" dirty="0">
                          <a:latin typeface="Times New Roman" panose="02020603050405020304"/>
                          <a:cs typeface="Times New Roman" panose="02020603050405020304"/>
                        </a:rPr>
                        <a:t>m </a:t>
                      </a:r>
                      <a:r>
                        <a:rPr sz="900" b="1" dirty="0">
                          <a:latin typeface="Times New Roman" panose="02020603050405020304"/>
                          <a:cs typeface="Times New Roman" panose="02020603050405020304"/>
                        </a:rPr>
                        <a:t>u</a:t>
                      </a:r>
                      <a:r>
                        <a:rPr sz="900" b="1" spc="-130" dirty="0">
                          <a:latin typeface="Times New Roman" panose="02020603050405020304"/>
                          <a:cs typeface="Times New Roman" panose="02020603050405020304"/>
                        </a:rPr>
                        <a:t> </a:t>
                      </a:r>
                      <a:r>
                        <a:rPr sz="900" b="1" dirty="0">
                          <a:latin typeface="Times New Roman" panose="02020603050405020304"/>
                          <a:cs typeface="Times New Roman" panose="02020603050405020304"/>
                        </a:rPr>
                        <a:t>l</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ct val="100000"/>
                        </a:lnSpc>
                        <a:spcBef>
                          <a:spcPts val="320"/>
                        </a:spcBef>
                      </a:pPr>
                      <a:r>
                        <a:rPr sz="900" b="1" dirty="0">
                          <a:solidFill>
                            <a:srgbClr val="FF0000"/>
                          </a:solidFill>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11430" algn="ctr">
                        <a:lnSpc>
                          <a:spcPct val="100000"/>
                        </a:lnSpc>
                        <a:spcBef>
                          <a:spcPts val="320"/>
                        </a:spcBef>
                      </a:pPr>
                      <a:r>
                        <a:rPr sz="900" b="1" dirty="0">
                          <a:solidFill>
                            <a:srgbClr val="FF0000"/>
                          </a:solidFill>
                          <a:latin typeface="Times New Roman" panose="02020603050405020304"/>
                          <a:cs typeface="Times New Roman" panose="02020603050405020304"/>
                        </a:rPr>
                        <a:t>2</a:t>
                      </a:r>
                      <a:r>
                        <a:rPr sz="900" b="1" spc="-105" dirty="0">
                          <a:solidFill>
                            <a:srgbClr val="FF0000"/>
                          </a:solidFill>
                          <a:latin typeface="Times New Roman" panose="02020603050405020304"/>
                          <a:cs typeface="Times New Roman" panose="02020603050405020304"/>
                        </a:rPr>
                        <a:t> </a:t>
                      </a:r>
                      <a:r>
                        <a:rPr sz="900" b="1" spc="35" dirty="0">
                          <a:solidFill>
                            <a:srgbClr val="FF0000"/>
                          </a:solidFill>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11430" algn="ctr">
                        <a:lnSpc>
                          <a:spcPct val="100000"/>
                        </a:lnSpc>
                        <a:spcBef>
                          <a:spcPts val="320"/>
                        </a:spcBef>
                      </a:pPr>
                      <a:r>
                        <a:rPr sz="900" b="1" dirty="0">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ct val="100000"/>
                        </a:lnSpc>
                        <a:spcBef>
                          <a:spcPts val="320"/>
                        </a:spcBef>
                      </a:pPr>
                      <a:r>
                        <a:rPr sz="900" b="1" dirty="0">
                          <a:latin typeface="Times New Roman" panose="02020603050405020304"/>
                          <a:cs typeface="Times New Roman" panose="02020603050405020304"/>
                        </a:rPr>
                        <a:t>1</a:t>
                      </a:r>
                      <a:r>
                        <a:rPr sz="900" b="1" spc="-100" dirty="0">
                          <a:latin typeface="Times New Roman" panose="02020603050405020304"/>
                          <a:cs typeface="Times New Roman" panose="02020603050405020304"/>
                        </a:rPr>
                        <a:t> </a:t>
                      </a:r>
                      <a:r>
                        <a:rPr sz="900" b="1" spc="35" dirty="0">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26" name="object 26"/>
          <p:cNvSpPr txBox="1"/>
          <p:nvPr/>
        </p:nvSpPr>
        <p:spPr>
          <a:xfrm>
            <a:off x="6602541" y="1763506"/>
            <a:ext cx="83185" cy="619760"/>
          </a:xfrm>
          <a:prstGeom prst="rect">
            <a:avLst/>
          </a:prstGeom>
        </p:spPr>
        <p:txBody>
          <a:bodyPr vert="horz" wrap="square" lIns="0" tIns="73660" rIns="0" bIns="0" rtlCol="0">
            <a:spAutoFit/>
          </a:bodyPr>
          <a:lstStyle/>
          <a:p>
            <a:pPr marL="12700">
              <a:lnSpc>
                <a:spcPct val="100000"/>
              </a:lnSpc>
              <a:spcBef>
                <a:spcPts val="580"/>
              </a:spcBef>
            </a:pPr>
            <a:r>
              <a:rPr sz="900" b="1" dirty="0">
                <a:latin typeface="Times New Roman" panose="02020603050405020304"/>
                <a:cs typeface="Times New Roman" panose="02020603050405020304"/>
              </a:rPr>
              <a:t>3</a:t>
            </a:r>
            <a:endParaRPr sz="900">
              <a:latin typeface="Times New Roman" panose="02020603050405020304"/>
              <a:cs typeface="Times New Roman" panose="02020603050405020304"/>
            </a:endParaRPr>
          </a:p>
          <a:p>
            <a:pPr marL="12700">
              <a:lnSpc>
                <a:spcPct val="100000"/>
              </a:lnSpc>
              <a:spcBef>
                <a:spcPts val="480"/>
              </a:spcBef>
            </a:pPr>
            <a:r>
              <a:rPr sz="900" b="1" dirty="0">
                <a:latin typeface="Times New Roman" panose="02020603050405020304"/>
                <a:cs typeface="Times New Roman" panose="02020603050405020304"/>
              </a:rPr>
              <a:t>2</a:t>
            </a:r>
            <a:endParaRPr sz="900">
              <a:latin typeface="Times New Roman" panose="02020603050405020304"/>
              <a:cs typeface="Times New Roman" panose="02020603050405020304"/>
            </a:endParaRPr>
          </a:p>
          <a:p>
            <a:pPr marL="12700">
              <a:lnSpc>
                <a:spcPct val="100000"/>
              </a:lnSpc>
              <a:spcBef>
                <a:spcPts val="475"/>
              </a:spcBef>
            </a:pPr>
            <a:r>
              <a:rPr sz="900" b="1" dirty="0">
                <a:latin typeface="Times New Roman" panose="02020603050405020304"/>
                <a:cs typeface="Times New Roman" panose="02020603050405020304"/>
              </a:rPr>
              <a:t>1</a:t>
            </a:r>
            <a:endParaRPr sz="900">
              <a:latin typeface="Times New Roman" panose="02020603050405020304"/>
              <a:cs typeface="Times New Roman" panose="02020603050405020304"/>
            </a:endParaRPr>
          </a:p>
        </p:txBody>
      </p:sp>
      <p:sp>
        <p:nvSpPr>
          <p:cNvPr id="27" name="object 27"/>
          <p:cNvSpPr txBox="1"/>
          <p:nvPr/>
        </p:nvSpPr>
        <p:spPr>
          <a:xfrm>
            <a:off x="566115" y="3947286"/>
            <a:ext cx="3017520" cy="666750"/>
          </a:xfrm>
          <a:prstGeom prst="rect">
            <a:avLst/>
          </a:prstGeom>
        </p:spPr>
        <p:txBody>
          <a:bodyPr vert="horz" wrap="square" lIns="0" tIns="12700" rIns="0" bIns="0" rtlCol="0">
            <a:spAutoFit/>
          </a:bodyPr>
          <a:lstStyle/>
          <a:p>
            <a:pPr marL="75565" indent="-63500">
              <a:lnSpc>
                <a:spcPct val="100000"/>
              </a:lnSpc>
              <a:spcBef>
                <a:spcPts val="100"/>
              </a:spcBef>
              <a:buSzPct val="93000"/>
              <a:buFont typeface="Times New Roman" panose="02020603050405020304"/>
              <a:buChar char="•"/>
              <a:tabLst>
                <a:tab pos="76200" algn="l"/>
              </a:tabLst>
            </a:pPr>
            <a:r>
              <a:rPr sz="1400" b="1" spc="-5" dirty="0">
                <a:latin typeface="Times New Roman" panose="02020603050405020304"/>
                <a:cs typeface="Times New Roman" panose="02020603050405020304"/>
              </a:rPr>
              <a:t>DIV</a:t>
            </a:r>
            <a:r>
              <a:rPr sz="1400" b="1" spc="5" dirty="0">
                <a:latin typeface="宋体" panose="02010600030101010101" pitchFamily="2" charset="-122"/>
                <a:cs typeface="宋体" panose="02010600030101010101" pitchFamily="2" charset="-122"/>
              </a:rPr>
              <a:t>发射</a:t>
            </a:r>
            <a:r>
              <a:rPr sz="1400" b="1" spc="-5" dirty="0">
                <a:latin typeface="宋体" panose="02010600030101010101" pitchFamily="2" charset="-122"/>
                <a:cs typeface="宋体" panose="02010600030101010101" pitchFamily="2" charset="-122"/>
              </a:rPr>
              <a:t>，</a:t>
            </a:r>
            <a:r>
              <a:rPr sz="1400" b="1" spc="-5" dirty="0">
                <a:latin typeface="Times New Roman" panose="02020603050405020304"/>
                <a:cs typeface="Times New Roman" panose="02020603050405020304"/>
              </a:rPr>
              <a:t>F1,</a:t>
            </a:r>
            <a:r>
              <a:rPr sz="1400" b="1" spc="-50" dirty="0">
                <a:latin typeface="Times New Roman" panose="02020603050405020304"/>
                <a:cs typeface="Times New Roman" panose="02020603050405020304"/>
              </a:rPr>
              <a:t> </a:t>
            </a:r>
            <a:r>
              <a:rPr sz="1400" b="1" spc="-5" dirty="0">
                <a:latin typeface="Times New Roman" panose="02020603050405020304"/>
                <a:cs typeface="Times New Roman" panose="02020603050405020304"/>
              </a:rPr>
              <a:t>F2</a:t>
            </a:r>
            <a:r>
              <a:rPr sz="1400" b="1" spc="5" dirty="0">
                <a:latin typeface="宋体" panose="02010600030101010101" pitchFamily="2" charset="-122"/>
                <a:cs typeface="宋体" panose="02010600030101010101" pitchFamily="2" charset="-122"/>
              </a:rPr>
              <a:t>都</a:t>
            </a:r>
            <a:r>
              <a:rPr sz="1400" b="1" spc="-5" dirty="0">
                <a:latin typeface="宋体" panose="02010600030101010101" pitchFamily="2" charset="-122"/>
                <a:cs typeface="宋体" panose="02010600030101010101" pitchFamily="2" charset="-122"/>
              </a:rPr>
              <a:t>准备好</a:t>
            </a:r>
            <a:endParaRPr sz="1400">
              <a:latin typeface="宋体" panose="02010600030101010101" pitchFamily="2" charset="-122"/>
              <a:cs typeface="宋体" panose="02010600030101010101" pitchFamily="2" charset="-122"/>
            </a:endParaRPr>
          </a:p>
          <a:p>
            <a:pPr marL="75565" indent="-63500">
              <a:lnSpc>
                <a:spcPct val="100000"/>
              </a:lnSpc>
              <a:buSzPct val="93000"/>
              <a:buFont typeface="Times New Roman" panose="02020603050405020304"/>
              <a:buChar char="•"/>
              <a:tabLst>
                <a:tab pos="76200" algn="l"/>
              </a:tabLst>
            </a:pPr>
            <a:r>
              <a:rPr sz="1400" b="1" spc="-5" dirty="0">
                <a:latin typeface="Times New Roman" panose="02020603050405020304"/>
                <a:cs typeface="Times New Roman" panose="02020603050405020304"/>
              </a:rPr>
              <a:t>MUL1</a:t>
            </a:r>
            <a:r>
              <a:rPr sz="1400" b="1" spc="5" dirty="0">
                <a:latin typeface="宋体" panose="02010600030101010101" pitchFamily="2" charset="-122"/>
                <a:cs typeface="宋体" panose="02010600030101010101" pitchFamily="2" charset="-122"/>
              </a:rPr>
              <a:t>发射</a:t>
            </a:r>
            <a:r>
              <a:rPr sz="1400" b="1" spc="-10" dirty="0">
                <a:latin typeface="宋体" panose="02010600030101010101" pitchFamily="2" charset="-122"/>
                <a:cs typeface="宋体" panose="02010600030101010101" pitchFamily="2" charset="-122"/>
              </a:rPr>
              <a:t>，</a:t>
            </a:r>
            <a:r>
              <a:rPr sz="1400" b="1" spc="-10" dirty="0">
                <a:latin typeface="Times New Roman" panose="02020603050405020304"/>
                <a:cs typeface="Times New Roman" panose="02020603050405020304"/>
              </a:rPr>
              <a:t>F0</a:t>
            </a:r>
            <a:r>
              <a:rPr sz="1400" b="1" spc="-5" dirty="0">
                <a:latin typeface="宋体" panose="02010600030101010101" pitchFamily="2" charset="-122"/>
                <a:cs typeface="宋体" panose="02010600030101010101" pitchFamily="2" charset="-122"/>
              </a:rPr>
              <a:t>等待</a:t>
            </a:r>
            <a:r>
              <a:rPr sz="1400" b="1" spc="-10" dirty="0">
                <a:latin typeface="Times New Roman" panose="02020603050405020304"/>
                <a:cs typeface="Times New Roman" panose="02020603050405020304"/>
              </a:rPr>
              <a:t>3</a:t>
            </a:r>
            <a:r>
              <a:rPr sz="1400" b="1" spc="-5" dirty="0">
                <a:latin typeface="宋体" panose="02010600030101010101" pitchFamily="2" charset="-122"/>
                <a:cs typeface="宋体" panose="02010600030101010101" pitchFamily="2" charset="-122"/>
              </a:rPr>
              <a:t>号</a:t>
            </a:r>
            <a:r>
              <a:rPr sz="1400" b="1" spc="-20" dirty="0">
                <a:latin typeface="宋体" panose="02010600030101010101" pitchFamily="2" charset="-122"/>
                <a:cs typeface="宋体" panose="02010600030101010101" pitchFamily="2" charset="-122"/>
              </a:rPr>
              <a:t>保</a:t>
            </a:r>
            <a:r>
              <a:rPr sz="1400" b="1" spc="-5" dirty="0">
                <a:latin typeface="宋体" panose="02010600030101010101" pitchFamily="2" charset="-122"/>
                <a:cs typeface="宋体" panose="02010600030101010101" pitchFamily="2" charset="-122"/>
              </a:rPr>
              <a:t>留站</a:t>
            </a:r>
            <a:r>
              <a:rPr sz="1400" b="1" spc="-20" dirty="0">
                <a:latin typeface="宋体" panose="02010600030101010101" pitchFamily="2" charset="-122"/>
                <a:cs typeface="宋体" panose="02010600030101010101" pitchFamily="2" charset="-122"/>
              </a:rPr>
              <a:t>的</a:t>
            </a:r>
            <a:r>
              <a:rPr sz="1400" b="1" spc="-5" dirty="0">
                <a:latin typeface="宋体" panose="02010600030101010101" pitchFamily="2" charset="-122"/>
                <a:cs typeface="宋体" panose="02010600030101010101" pitchFamily="2" charset="-122"/>
              </a:rPr>
              <a:t>结果</a:t>
            </a:r>
            <a:endParaRPr sz="1400">
              <a:latin typeface="宋体" panose="02010600030101010101" pitchFamily="2" charset="-122"/>
              <a:cs typeface="宋体" panose="02010600030101010101" pitchFamily="2" charset="-122"/>
            </a:endParaRPr>
          </a:p>
          <a:p>
            <a:pPr marL="75565" indent="-63500">
              <a:lnSpc>
                <a:spcPct val="100000"/>
              </a:lnSpc>
              <a:spcBef>
                <a:spcPts val="5"/>
              </a:spcBef>
              <a:buSzPct val="93000"/>
              <a:buFont typeface="Times New Roman" panose="02020603050405020304"/>
              <a:buChar char="•"/>
              <a:tabLst>
                <a:tab pos="76200" algn="l"/>
              </a:tabLst>
            </a:pPr>
            <a:r>
              <a:rPr sz="1400" b="1" spc="-10" dirty="0">
                <a:latin typeface="Times New Roman" panose="02020603050405020304"/>
                <a:cs typeface="Times New Roman" panose="02020603050405020304"/>
              </a:rPr>
              <a:t>ADD</a:t>
            </a:r>
            <a:r>
              <a:rPr sz="1400" b="1" spc="5" dirty="0">
                <a:latin typeface="宋体" panose="02010600030101010101" pitchFamily="2" charset="-122"/>
                <a:cs typeface="宋体" panose="02010600030101010101" pitchFamily="2" charset="-122"/>
              </a:rPr>
              <a:t>发射</a:t>
            </a:r>
            <a:r>
              <a:rPr sz="1400" b="1" spc="-5" dirty="0">
                <a:latin typeface="宋体" panose="02010600030101010101" pitchFamily="2" charset="-122"/>
                <a:cs typeface="宋体" panose="02010600030101010101" pitchFamily="2" charset="-122"/>
              </a:rPr>
              <a:t>，</a:t>
            </a:r>
            <a:r>
              <a:rPr sz="1400" b="1" spc="-5" dirty="0">
                <a:latin typeface="Times New Roman" panose="02020603050405020304"/>
                <a:cs typeface="Times New Roman" panose="02020603050405020304"/>
              </a:rPr>
              <a:t>F1,</a:t>
            </a:r>
            <a:r>
              <a:rPr sz="1400" b="1" spc="-35" dirty="0">
                <a:latin typeface="Times New Roman" panose="02020603050405020304"/>
                <a:cs typeface="Times New Roman" panose="02020603050405020304"/>
              </a:rPr>
              <a:t> </a:t>
            </a:r>
            <a:r>
              <a:rPr sz="1400" b="1" spc="-5" dirty="0">
                <a:latin typeface="Times New Roman" panose="02020603050405020304"/>
                <a:cs typeface="Times New Roman" panose="02020603050405020304"/>
              </a:rPr>
              <a:t>F2</a:t>
            </a:r>
            <a:r>
              <a:rPr sz="1400" b="1" spc="5" dirty="0">
                <a:latin typeface="宋体" panose="02010600030101010101" pitchFamily="2" charset="-122"/>
                <a:cs typeface="宋体" panose="02010600030101010101" pitchFamily="2" charset="-122"/>
              </a:rPr>
              <a:t>都</a:t>
            </a:r>
            <a:r>
              <a:rPr sz="1400" b="1" dirty="0">
                <a:latin typeface="宋体" panose="02010600030101010101" pitchFamily="2" charset="-122"/>
                <a:cs typeface="宋体" panose="02010600030101010101" pitchFamily="2" charset="-122"/>
              </a:rPr>
              <a:t>准</a:t>
            </a:r>
            <a:r>
              <a:rPr sz="1400" b="1" spc="-5" dirty="0">
                <a:latin typeface="宋体" panose="02010600030101010101" pitchFamily="2" charset="-122"/>
                <a:cs typeface="宋体" panose="02010600030101010101" pitchFamily="2" charset="-122"/>
              </a:rPr>
              <a:t>备</a:t>
            </a:r>
            <a:r>
              <a:rPr sz="1400" b="1" dirty="0">
                <a:latin typeface="宋体" panose="02010600030101010101" pitchFamily="2" charset="-122"/>
                <a:cs typeface="宋体" panose="02010600030101010101" pitchFamily="2" charset="-122"/>
              </a:rPr>
              <a:t>好</a:t>
            </a:r>
            <a:endParaRPr sz="1400">
              <a:latin typeface="宋体" panose="02010600030101010101" pitchFamily="2" charset="-122"/>
              <a:cs typeface="宋体" panose="02010600030101010101" pitchFamily="2" charset="-122"/>
            </a:endParaRPr>
          </a:p>
        </p:txBody>
      </p:sp>
      <p:sp>
        <p:nvSpPr>
          <p:cNvPr id="28" name="object 28"/>
          <p:cNvSpPr txBox="1"/>
          <p:nvPr/>
        </p:nvSpPr>
        <p:spPr>
          <a:xfrm>
            <a:off x="566115" y="4587621"/>
            <a:ext cx="3017520" cy="452755"/>
          </a:xfrm>
          <a:prstGeom prst="rect">
            <a:avLst/>
          </a:prstGeom>
        </p:spPr>
        <p:txBody>
          <a:bodyPr vert="horz" wrap="square" lIns="0" tIns="12700" rIns="0" bIns="0" rtlCol="0">
            <a:spAutoFit/>
          </a:bodyPr>
          <a:lstStyle/>
          <a:p>
            <a:pPr marL="75565" indent="-63500">
              <a:lnSpc>
                <a:spcPct val="100000"/>
              </a:lnSpc>
              <a:spcBef>
                <a:spcPts val="100"/>
              </a:spcBef>
              <a:buSzPct val="93000"/>
              <a:buFont typeface="Times New Roman" panose="02020603050405020304"/>
              <a:buChar char="•"/>
              <a:tabLst>
                <a:tab pos="76200" algn="l"/>
              </a:tabLst>
            </a:pPr>
            <a:r>
              <a:rPr sz="1400" b="1" spc="-5" dirty="0">
                <a:latin typeface="Times New Roman" panose="02020603050405020304"/>
                <a:cs typeface="Times New Roman" panose="02020603050405020304"/>
              </a:rPr>
              <a:t>MUL2</a:t>
            </a:r>
            <a:r>
              <a:rPr sz="1400" b="1" spc="5" dirty="0">
                <a:latin typeface="宋体" panose="02010600030101010101" pitchFamily="2" charset="-122"/>
                <a:cs typeface="宋体" panose="02010600030101010101" pitchFamily="2" charset="-122"/>
              </a:rPr>
              <a:t>发射</a:t>
            </a:r>
            <a:r>
              <a:rPr sz="1400" b="1" spc="-10" dirty="0">
                <a:latin typeface="宋体" panose="02010600030101010101" pitchFamily="2" charset="-122"/>
                <a:cs typeface="宋体" panose="02010600030101010101" pitchFamily="2" charset="-122"/>
              </a:rPr>
              <a:t>，</a:t>
            </a:r>
            <a:r>
              <a:rPr sz="1400" b="1" spc="-10" dirty="0">
                <a:latin typeface="Times New Roman" panose="02020603050405020304"/>
                <a:cs typeface="Times New Roman" panose="02020603050405020304"/>
              </a:rPr>
              <a:t>F0</a:t>
            </a:r>
            <a:r>
              <a:rPr sz="1400" b="1" spc="-5" dirty="0">
                <a:latin typeface="宋体" panose="02010600030101010101" pitchFamily="2" charset="-122"/>
                <a:cs typeface="宋体" panose="02010600030101010101" pitchFamily="2" charset="-122"/>
              </a:rPr>
              <a:t>等待</a:t>
            </a:r>
            <a:r>
              <a:rPr sz="1400" b="1" spc="-10" dirty="0">
                <a:latin typeface="Times New Roman" panose="02020603050405020304"/>
                <a:cs typeface="Times New Roman" panose="02020603050405020304"/>
              </a:rPr>
              <a:t>6</a:t>
            </a:r>
            <a:r>
              <a:rPr sz="1400" b="1" spc="-5" dirty="0">
                <a:latin typeface="宋体" panose="02010600030101010101" pitchFamily="2" charset="-122"/>
                <a:cs typeface="宋体" panose="02010600030101010101" pitchFamily="2" charset="-122"/>
              </a:rPr>
              <a:t>号</a:t>
            </a:r>
            <a:r>
              <a:rPr sz="1400" b="1" spc="-20" dirty="0">
                <a:latin typeface="宋体" panose="02010600030101010101" pitchFamily="2" charset="-122"/>
                <a:cs typeface="宋体" panose="02010600030101010101" pitchFamily="2" charset="-122"/>
              </a:rPr>
              <a:t>保</a:t>
            </a:r>
            <a:r>
              <a:rPr sz="1400" b="1" spc="-5" dirty="0">
                <a:latin typeface="宋体" panose="02010600030101010101" pitchFamily="2" charset="-122"/>
                <a:cs typeface="宋体" panose="02010600030101010101" pitchFamily="2" charset="-122"/>
              </a:rPr>
              <a:t>留站</a:t>
            </a:r>
            <a:r>
              <a:rPr sz="1400" b="1" spc="-20" dirty="0">
                <a:latin typeface="宋体" panose="02010600030101010101" pitchFamily="2" charset="-122"/>
                <a:cs typeface="宋体" panose="02010600030101010101" pitchFamily="2" charset="-122"/>
              </a:rPr>
              <a:t>的</a:t>
            </a:r>
            <a:r>
              <a:rPr sz="1400" b="1" spc="-5" dirty="0">
                <a:latin typeface="宋体" panose="02010600030101010101" pitchFamily="2" charset="-122"/>
                <a:cs typeface="宋体" panose="02010600030101010101" pitchFamily="2" charset="-122"/>
              </a:rPr>
              <a:t>结果</a:t>
            </a:r>
            <a:endParaRPr sz="1400">
              <a:latin typeface="宋体" panose="02010600030101010101" pitchFamily="2" charset="-122"/>
              <a:cs typeface="宋体" panose="02010600030101010101" pitchFamily="2" charset="-122"/>
            </a:endParaRPr>
          </a:p>
          <a:p>
            <a:pPr marL="75565" indent="-63500">
              <a:lnSpc>
                <a:spcPct val="100000"/>
              </a:lnSpc>
              <a:spcBef>
                <a:spcPts val="5"/>
              </a:spcBef>
              <a:buSzPct val="93000"/>
              <a:buFont typeface="Times New Roman" panose="02020603050405020304"/>
              <a:buChar char="•"/>
              <a:tabLst>
                <a:tab pos="76200" algn="l"/>
              </a:tabLst>
            </a:pPr>
            <a:r>
              <a:rPr sz="1400" b="1" spc="-10" dirty="0">
                <a:solidFill>
                  <a:srgbClr val="FF0000"/>
                </a:solidFill>
                <a:latin typeface="Times New Roman" panose="02020603050405020304"/>
                <a:cs typeface="Times New Roman" panose="02020603050405020304"/>
              </a:rPr>
              <a:t>ADD</a:t>
            </a:r>
            <a:r>
              <a:rPr sz="1400" b="1" spc="5" dirty="0">
                <a:solidFill>
                  <a:srgbClr val="FF0000"/>
                </a:solidFill>
                <a:latin typeface="宋体" panose="02010600030101010101" pitchFamily="2" charset="-122"/>
                <a:cs typeface="宋体" panose="02010600030101010101" pitchFamily="2" charset="-122"/>
              </a:rPr>
              <a:t>写回</a:t>
            </a:r>
            <a:endParaRPr sz="1400">
              <a:latin typeface="宋体" panose="02010600030101010101" pitchFamily="2" charset="-122"/>
              <a:cs typeface="宋体" panose="02010600030101010101" pitchFamily="2" charset="-122"/>
            </a:endParaRPr>
          </a:p>
        </p:txBody>
      </p:sp>
      <p:sp>
        <p:nvSpPr>
          <p:cNvPr id="29" name="object 29"/>
          <p:cNvSpPr/>
          <p:nvPr/>
        </p:nvSpPr>
        <p:spPr>
          <a:xfrm>
            <a:off x="3419475" y="2636773"/>
            <a:ext cx="3997325" cy="0"/>
          </a:xfrm>
          <a:custGeom>
            <a:avLst/>
            <a:gdLst/>
            <a:ahLst/>
            <a:cxnLst/>
            <a:rect l="l" t="t" r="r" b="b"/>
            <a:pathLst>
              <a:path w="3997325">
                <a:moveTo>
                  <a:pt x="0" y="0"/>
                </a:moveTo>
                <a:lnTo>
                  <a:pt x="3997325" y="0"/>
                </a:lnTo>
              </a:path>
            </a:pathLst>
          </a:custGeom>
          <a:ln w="19050">
            <a:solidFill>
              <a:srgbClr val="000000"/>
            </a:solidFill>
          </a:ln>
        </p:spPr>
        <p:txBody>
          <a:bodyPr wrap="square" lIns="0" tIns="0" rIns="0" bIns="0" rtlCol="0"/>
          <a:lstStyle/>
          <a:p/>
        </p:txBody>
      </p:sp>
      <p:sp>
        <p:nvSpPr>
          <p:cNvPr id="30" name="object 30"/>
          <p:cNvSpPr/>
          <p:nvPr/>
        </p:nvSpPr>
        <p:spPr>
          <a:xfrm>
            <a:off x="3094101" y="2889250"/>
            <a:ext cx="5365750" cy="0"/>
          </a:xfrm>
          <a:custGeom>
            <a:avLst/>
            <a:gdLst/>
            <a:ahLst/>
            <a:cxnLst/>
            <a:rect l="l" t="t" r="r" b="b"/>
            <a:pathLst>
              <a:path w="5365750">
                <a:moveTo>
                  <a:pt x="0" y="0"/>
                </a:moveTo>
                <a:lnTo>
                  <a:pt x="5365750" y="0"/>
                </a:lnTo>
              </a:path>
            </a:pathLst>
          </a:custGeom>
          <a:ln w="19050">
            <a:solidFill>
              <a:srgbClr val="FF0000"/>
            </a:solidFill>
          </a:ln>
        </p:spPr>
        <p:txBody>
          <a:bodyPr wrap="square" lIns="0" tIns="0" rIns="0" bIns="0" rtlCol="0"/>
          <a:lstStyle/>
          <a:p/>
        </p:txBody>
      </p:sp>
      <p:sp>
        <p:nvSpPr>
          <p:cNvPr id="31" name="object 31"/>
          <p:cNvSpPr/>
          <p:nvPr/>
        </p:nvSpPr>
        <p:spPr>
          <a:xfrm>
            <a:off x="3171825" y="812800"/>
            <a:ext cx="76200" cy="370205"/>
          </a:xfrm>
          <a:custGeom>
            <a:avLst/>
            <a:gdLst/>
            <a:ahLst/>
            <a:cxnLst/>
            <a:rect l="l" t="t" r="r" b="b"/>
            <a:pathLst>
              <a:path w="76200" h="370205">
                <a:moveTo>
                  <a:pt x="47625" y="63500"/>
                </a:moveTo>
                <a:lnTo>
                  <a:pt x="28575" y="63500"/>
                </a:lnTo>
                <a:lnTo>
                  <a:pt x="28575" y="369950"/>
                </a:lnTo>
                <a:lnTo>
                  <a:pt x="47625" y="369950"/>
                </a:lnTo>
                <a:lnTo>
                  <a:pt x="47625" y="63500"/>
                </a:lnTo>
                <a:close/>
              </a:path>
              <a:path w="76200" h="370205">
                <a:moveTo>
                  <a:pt x="38100" y="0"/>
                </a:moveTo>
                <a:lnTo>
                  <a:pt x="0" y="76200"/>
                </a:lnTo>
                <a:lnTo>
                  <a:pt x="28575" y="76200"/>
                </a:lnTo>
                <a:lnTo>
                  <a:pt x="28575" y="63500"/>
                </a:lnTo>
                <a:lnTo>
                  <a:pt x="69850" y="63500"/>
                </a:lnTo>
                <a:lnTo>
                  <a:pt x="38100" y="0"/>
                </a:lnTo>
                <a:close/>
              </a:path>
              <a:path w="76200" h="370205">
                <a:moveTo>
                  <a:pt x="69850" y="63500"/>
                </a:moveTo>
                <a:lnTo>
                  <a:pt x="47625" y="63500"/>
                </a:lnTo>
                <a:lnTo>
                  <a:pt x="47625" y="76200"/>
                </a:lnTo>
                <a:lnTo>
                  <a:pt x="76200" y="76200"/>
                </a:lnTo>
                <a:lnTo>
                  <a:pt x="69850" y="63500"/>
                </a:lnTo>
                <a:close/>
              </a:path>
            </a:pathLst>
          </a:custGeom>
          <a:solidFill>
            <a:srgbClr val="000000"/>
          </a:solidFill>
        </p:spPr>
        <p:txBody>
          <a:bodyPr wrap="square" lIns="0" tIns="0" rIns="0" bIns="0" rtlCol="0"/>
          <a:lstStyle/>
          <a:p/>
        </p:txBody>
      </p:sp>
      <p:sp>
        <p:nvSpPr>
          <p:cNvPr id="32" name="object 32"/>
          <p:cNvSpPr/>
          <p:nvPr/>
        </p:nvSpPr>
        <p:spPr>
          <a:xfrm>
            <a:off x="3057525" y="2384425"/>
            <a:ext cx="76200" cy="506730"/>
          </a:xfrm>
          <a:custGeom>
            <a:avLst/>
            <a:gdLst/>
            <a:ahLst/>
            <a:cxnLst/>
            <a:rect l="l" t="t" r="r" b="b"/>
            <a:pathLst>
              <a:path w="76200" h="506730">
                <a:moveTo>
                  <a:pt x="47625" y="63500"/>
                </a:moveTo>
                <a:lnTo>
                  <a:pt x="28575" y="63500"/>
                </a:lnTo>
                <a:lnTo>
                  <a:pt x="28575" y="506475"/>
                </a:lnTo>
                <a:lnTo>
                  <a:pt x="47625" y="506475"/>
                </a:lnTo>
                <a:lnTo>
                  <a:pt x="47625" y="63500"/>
                </a:lnTo>
                <a:close/>
              </a:path>
              <a:path w="76200" h="506730">
                <a:moveTo>
                  <a:pt x="38100" y="0"/>
                </a:moveTo>
                <a:lnTo>
                  <a:pt x="0" y="76200"/>
                </a:lnTo>
                <a:lnTo>
                  <a:pt x="28575" y="76200"/>
                </a:lnTo>
                <a:lnTo>
                  <a:pt x="28575" y="63500"/>
                </a:lnTo>
                <a:lnTo>
                  <a:pt x="69850" y="63500"/>
                </a:lnTo>
                <a:lnTo>
                  <a:pt x="38100" y="0"/>
                </a:lnTo>
                <a:close/>
              </a:path>
              <a:path w="76200" h="506730">
                <a:moveTo>
                  <a:pt x="69850" y="63500"/>
                </a:moveTo>
                <a:lnTo>
                  <a:pt x="47625" y="63500"/>
                </a:lnTo>
                <a:lnTo>
                  <a:pt x="47625" y="76200"/>
                </a:lnTo>
                <a:lnTo>
                  <a:pt x="76200" y="76200"/>
                </a:lnTo>
                <a:lnTo>
                  <a:pt x="69850" y="63500"/>
                </a:lnTo>
                <a:close/>
              </a:path>
            </a:pathLst>
          </a:custGeom>
          <a:solidFill>
            <a:srgbClr val="FF0000"/>
          </a:solidFill>
        </p:spPr>
        <p:txBody>
          <a:bodyPr wrap="square" lIns="0" tIns="0" rIns="0" bIns="0" rtlCol="0"/>
          <a:lstStyle/>
          <a:p/>
        </p:txBody>
      </p:sp>
      <p:sp>
        <p:nvSpPr>
          <p:cNvPr id="33" name="object 33"/>
          <p:cNvSpPr/>
          <p:nvPr/>
        </p:nvSpPr>
        <p:spPr>
          <a:xfrm>
            <a:off x="3381375" y="2393950"/>
            <a:ext cx="76200" cy="247650"/>
          </a:xfrm>
          <a:prstGeom prst="rect">
            <a:avLst/>
          </a:prstGeom>
          <a:blipFill>
            <a:blip r:embed="rId1" cstate="print"/>
            <a:stretch>
              <a:fillRect/>
            </a:stretch>
          </a:blipFill>
        </p:spPr>
        <p:txBody>
          <a:bodyPr wrap="square" lIns="0" tIns="0" rIns="0" bIns="0" rtlCol="0"/>
          <a:lstStyle/>
          <a:p/>
        </p:txBody>
      </p:sp>
      <p:sp>
        <p:nvSpPr>
          <p:cNvPr id="34" name="object 34"/>
          <p:cNvSpPr txBox="1"/>
          <p:nvPr/>
        </p:nvSpPr>
        <p:spPr>
          <a:xfrm>
            <a:off x="4408551" y="1190688"/>
            <a:ext cx="1609725" cy="284480"/>
          </a:xfrm>
          <a:prstGeom prst="rect">
            <a:avLst/>
          </a:prstGeom>
          <a:solidFill>
            <a:srgbClr val="EAEAEA"/>
          </a:solidFill>
          <a:ln w="9525">
            <a:solidFill>
              <a:srgbClr val="000000"/>
            </a:solidFill>
          </a:ln>
        </p:spPr>
        <p:txBody>
          <a:bodyPr vert="horz" wrap="square" lIns="0" tIns="42545" rIns="0" bIns="0" rtlCol="0">
            <a:spAutoFit/>
          </a:bodyPr>
          <a:lstStyle/>
          <a:p>
            <a:pPr marL="323850">
              <a:lnSpc>
                <a:spcPct val="100000"/>
              </a:lnSpc>
              <a:spcBef>
                <a:spcPts val="335"/>
              </a:spcBef>
            </a:pPr>
            <a:r>
              <a:rPr sz="1200" b="1" spc="5" dirty="0">
                <a:latin typeface="宋体" panose="02010600030101010101" pitchFamily="2" charset="-122"/>
                <a:cs typeface="宋体" panose="02010600030101010101" pitchFamily="2" charset="-122"/>
              </a:rPr>
              <a:t>浮点加</a:t>
            </a:r>
            <a:r>
              <a:rPr sz="1200" b="1" dirty="0">
                <a:latin typeface="Times New Roman" panose="02020603050405020304"/>
                <a:cs typeface="Times New Roman" panose="02020603050405020304"/>
              </a:rPr>
              <a:t>/</a:t>
            </a:r>
            <a:r>
              <a:rPr sz="1200" b="1" spc="-5" dirty="0">
                <a:latin typeface="宋体" panose="02010600030101010101" pitchFamily="2" charset="-122"/>
                <a:cs typeface="宋体" panose="02010600030101010101" pitchFamily="2" charset="-122"/>
              </a:rPr>
              <a:t>减法器</a:t>
            </a:r>
            <a:endParaRPr sz="1200">
              <a:latin typeface="宋体" panose="02010600030101010101" pitchFamily="2" charset="-122"/>
              <a:cs typeface="宋体" panose="02010600030101010101" pitchFamily="2" charset="-122"/>
            </a:endParaRPr>
          </a:p>
        </p:txBody>
      </p:sp>
      <p:sp>
        <p:nvSpPr>
          <p:cNvPr id="35" name="object 35"/>
          <p:cNvSpPr txBox="1"/>
          <p:nvPr/>
        </p:nvSpPr>
        <p:spPr>
          <a:xfrm>
            <a:off x="6637401" y="1169987"/>
            <a:ext cx="1609725" cy="284480"/>
          </a:xfrm>
          <a:prstGeom prst="rect">
            <a:avLst/>
          </a:prstGeom>
          <a:solidFill>
            <a:srgbClr val="EAEAEA"/>
          </a:solidFill>
          <a:ln w="9525">
            <a:solidFill>
              <a:srgbClr val="000000"/>
            </a:solidFill>
          </a:ln>
        </p:spPr>
        <p:txBody>
          <a:bodyPr vert="horz" wrap="square" lIns="0" tIns="43180" rIns="0" bIns="0" rtlCol="0">
            <a:spAutoFit/>
          </a:bodyPr>
          <a:lstStyle/>
          <a:p>
            <a:pPr marL="324485">
              <a:lnSpc>
                <a:spcPct val="100000"/>
              </a:lnSpc>
              <a:spcBef>
                <a:spcPts val="340"/>
              </a:spcBef>
            </a:pPr>
            <a:r>
              <a:rPr sz="1200" b="1" dirty="0">
                <a:latin typeface="宋体" panose="02010600030101010101" pitchFamily="2" charset="-122"/>
                <a:cs typeface="宋体" panose="02010600030101010101" pitchFamily="2" charset="-122"/>
              </a:rPr>
              <a:t>浮点乘</a:t>
            </a:r>
            <a:r>
              <a:rPr sz="1200" b="1" dirty="0">
                <a:latin typeface="Times New Roman" panose="02020603050405020304"/>
                <a:cs typeface="Times New Roman" panose="02020603050405020304"/>
              </a:rPr>
              <a:t>/</a:t>
            </a:r>
            <a:r>
              <a:rPr sz="1200" b="1" spc="-10" dirty="0">
                <a:latin typeface="宋体" panose="02010600030101010101" pitchFamily="2" charset="-122"/>
                <a:cs typeface="宋体" panose="02010600030101010101" pitchFamily="2" charset="-122"/>
              </a:rPr>
              <a:t>除法器</a:t>
            </a:r>
            <a:endParaRPr sz="1200">
              <a:latin typeface="宋体" panose="02010600030101010101" pitchFamily="2" charset="-122"/>
              <a:cs typeface="宋体" panose="02010600030101010101" pitchFamily="2" charset="-122"/>
            </a:endParaRPr>
          </a:p>
        </p:txBody>
      </p:sp>
      <p:sp>
        <p:nvSpPr>
          <p:cNvPr id="36" name="object 36"/>
          <p:cNvSpPr txBox="1"/>
          <p:nvPr/>
        </p:nvSpPr>
        <p:spPr>
          <a:xfrm>
            <a:off x="2700401" y="1160462"/>
            <a:ext cx="1054100" cy="1224280"/>
          </a:xfrm>
          <a:prstGeom prst="rect">
            <a:avLst/>
          </a:prstGeom>
          <a:solidFill>
            <a:srgbClr val="EAEAEA"/>
          </a:solidFill>
          <a:ln w="9525">
            <a:solidFill>
              <a:srgbClr val="000000"/>
            </a:solidFill>
          </a:ln>
        </p:spPr>
        <p:txBody>
          <a:bodyPr vert="horz" wrap="square" lIns="0" tIns="5715" rIns="0" bIns="0" rtlCol="0">
            <a:spAutoFit/>
          </a:bodyPr>
          <a:lstStyle/>
          <a:p>
            <a:pPr>
              <a:lnSpc>
                <a:spcPct val="100000"/>
              </a:lnSpc>
              <a:spcBef>
                <a:spcPts val="45"/>
              </a:spcBef>
            </a:pPr>
            <a:endParaRPr sz="1500">
              <a:latin typeface="Times New Roman" panose="02020603050405020304"/>
              <a:cs typeface="Times New Roman" panose="02020603050405020304"/>
            </a:endParaRPr>
          </a:p>
          <a:p>
            <a:pPr marL="372745" marR="188595" indent="-173990">
              <a:lnSpc>
                <a:spcPct val="150000"/>
              </a:lnSpc>
              <a:spcBef>
                <a:spcPts val="5"/>
              </a:spcBef>
            </a:pPr>
            <a:r>
              <a:rPr sz="1200" b="1" spc="5" dirty="0">
                <a:latin typeface="宋体" panose="02010600030101010101" pitchFamily="2" charset="-122"/>
                <a:cs typeface="宋体" panose="02010600030101010101" pitchFamily="2" charset="-122"/>
              </a:rPr>
              <a:t>定点</a:t>
            </a:r>
            <a:r>
              <a:rPr sz="1200" b="1" dirty="0">
                <a:latin typeface="Times New Roman" panose="02020603050405020304"/>
                <a:cs typeface="Times New Roman" panose="02020603050405020304"/>
              </a:rPr>
              <a:t>/</a:t>
            </a:r>
            <a:r>
              <a:rPr sz="1200" b="1" spc="5" dirty="0">
                <a:latin typeface="宋体" panose="02010600030101010101" pitchFamily="2" charset="-122"/>
                <a:cs typeface="宋体" panose="02010600030101010101" pitchFamily="2" charset="-122"/>
              </a:rPr>
              <a:t>访存 部件</a:t>
            </a:r>
            <a:endParaRPr sz="1200">
              <a:latin typeface="宋体" panose="02010600030101010101" pitchFamily="2" charset="-122"/>
              <a:cs typeface="宋体" panose="02010600030101010101" pitchFamily="2" charset="-122"/>
            </a:endParaRPr>
          </a:p>
        </p:txBody>
      </p:sp>
      <p:sp>
        <p:nvSpPr>
          <p:cNvPr id="37" name="object 37"/>
          <p:cNvSpPr txBox="1"/>
          <p:nvPr/>
        </p:nvSpPr>
        <p:spPr>
          <a:xfrm>
            <a:off x="4559934" y="4385817"/>
            <a:ext cx="64135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宋体" panose="02010600030101010101" pitchFamily="2" charset="-122"/>
                <a:cs typeface="宋体" panose="02010600030101010101" pitchFamily="2" charset="-122"/>
              </a:rPr>
              <a:t>指令队列</a:t>
            </a:r>
            <a:endParaRPr sz="1200">
              <a:latin typeface="宋体" panose="02010600030101010101" pitchFamily="2" charset="-122"/>
              <a:cs typeface="宋体" panose="02010600030101010101" pitchFamily="2" charset="-122"/>
            </a:endParaRPr>
          </a:p>
        </p:txBody>
      </p:sp>
      <p:sp>
        <p:nvSpPr>
          <p:cNvPr id="39" name="标题 3"/>
          <p:cNvSpPr txBox="1"/>
          <p:nvPr/>
        </p:nvSpPr>
        <p:spPr>
          <a:xfrm>
            <a:off x="0" y="3"/>
            <a:ext cx="9144000" cy="755581"/>
          </a:xfrm>
          <a:prstGeom prst="rect">
            <a:avLst/>
          </a:prstGeom>
          <a:solidFill>
            <a:srgbClr val="02409A"/>
          </a:solidFill>
          <a:ln>
            <a:noFill/>
          </a:ln>
          <a:effectLst>
            <a:outerShdw blurRad="44450" dist="27940" dir="5400000" algn="ctr">
              <a:srgbClr val="000000">
                <a:alpha val="32000"/>
              </a:srgbClr>
            </a:outerShdw>
          </a:effectLst>
        </p:spPr>
        <p:txBody>
          <a:bodyPr tIns="0" bIns="0" anchor="ctr"/>
          <a:lstStyle/>
          <a:p>
            <a:pPr algn="ctr">
              <a:spcBef>
                <a:spcPct val="0"/>
              </a:spcBef>
              <a:defRPr/>
            </a:pPr>
            <a:endParaRPr lang="en-US" altLang="zh-CN" sz="2475" b="1" dirty="0">
              <a:solidFill>
                <a:schemeClr val="bg1"/>
              </a:solidFill>
              <a:latin typeface="微软雅黑" panose="020B0503020204020204" pitchFamily="34" charset="-122"/>
              <a:ea typeface="微软雅黑" panose="020B0503020204020204" pitchFamily="34" charset="-122"/>
            </a:endParaRPr>
          </a:p>
        </p:txBody>
      </p:sp>
      <p:pic>
        <p:nvPicPr>
          <p:cNvPr id="40" name="图片 39"/>
          <p:cNvPicPr>
            <a:picLocks noChangeAspect="1"/>
          </p:cNvPicPr>
          <p:nvPr/>
        </p:nvPicPr>
        <p:blipFill rotWithShape="1">
          <a:blip r:embed="rId2"/>
          <a:srcRect l="8177" t="2247" r="9531" b="2992"/>
          <a:stretch>
            <a:fillRect/>
          </a:stretch>
        </p:blipFill>
        <p:spPr>
          <a:xfrm>
            <a:off x="8408701" y="83713"/>
            <a:ext cx="596509" cy="588159"/>
          </a:xfrm>
          <a:prstGeom prst="ellipse">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4717341" y="4625985"/>
          <a:ext cx="1460499" cy="1169720"/>
        </p:xfrm>
        <a:graphic>
          <a:graphicData uri="http://schemas.openxmlformats.org/drawingml/2006/table">
            <a:tbl>
              <a:tblPr firstRow="1" bandRow="1">
                <a:tableStyleId>{2D5ABB26-0587-4C30-8999-92F81FD0307C}</a:tableStyleId>
              </a:tblPr>
              <a:tblGrid>
                <a:gridCol w="376555"/>
                <a:gridCol w="365125"/>
                <a:gridCol w="365125"/>
                <a:gridCol w="353694"/>
              </a:tblGrid>
              <a:tr h="198077">
                <a:tc>
                  <a:txBody>
                    <a:bodyPr/>
                    <a:lstStyle/>
                    <a:p>
                      <a:pPr marR="26670" algn="r">
                        <a:lnSpc>
                          <a:spcPct val="100000"/>
                        </a:lnSpc>
                        <a:spcBef>
                          <a:spcPts val="135"/>
                        </a:spcBef>
                      </a:pPr>
                      <a:r>
                        <a:rPr sz="900" b="1" spc="175" dirty="0">
                          <a:latin typeface="Courier New" panose="02070309020205020404"/>
                          <a:cs typeface="Courier New" panose="02070309020205020404"/>
                        </a:rPr>
                        <a:t>DI</a:t>
                      </a:r>
                      <a:r>
                        <a:rPr sz="900" b="1" dirty="0">
                          <a:latin typeface="Courier New" panose="02070309020205020404"/>
                          <a:cs typeface="Courier New" panose="02070309020205020404"/>
                        </a:rPr>
                        <a:t>V</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L w="6350">
                      <a:solidFill>
                        <a:srgbClr val="000000"/>
                      </a:solidFill>
                      <a:prstDash val="solid"/>
                    </a:lnL>
                    <a:lnT w="6350">
                      <a:solidFill>
                        <a:srgbClr val="000000"/>
                      </a:solidFill>
                      <a:prstDash val="solid"/>
                    </a:lnT>
                    <a:lnB w="6350">
                      <a:solidFill>
                        <a:srgbClr val="000000"/>
                      </a:solidFill>
                      <a:prstDash val="solid"/>
                    </a:lnB>
                  </a:tcPr>
                </a:tc>
                <a:tc>
                  <a:txBody>
                    <a:bodyPr/>
                    <a:lstStyle/>
                    <a:p>
                      <a:pPr marL="56515">
                        <a:lnSpc>
                          <a:spcPct val="100000"/>
                        </a:lnSpc>
                        <a:spcBef>
                          <a:spcPts val="135"/>
                        </a:spcBef>
                      </a:pPr>
                      <a:r>
                        <a:rPr sz="900" b="1" spc="85" dirty="0">
                          <a:solidFill>
                            <a:srgbClr val="FF0000"/>
                          </a:solidFill>
                          <a:latin typeface="Courier New" panose="02070309020205020404"/>
                          <a:cs typeface="Courier New" panose="02070309020205020404"/>
                        </a:rPr>
                        <a:t>F0</a:t>
                      </a:r>
                      <a:r>
                        <a:rPr sz="900" b="1" spc="-390" dirty="0">
                          <a:solidFill>
                            <a:srgbClr val="FF0000"/>
                          </a:solidFill>
                          <a:latin typeface="Courier New" panose="02070309020205020404"/>
                          <a:cs typeface="Courier New" panose="02070309020205020404"/>
                        </a:rPr>
                        <a:t> </a:t>
                      </a:r>
                      <a:r>
                        <a:rPr sz="900" b="1" dirty="0">
                          <a:latin typeface="Courier New" panose="02070309020205020404"/>
                          <a:cs typeface="Courier New" panose="02070309020205020404"/>
                        </a:rPr>
                        <a:t>,</a:t>
                      </a:r>
                      <a:endParaRPr sz="900">
                        <a:latin typeface="Courier New" panose="02070309020205020404"/>
                        <a:cs typeface="Courier New" panose="02070309020205020404"/>
                      </a:endParaRPr>
                    </a:p>
                  </a:txBody>
                  <a:tcPr marL="0" marR="0" marT="17145" marB="0">
                    <a:lnT w="6350">
                      <a:solidFill>
                        <a:srgbClr val="000000"/>
                      </a:solidFill>
                      <a:prstDash val="solid"/>
                    </a:lnT>
                    <a:lnB w="6350">
                      <a:solidFill>
                        <a:srgbClr val="000000"/>
                      </a:solidFill>
                      <a:prstDash val="solid"/>
                    </a:lnB>
                  </a:tcPr>
                </a:tc>
                <a:tc>
                  <a:txBody>
                    <a:bodyPr/>
                    <a:lstStyle/>
                    <a:p>
                      <a:pPr marL="22225" algn="ctr">
                        <a:lnSpc>
                          <a:spcPct val="100000"/>
                        </a:lnSpc>
                        <a:spcBef>
                          <a:spcPts val="135"/>
                        </a:spcBef>
                      </a:pPr>
                      <a:r>
                        <a:rPr sz="900" b="1" spc="114" dirty="0">
                          <a:latin typeface="Courier New" panose="02070309020205020404"/>
                          <a:cs typeface="Courier New" panose="02070309020205020404"/>
                        </a:rPr>
                        <a:t>F1,</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T w="6350">
                      <a:solidFill>
                        <a:srgbClr val="000000"/>
                      </a:solidFill>
                      <a:prstDash val="solid"/>
                    </a:lnT>
                    <a:lnB w="6350">
                      <a:solidFill>
                        <a:srgbClr val="000000"/>
                      </a:solidFill>
                      <a:prstDash val="solid"/>
                    </a:lnB>
                  </a:tcPr>
                </a:tc>
                <a:tc>
                  <a:txBody>
                    <a:bodyPr/>
                    <a:lstStyle/>
                    <a:p>
                      <a:pPr marL="56515">
                        <a:lnSpc>
                          <a:spcPct val="100000"/>
                        </a:lnSpc>
                        <a:spcBef>
                          <a:spcPts val="135"/>
                        </a:spcBef>
                      </a:pPr>
                      <a:r>
                        <a:rPr sz="900" b="1" spc="85" dirty="0">
                          <a:latin typeface="Courier New" panose="02070309020205020404"/>
                          <a:cs typeface="Courier New" panose="02070309020205020404"/>
                        </a:rPr>
                        <a:t>F2</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R w="6350">
                      <a:solidFill>
                        <a:srgbClr val="000000"/>
                      </a:solidFill>
                      <a:prstDash val="solid"/>
                    </a:lnR>
                    <a:lnT w="6350">
                      <a:solidFill>
                        <a:srgbClr val="000000"/>
                      </a:solidFill>
                      <a:prstDash val="solid"/>
                    </a:lnT>
                    <a:lnB w="6350">
                      <a:solidFill>
                        <a:srgbClr val="000000"/>
                      </a:solidFill>
                      <a:prstDash val="solid"/>
                    </a:lnB>
                  </a:tcPr>
                </a:tc>
              </a:tr>
              <a:tr h="197657">
                <a:tc>
                  <a:txBody>
                    <a:bodyPr/>
                    <a:lstStyle/>
                    <a:p>
                      <a:pPr marR="26670" algn="r">
                        <a:lnSpc>
                          <a:spcPct val="100000"/>
                        </a:lnSpc>
                        <a:spcBef>
                          <a:spcPts val="135"/>
                        </a:spcBef>
                      </a:pPr>
                      <a:r>
                        <a:rPr sz="900" b="1" spc="175" dirty="0">
                          <a:latin typeface="Courier New" panose="02070309020205020404"/>
                          <a:cs typeface="Courier New" panose="02070309020205020404"/>
                        </a:rPr>
                        <a:t>MU</a:t>
                      </a:r>
                      <a:r>
                        <a:rPr sz="900" b="1" dirty="0">
                          <a:latin typeface="Courier New" panose="02070309020205020404"/>
                          <a:cs typeface="Courier New" panose="02070309020205020404"/>
                        </a:rPr>
                        <a:t>L</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L w="6350">
                      <a:solidFill>
                        <a:srgbClr val="000000"/>
                      </a:solidFill>
                      <a:prstDash val="solid"/>
                    </a:lnL>
                    <a:lnT w="6350">
                      <a:solidFill>
                        <a:srgbClr val="000000"/>
                      </a:solidFill>
                      <a:prstDash val="solid"/>
                    </a:lnT>
                    <a:lnB w="6350">
                      <a:solidFill>
                        <a:srgbClr val="000000"/>
                      </a:solidFill>
                      <a:prstDash val="solid"/>
                    </a:lnB>
                  </a:tcPr>
                </a:tc>
                <a:tc>
                  <a:txBody>
                    <a:bodyPr/>
                    <a:lstStyle/>
                    <a:p>
                      <a:pPr marL="56515">
                        <a:lnSpc>
                          <a:spcPct val="100000"/>
                        </a:lnSpc>
                        <a:spcBef>
                          <a:spcPts val="135"/>
                        </a:spcBef>
                      </a:pPr>
                      <a:r>
                        <a:rPr sz="900" b="1" spc="114" dirty="0">
                          <a:latin typeface="Courier New" panose="02070309020205020404"/>
                          <a:cs typeface="Courier New" panose="02070309020205020404"/>
                        </a:rPr>
                        <a:t>F3,</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T w="6350">
                      <a:solidFill>
                        <a:srgbClr val="000000"/>
                      </a:solidFill>
                      <a:prstDash val="solid"/>
                    </a:lnT>
                    <a:lnB w="6350">
                      <a:solidFill>
                        <a:srgbClr val="000000"/>
                      </a:solidFill>
                      <a:prstDash val="solid"/>
                    </a:lnB>
                  </a:tcPr>
                </a:tc>
                <a:tc>
                  <a:txBody>
                    <a:bodyPr/>
                    <a:lstStyle/>
                    <a:p>
                      <a:pPr algn="ctr">
                        <a:lnSpc>
                          <a:spcPct val="100000"/>
                        </a:lnSpc>
                        <a:spcBef>
                          <a:spcPts val="135"/>
                        </a:spcBef>
                      </a:pPr>
                      <a:r>
                        <a:rPr sz="900" b="1" spc="85" dirty="0">
                          <a:solidFill>
                            <a:srgbClr val="FF0000"/>
                          </a:solidFill>
                          <a:latin typeface="Courier New" panose="02070309020205020404"/>
                          <a:cs typeface="Courier New" panose="02070309020205020404"/>
                        </a:rPr>
                        <a:t>F0</a:t>
                      </a:r>
                      <a:r>
                        <a:rPr sz="900" b="1" spc="-395" dirty="0">
                          <a:solidFill>
                            <a:srgbClr val="FF0000"/>
                          </a:solidFill>
                          <a:latin typeface="Courier New" panose="02070309020205020404"/>
                          <a:cs typeface="Courier New" panose="02070309020205020404"/>
                        </a:rPr>
                        <a:t> </a:t>
                      </a:r>
                      <a:r>
                        <a:rPr sz="900" b="1" dirty="0">
                          <a:latin typeface="Courier New" panose="02070309020205020404"/>
                          <a:cs typeface="Courier New" panose="02070309020205020404"/>
                        </a:rPr>
                        <a:t>,</a:t>
                      </a:r>
                      <a:endParaRPr sz="900">
                        <a:latin typeface="Courier New" panose="02070309020205020404"/>
                        <a:cs typeface="Courier New" panose="02070309020205020404"/>
                      </a:endParaRPr>
                    </a:p>
                  </a:txBody>
                  <a:tcPr marL="0" marR="0" marT="17145" marB="0">
                    <a:lnT w="6350">
                      <a:solidFill>
                        <a:srgbClr val="000000"/>
                      </a:solidFill>
                      <a:prstDash val="solid"/>
                    </a:lnT>
                    <a:lnB w="6350">
                      <a:solidFill>
                        <a:srgbClr val="000000"/>
                      </a:solidFill>
                      <a:prstDash val="solid"/>
                    </a:lnB>
                  </a:tcPr>
                </a:tc>
                <a:tc>
                  <a:txBody>
                    <a:bodyPr/>
                    <a:lstStyle/>
                    <a:p>
                      <a:pPr marL="56515">
                        <a:lnSpc>
                          <a:spcPct val="100000"/>
                        </a:lnSpc>
                        <a:spcBef>
                          <a:spcPts val="135"/>
                        </a:spcBef>
                      </a:pPr>
                      <a:r>
                        <a:rPr sz="900" b="1" spc="85" dirty="0">
                          <a:latin typeface="Courier New" panose="02070309020205020404"/>
                          <a:cs typeface="Courier New" panose="02070309020205020404"/>
                        </a:rPr>
                        <a:t>F2</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R w="6350">
                      <a:solidFill>
                        <a:srgbClr val="000000"/>
                      </a:solidFill>
                      <a:prstDash val="solid"/>
                    </a:lnR>
                    <a:lnT w="6350">
                      <a:solidFill>
                        <a:srgbClr val="000000"/>
                      </a:solidFill>
                      <a:prstDash val="solid"/>
                    </a:lnT>
                    <a:lnB w="6350">
                      <a:solidFill>
                        <a:srgbClr val="000000"/>
                      </a:solidFill>
                      <a:prstDash val="solid"/>
                    </a:lnB>
                  </a:tcPr>
                </a:tc>
              </a:tr>
              <a:tr h="197911">
                <a:tc>
                  <a:txBody>
                    <a:bodyPr/>
                    <a:lstStyle/>
                    <a:p>
                      <a:pPr marR="26670" algn="r">
                        <a:lnSpc>
                          <a:spcPct val="100000"/>
                        </a:lnSpc>
                        <a:spcBef>
                          <a:spcPts val="135"/>
                        </a:spcBef>
                      </a:pPr>
                      <a:r>
                        <a:rPr sz="900" b="1" spc="175" dirty="0">
                          <a:latin typeface="Courier New" panose="02070309020205020404"/>
                          <a:cs typeface="Courier New" panose="02070309020205020404"/>
                        </a:rPr>
                        <a:t>AD</a:t>
                      </a:r>
                      <a:r>
                        <a:rPr sz="900" b="1" dirty="0">
                          <a:latin typeface="Courier New" panose="02070309020205020404"/>
                          <a:cs typeface="Courier New" panose="02070309020205020404"/>
                        </a:rPr>
                        <a:t>D</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L w="6350">
                      <a:solidFill>
                        <a:srgbClr val="000000"/>
                      </a:solidFill>
                      <a:prstDash val="solid"/>
                    </a:lnL>
                    <a:lnT w="6350">
                      <a:solidFill>
                        <a:srgbClr val="000000"/>
                      </a:solidFill>
                      <a:prstDash val="solid"/>
                    </a:lnT>
                    <a:lnB w="6350">
                      <a:solidFill>
                        <a:srgbClr val="000000"/>
                      </a:solidFill>
                      <a:prstDash val="solid"/>
                    </a:lnB>
                  </a:tcPr>
                </a:tc>
                <a:tc>
                  <a:txBody>
                    <a:bodyPr/>
                    <a:lstStyle/>
                    <a:p>
                      <a:pPr marL="56515">
                        <a:lnSpc>
                          <a:spcPct val="100000"/>
                        </a:lnSpc>
                        <a:spcBef>
                          <a:spcPts val="135"/>
                        </a:spcBef>
                      </a:pPr>
                      <a:r>
                        <a:rPr sz="900" b="1" spc="85" dirty="0">
                          <a:solidFill>
                            <a:srgbClr val="FF0000"/>
                          </a:solidFill>
                          <a:latin typeface="Courier New" panose="02070309020205020404"/>
                          <a:cs typeface="Courier New" panose="02070309020205020404"/>
                        </a:rPr>
                        <a:t>F0</a:t>
                      </a:r>
                      <a:r>
                        <a:rPr sz="900" b="1" spc="-390" dirty="0">
                          <a:solidFill>
                            <a:srgbClr val="FF0000"/>
                          </a:solidFill>
                          <a:latin typeface="Courier New" panose="02070309020205020404"/>
                          <a:cs typeface="Courier New" panose="02070309020205020404"/>
                        </a:rPr>
                        <a:t> </a:t>
                      </a:r>
                      <a:r>
                        <a:rPr sz="900" b="1" dirty="0">
                          <a:latin typeface="Courier New" panose="02070309020205020404"/>
                          <a:cs typeface="Courier New" panose="02070309020205020404"/>
                        </a:rPr>
                        <a:t>,</a:t>
                      </a:r>
                      <a:endParaRPr sz="900">
                        <a:latin typeface="Courier New" panose="02070309020205020404"/>
                        <a:cs typeface="Courier New" panose="02070309020205020404"/>
                      </a:endParaRPr>
                    </a:p>
                  </a:txBody>
                  <a:tcPr marL="0" marR="0" marT="17145" marB="0">
                    <a:lnT w="6350">
                      <a:solidFill>
                        <a:srgbClr val="000000"/>
                      </a:solidFill>
                      <a:prstDash val="solid"/>
                    </a:lnT>
                    <a:lnB w="6350">
                      <a:solidFill>
                        <a:srgbClr val="000000"/>
                      </a:solidFill>
                      <a:prstDash val="solid"/>
                    </a:lnB>
                  </a:tcPr>
                </a:tc>
                <a:tc>
                  <a:txBody>
                    <a:bodyPr/>
                    <a:lstStyle/>
                    <a:p>
                      <a:pPr marL="22225" algn="ctr">
                        <a:lnSpc>
                          <a:spcPct val="100000"/>
                        </a:lnSpc>
                        <a:spcBef>
                          <a:spcPts val="135"/>
                        </a:spcBef>
                      </a:pPr>
                      <a:r>
                        <a:rPr sz="900" b="1" spc="114" dirty="0">
                          <a:latin typeface="Courier New" panose="02070309020205020404"/>
                          <a:cs typeface="Courier New" panose="02070309020205020404"/>
                        </a:rPr>
                        <a:t>F1,</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T w="6350">
                      <a:solidFill>
                        <a:srgbClr val="000000"/>
                      </a:solidFill>
                      <a:prstDash val="solid"/>
                    </a:lnT>
                    <a:lnB w="6350">
                      <a:solidFill>
                        <a:srgbClr val="000000"/>
                      </a:solidFill>
                      <a:prstDash val="solid"/>
                    </a:lnB>
                  </a:tcPr>
                </a:tc>
                <a:tc>
                  <a:txBody>
                    <a:bodyPr/>
                    <a:lstStyle/>
                    <a:p>
                      <a:pPr marL="56515">
                        <a:lnSpc>
                          <a:spcPct val="100000"/>
                        </a:lnSpc>
                        <a:spcBef>
                          <a:spcPts val="135"/>
                        </a:spcBef>
                      </a:pPr>
                      <a:r>
                        <a:rPr sz="900" b="1" spc="85" dirty="0">
                          <a:latin typeface="Courier New" panose="02070309020205020404"/>
                          <a:cs typeface="Courier New" panose="02070309020205020404"/>
                        </a:rPr>
                        <a:t>F2</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R w="6350">
                      <a:solidFill>
                        <a:srgbClr val="000000"/>
                      </a:solidFill>
                      <a:prstDash val="solid"/>
                    </a:lnR>
                    <a:lnT w="6350">
                      <a:solidFill>
                        <a:srgbClr val="000000"/>
                      </a:solidFill>
                      <a:prstDash val="solid"/>
                    </a:lnT>
                    <a:lnB w="6350">
                      <a:solidFill>
                        <a:srgbClr val="000000"/>
                      </a:solidFill>
                      <a:prstDash val="solid"/>
                    </a:lnB>
                  </a:tcPr>
                </a:tc>
              </a:tr>
              <a:tr h="198014">
                <a:tc>
                  <a:txBody>
                    <a:bodyPr/>
                    <a:lstStyle/>
                    <a:p>
                      <a:pPr marR="26670" algn="r">
                        <a:lnSpc>
                          <a:spcPct val="100000"/>
                        </a:lnSpc>
                        <a:spcBef>
                          <a:spcPts val="135"/>
                        </a:spcBef>
                      </a:pPr>
                      <a:r>
                        <a:rPr sz="900" b="1" spc="175" dirty="0">
                          <a:latin typeface="Courier New" panose="02070309020205020404"/>
                          <a:cs typeface="Courier New" panose="02070309020205020404"/>
                        </a:rPr>
                        <a:t>MU</a:t>
                      </a:r>
                      <a:r>
                        <a:rPr sz="900" b="1" dirty="0">
                          <a:latin typeface="Courier New" panose="02070309020205020404"/>
                          <a:cs typeface="Courier New" panose="02070309020205020404"/>
                        </a:rPr>
                        <a:t>L</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L w="6350">
                      <a:solidFill>
                        <a:srgbClr val="000000"/>
                      </a:solidFill>
                      <a:prstDash val="solid"/>
                    </a:lnL>
                    <a:lnT w="6350">
                      <a:solidFill>
                        <a:srgbClr val="000000"/>
                      </a:solidFill>
                      <a:prstDash val="solid"/>
                    </a:lnT>
                    <a:lnB w="6350">
                      <a:solidFill>
                        <a:srgbClr val="000000"/>
                      </a:solidFill>
                      <a:prstDash val="solid"/>
                    </a:lnB>
                  </a:tcPr>
                </a:tc>
                <a:tc>
                  <a:txBody>
                    <a:bodyPr/>
                    <a:lstStyle/>
                    <a:p>
                      <a:pPr marL="56515">
                        <a:lnSpc>
                          <a:spcPct val="100000"/>
                        </a:lnSpc>
                        <a:spcBef>
                          <a:spcPts val="135"/>
                        </a:spcBef>
                      </a:pPr>
                      <a:r>
                        <a:rPr sz="900" b="1" spc="114" dirty="0">
                          <a:latin typeface="Courier New" panose="02070309020205020404"/>
                          <a:cs typeface="Courier New" panose="02070309020205020404"/>
                        </a:rPr>
                        <a:t>F3,</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T w="6350">
                      <a:solidFill>
                        <a:srgbClr val="000000"/>
                      </a:solidFill>
                      <a:prstDash val="solid"/>
                    </a:lnT>
                    <a:lnB w="6350">
                      <a:solidFill>
                        <a:srgbClr val="000000"/>
                      </a:solidFill>
                      <a:prstDash val="solid"/>
                    </a:lnB>
                  </a:tcPr>
                </a:tc>
                <a:tc>
                  <a:txBody>
                    <a:bodyPr/>
                    <a:lstStyle/>
                    <a:p>
                      <a:pPr algn="ctr">
                        <a:lnSpc>
                          <a:spcPct val="100000"/>
                        </a:lnSpc>
                        <a:spcBef>
                          <a:spcPts val="135"/>
                        </a:spcBef>
                      </a:pPr>
                      <a:r>
                        <a:rPr sz="900" b="1" spc="85" dirty="0">
                          <a:solidFill>
                            <a:srgbClr val="FF0000"/>
                          </a:solidFill>
                          <a:latin typeface="Courier New" panose="02070309020205020404"/>
                          <a:cs typeface="Courier New" panose="02070309020205020404"/>
                        </a:rPr>
                        <a:t>F0</a:t>
                      </a:r>
                      <a:r>
                        <a:rPr sz="900" b="1" spc="-395" dirty="0">
                          <a:solidFill>
                            <a:srgbClr val="FF0000"/>
                          </a:solidFill>
                          <a:latin typeface="Courier New" panose="02070309020205020404"/>
                          <a:cs typeface="Courier New" panose="02070309020205020404"/>
                        </a:rPr>
                        <a:t> </a:t>
                      </a:r>
                      <a:r>
                        <a:rPr sz="900" b="1" dirty="0">
                          <a:latin typeface="Courier New" panose="02070309020205020404"/>
                          <a:cs typeface="Courier New" panose="02070309020205020404"/>
                        </a:rPr>
                        <a:t>,</a:t>
                      </a:r>
                      <a:endParaRPr sz="900">
                        <a:latin typeface="Courier New" panose="02070309020205020404"/>
                        <a:cs typeface="Courier New" panose="02070309020205020404"/>
                      </a:endParaRPr>
                    </a:p>
                  </a:txBody>
                  <a:tcPr marL="0" marR="0" marT="17145" marB="0">
                    <a:lnT w="6350">
                      <a:solidFill>
                        <a:srgbClr val="000000"/>
                      </a:solidFill>
                      <a:prstDash val="solid"/>
                    </a:lnT>
                    <a:lnB w="6350">
                      <a:solidFill>
                        <a:srgbClr val="000000"/>
                      </a:solidFill>
                      <a:prstDash val="solid"/>
                    </a:lnB>
                  </a:tcPr>
                </a:tc>
                <a:tc>
                  <a:txBody>
                    <a:bodyPr/>
                    <a:lstStyle/>
                    <a:p>
                      <a:pPr marL="56515">
                        <a:lnSpc>
                          <a:spcPct val="100000"/>
                        </a:lnSpc>
                        <a:spcBef>
                          <a:spcPts val="135"/>
                        </a:spcBef>
                      </a:pPr>
                      <a:r>
                        <a:rPr sz="900" b="1" spc="85" dirty="0">
                          <a:latin typeface="Courier New" panose="02070309020205020404"/>
                          <a:cs typeface="Courier New" panose="02070309020205020404"/>
                        </a:rPr>
                        <a:t>F2</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R w="6350">
                      <a:solidFill>
                        <a:srgbClr val="000000"/>
                      </a:solidFill>
                      <a:prstDash val="solid"/>
                    </a:lnR>
                    <a:lnT w="6350">
                      <a:solidFill>
                        <a:srgbClr val="000000"/>
                      </a:solidFill>
                      <a:prstDash val="solid"/>
                    </a:lnT>
                    <a:lnB w="6350">
                      <a:solidFill>
                        <a:srgbClr val="000000"/>
                      </a:solidFill>
                      <a:prstDash val="solid"/>
                    </a:lnB>
                  </a:tcPr>
                </a:tc>
              </a:tr>
              <a:tr h="197702">
                <a:tc gridSpan="4">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hMerge="1">
                  <a:tcPr marL="0" marR="0" marT="0" marB="0"/>
                </a:tc>
                <a:tc hMerge="1">
                  <a:tcPr marL="0" marR="0" marT="0" marB="0"/>
                </a:tc>
              </a:tr>
              <a:tr h="180359">
                <a:tc gridSpan="4">
                  <a:txBody>
                    <a:bodyPr/>
                    <a:lstStyle/>
                    <a:p>
                      <a:pPr>
                        <a:lnSpc>
                          <a:spcPct val="100000"/>
                        </a:lnSpc>
                      </a:pPr>
                      <a:endParaRPr sz="10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hMerge="1">
                  <a:tcPr marL="0" marR="0" marT="0" marB="0"/>
                </a:tc>
                <a:tc hMerge="1">
                  <a:tcPr marL="0" marR="0" marT="0" marB="0"/>
                </a:tc>
              </a:tr>
            </a:tbl>
          </a:graphicData>
        </a:graphic>
      </p:graphicFrame>
      <p:graphicFrame>
        <p:nvGraphicFramePr>
          <p:cNvPr id="3" name="object 3"/>
          <p:cNvGraphicFramePr>
            <a:graphicFrameLocks noGrp="1"/>
          </p:cNvGraphicFramePr>
          <p:nvPr/>
        </p:nvGraphicFramePr>
        <p:xfrm>
          <a:off x="4735319" y="3241751"/>
          <a:ext cx="1472565" cy="776881"/>
        </p:xfrm>
        <a:graphic>
          <a:graphicData uri="http://schemas.openxmlformats.org/drawingml/2006/table">
            <a:tbl>
              <a:tblPr firstRow="1" bandRow="1">
                <a:tableStyleId>{2D5ABB26-0587-4C30-8999-92F81FD0307C}</a:tableStyleId>
              </a:tblPr>
              <a:tblGrid>
                <a:gridCol w="334010"/>
                <a:gridCol w="1138555"/>
              </a:tblGrid>
              <a:tr h="194116">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285"/>
                        </a:spcBef>
                      </a:pPr>
                      <a:r>
                        <a:rPr sz="850" b="1" spc="25" dirty="0">
                          <a:latin typeface="Times New Roman" panose="02020603050405020304"/>
                          <a:cs typeface="Times New Roman" panose="02020603050405020304"/>
                        </a:rPr>
                        <a:t>2</a:t>
                      </a:r>
                      <a:r>
                        <a:rPr sz="850" b="1" spc="-80" dirty="0">
                          <a:latin typeface="Times New Roman" panose="02020603050405020304"/>
                          <a:cs typeface="Times New Roman" panose="02020603050405020304"/>
                        </a:rPr>
                        <a:t> </a:t>
                      </a:r>
                      <a:r>
                        <a:rPr sz="850" b="1" spc="55" dirty="0">
                          <a:latin typeface="Times New Roman" panose="02020603050405020304"/>
                          <a:cs typeface="Times New Roman" panose="02020603050405020304"/>
                        </a:rPr>
                        <a:t>.0</a:t>
                      </a:r>
                      <a:endParaRPr sz="850">
                        <a:latin typeface="Times New Roman" panose="02020603050405020304"/>
                        <a:cs typeface="Times New Roman" panose="02020603050405020304"/>
                      </a:endParaRPr>
                    </a:p>
                  </a:txBody>
                  <a:tcPr marL="0" marR="0" marT="3619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4116">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285"/>
                        </a:spcBef>
                      </a:pPr>
                      <a:r>
                        <a:rPr sz="850" b="1" spc="25" dirty="0">
                          <a:latin typeface="Times New Roman" panose="02020603050405020304"/>
                          <a:cs typeface="Times New Roman" panose="02020603050405020304"/>
                        </a:rPr>
                        <a:t>1</a:t>
                      </a:r>
                      <a:r>
                        <a:rPr sz="850" b="1" spc="-80" dirty="0">
                          <a:latin typeface="Times New Roman" panose="02020603050405020304"/>
                          <a:cs typeface="Times New Roman" panose="02020603050405020304"/>
                        </a:rPr>
                        <a:t> </a:t>
                      </a:r>
                      <a:r>
                        <a:rPr sz="850" b="1" spc="55" dirty="0">
                          <a:latin typeface="Times New Roman" panose="02020603050405020304"/>
                          <a:cs typeface="Times New Roman" panose="02020603050405020304"/>
                        </a:rPr>
                        <a:t>.0</a:t>
                      </a:r>
                      <a:endParaRPr sz="850">
                        <a:latin typeface="Times New Roman" panose="02020603050405020304"/>
                        <a:cs typeface="Times New Roman" panose="02020603050405020304"/>
                      </a:endParaRPr>
                    </a:p>
                  </a:txBody>
                  <a:tcPr marL="0" marR="0" marT="3619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4216">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285"/>
                        </a:spcBef>
                      </a:pPr>
                      <a:r>
                        <a:rPr sz="850" b="1" spc="25" dirty="0">
                          <a:latin typeface="Times New Roman" panose="02020603050405020304"/>
                          <a:cs typeface="Times New Roman" panose="02020603050405020304"/>
                        </a:rPr>
                        <a:t>1</a:t>
                      </a:r>
                      <a:r>
                        <a:rPr sz="850" b="1" spc="-80" dirty="0">
                          <a:latin typeface="Times New Roman" panose="02020603050405020304"/>
                          <a:cs typeface="Times New Roman" panose="02020603050405020304"/>
                        </a:rPr>
                        <a:t> </a:t>
                      </a:r>
                      <a:r>
                        <a:rPr sz="850" b="1" spc="55" dirty="0">
                          <a:latin typeface="Times New Roman" panose="02020603050405020304"/>
                          <a:cs typeface="Times New Roman" panose="02020603050405020304"/>
                        </a:rPr>
                        <a:t>.0</a:t>
                      </a:r>
                      <a:endParaRPr sz="850">
                        <a:latin typeface="Times New Roman" panose="02020603050405020304"/>
                        <a:cs typeface="Times New Roman" panose="02020603050405020304"/>
                      </a:endParaRPr>
                    </a:p>
                  </a:txBody>
                  <a:tcPr marL="0" marR="0" marT="3619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4433">
                <a:tc>
                  <a:txBody>
                    <a:bodyPr/>
                    <a:lstStyle/>
                    <a:p>
                      <a:pPr marR="10795" algn="ctr">
                        <a:lnSpc>
                          <a:spcPct val="100000"/>
                        </a:lnSpc>
                        <a:spcBef>
                          <a:spcPts val="285"/>
                        </a:spcBef>
                      </a:pPr>
                      <a:r>
                        <a:rPr sz="850" b="1" dirty="0">
                          <a:latin typeface="Times New Roman" panose="02020603050405020304"/>
                          <a:cs typeface="Times New Roman" panose="02020603050405020304"/>
                        </a:rPr>
                        <a:t>1</a:t>
                      </a:r>
                      <a:endParaRPr sz="850">
                        <a:latin typeface="Times New Roman" panose="02020603050405020304"/>
                        <a:cs typeface="Times New Roman" panose="02020603050405020304"/>
                      </a:endParaRPr>
                    </a:p>
                  </a:txBody>
                  <a:tcPr marL="0" marR="0" marT="3619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285"/>
                        </a:spcBef>
                      </a:pPr>
                      <a:r>
                        <a:rPr sz="850" b="1" spc="25" dirty="0">
                          <a:latin typeface="Times New Roman" panose="02020603050405020304"/>
                          <a:cs typeface="Times New Roman" panose="02020603050405020304"/>
                        </a:rPr>
                        <a:t>1</a:t>
                      </a:r>
                      <a:r>
                        <a:rPr sz="850" b="1" spc="-80" dirty="0">
                          <a:latin typeface="Times New Roman" panose="02020603050405020304"/>
                          <a:cs typeface="Times New Roman" panose="02020603050405020304"/>
                        </a:rPr>
                        <a:t> </a:t>
                      </a:r>
                      <a:r>
                        <a:rPr sz="850" b="1" spc="55" dirty="0">
                          <a:latin typeface="Times New Roman" panose="02020603050405020304"/>
                          <a:cs typeface="Times New Roman" panose="02020603050405020304"/>
                        </a:rPr>
                        <a:t>.0</a:t>
                      </a:r>
                      <a:endParaRPr sz="850">
                        <a:latin typeface="Times New Roman" panose="02020603050405020304"/>
                        <a:cs typeface="Times New Roman" panose="02020603050405020304"/>
                      </a:endParaRPr>
                    </a:p>
                  </a:txBody>
                  <a:tcPr marL="0" marR="0" marT="3619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4" name="object 4"/>
          <p:cNvSpPr/>
          <p:nvPr/>
        </p:nvSpPr>
        <p:spPr>
          <a:xfrm>
            <a:off x="4841875" y="1471675"/>
            <a:ext cx="76200" cy="335280"/>
          </a:xfrm>
          <a:custGeom>
            <a:avLst/>
            <a:gdLst/>
            <a:ahLst/>
            <a:cxnLst/>
            <a:rect l="l" t="t" r="r" b="b"/>
            <a:pathLst>
              <a:path w="76200" h="335280">
                <a:moveTo>
                  <a:pt x="44450" y="63500"/>
                </a:moveTo>
                <a:lnTo>
                  <a:pt x="31750" y="63500"/>
                </a:lnTo>
                <a:lnTo>
                  <a:pt x="31750" y="334899"/>
                </a:lnTo>
                <a:lnTo>
                  <a:pt x="44450" y="334899"/>
                </a:lnTo>
                <a:lnTo>
                  <a:pt x="44450" y="63500"/>
                </a:lnTo>
                <a:close/>
              </a:path>
              <a:path w="76200" h="335280">
                <a:moveTo>
                  <a:pt x="38100" y="0"/>
                </a:moveTo>
                <a:lnTo>
                  <a:pt x="0" y="76200"/>
                </a:lnTo>
                <a:lnTo>
                  <a:pt x="31750" y="76200"/>
                </a:lnTo>
                <a:lnTo>
                  <a:pt x="31750" y="63500"/>
                </a:lnTo>
                <a:lnTo>
                  <a:pt x="69850" y="63500"/>
                </a:lnTo>
                <a:lnTo>
                  <a:pt x="38100" y="0"/>
                </a:lnTo>
                <a:close/>
              </a:path>
              <a:path w="76200" h="335280">
                <a:moveTo>
                  <a:pt x="69850" y="63500"/>
                </a:moveTo>
                <a:lnTo>
                  <a:pt x="44450" y="63500"/>
                </a:lnTo>
                <a:lnTo>
                  <a:pt x="44450" y="76200"/>
                </a:lnTo>
                <a:lnTo>
                  <a:pt x="76200" y="76200"/>
                </a:lnTo>
                <a:lnTo>
                  <a:pt x="69850" y="63500"/>
                </a:lnTo>
                <a:close/>
              </a:path>
            </a:pathLst>
          </a:custGeom>
          <a:solidFill>
            <a:srgbClr val="000000"/>
          </a:solidFill>
        </p:spPr>
        <p:txBody>
          <a:bodyPr wrap="square" lIns="0" tIns="0" rIns="0" bIns="0" rtlCol="0"/>
          <a:lstStyle/>
          <a:p/>
        </p:txBody>
      </p:sp>
      <p:sp>
        <p:nvSpPr>
          <p:cNvPr id="5" name="object 5"/>
          <p:cNvSpPr/>
          <p:nvPr/>
        </p:nvSpPr>
        <p:spPr>
          <a:xfrm>
            <a:off x="5502275" y="1471675"/>
            <a:ext cx="76200" cy="335280"/>
          </a:xfrm>
          <a:custGeom>
            <a:avLst/>
            <a:gdLst/>
            <a:ahLst/>
            <a:cxnLst/>
            <a:rect l="l" t="t" r="r" b="b"/>
            <a:pathLst>
              <a:path w="76200" h="335280">
                <a:moveTo>
                  <a:pt x="44450" y="63500"/>
                </a:moveTo>
                <a:lnTo>
                  <a:pt x="31750" y="63500"/>
                </a:lnTo>
                <a:lnTo>
                  <a:pt x="31750" y="334899"/>
                </a:lnTo>
                <a:lnTo>
                  <a:pt x="44450" y="334899"/>
                </a:lnTo>
                <a:lnTo>
                  <a:pt x="44450" y="63500"/>
                </a:lnTo>
                <a:close/>
              </a:path>
              <a:path w="76200" h="335280">
                <a:moveTo>
                  <a:pt x="38100" y="0"/>
                </a:moveTo>
                <a:lnTo>
                  <a:pt x="0" y="76200"/>
                </a:lnTo>
                <a:lnTo>
                  <a:pt x="31750" y="76200"/>
                </a:lnTo>
                <a:lnTo>
                  <a:pt x="31750" y="63500"/>
                </a:lnTo>
                <a:lnTo>
                  <a:pt x="69850" y="63500"/>
                </a:lnTo>
                <a:lnTo>
                  <a:pt x="38100" y="0"/>
                </a:lnTo>
                <a:close/>
              </a:path>
              <a:path w="76200" h="335280">
                <a:moveTo>
                  <a:pt x="69850" y="63500"/>
                </a:moveTo>
                <a:lnTo>
                  <a:pt x="44450" y="63500"/>
                </a:lnTo>
                <a:lnTo>
                  <a:pt x="44450" y="76200"/>
                </a:lnTo>
                <a:lnTo>
                  <a:pt x="76200" y="76200"/>
                </a:lnTo>
                <a:lnTo>
                  <a:pt x="69850" y="63500"/>
                </a:lnTo>
                <a:close/>
              </a:path>
            </a:pathLst>
          </a:custGeom>
          <a:solidFill>
            <a:srgbClr val="000000"/>
          </a:solidFill>
        </p:spPr>
        <p:txBody>
          <a:bodyPr wrap="square" lIns="0" tIns="0" rIns="0" bIns="0" rtlCol="0"/>
          <a:lstStyle/>
          <a:p/>
        </p:txBody>
      </p:sp>
      <p:sp>
        <p:nvSpPr>
          <p:cNvPr id="6" name="object 6"/>
          <p:cNvSpPr/>
          <p:nvPr/>
        </p:nvSpPr>
        <p:spPr>
          <a:xfrm>
            <a:off x="7064375" y="1458975"/>
            <a:ext cx="76200" cy="335280"/>
          </a:xfrm>
          <a:custGeom>
            <a:avLst/>
            <a:gdLst/>
            <a:ahLst/>
            <a:cxnLst/>
            <a:rect l="l" t="t" r="r" b="b"/>
            <a:pathLst>
              <a:path w="76200" h="335280">
                <a:moveTo>
                  <a:pt x="44450" y="63500"/>
                </a:moveTo>
                <a:lnTo>
                  <a:pt x="31750" y="63500"/>
                </a:lnTo>
                <a:lnTo>
                  <a:pt x="31750" y="334899"/>
                </a:lnTo>
                <a:lnTo>
                  <a:pt x="44450" y="334899"/>
                </a:lnTo>
                <a:lnTo>
                  <a:pt x="44450" y="63500"/>
                </a:lnTo>
                <a:close/>
              </a:path>
              <a:path w="76200" h="335280">
                <a:moveTo>
                  <a:pt x="38100" y="0"/>
                </a:moveTo>
                <a:lnTo>
                  <a:pt x="0" y="76200"/>
                </a:lnTo>
                <a:lnTo>
                  <a:pt x="31750" y="76200"/>
                </a:lnTo>
                <a:lnTo>
                  <a:pt x="31750" y="63500"/>
                </a:lnTo>
                <a:lnTo>
                  <a:pt x="69850" y="63500"/>
                </a:lnTo>
                <a:lnTo>
                  <a:pt x="38100" y="0"/>
                </a:lnTo>
                <a:close/>
              </a:path>
              <a:path w="76200" h="335280">
                <a:moveTo>
                  <a:pt x="69850" y="63500"/>
                </a:moveTo>
                <a:lnTo>
                  <a:pt x="44450" y="63500"/>
                </a:lnTo>
                <a:lnTo>
                  <a:pt x="44450" y="76200"/>
                </a:lnTo>
                <a:lnTo>
                  <a:pt x="76200" y="76200"/>
                </a:lnTo>
                <a:lnTo>
                  <a:pt x="69850" y="63500"/>
                </a:lnTo>
                <a:close/>
              </a:path>
            </a:pathLst>
          </a:custGeom>
          <a:solidFill>
            <a:srgbClr val="000000"/>
          </a:solidFill>
        </p:spPr>
        <p:txBody>
          <a:bodyPr wrap="square" lIns="0" tIns="0" rIns="0" bIns="0" rtlCol="0"/>
          <a:lstStyle/>
          <a:p/>
        </p:txBody>
      </p:sp>
      <p:sp>
        <p:nvSpPr>
          <p:cNvPr id="7" name="object 7"/>
          <p:cNvSpPr/>
          <p:nvPr/>
        </p:nvSpPr>
        <p:spPr>
          <a:xfrm>
            <a:off x="7775575" y="1446149"/>
            <a:ext cx="76200" cy="335280"/>
          </a:xfrm>
          <a:custGeom>
            <a:avLst/>
            <a:gdLst/>
            <a:ahLst/>
            <a:cxnLst/>
            <a:rect l="l" t="t" r="r" b="b"/>
            <a:pathLst>
              <a:path w="76200" h="335280">
                <a:moveTo>
                  <a:pt x="31750" y="76252"/>
                </a:moveTo>
                <a:lnTo>
                  <a:pt x="31750" y="335025"/>
                </a:lnTo>
                <a:lnTo>
                  <a:pt x="44450" y="335025"/>
                </a:lnTo>
                <a:lnTo>
                  <a:pt x="44450" y="76274"/>
                </a:lnTo>
                <a:lnTo>
                  <a:pt x="31750" y="76252"/>
                </a:lnTo>
                <a:close/>
              </a:path>
              <a:path w="76200" h="335280">
                <a:moveTo>
                  <a:pt x="69860" y="63626"/>
                </a:moveTo>
                <a:lnTo>
                  <a:pt x="44450" y="63626"/>
                </a:lnTo>
                <a:lnTo>
                  <a:pt x="44450" y="76274"/>
                </a:lnTo>
                <a:lnTo>
                  <a:pt x="76200" y="76326"/>
                </a:lnTo>
                <a:lnTo>
                  <a:pt x="69860" y="63626"/>
                </a:lnTo>
                <a:close/>
              </a:path>
              <a:path w="76200" h="335280">
                <a:moveTo>
                  <a:pt x="44450" y="63626"/>
                </a:moveTo>
                <a:lnTo>
                  <a:pt x="31750" y="63626"/>
                </a:lnTo>
                <a:lnTo>
                  <a:pt x="31750" y="76252"/>
                </a:lnTo>
                <a:lnTo>
                  <a:pt x="44450" y="76274"/>
                </a:lnTo>
                <a:lnTo>
                  <a:pt x="44450" y="63626"/>
                </a:lnTo>
                <a:close/>
              </a:path>
              <a:path w="76200" h="335280">
                <a:moveTo>
                  <a:pt x="38100" y="0"/>
                </a:moveTo>
                <a:lnTo>
                  <a:pt x="0" y="76200"/>
                </a:lnTo>
                <a:lnTo>
                  <a:pt x="31750" y="76252"/>
                </a:lnTo>
                <a:lnTo>
                  <a:pt x="31750" y="63626"/>
                </a:lnTo>
                <a:lnTo>
                  <a:pt x="69860" y="63626"/>
                </a:lnTo>
                <a:lnTo>
                  <a:pt x="38100" y="0"/>
                </a:lnTo>
                <a:close/>
              </a:path>
            </a:pathLst>
          </a:custGeom>
          <a:solidFill>
            <a:srgbClr val="000000"/>
          </a:solidFill>
        </p:spPr>
        <p:txBody>
          <a:bodyPr wrap="square" lIns="0" tIns="0" rIns="0" bIns="0" rtlCol="0"/>
          <a:lstStyle/>
          <a:p/>
        </p:txBody>
      </p:sp>
      <p:sp>
        <p:nvSpPr>
          <p:cNvPr id="8" name="object 8"/>
          <p:cNvSpPr/>
          <p:nvPr/>
        </p:nvSpPr>
        <p:spPr>
          <a:xfrm>
            <a:off x="5402198" y="4014723"/>
            <a:ext cx="76200" cy="617855"/>
          </a:xfrm>
          <a:custGeom>
            <a:avLst/>
            <a:gdLst/>
            <a:ahLst/>
            <a:cxnLst/>
            <a:rect l="l" t="t" r="r" b="b"/>
            <a:pathLst>
              <a:path w="76200" h="617854">
                <a:moveTo>
                  <a:pt x="47625" y="63500"/>
                </a:moveTo>
                <a:lnTo>
                  <a:pt x="28575" y="63500"/>
                </a:lnTo>
                <a:lnTo>
                  <a:pt x="28575" y="617601"/>
                </a:lnTo>
                <a:lnTo>
                  <a:pt x="47625" y="617601"/>
                </a:lnTo>
                <a:lnTo>
                  <a:pt x="47625" y="63500"/>
                </a:lnTo>
                <a:close/>
              </a:path>
              <a:path w="76200" h="617854">
                <a:moveTo>
                  <a:pt x="38100" y="0"/>
                </a:moveTo>
                <a:lnTo>
                  <a:pt x="0" y="76200"/>
                </a:lnTo>
                <a:lnTo>
                  <a:pt x="28575" y="76200"/>
                </a:lnTo>
                <a:lnTo>
                  <a:pt x="28575" y="63500"/>
                </a:lnTo>
                <a:lnTo>
                  <a:pt x="69850" y="63500"/>
                </a:lnTo>
                <a:lnTo>
                  <a:pt x="38100" y="0"/>
                </a:lnTo>
                <a:close/>
              </a:path>
              <a:path w="76200" h="617854">
                <a:moveTo>
                  <a:pt x="69850" y="63500"/>
                </a:moveTo>
                <a:lnTo>
                  <a:pt x="47625" y="63500"/>
                </a:lnTo>
                <a:lnTo>
                  <a:pt x="47625" y="76200"/>
                </a:lnTo>
                <a:lnTo>
                  <a:pt x="76200" y="76200"/>
                </a:lnTo>
                <a:lnTo>
                  <a:pt x="69850" y="63500"/>
                </a:lnTo>
                <a:close/>
              </a:path>
            </a:pathLst>
          </a:custGeom>
          <a:solidFill>
            <a:srgbClr val="000000"/>
          </a:solidFill>
        </p:spPr>
        <p:txBody>
          <a:bodyPr wrap="square" lIns="0" tIns="0" rIns="0" bIns="0" rtlCol="0"/>
          <a:lstStyle/>
          <a:p/>
        </p:txBody>
      </p:sp>
      <p:sp>
        <p:nvSpPr>
          <p:cNvPr id="9" name="object 9"/>
          <p:cNvSpPr/>
          <p:nvPr/>
        </p:nvSpPr>
        <p:spPr>
          <a:xfrm>
            <a:off x="5145023" y="2400300"/>
            <a:ext cx="76200" cy="247650"/>
          </a:xfrm>
          <a:prstGeom prst="rect">
            <a:avLst/>
          </a:prstGeom>
          <a:blipFill>
            <a:blip r:embed="rId1" cstate="print"/>
            <a:stretch>
              <a:fillRect/>
            </a:stretch>
          </a:blipFill>
        </p:spPr>
        <p:txBody>
          <a:bodyPr wrap="square" lIns="0" tIns="0" rIns="0" bIns="0" rtlCol="0"/>
          <a:lstStyle/>
          <a:p/>
        </p:txBody>
      </p:sp>
      <p:sp>
        <p:nvSpPr>
          <p:cNvPr id="10" name="object 10"/>
          <p:cNvSpPr/>
          <p:nvPr/>
        </p:nvSpPr>
        <p:spPr>
          <a:xfrm>
            <a:off x="7389748" y="2392426"/>
            <a:ext cx="76200" cy="260350"/>
          </a:xfrm>
          <a:custGeom>
            <a:avLst/>
            <a:gdLst/>
            <a:ahLst/>
            <a:cxnLst/>
            <a:rect l="l" t="t" r="r" b="b"/>
            <a:pathLst>
              <a:path w="76200" h="260350">
                <a:moveTo>
                  <a:pt x="28575" y="76120"/>
                </a:moveTo>
                <a:lnTo>
                  <a:pt x="28575" y="260350"/>
                </a:lnTo>
                <a:lnTo>
                  <a:pt x="47625" y="260350"/>
                </a:lnTo>
                <a:lnTo>
                  <a:pt x="47625" y="76152"/>
                </a:lnTo>
                <a:lnTo>
                  <a:pt x="28575" y="76120"/>
                </a:lnTo>
                <a:close/>
              </a:path>
              <a:path w="76200" h="260350">
                <a:moveTo>
                  <a:pt x="69786" y="63373"/>
                </a:moveTo>
                <a:lnTo>
                  <a:pt x="47625" y="63373"/>
                </a:lnTo>
                <a:lnTo>
                  <a:pt x="47625" y="76152"/>
                </a:lnTo>
                <a:lnTo>
                  <a:pt x="76200" y="76200"/>
                </a:lnTo>
                <a:lnTo>
                  <a:pt x="69786" y="63373"/>
                </a:lnTo>
                <a:close/>
              </a:path>
              <a:path w="76200" h="260350">
                <a:moveTo>
                  <a:pt x="47625" y="63373"/>
                </a:moveTo>
                <a:lnTo>
                  <a:pt x="28575" y="63373"/>
                </a:lnTo>
                <a:lnTo>
                  <a:pt x="28575" y="76120"/>
                </a:lnTo>
                <a:lnTo>
                  <a:pt x="47625" y="76152"/>
                </a:lnTo>
                <a:lnTo>
                  <a:pt x="47625" y="63373"/>
                </a:lnTo>
                <a:close/>
              </a:path>
              <a:path w="76200" h="260350">
                <a:moveTo>
                  <a:pt x="38100" y="0"/>
                </a:moveTo>
                <a:lnTo>
                  <a:pt x="0" y="76073"/>
                </a:lnTo>
                <a:lnTo>
                  <a:pt x="28575" y="76120"/>
                </a:lnTo>
                <a:lnTo>
                  <a:pt x="28575" y="63373"/>
                </a:lnTo>
                <a:lnTo>
                  <a:pt x="69786" y="63373"/>
                </a:lnTo>
                <a:lnTo>
                  <a:pt x="38100" y="0"/>
                </a:lnTo>
                <a:close/>
              </a:path>
            </a:pathLst>
          </a:custGeom>
          <a:solidFill>
            <a:srgbClr val="000000"/>
          </a:solidFill>
        </p:spPr>
        <p:txBody>
          <a:bodyPr wrap="square" lIns="0" tIns="0" rIns="0" bIns="0" rtlCol="0"/>
          <a:lstStyle/>
          <a:p/>
        </p:txBody>
      </p:sp>
      <p:sp>
        <p:nvSpPr>
          <p:cNvPr id="11" name="object 11"/>
          <p:cNvSpPr/>
          <p:nvPr/>
        </p:nvSpPr>
        <p:spPr>
          <a:xfrm>
            <a:off x="7408798" y="804926"/>
            <a:ext cx="76200" cy="370205"/>
          </a:xfrm>
          <a:custGeom>
            <a:avLst/>
            <a:gdLst/>
            <a:ahLst/>
            <a:cxnLst/>
            <a:rect l="l" t="t" r="r" b="b"/>
            <a:pathLst>
              <a:path w="76200" h="370205">
                <a:moveTo>
                  <a:pt x="47625" y="63500"/>
                </a:moveTo>
                <a:lnTo>
                  <a:pt x="28575" y="63500"/>
                </a:lnTo>
                <a:lnTo>
                  <a:pt x="28575" y="369824"/>
                </a:lnTo>
                <a:lnTo>
                  <a:pt x="47625" y="369824"/>
                </a:lnTo>
                <a:lnTo>
                  <a:pt x="47625" y="63500"/>
                </a:lnTo>
                <a:close/>
              </a:path>
              <a:path w="76200" h="370205">
                <a:moveTo>
                  <a:pt x="38100" y="0"/>
                </a:moveTo>
                <a:lnTo>
                  <a:pt x="0" y="76200"/>
                </a:lnTo>
                <a:lnTo>
                  <a:pt x="28575" y="76200"/>
                </a:lnTo>
                <a:lnTo>
                  <a:pt x="28575" y="63500"/>
                </a:lnTo>
                <a:lnTo>
                  <a:pt x="69850" y="63500"/>
                </a:lnTo>
                <a:lnTo>
                  <a:pt x="38100" y="0"/>
                </a:lnTo>
                <a:close/>
              </a:path>
              <a:path w="76200" h="370205">
                <a:moveTo>
                  <a:pt x="69850" y="63500"/>
                </a:moveTo>
                <a:lnTo>
                  <a:pt x="47625" y="63500"/>
                </a:lnTo>
                <a:lnTo>
                  <a:pt x="47625" y="76200"/>
                </a:lnTo>
                <a:lnTo>
                  <a:pt x="76200" y="76200"/>
                </a:lnTo>
                <a:lnTo>
                  <a:pt x="69850" y="63500"/>
                </a:lnTo>
                <a:close/>
              </a:path>
            </a:pathLst>
          </a:custGeom>
          <a:solidFill>
            <a:srgbClr val="FF0000"/>
          </a:solidFill>
        </p:spPr>
        <p:txBody>
          <a:bodyPr wrap="square" lIns="0" tIns="0" rIns="0" bIns="0" rtlCol="0"/>
          <a:lstStyle/>
          <a:p/>
        </p:txBody>
      </p:sp>
      <p:sp>
        <p:nvSpPr>
          <p:cNvPr id="12" name="object 12"/>
          <p:cNvSpPr/>
          <p:nvPr/>
        </p:nvSpPr>
        <p:spPr>
          <a:xfrm>
            <a:off x="5210175" y="822325"/>
            <a:ext cx="76200" cy="370205"/>
          </a:xfrm>
          <a:custGeom>
            <a:avLst/>
            <a:gdLst/>
            <a:ahLst/>
            <a:cxnLst/>
            <a:rect l="l" t="t" r="r" b="b"/>
            <a:pathLst>
              <a:path w="76200" h="370205">
                <a:moveTo>
                  <a:pt x="47625" y="63500"/>
                </a:moveTo>
                <a:lnTo>
                  <a:pt x="28575" y="63500"/>
                </a:lnTo>
                <a:lnTo>
                  <a:pt x="28575" y="369950"/>
                </a:lnTo>
                <a:lnTo>
                  <a:pt x="47625" y="369950"/>
                </a:lnTo>
                <a:lnTo>
                  <a:pt x="47625" y="63500"/>
                </a:lnTo>
                <a:close/>
              </a:path>
              <a:path w="76200" h="370205">
                <a:moveTo>
                  <a:pt x="38100" y="0"/>
                </a:moveTo>
                <a:lnTo>
                  <a:pt x="0" y="76200"/>
                </a:lnTo>
                <a:lnTo>
                  <a:pt x="28575" y="76200"/>
                </a:lnTo>
                <a:lnTo>
                  <a:pt x="28575" y="63500"/>
                </a:lnTo>
                <a:lnTo>
                  <a:pt x="69850" y="63500"/>
                </a:lnTo>
                <a:lnTo>
                  <a:pt x="38100" y="0"/>
                </a:lnTo>
                <a:close/>
              </a:path>
              <a:path w="76200" h="370205">
                <a:moveTo>
                  <a:pt x="69850" y="63500"/>
                </a:moveTo>
                <a:lnTo>
                  <a:pt x="47625" y="63500"/>
                </a:lnTo>
                <a:lnTo>
                  <a:pt x="47625" y="76200"/>
                </a:lnTo>
                <a:lnTo>
                  <a:pt x="76200" y="76200"/>
                </a:lnTo>
                <a:lnTo>
                  <a:pt x="69850" y="63500"/>
                </a:lnTo>
                <a:close/>
              </a:path>
            </a:pathLst>
          </a:custGeom>
          <a:solidFill>
            <a:srgbClr val="000000"/>
          </a:solidFill>
        </p:spPr>
        <p:txBody>
          <a:bodyPr wrap="square" lIns="0" tIns="0" rIns="0" bIns="0" rtlCol="0"/>
          <a:lstStyle/>
          <a:p/>
        </p:txBody>
      </p:sp>
      <p:sp>
        <p:nvSpPr>
          <p:cNvPr id="13" name="object 13"/>
          <p:cNvSpPr/>
          <p:nvPr/>
        </p:nvSpPr>
        <p:spPr>
          <a:xfrm>
            <a:off x="3203575" y="815975"/>
            <a:ext cx="5257800" cy="0"/>
          </a:xfrm>
          <a:custGeom>
            <a:avLst/>
            <a:gdLst/>
            <a:ahLst/>
            <a:cxnLst/>
            <a:rect l="l" t="t" r="r" b="b"/>
            <a:pathLst>
              <a:path w="5257800">
                <a:moveTo>
                  <a:pt x="0" y="0"/>
                </a:moveTo>
                <a:lnTo>
                  <a:pt x="5257800" y="0"/>
                </a:lnTo>
              </a:path>
            </a:pathLst>
          </a:custGeom>
          <a:ln w="19050">
            <a:solidFill>
              <a:srgbClr val="FF0000"/>
            </a:solidFill>
          </a:ln>
        </p:spPr>
        <p:txBody>
          <a:bodyPr wrap="square" lIns="0" tIns="0" rIns="0" bIns="0" rtlCol="0"/>
          <a:lstStyle/>
          <a:p/>
        </p:txBody>
      </p:sp>
      <p:sp>
        <p:nvSpPr>
          <p:cNvPr id="14" name="object 14"/>
          <p:cNvSpPr/>
          <p:nvPr/>
        </p:nvSpPr>
        <p:spPr>
          <a:xfrm>
            <a:off x="4668901" y="2390775"/>
            <a:ext cx="76200" cy="519430"/>
          </a:xfrm>
          <a:custGeom>
            <a:avLst/>
            <a:gdLst/>
            <a:ahLst/>
            <a:cxnLst/>
            <a:rect l="l" t="t" r="r" b="b"/>
            <a:pathLst>
              <a:path w="76200" h="519430">
                <a:moveTo>
                  <a:pt x="47625" y="63500"/>
                </a:moveTo>
                <a:lnTo>
                  <a:pt x="28575" y="63500"/>
                </a:lnTo>
                <a:lnTo>
                  <a:pt x="28448" y="519175"/>
                </a:lnTo>
                <a:lnTo>
                  <a:pt x="47498" y="519175"/>
                </a:lnTo>
                <a:lnTo>
                  <a:pt x="47625" y="63500"/>
                </a:lnTo>
                <a:close/>
              </a:path>
              <a:path w="76200" h="519430">
                <a:moveTo>
                  <a:pt x="38100" y="0"/>
                </a:moveTo>
                <a:lnTo>
                  <a:pt x="0" y="76200"/>
                </a:lnTo>
                <a:lnTo>
                  <a:pt x="28571" y="76200"/>
                </a:lnTo>
                <a:lnTo>
                  <a:pt x="28575" y="63500"/>
                </a:lnTo>
                <a:lnTo>
                  <a:pt x="69850" y="63500"/>
                </a:lnTo>
                <a:lnTo>
                  <a:pt x="38100" y="0"/>
                </a:lnTo>
                <a:close/>
              </a:path>
              <a:path w="76200" h="519430">
                <a:moveTo>
                  <a:pt x="69850" y="63500"/>
                </a:moveTo>
                <a:lnTo>
                  <a:pt x="47625" y="63500"/>
                </a:lnTo>
                <a:lnTo>
                  <a:pt x="47621" y="76200"/>
                </a:lnTo>
                <a:lnTo>
                  <a:pt x="76200" y="76200"/>
                </a:lnTo>
                <a:lnTo>
                  <a:pt x="69850" y="63500"/>
                </a:lnTo>
                <a:close/>
              </a:path>
            </a:pathLst>
          </a:custGeom>
          <a:solidFill>
            <a:srgbClr val="FF0000"/>
          </a:solidFill>
        </p:spPr>
        <p:txBody>
          <a:bodyPr wrap="square" lIns="0" tIns="0" rIns="0" bIns="0" rtlCol="0"/>
          <a:lstStyle/>
          <a:p/>
        </p:txBody>
      </p:sp>
      <p:sp>
        <p:nvSpPr>
          <p:cNvPr id="15" name="object 15"/>
          <p:cNvSpPr/>
          <p:nvPr/>
        </p:nvSpPr>
        <p:spPr>
          <a:xfrm>
            <a:off x="7753350" y="2382773"/>
            <a:ext cx="76200" cy="519430"/>
          </a:xfrm>
          <a:custGeom>
            <a:avLst/>
            <a:gdLst/>
            <a:ahLst/>
            <a:cxnLst/>
            <a:rect l="l" t="t" r="r" b="b"/>
            <a:pathLst>
              <a:path w="76200" h="519430">
                <a:moveTo>
                  <a:pt x="47625" y="63500"/>
                </a:moveTo>
                <a:lnTo>
                  <a:pt x="28575" y="63500"/>
                </a:lnTo>
                <a:lnTo>
                  <a:pt x="28575" y="519175"/>
                </a:lnTo>
                <a:lnTo>
                  <a:pt x="47625" y="519175"/>
                </a:lnTo>
                <a:lnTo>
                  <a:pt x="47625" y="63500"/>
                </a:lnTo>
                <a:close/>
              </a:path>
              <a:path w="76200" h="519430">
                <a:moveTo>
                  <a:pt x="38100" y="0"/>
                </a:moveTo>
                <a:lnTo>
                  <a:pt x="0" y="76200"/>
                </a:lnTo>
                <a:lnTo>
                  <a:pt x="28575" y="76200"/>
                </a:lnTo>
                <a:lnTo>
                  <a:pt x="28575" y="63500"/>
                </a:lnTo>
                <a:lnTo>
                  <a:pt x="69850" y="63500"/>
                </a:lnTo>
                <a:lnTo>
                  <a:pt x="38100" y="0"/>
                </a:lnTo>
                <a:close/>
              </a:path>
              <a:path w="76200" h="519430">
                <a:moveTo>
                  <a:pt x="69850" y="63500"/>
                </a:moveTo>
                <a:lnTo>
                  <a:pt x="47625" y="63500"/>
                </a:lnTo>
                <a:lnTo>
                  <a:pt x="47625" y="76200"/>
                </a:lnTo>
                <a:lnTo>
                  <a:pt x="76200" y="76200"/>
                </a:lnTo>
                <a:lnTo>
                  <a:pt x="69850" y="63500"/>
                </a:lnTo>
                <a:close/>
              </a:path>
            </a:pathLst>
          </a:custGeom>
          <a:solidFill>
            <a:srgbClr val="FF0000"/>
          </a:solidFill>
        </p:spPr>
        <p:txBody>
          <a:bodyPr wrap="square" lIns="0" tIns="0" rIns="0" bIns="0" rtlCol="0"/>
          <a:lstStyle/>
          <a:p/>
        </p:txBody>
      </p:sp>
      <p:sp>
        <p:nvSpPr>
          <p:cNvPr id="16" name="object 16"/>
          <p:cNvSpPr/>
          <p:nvPr/>
        </p:nvSpPr>
        <p:spPr>
          <a:xfrm>
            <a:off x="8450326" y="815975"/>
            <a:ext cx="0" cy="3463925"/>
          </a:xfrm>
          <a:custGeom>
            <a:avLst/>
            <a:gdLst/>
            <a:ahLst/>
            <a:cxnLst/>
            <a:rect l="l" t="t" r="r" b="b"/>
            <a:pathLst>
              <a:path h="3463925">
                <a:moveTo>
                  <a:pt x="0" y="0"/>
                </a:moveTo>
                <a:lnTo>
                  <a:pt x="0" y="3463925"/>
                </a:lnTo>
              </a:path>
            </a:pathLst>
          </a:custGeom>
          <a:ln w="19050">
            <a:solidFill>
              <a:srgbClr val="FF0000"/>
            </a:solidFill>
          </a:ln>
        </p:spPr>
        <p:txBody>
          <a:bodyPr wrap="square" lIns="0" tIns="0" rIns="0" bIns="0" rtlCol="0"/>
          <a:lstStyle/>
          <a:p/>
        </p:txBody>
      </p:sp>
      <p:sp>
        <p:nvSpPr>
          <p:cNvPr id="17" name="object 17"/>
          <p:cNvSpPr/>
          <p:nvPr/>
        </p:nvSpPr>
        <p:spPr>
          <a:xfrm>
            <a:off x="5384800" y="2660650"/>
            <a:ext cx="76200" cy="581025"/>
          </a:xfrm>
          <a:custGeom>
            <a:avLst/>
            <a:gdLst/>
            <a:ahLst/>
            <a:cxnLst/>
            <a:rect l="l" t="t" r="r" b="b"/>
            <a:pathLst>
              <a:path w="76200" h="581025">
                <a:moveTo>
                  <a:pt x="47625" y="63500"/>
                </a:moveTo>
                <a:lnTo>
                  <a:pt x="28575" y="63500"/>
                </a:lnTo>
                <a:lnTo>
                  <a:pt x="28575" y="581025"/>
                </a:lnTo>
                <a:lnTo>
                  <a:pt x="47625" y="581025"/>
                </a:lnTo>
                <a:lnTo>
                  <a:pt x="47625" y="63500"/>
                </a:lnTo>
                <a:close/>
              </a:path>
              <a:path w="76200" h="581025">
                <a:moveTo>
                  <a:pt x="38100" y="0"/>
                </a:moveTo>
                <a:lnTo>
                  <a:pt x="0" y="76200"/>
                </a:lnTo>
                <a:lnTo>
                  <a:pt x="28575" y="76200"/>
                </a:lnTo>
                <a:lnTo>
                  <a:pt x="28575" y="63500"/>
                </a:lnTo>
                <a:lnTo>
                  <a:pt x="69850" y="63500"/>
                </a:lnTo>
                <a:lnTo>
                  <a:pt x="38100" y="0"/>
                </a:lnTo>
                <a:close/>
              </a:path>
              <a:path w="76200" h="581025">
                <a:moveTo>
                  <a:pt x="69850" y="63500"/>
                </a:moveTo>
                <a:lnTo>
                  <a:pt x="47625" y="63500"/>
                </a:lnTo>
                <a:lnTo>
                  <a:pt x="47625" y="76200"/>
                </a:lnTo>
                <a:lnTo>
                  <a:pt x="76200" y="76200"/>
                </a:lnTo>
                <a:lnTo>
                  <a:pt x="69850" y="63500"/>
                </a:lnTo>
                <a:close/>
              </a:path>
            </a:pathLst>
          </a:custGeom>
          <a:solidFill>
            <a:srgbClr val="000000"/>
          </a:solidFill>
        </p:spPr>
        <p:txBody>
          <a:bodyPr wrap="square" lIns="0" tIns="0" rIns="0" bIns="0" rtlCol="0"/>
          <a:lstStyle/>
          <a:p/>
        </p:txBody>
      </p:sp>
      <p:sp>
        <p:nvSpPr>
          <p:cNvPr id="18" name="object 18"/>
          <p:cNvSpPr txBox="1"/>
          <p:nvPr/>
        </p:nvSpPr>
        <p:spPr>
          <a:xfrm>
            <a:off x="4037838" y="1586306"/>
            <a:ext cx="792480" cy="208915"/>
          </a:xfrm>
          <a:prstGeom prst="rect">
            <a:avLst/>
          </a:prstGeom>
        </p:spPr>
        <p:txBody>
          <a:bodyPr vert="horz" wrap="square" lIns="0" tIns="12700" rIns="0" bIns="0" rtlCol="0">
            <a:spAutoFit/>
          </a:bodyPr>
          <a:lstStyle/>
          <a:p>
            <a:pPr marL="12700">
              <a:lnSpc>
                <a:spcPct val="100000"/>
              </a:lnSpc>
              <a:spcBef>
                <a:spcPts val="100"/>
              </a:spcBef>
            </a:pPr>
            <a:r>
              <a:rPr sz="1200" b="1" dirty="0">
                <a:latin typeface="宋体" panose="02010600030101010101" pitchFamily="2" charset="-122"/>
                <a:cs typeface="宋体" panose="02010600030101010101" pitchFamily="2" charset="-122"/>
              </a:rPr>
              <a:t>加法保</a:t>
            </a:r>
            <a:r>
              <a:rPr sz="1200" b="1" spc="-5" dirty="0">
                <a:latin typeface="宋体" panose="02010600030101010101" pitchFamily="2" charset="-122"/>
                <a:cs typeface="宋体" panose="02010600030101010101" pitchFamily="2" charset="-122"/>
              </a:rPr>
              <a:t>留站</a:t>
            </a:r>
            <a:endParaRPr sz="1200">
              <a:latin typeface="宋体" panose="02010600030101010101" pitchFamily="2" charset="-122"/>
              <a:cs typeface="宋体" panose="02010600030101010101" pitchFamily="2" charset="-122"/>
            </a:endParaRPr>
          </a:p>
        </p:txBody>
      </p:sp>
      <p:sp>
        <p:nvSpPr>
          <p:cNvPr id="19" name="object 19"/>
          <p:cNvSpPr txBox="1"/>
          <p:nvPr/>
        </p:nvSpPr>
        <p:spPr>
          <a:xfrm>
            <a:off x="4518786" y="2926254"/>
            <a:ext cx="791845" cy="1080770"/>
          </a:xfrm>
          <a:prstGeom prst="rect">
            <a:avLst/>
          </a:prstGeom>
        </p:spPr>
        <p:txBody>
          <a:bodyPr vert="horz" wrap="square" lIns="0" tIns="101600" rIns="0" bIns="0" rtlCol="0">
            <a:spAutoFit/>
          </a:bodyPr>
          <a:lstStyle/>
          <a:p>
            <a:pPr marL="12700">
              <a:lnSpc>
                <a:spcPct val="100000"/>
              </a:lnSpc>
              <a:spcBef>
                <a:spcPts val="800"/>
              </a:spcBef>
            </a:pPr>
            <a:r>
              <a:rPr sz="1200" b="1" spc="5" dirty="0">
                <a:latin typeface="宋体" panose="02010600030101010101" pitchFamily="2" charset="-122"/>
                <a:cs typeface="宋体" panose="02010600030101010101" pitchFamily="2" charset="-122"/>
              </a:rPr>
              <a:t>浮点寄</a:t>
            </a:r>
            <a:r>
              <a:rPr sz="1200" b="1" spc="-5" dirty="0">
                <a:latin typeface="宋体" panose="02010600030101010101" pitchFamily="2" charset="-122"/>
                <a:cs typeface="宋体" panose="02010600030101010101" pitchFamily="2" charset="-122"/>
              </a:rPr>
              <a:t>存器</a:t>
            </a:r>
            <a:endParaRPr sz="1200">
              <a:latin typeface="宋体" panose="02010600030101010101" pitchFamily="2" charset="-122"/>
              <a:cs typeface="宋体" panose="02010600030101010101" pitchFamily="2" charset="-122"/>
            </a:endParaRPr>
          </a:p>
          <a:p>
            <a:pPr marL="74295">
              <a:lnSpc>
                <a:spcPct val="100000"/>
              </a:lnSpc>
              <a:spcBef>
                <a:spcPts val="550"/>
              </a:spcBef>
            </a:pPr>
            <a:r>
              <a:rPr sz="850" b="1" spc="25" dirty="0">
                <a:latin typeface="Times New Roman" panose="02020603050405020304"/>
                <a:cs typeface="Times New Roman" panose="02020603050405020304"/>
              </a:rPr>
              <a:t>0</a:t>
            </a:r>
            <a:endParaRPr sz="850">
              <a:latin typeface="Times New Roman" panose="02020603050405020304"/>
              <a:cs typeface="Times New Roman" panose="02020603050405020304"/>
            </a:endParaRPr>
          </a:p>
          <a:p>
            <a:pPr marL="74295">
              <a:lnSpc>
                <a:spcPct val="100000"/>
              </a:lnSpc>
              <a:spcBef>
                <a:spcPts val="505"/>
              </a:spcBef>
            </a:pPr>
            <a:r>
              <a:rPr sz="850" b="1" spc="25" dirty="0">
                <a:latin typeface="Times New Roman" panose="02020603050405020304"/>
                <a:cs typeface="Times New Roman" panose="02020603050405020304"/>
              </a:rPr>
              <a:t>1</a:t>
            </a:r>
            <a:endParaRPr sz="850">
              <a:latin typeface="Times New Roman" panose="02020603050405020304"/>
              <a:cs typeface="Times New Roman" panose="02020603050405020304"/>
            </a:endParaRPr>
          </a:p>
          <a:p>
            <a:pPr marL="74295">
              <a:lnSpc>
                <a:spcPct val="100000"/>
              </a:lnSpc>
              <a:spcBef>
                <a:spcPts val="510"/>
              </a:spcBef>
            </a:pPr>
            <a:r>
              <a:rPr sz="850" b="1" spc="25" dirty="0">
                <a:latin typeface="Times New Roman" panose="02020603050405020304"/>
                <a:cs typeface="Times New Roman" panose="02020603050405020304"/>
              </a:rPr>
              <a:t>2</a:t>
            </a:r>
            <a:endParaRPr sz="850">
              <a:latin typeface="Times New Roman" panose="02020603050405020304"/>
              <a:cs typeface="Times New Roman" panose="02020603050405020304"/>
            </a:endParaRPr>
          </a:p>
          <a:p>
            <a:pPr marL="74295">
              <a:lnSpc>
                <a:spcPct val="100000"/>
              </a:lnSpc>
              <a:spcBef>
                <a:spcPts val="510"/>
              </a:spcBef>
            </a:pPr>
            <a:r>
              <a:rPr sz="850" b="1" spc="25" dirty="0">
                <a:latin typeface="Times New Roman" panose="02020603050405020304"/>
                <a:cs typeface="Times New Roman" panose="02020603050405020304"/>
              </a:rPr>
              <a:t>3</a:t>
            </a:r>
            <a:endParaRPr sz="850">
              <a:latin typeface="Times New Roman" panose="02020603050405020304"/>
              <a:cs typeface="Times New Roman" panose="02020603050405020304"/>
            </a:endParaRPr>
          </a:p>
        </p:txBody>
      </p:sp>
      <p:sp>
        <p:nvSpPr>
          <p:cNvPr id="20" name="object 20"/>
          <p:cNvSpPr txBox="1"/>
          <p:nvPr/>
        </p:nvSpPr>
        <p:spPr>
          <a:xfrm>
            <a:off x="6292341" y="1575308"/>
            <a:ext cx="79184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宋体" panose="02010600030101010101" pitchFamily="2" charset="-122"/>
                <a:cs typeface="宋体" panose="02010600030101010101" pitchFamily="2" charset="-122"/>
              </a:rPr>
              <a:t>乘法保</a:t>
            </a:r>
            <a:r>
              <a:rPr sz="1200" b="1" spc="-5" dirty="0">
                <a:latin typeface="宋体" panose="02010600030101010101" pitchFamily="2" charset="-122"/>
                <a:cs typeface="宋体" panose="02010600030101010101" pitchFamily="2" charset="-122"/>
              </a:rPr>
              <a:t>留站</a:t>
            </a:r>
            <a:endParaRPr sz="1200">
              <a:latin typeface="宋体" panose="02010600030101010101" pitchFamily="2" charset="-122"/>
              <a:cs typeface="宋体" panose="02010600030101010101" pitchFamily="2" charset="-122"/>
            </a:endParaRPr>
          </a:p>
        </p:txBody>
      </p:sp>
      <p:sp>
        <p:nvSpPr>
          <p:cNvPr id="21" name="object 21"/>
          <p:cNvSpPr/>
          <p:nvPr/>
        </p:nvSpPr>
        <p:spPr>
          <a:xfrm>
            <a:off x="5926201" y="4279900"/>
            <a:ext cx="2535555" cy="0"/>
          </a:xfrm>
          <a:custGeom>
            <a:avLst/>
            <a:gdLst/>
            <a:ahLst/>
            <a:cxnLst/>
            <a:rect l="l" t="t" r="r" b="b"/>
            <a:pathLst>
              <a:path w="2535554">
                <a:moveTo>
                  <a:pt x="0" y="0"/>
                </a:moveTo>
                <a:lnTo>
                  <a:pt x="2535174" y="0"/>
                </a:lnTo>
              </a:path>
            </a:pathLst>
          </a:custGeom>
          <a:ln w="19050">
            <a:solidFill>
              <a:srgbClr val="FF0000"/>
            </a:solidFill>
          </a:ln>
        </p:spPr>
        <p:txBody>
          <a:bodyPr wrap="square" lIns="0" tIns="0" rIns="0" bIns="0" rtlCol="0"/>
          <a:lstStyle/>
          <a:p/>
        </p:txBody>
      </p:sp>
      <p:sp>
        <p:nvSpPr>
          <p:cNvPr id="22" name="object 22"/>
          <p:cNvSpPr/>
          <p:nvPr/>
        </p:nvSpPr>
        <p:spPr>
          <a:xfrm>
            <a:off x="5889116" y="4021073"/>
            <a:ext cx="76200" cy="260985"/>
          </a:xfrm>
          <a:custGeom>
            <a:avLst/>
            <a:gdLst/>
            <a:ahLst/>
            <a:cxnLst/>
            <a:rect l="l" t="t" r="r" b="b"/>
            <a:pathLst>
              <a:path w="76200" h="260985">
                <a:moveTo>
                  <a:pt x="28619" y="76216"/>
                </a:moveTo>
                <a:lnTo>
                  <a:pt x="27432" y="260350"/>
                </a:lnTo>
                <a:lnTo>
                  <a:pt x="46482" y="260476"/>
                </a:lnTo>
                <a:lnTo>
                  <a:pt x="47670" y="76311"/>
                </a:lnTo>
                <a:lnTo>
                  <a:pt x="28619" y="76216"/>
                </a:lnTo>
                <a:close/>
              </a:path>
              <a:path w="76200" h="260985">
                <a:moveTo>
                  <a:pt x="69830" y="63500"/>
                </a:moveTo>
                <a:lnTo>
                  <a:pt x="28702" y="63500"/>
                </a:lnTo>
                <a:lnTo>
                  <a:pt x="47752" y="63626"/>
                </a:lnTo>
                <a:lnTo>
                  <a:pt x="47670" y="76311"/>
                </a:lnTo>
                <a:lnTo>
                  <a:pt x="76200" y="76453"/>
                </a:lnTo>
                <a:lnTo>
                  <a:pt x="69830" y="63500"/>
                </a:lnTo>
                <a:close/>
              </a:path>
              <a:path w="76200" h="260985">
                <a:moveTo>
                  <a:pt x="28702" y="63500"/>
                </a:moveTo>
                <a:lnTo>
                  <a:pt x="28619" y="76216"/>
                </a:lnTo>
                <a:lnTo>
                  <a:pt x="47670" y="76311"/>
                </a:lnTo>
                <a:lnTo>
                  <a:pt x="47752" y="63626"/>
                </a:lnTo>
                <a:lnTo>
                  <a:pt x="28702" y="63500"/>
                </a:lnTo>
                <a:close/>
              </a:path>
              <a:path w="76200" h="260985">
                <a:moveTo>
                  <a:pt x="38608" y="0"/>
                </a:moveTo>
                <a:lnTo>
                  <a:pt x="0" y="76073"/>
                </a:lnTo>
                <a:lnTo>
                  <a:pt x="28619" y="76216"/>
                </a:lnTo>
                <a:lnTo>
                  <a:pt x="28702" y="63500"/>
                </a:lnTo>
                <a:lnTo>
                  <a:pt x="69830" y="63500"/>
                </a:lnTo>
                <a:lnTo>
                  <a:pt x="38608" y="0"/>
                </a:lnTo>
                <a:close/>
              </a:path>
            </a:pathLst>
          </a:custGeom>
          <a:solidFill>
            <a:srgbClr val="FF0000"/>
          </a:solidFill>
        </p:spPr>
        <p:txBody>
          <a:bodyPr wrap="square" lIns="0" tIns="0" rIns="0" bIns="0" rtlCol="0"/>
          <a:lstStyle/>
          <a:p/>
        </p:txBody>
      </p:sp>
      <p:graphicFrame>
        <p:nvGraphicFramePr>
          <p:cNvPr id="23" name="object 23"/>
          <p:cNvGraphicFramePr>
            <a:graphicFrameLocks noGrp="1"/>
          </p:cNvGraphicFramePr>
          <p:nvPr/>
        </p:nvGraphicFramePr>
        <p:xfrm>
          <a:off x="4539125" y="1806655"/>
          <a:ext cx="1464309" cy="594226"/>
        </p:xfrm>
        <a:graphic>
          <a:graphicData uri="http://schemas.openxmlformats.org/drawingml/2006/table">
            <a:tbl>
              <a:tblPr firstRow="1" bandRow="1">
                <a:tableStyleId>{2D5ABB26-0587-4C30-8999-92F81FD0307C}</a:tableStyleId>
              </a:tblPr>
              <a:tblGrid>
                <a:gridCol w="321945"/>
                <a:gridCol w="227964"/>
                <a:gridCol w="342900"/>
                <a:gridCol w="228600"/>
                <a:gridCol w="342900"/>
              </a:tblGrid>
              <a:tr h="198071">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8084">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8071">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24" name="object 24"/>
          <p:cNvSpPr txBox="1"/>
          <p:nvPr/>
        </p:nvSpPr>
        <p:spPr>
          <a:xfrm>
            <a:off x="4364166" y="1776206"/>
            <a:ext cx="83185" cy="619760"/>
          </a:xfrm>
          <a:prstGeom prst="rect">
            <a:avLst/>
          </a:prstGeom>
        </p:spPr>
        <p:txBody>
          <a:bodyPr vert="horz" wrap="square" lIns="0" tIns="73660" rIns="0" bIns="0" rtlCol="0">
            <a:spAutoFit/>
          </a:bodyPr>
          <a:lstStyle/>
          <a:p>
            <a:pPr marL="12700">
              <a:lnSpc>
                <a:spcPct val="100000"/>
              </a:lnSpc>
              <a:spcBef>
                <a:spcPts val="580"/>
              </a:spcBef>
            </a:pPr>
            <a:r>
              <a:rPr sz="900" b="1" dirty="0">
                <a:latin typeface="Times New Roman" panose="02020603050405020304"/>
                <a:cs typeface="Times New Roman" panose="02020603050405020304"/>
              </a:rPr>
              <a:t>6</a:t>
            </a:r>
            <a:endParaRPr sz="900">
              <a:latin typeface="Times New Roman" panose="02020603050405020304"/>
              <a:cs typeface="Times New Roman" panose="02020603050405020304"/>
            </a:endParaRPr>
          </a:p>
          <a:p>
            <a:pPr marL="12700">
              <a:lnSpc>
                <a:spcPct val="100000"/>
              </a:lnSpc>
              <a:spcBef>
                <a:spcPts val="480"/>
              </a:spcBef>
            </a:pPr>
            <a:r>
              <a:rPr sz="900" b="1" dirty="0">
                <a:latin typeface="Times New Roman" panose="02020603050405020304"/>
                <a:cs typeface="Times New Roman" panose="02020603050405020304"/>
              </a:rPr>
              <a:t>5</a:t>
            </a:r>
            <a:endParaRPr sz="900">
              <a:latin typeface="Times New Roman" panose="02020603050405020304"/>
              <a:cs typeface="Times New Roman" panose="02020603050405020304"/>
            </a:endParaRPr>
          </a:p>
          <a:p>
            <a:pPr marL="12700">
              <a:lnSpc>
                <a:spcPct val="100000"/>
              </a:lnSpc>
              <a:spcBef>
                <a:spcPts val="475"/>
              </a:spcBef>
            </a:pPr>
            <a:r>
              <a:rPr sz="900" b="1" dirty="0">
                <a:latin typeface="Times New Roman" panose="02020603050405020304"/>
                <a:cs typeface="Times New Roman" panose="02020603050405020304"/>
              </a:rPr>
              <a:t>4</a:t>
            </a:r>
            <a:endParaRPr sz="900">
              <a:latin typeface="Times New Roman" panose="02020603050405020304"/>
              <a:cs typeface="Times New Roman" panose="02020603050405020304"/>
            </a:endParaRPr>
          </a:p>
        </p:txBody>
      </p:sp>
      <p:graphicFrame>
        <p:nvGraphicFramePr>
          <p:cNvPr id="25" name="object 25"/>
          <p:cNvGraphicFramePr>
            <a:graphicFrameLocks noGrp="1"/>
          </p:cNvGraphicFramePr>
          <p:nvPr/>
        </p:nvGraphicFramePr>
        <p:xfrm>
          <a:off x="6777501" y="1793955"/>
          <a:ext cx="1462404" cy="594226"/>
        </p:xfrm>
        <a:graphic>
          <a:graphicData uri="http://schemas.openxmlformats.org/drawingml/2006/table">
            <a:tbl>
              <a:tblPr firstRow="1" bandRow="1">
                <a:tableStyleId>{2D5ABB26-0587-4C30-8999-92F81FD0307C}</a:tableStyleId>
              </a:tblPr>
              <a:tblGrid>
                <a:gridCol w="321945"/>
                <a:gridCol w="227964"/>
                <a:gridCol w="342265"/>
                <a:gridCol w="227965"/>
                <a:gridCol w="342265"/>
              </a:tblGrid>
              <a:tr h="198071">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8084">
                <a:tc>
                  <a:txBody>
                    <a:bodyPr/>
                    <a:lstStyle/>
                    <a:p>
                      <a:pPr marR="8890" algn="ctr">
                        <a:lnSpc>
                          <a:spcPct val="100000"/>
                        </a:lnSpc>
                        <a:spcBef>
                          <a:spcPts val="320"/>
                        </a:spcBef>
                      </a:pPr>
                      <a:r>
                        <a:rPr sz="900" b="1" spc="5" dirty="0">
                          <a:latin typeface="Times New Roman" panose="02020603050405020304"/>
                          <a:cs typeface="Times New Roman" panose="02020603050405020304"/>
                        </a:rPr>
                        <a:t>m </a:t>
                      </a:r>
                      <a:r>
                        <a:rPr sz="900" b="1" dirty="0">
                          <a:latin typeface="Times New Roman" panose="02020603050405020304"/>
                          <a:cs typeface="Times New Roman" panose="02020603050405020304"/>
                        </a:rPr>
                        <a:t>u</a:t>
                      </a:r>
                      <a:r>
                        <a:rPr sz="900" b="1" spc="-140" dirty="0">
                          <a:latin typeface="Times New Roman" panose="02020603050405020304"/>
                          <a:cs typeface="Times New Roman" panose="02020603050405020304"/>
                        </a:rPr>
                        <a:t> </a:t>
                      </a:r>
                      <a:r>
                        <a:rPr sz="900" b="1" dirty="0">
                          <a:latin typeface="Times New Roman" panose="02020603050405020304"/>
                          <a:cs typeface="Times New Roman" panose="02020603050405020304"/>
                        </a:rPr>
                        <a:t>l</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ct val="100000"/>
                        </a:lnSpc>
                        <a:spcBef>
                          <a:spcPts val="320"/>
                        </a:spcBef>
                      </a:pPr>
                      <a:r>
                        <a:rPr sz="900" b="1" dirty="0">
                          <a:solidFill>
                            <a:srgbClr val="FF0000"/>
                          </a:solidFill>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11430" algn="ctr">
                        <a:lnSpc>
                          <a:spcPct val="100000"/>
                        </a:lnSpc>
                        <a:spcBef>
                          <a:spcPts val="320"/>
                        </a:spcBef>
                      </a:pPr>
                      <a:r>
                        <a:rPr sz="900" b="1" dirty="0">
                          <a:solidFill>
                            <a:srgbClr val="FF0000"/>
                          </a:solidFill>
                          <a:latin typeface="Times New Roman" panose="02020603050405020304"/>
                          <a:cs typeface="Times New Roman" panose="02020603050405020304"/>
                        </a:rPr>
                        <a:t>1</a:t>
                      </a:r>
                      <a:r>
                        <a:rPr sz="900" b="1" spc="-105" dirty="0">
                          <a:solidFill>
                            <a:srgbClr val="FF0000"/>
                          </a:solidFill>
                          <a:latin typeface="Times New Roman" panose="02020603050405020304"/>
                          <a:cs typeface="Times New Roman" panose="02020603050405020304"/>
                        </a:rPr>
                        <a:t> </a:t>
                      </a:r>
                      <a:r>
                        <a:rPr sz="900" b="1" spc="35" dirty="0">
                          <a:solidFill>
                            <a:srgbClr val="FF0000"/>
                          </a:solidFill>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11430" algn="ctr">
                        <a:lnSpc>
                          <a:spcPct val="100000"/>
                        </a:lnSpc>
                        <a:spcBef>
                          <a:spcPts val="320"/>
                        </a:spcBef>
                      </a:pPr>
                      <a:r>
                        <a:rPr sz="900" b="1" dirty="0">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ct val="100000"/>
                        </a:lnSpc>
                        <a:spcBef>
                          <a:spcPts val="320"/>
                        </a:spcBef>
                      </a:pPr>
                      <a:r>
                        <a:rPr sz="900" b="1" dirty="0">
                          <a:latin typeface="Times New Roman" panose="02020603050405020304"/>
                          <a:cs typeface="Times New Roman" panose="02020603050405020304"/>
                        </a:rPr>
                        <a:t>1</a:t>
                      </a:r>
                      <a:r>
                        <a:rPr sz="900" b="1" spc="-100" dirty="0">
                          <a:latin typeface="Times New Roman" panose="02020603050405020304"/>
                          <a:cs typeface="Times New Roman" panose="02020603050405020304"/>
                        </a:rPr>
                        <a:t> </a:t>
                      </a:r>
                      <a:r>
                        <a:rPr sz="900" b="1" spc="35" dirty="0">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8071">
                <a:tc>
                  <a:txBody>
                    <a:bodyPr/>
                    <a:lstStyle/>
                    <a:p>
                      <a:pPr marR="8890" algn="ctr">
                        <a:lnSpc>
                          <a:spcPct val="100000"/>
                        </a:lnSpc>
                        <a:spcBef>
                          <a:spcPts val="320"/>
                        </a:spcBef>
                      </a:pPr>
                      <a:r>
                        <a:rPr sz="900" b="1" spc="5" dirty="0">
                          <a:latin typeface="Times New Roman" panose="02020603050405020304"/>
                          <a:cs typeface="Times New Roman" panose="02020603050405020304"/>
                        </a:rPr>
                        <a:t>m </a:t>
                      </a:r>
                      <a:r>
                        <a:rPr sz="900" b="1" dirty="0">
                          <a:latin typeface="Times New Roman" panose="02020603050405020304"/>
                          <a:cs typeface="Times New Roman" panose="02020603050405020304"/>
                        </a:rPr>
                        <a:t>u</a:t>
                      </a:r>
                      <a:r>
                        <a:rPr sz="900" b="1" spc="-140" dirty="0">
                          <a:latin typeface="Times New Roman" panose="02020603050405020304"/>
                          <a:cs typeface="Times New Roman" panose="02020603050405020304"/>
                        </a:rPr>
                        <a:t> </a:t>
                      </a:r>
                      <a:r>
                        <a:rPr sz="900" b="1" dirty="0">
                          <a:latin typeface="Times New Roman" panose="02020603050405020304"/>
                          <a:cs typeface="Times New Roman" panose="02020603050405020304"/>
                        </a:rPr>
                        <a:t>l</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ct val="100000"/>
                        </a:lnSpc>
                        <a:spcBef>
                          <a:spcPts val="320"/>
                        </a:spcBef>
                      </a:pPr>
                      <a:r>
                        <a:rPr sz="900" b="1" dirty="0">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11430" algn="ctr">
                        <a:lnSpc>
                          <a:spcPct val="100000"/>
                        </a:lnSpc>
                        <a:spcBef>
                          <a:spcPts val="320"/>
                        </a:spcBef>
                      </a:pPr>
                      <a:r>
                        <a:rPr sz="900" b="1" dirty="0">
                          <a:latin typeface="Times New Roman" panose="02020603050405020304"/>
                          <a:cs typeface="Times New Roman" panose="02020603050405020304"/>
                        </a:rPr>
                        <a:t>2</a:t>
                      </a:r>
                      <a:r>
                        <a:rPr sz="900" b="1" spc="-105" dirty="0">
                          <a:latin typeface="Times New Roman" panose="02020603050405020304"/>
                          <a:cs typeface="Times New Roman" panose="02020603050405020304"/>
                        </a:rPr>
                        <a:t> </a:t>
                      </a:r>
                      <a:r>
                        <a:rPr sz="900" b="1" spc="35" dirty="0">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11430" algn="ctr">
                        <a:lnSpc>
                          <a:spcPct val="100000"/>
                        </a:lnSpc>
                        <a:spcBef>
                          <a:spcPts val="320"/>
                        </a:spcBef>
                      </a:pPr>
                      <a:r>
                        <a:rPr sz="900" b="1" dirty="0">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ct val="100000"/>
                        </a:lnSpc>
                        <a:spcBef>
                          <a:spcPts val="320"/>
                        </a:spcBef>
                      </a:pPr>
                      <a:r>
                        <a:rPr sz="900" b="1" dirty="0">
                          <a:latin typeface="Times New Roman" panose="02020603050405020304"/>
                          <a:cs typeface="Times New Roman" panose="02020603050405020304"/>
                        </a:rPr>
                        <a:t>1</a:t>
                      </a:r>
                      <a:r>
                        <a:rPr sz="900" b="1" spc="-100" dirty="0">
                          <a:latin typeface="Times New Roman" panose="02020603050405020304"/>
                          <a:cs typeface="Times New Roman" panose="02020603050405020304"/>
                        </a:rPr>
                        <a:t> </a:t>
                      </a:r>
                      <a:r>
                        <a:rPr sz="900" b="1" spc="35" dirty="0">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26" name="object 26"/>
          <p:cNvSpPr txBox="1"/>
          <p:nvPr/>
        </p:nvSpPr>
        <p:spPr>
          <a:xfrm>
            <a:off x="6602541" y="1763506"/>
            <a:ext cx="83185" cy="619760"/>
          </a:xfrm>
          <a:prstGeom prst="rect">
            <a:avLst/>
          </a:prstGeom>
        </p:spPr>
        <p:txBody>
          <a:bodyPr vert="horz" wrap="square" lIns="0" tIns="73660" rIns="0" bIns="0" rtlCol="0">
            <a:spAutoFit/>
          </a:bodyPr>
          <a:lstStyle/>
          <a:p>
            <a:pPr marL="12700">
              <a:lnSpc>
                <a:spcPct val="100000"/>
              </a:lnSpc>
              <a:spcBef>
                <a:spcPts val="580"/>
              </a:spcBef>
            </a:pPr>
            <a:r>
              <a:rPr sz="900" b="1" dirty="0">
                <a:latin typeface="Times New Roman" panose="02020603050405020304"/>
                <a:cs typeface="Times New Roman" panose="02020603050405020304"/>
              </a:rPr>
              <a:t>3</a:t>
            </a:r>
            <a:endParaRPr sz="900">
              <a:latin typeface="Times New Roman" panose="02020603050405020304"/>
              <a:cs typeface="Times New Roman" panose="02020603050405020304"/>
            </a:endParaRPr>
          </a:p>
          <a:p>
            <a:pPr marL="12700">
              <a:lnSpc>
                <a:spcPct val="100000"/>
              </a:lnSpc>
              <a:spcBef>
                <a:spcPts val="480"/>
              </a:spcBef>
            </a:pPr>
            <a:r>
              <a:rPr sz="900" b="1" dirty="0">
                <a:latin typeface="Times New Roman" panose="02020603050405020304"/>
                <a:cs typeface="Times New Roman" panose="02020603050405020304"/>
              </a:rPr>
              <a:t>2</a:t>
            </a:r>
            <a:endParaRPr sz="900">
              <a:latin typeface="Times New Roman" panose="02020603050405020304"/>
              <a:cs typeface="Times New Roman" panose="02020603050405020304"/>
            </a:endParaRPr>
          </a:p>
          <a:p>
            <a:pPr marL="12700">
              <a:lnSpc>
                <a:spcPct val="100000"/>
              </a:lnSpc>
              <a:spcBef>
                <a:spcPts val="475"/>
              </a:spcBef>
            </a:pPr>
            <a:r>
              <a:rPr sz="900" b="1" dirty="0">
                <a:latin typeface="Times New Roman" panose="02020603050405020304"/>
                <a:cs typeface="Times New Roman" panose="02020603050405020304"/>
              </a:rPr>
              <a:t>1</a:t>
            </a:r>
            <a:endParaRPr sz="900">
              <a:latin typeface="Times New Roman" panose="02020603050405020304"/>
              <a:cs typeface="Times New Roman" panose="02020603050405020304"/>
            </a:endParaRPr>
          </a:p>
        </p:txBody>
      </p:sp>
      <p:sp>
        <p:nvSpPr>
          <p:cNvPr id="27" name="object 27"/>
          <p:cNvSpPr txBox="1"/>
          <p:nvPr/>
        </p:nvSpPr>
        <p:spPr>
          <a:xfrm>
            <a:off x="566115" y="3947286"/>
            <a:ext cx="3017520" cy="666750"/>
          </a:xfrm>
          <a:prstGeom prst="rect">
            <a:avLst/>
          </a:prstGeom>
        </p:spPr>
        <p:txBody>
          <a:bodyPr vert="horz" wrap="square" lIns="0" tIns="12700" rIns="0" bIns="0" rtlCol="0">
            <a:spAutoFit/>
          </a:bodyPr>
          <a:lstStyle/>
          <a:p>
            <a:pPr marL="75565" indent="-63500">
              <a:lnSpc>
                <a:spcPct val="100000"/>
              </a:lnSpc>
              <a:spcBef>
                <a:spcPts val="100"/>
              </a:spcBef>
              <a:buSzPct val="93000"/>
              <a:buFont typeface="Times New Roman" panose="02020603050405020304"/>
              <a:buChar char="•"/>
              <a:tabLst>
                <a:tab pos="76200" algn="l"/>
              </a:tabLst>
            </a:pPr>
            <a:r>
              <a:rPr sz="1400" b="1" spc="-5" dirty="0">
                <a:latin typeface="Times New Roman" panose="02020603050405020304"/>
                <a:cs typeface="Times New Roman" panose="02020603050405020304"/>
              </a:rPr>
              <a:t>DIV</a:t>
            </a:r>
            <a:r>
              <a:rPr sz="1400" b="1" spc="5" dirty="0">
                <a:latin typeface="宋体" panose="02010600030101010101" pitchFamily="2" charset="-122"/>
                <a:cs typeface="宋体" panose="02010600030101010101" pitchFamily="2" charset="-122"/>
              </a:rPr>
              <a:t>发射</a:t>
            </a:r>
            <a:r>
              <a:rPr sz="1400" b="1" spc="-5" dirty="0">
                <a:latin typeface="宋体" panose="02010600030101010101" pitchFamily="2" charset="-122"/>
                <a:cs typeface="宋体" panose="02010600030101010101" pitchFamily="2" charset="-122"/>
              </a:rPr>
              <a:t>，</a:t>
            </a:r>
            <a:r>
              <a:rPr sz="1400" b="1" spc="-5" dirty="0">
                <a:latin typeface="Times New Roman" panose="02020603050405020304"/>
                <a:cs typeface="Times New Roman" panose="02020603050405020304"/>
              </a:rPr>
              <a:t>F1,</a:t>
            </a:r>
            <a:r>
              <a:rPr sz="1400" b="1" spc="-50" dirty="0">
                <a:latin typeface="Times New Roman" panose="02020603050405020304"/>
                <a:cs typeface="Times New Roman" panose="02020603050405020304"/>
              </a:rPr>
              <a:t> </a:t>
            </a:r>
            <a:r>
              <a:rPr sz="1400" b="1" spc="-5" dirty="0">
                <a:latin typeface="Times New Roman" panose="02020603050405020304"/>
                <a:cs typeface="Times New Roman" panose="02020603050405020304"/>
              </a:rPr>
              <a:t>F2</a:t>
            </a:r>
            <a:r>
              <a:rPr sz="1400" b="1" spc="5" dirty="0">
                <a:latin typeface="宋体" panose="02010600030101010101" pitchFamily="2" charset="-122"/>
                <a:cs typeface="宋体" panose="02010600030101010101" pitchFamily="2" charset="-122"/>
              </a:rPr>
              <a:t>都</a:t>
            </a:r>
            <a:r>
              <a:rPr sz="1400" b="1" spc="-5" dirty="0">
                <a:latin typeface="宋体" panose="02010600030101010101" pitchFamily="2" charset="-122"/>
                <a:cs typeface="宋体" panose="02010600030101010101" pitchFamily="2" charset="-122"/>
              </a:rPr>
              <a:t>准备好</a:t>
            </a:r>
            <a:endParaRPr sz="1400">
              <a:latin typeface="宋体" panose="02010600030101010101" pitchFamily="2" charset="-122"/>
              <a:cs typeface="宋体" panose="02010600030101010101" pitchFamily="2" charset="-122"/>
            </a:endParaRPr>
          </a:p>
          <a:p>
            <a:pPr marL="75565" indent="-63500">
              <a:lnSpc>
                <a:spcPct val="100000"/>
              </a:lnSpc>
              <a:buSzPct val="93000"/>
              <a:buFont typeface="Times New Roman" panose="02020603050405020304"/>
              <a:buChar char="•"/>
              <a:tabLst>
                <a:tab pos="76200" algn="l"/>
              </a:tabLst>
            </a:pPr>
            <a:r>
              <a:rPr sz="1400" b="1" spc="-5" dirty="0">
                <a:latin typeface="Times New Roman" panose="02020603050405020304"/>
                <a:cs typeface="Times New Roman" panose="02020603050405020304"/>
              </a:rPr>
              <a:t>MUL1</a:t>
            </a:r>
            <a:r>
              <a:rPr sz="1400" b="1" spc="5" dirty="0">
                <a:latin typeface="宋体" panose="02010600030101010101" pitchFamily="2" charset="-122"/>
                <a:cs typeface="宋体" panose="02010600030101010101" pitchFamily="2" charset="-122"/>
              </a:rPr>
              <a:t>发射</a:t>
            </a:r>
            <a:r>
              <a:rPr sz="1400" b="1" spc="-10" dirty="0">
                <a:latin typeface="宋体" panose="02010600030101010101" pitchFamily="2" charset="-122"/>
                <a:cs typeface="宋体" panose="02010600030101010101" pitchFamily="2" charset="-122"/>
              </a:rPr>
              <a:t>，</a:t>
            </a:r>
            <a:r>
              <a:rPr sz="1400" b="1" spc="-10" dirty="0">
                <a:latin typeface="Times New Roman" panose="02020603050405020304"/>
                <a:cs typeface="Times New Roman" panose="02020603050405020304"/>
              </a:rPr>
              <a:t>F0</a:t>
            </a:r>
            <a:r>
              <a:rPr sz="1400" b="1" spc="-5" dirty="0">
                <a:latin typeface="宋体" panose="02010600030101010101" pitchFamily="2" charset="-122"/>
                <a:cs typeface="宋体" panose="02010600030101010101" pitchFamily="2" charset="-122"/>
              </a:rPr>
              <a:t>等待</a:t>
            </a:r>
            <a:r>
              <a:rPr sz="1400" b="1" spc="-10" dirty="0">
                <a:latin typeface="Times New Roman" panose="02020603050405020304"/>
                <a:cs typeface="Times New Roman" panose="02020603050405020304"/>
              </a:rPr>
              <a:t>3</a:t>
            </a:r>
            <a:r>
              <a:rPr sz="1400" b="1" spc="-5" dirty="0">
                <a:latin typeface="宋体" panose="02010600030101010101" pitchFamily="2" charset="-122"/>
                <a:cs typeface="宋体" panose="02010600030101010101" pitchFamily="2" charset="-122"/>
              </a:rPr>
              <a:t>号</a:t>
            </a:r>
            <a:r>
              <a:rPr sz="1400" b="1" spc="-20" dirty="0">
                <a:latin typeface="宋体" panose="02010600030101010101" pitchFamily="2" charset="-122"/>
                <a:cs typeface="宋体" panose="02010600030101010101" pitchFamily="2" charset="-122"/>
              </a:rPr>
              <a:t>保</a:t>
            </a:r>
            <a:r>
              <a:rPr sz="1400" b="1" spc="-5" dirty="0">
                <a:latin typeface="宋体" panose="02010600030101010101" pitchFamily="2" charset="-122"/>
                <a:cs typeface="宋体" panose="02010600030101010101" pitchFamily="2" charset="-122"/>
              </a:rPr>
              <a:t>留站</a:t>
            </a:r>
            <a:r>
              <a:rPr sz="1400" b="1" spc="-20" dirty="0">
                <a:latin typeface="宋体" panose="02010600030101010101" pitchFamily="2" charset="-122"/>
                <a:cs typeface="宋体" panose="02010600030101010101" pitchFamily="2" charset="-122"/>
              </a:rPr>
              <a:t>的</a:t>
            </a:r>
            <a:r>
              <a:rPr sz="1400" b="1" spc="-5" dirty="0">
                <a:latin typeface="宋体" panose="02010600030101010101" pitchFamily="2" charset="-122"/>
                <a:cs typeface="宋体" panose="02010600030101010101" pitchFamily="2" charset="-122"/>
              </a:rPr>
              <a:t>结果</a:t>
            </a:r>
            <a:endParaRPr sz="1400">
              <a:latin typeface="宋体" panose="02010600030101010101" pitchFamily="2" charset="-122"/>
              <a:cs typeface="宋体" panose="02010600030101010101" pitchFamily="2" charset="-122"/>
            </a:endParaRPr>
          </a:p>
          <a:p>
            <a:pPr marL="75565" indent="-63500">
              <a:lnSpc>
                <a:spcPct val="100000"/>
              </a:lnSpc>
              <a:spcBef>
                <a:spcPts val="5"/>
              </a:spcBef>
              <a:buSzPct val="93000"/>
              <a:buFont typeface="Times New Roman" panose="02020603050405020304"/>
              <a:buChar char="•"/>
              <a:tabLst>
                <a:tab pos="76200" algn="l"/>
              </a:tabLst>
            </a:pPr>
            <a:r>
              <a:rPr sz="1400" b="1" spc="-10" dirty="0">
                <a:latin typeface="Times New Roman" panose="02020603050405020304"/>
                <a:cs typeface="Times New Roman" panose="02020603050405020304"/>
              </a:rPr>
              <a:t>ADD</a:t>
            </a:r>
            <a:r>
              <a:rPr sz="1400" b="1" spc="5" dirty="0">
                <a:latin typeface="宋体" panose="02010600030101010101" pitchFamily="2" charset="-122"/>
                <a:cs typeface="宋体" panose="02010600030101010101" pitchFamily="2" charset="-122"/>
              </a:rPr>
              <a:t>发射</a:t>
            </a:r>
            <a:r>
              <a:rPr sz="1400" b="1" spc="-5" dirty="0">
                <a:latin typeface="宋体" panose="02010600030101010101" pitchFamily="2" charset="-122"/>
                <a:cs typeface="宋体" panose="02010600030101010101" pitchFamily="2" charset="-122"/>
              </a:rPr>
              <a:t>，</a:t>
            </a:r>
            <a:r>
              <a:rPr sz="1400" b="1" spc="-5" dirty="0">
                <a:latin typeface="Times New Roman" panose="02020603050405020304"/>
                <a:cs typeface="Times New Roman" panose="02020603050405020304"/>
              </a:rPr>
              <a:t>F1,</a:t>
            </a:r>
            <a:r>
              <a:rPr sz="1400" b="1" spc="-35" dirty="0">
                <a:latin typeface="Times New Roman" panose="02020603050405020304"/>
                <a:cs typeface="Times New Roman" panose="02020603050405020304"/>
              </a:rPr>
              <a:t> </a:t>
            </a:r>
            <a:r>
              <a:rPr sz="1400" b="1" spc="-5" dirty="0">
                <a:latin typeface="Times New Roman" panose="02020603050405020304"/>
                <a:cs typeface="Times New Roman" panose="02020603050405020304"/>
              </a:rPr>
              <a:t>F2</a:t>
            </a:r>
            <a:r>
              <a:rPr sz="1400" b="1" spc="5" dirty="0">
                <a:latin typeface="宋体" panose="02010600030101010101" pitchFamily="2" charset="-122"/>
                <a:cs typeface="宋体" panose="02010600030101010101" pitchFamily="2" charset="-122"/>
              </a:rPr>
              <a:t>都</a:t>
            </a:r>
            <a:r>
              <a:rPr sz="1400" b="1" dirty="0">
                <a:latin typeface="宋体" panose="02010600030101010101" pitchFamily="2" charset="-122"/>
                <a:cs typeface="宋体" panose="02010600030101010101" pitchFamily="2" charset="-122"/>
              </a:rPr>
              <a:t>准</a:t>
            </a:r>
            <a:r>
              <a:rPr sz="1400" b="1" spc="-5" dirty="0">
                <a:latin typeface="宋体" panose="02010600030101010101" pitchFamily="2" charset="-122"/>
                <a:cs typeface="宋体" panose="02010600030101010101" pitchFamily="2" charset="-122"/>
              </a:rPr>
              <a:t>备</a:t>
            </a:r>
            <a:r>
              <a:rPr sz="1400" b="1" dirty="0">
                <a:latin typeface="宋体" panose="02010600030101010101" pitchFamily="2" charset="-122"/>
                <a:cs typeface="宋体" panose="02010600030101010101" pitchFamily="2" charset="-122"/>
              </a:rPr>
              <a:t>好</a:t>
            </a:r>
            <a:endParaRPr sz="1400">
              <a:latin typeface="宋体" panose="02010600030101010101" pitchFamily="2" charset="-122"/>
              <a:cs typeface="宋体" panose="02010600030101010101" pitchFamily="2" charset="-122"/>
            </a:endParaRPr>
          </a:p>
        </p:txBody>
      </p:sp>
      <p:sp>
        <p:nvSpPr>
          <p:cNvPr id="28" name="object 28"/>
          <p:cNvSpPr txBox="1"/>
          <p:nvPr/>
        </p:nvSpPr>
        <p:spPr>
          <a:xfrm>
            <a:off x="566115" y="4587621"/>
            <a:ext cx="3017520" cy="666115"/>
          </a:xfrm>
          <a:prstGeom prst="rect">
            <a:avLst/>
          </a:prstGeom>
        </p:spPr>
        <p:txBody>
          <a:bodyPr vert="horz" wrap="square" lIns="0" tIns="12700" rIns="0" bIns="0" rtlCol="0">
            <a:spAutoFit/>
          </a:bodyPr>
          <a:lstStyle/>
          <a:p>
            <a:pPr marL="75565" indent="-63500">
              <a:lnSpc>
                <a:spcPct val="100000"/>
              </a:lnSpc>
              <a:spcBef>
                <a:spcPts val="100"/>
              </a:spcBef>
              <a:buSzPct val="93000"/>
              <a:buFont typeface="Times New Roman" panose="02020603050405020304"/>
              <a:buChar char="•"/>
              <a:tabLst>
                <a:tab pos="76200" algn="l"/>
              </a:tabLst>
            </a:pPr>
            <a:r>
              <a:rPr sz="1400" b="1" spc="-5" dirty="0">
                <a:latin typeface="Times New Roman" panose="02020603050405020304"/>
                <a:cs typeface="Times New Roman" panose="02020603050405020304"/>
              </a:rPr>
              <a:t>MUL2</a:t>
            </a:r>
            <a:r>
              <a:rPr sz="1400" b="1" spc="5" dirty="0">
                <a:latin typeface="宋体" panose="02010600030101010101" pitchFamily="2" charset="-122"/>
                <a:cs typeface="宋体" panose="02010600030101010101" pitchFamily="2" charset="-122"/>
              </a:rPr>
              <a:t>发射</a:t>
            </a:r>
            <a:r>
              <a:rPr sz="1400" b="1" spc="-10" dirty="0">
                <a:latin typeface="宋体" panose="02010600030101010101" pitchFamily="2" charset="-122"/>
                <a:cs typeface="宋体" panose="02010600030101010101" pitchFamily="2" charset="-122"/>
              </a:rPr>
              <a:t>，</a:t>
            </a:r>
            <a:r>
              <a:rPr sz="1400" b="1" spc="-10" dirty="0">
                <a:latin typeface="Times New Roman" panose="02020603050405020304"/>
                <a:cs typeface="Times New Roman" panose="02020603050405020304"/>
              </a:rPr>
              <a:t>F0</a:t>
            </a:r>
            <a:r>
              <a:rPr sz="1400" b="1" spc="-5" dirty="0">
                <a:latin typeface="宋体" panose="02010600030101010101" pitchFamily="2" charset="-122"/>
                <a:cs typeface="宋体" panose="02010600030101010101" pitchFamily="2" charset="-122"/>
              </a:rPr>
              <a:t>等待</a:t>
            </a:r>
            <a:r>
              <a:rPr sz="1400" b="1" spc="-10" dirty="0">
                <a:latin typeface="Times New Roman" panose="02020603050405020304"/>
                <a:cs typeface="Times New Roman" panose="02020603050405020304"/>
              </a:rPr>
              <a:t>6</a:t>
            </a:r>
            <a:r>
              <a:rPr sz="1400" b="1" spc="-5" dirty="0">
                <a:latin typeface="宋体" panose="02010600030101010101" pitchFamily="2" charset="-122"/>
                <a:cs typeface="宋体" panose="02010600030101010101" pitchFamily="2" charset="-122"/>
              </a:rPr>
              <a:t>号</a:t>
            </a:r>
            <a:r>
              <a:rPr sz="1400" b="1" spc="-20" dirty="0">
                <a:latin typeface="宋体" panose="02010600030101010101" pitchFamily="2" charset="-122"/>
                <a:cs typeface="宋体" panose="02010600030101010101" pitchFamily="2" charset="-122"/>
              </a:rPr>
              <a:t>保</a:t>
            </a:r>
            <a:r>
              <a:rPr sz="1400" b="1" spc="-5" dirty="0">
                <a:latin typeface="宋体" panose="02010600030101010101" pitchFamily="2" charset="-122"/>
                <a:cs typeface="宋体" panose="02010600030101010101" pitchFamily="2" charset="-122"/>
              </a:rPr>
              <a:t>留站</a:t>
            </a:r>
            <a:r>
              <a:rPr sz="1400" b="1" spc="-20" dirty="0">
                <a:latin typeface="宋体" panose="02010600030101010101" pitchFamily="2" charset="-122"/>
                <a:cs typeface="宋体" panose="02010600030101010101" pitchFamily="2" charset="-122"/>
              </a:rPr>
              <a:t>的</a:t>
            </a:r>
            <a:r>
              <a:rPr sz="1400" b="1" spc="-5" dirty="0">
                <a:latin typeface="宋体" panose="02010600030101010101" pitchFamily="2" charset="-122"/>
                <a:cs typeface="宋体" panose="02010600030101010101" pitchFamily="2" charset="-122"/>
              </a:rPr>
              <a:t>结果</a:t>
            </a:r>
            <a:endParaRPr sz="1400">
              <a:latin typeface="宋体" panose="02010600030101010101" pitchFamily="2" charset="-122"/>
              <a:cs typeface="宋体" panose="02010600030101010101" pitchFamily="2" charset="-122"/>
            </a:endParaRPr>
          </a:p>
          <a:p>
            <a:pPr marL="75565" indent="-63500">
              <a:lnSpc>
                <a:spcPct val="100000"/>
              </a:lnSpc>
              <a:spcBef>
                <a:spcPts val="5"/>
              </a:spcBef>
              <a:buSzPct val="93000"/>
              <a:buFont typeface="Times New Roman" panose="02020603050405020304"/>
              <a:buChar char="•"/>
              <a:tabLst>
                <a:tab pos="76200" algn="l"/>
              </a:tabLst>
            </a:pPr>
            <a:r>
              <a:rPr sz="1400" b="1" spc="-10" dirty="0">
                <a:latin typeface="Times New Roman" panose="02020603050405020304"/>
                <a:cs typeface="Times New Roman" panose="02020603050405020304"/>
              </a:rPr>
              <a:t>ADD</a:t>
            </a:r>
            <a:r>
              <a:rPr sz="1400" b="1" spc="5" dirty="0">
                <a:latin typeface="宋体" panose="02010600030101010101" pitchFamily="2" charset="-122"/>
                <a:cs typeface="宋体" panose="02010600030101010101" pitchFamily="2" charset="-122"/>
              </a:rPr>
              <a:t>写回</a:t>
            </a:r>
            <a:endParaRPr sz="1400">
              <a:latin typeface="宋体" panose="02010600030101010101" pitchFamily="2" charset="-122"/>
              <a:cs typeface="宋体" panose="02010600030101010101" pitchFamily="2" charset="-122"/>
            </a:endParaRPr>
          </a:p>
          <a:p>
            <a:pPr marL="75565" indent="-63500">
              <a:lnSpc>
                <a:spcPct val="100000"/>
              </a:lnSpc>
              <a:buSzPct val="93000"/>
              <a:buFont typeface="Times New Roman" panose="02020603050405020304"/>
              <a:buChar char="•"/>
              <a:tabLst>
                <a:tab pos="76200" algn="l"/>
              </a:tabLst>
            </a:pPr>
            <a:r>
              <a:rPr sz="1400" b="1" spc="-5" dirty="0">
                <a:solidFill>
                  <a:srgbClr val="FF0000"/>
                </a:solidFill>
                <a:latin typeface="Times New Roman" panose="02020603050405020304"/>
                <a:cs typeface="Times New Roman" panose="02020603050405020304"/>
              </a:rPr>
              <a:t>DIV</a:t>
            </a:r>
            <a:r>
              <a:rPr sz="1400" b="1" spc="5" dirty="0">
                <a:solidFill>
                  <a:srgbClr val="FF0000"/>
                </a:solidFill>
                <a:latin typeface="宋体" panose="02010600030101010101" pitchFamily="2" charset="-122"/>
                <a:cs typeface="宋体" panose="02010600030101010101" pitchFamily="2" charset="-122"/>
              </a:rPr>
              <a:t>写回</a:t>
            </a:r>
            <a:endParaRPr sz="1400">
              <a:latin typeface="宋体" panose="02010600030101010101" pitchFamily="2" charset="-122"/>
              <a:cs typeface="宋体" panose="02010600030101010101" pitchFamily="2" charset="-122"/>
            </a:endParaRPr>
          </a:p>
        </p:txBody>
      </p:sp>
      <p:sp>
        <p:nvSpPr>
          <p:cNvPr id="29" name="object 29"/>
          <p:cNvSpPr/>
          <p:nvPr/>
        </p:nvSpPr>
        <p:spPr>
          <a:xfrm>
            <a:off x="3419475" y="2636773"/>
            <a:ext cx="3997325" cy="0"/>
          </a:xfrm>
          <a:custGeom>
            <a:avLst/>
            <a:gdLst/>
            <a:ahLst/>
            <a:cxnLst/>
            <a:rect l="l" t="t" r="r" b="b"/>
            <a:pathLst>
              <a:path w="3997325">
                <a:moveTo>
                  <a:pt x="0" y="0"/>
                </a:moveTo>
                <a:lnTo>
                  <a:pt x="3997325" y="0"/>
                </a:lnTo>
              </a:path>
            </a:pathLst>
          </a:custGeom>
          <a:ln w="19050">
            <a:solidFill>
              <a:srgbClr val="000000"/>
            </a:solidFill>
          </a:ln>
        </p:spPr>
        <p:txBody>
          <a:bodyPr wrap="square" lIns="0" tIns="0" rIns="0" bIns="0" rtlCol="0"/>
          <a:lstStyle/>
          <a:p/>
        </p:txBody>
      </p:sp>
      <p:sp>
        <p:nvSpPr>
          <p:cNvPr id="30" name="object 30"/>
          <p:cNvSpPr/>
          <p:nvPr/>
        </p:nvSpPr>
        <p:spPr>
          <a:xfrm>
            <a:off x="3094101" y="2889250"/>
            <a:ext cx="5365750" cy="0"/>
          </a:xfrm>
          <a:custGeom>
            <a:avLst/>
            <a:gdLst/>
            <a:ahLst/>
            <a:cxnLst/>
            <a:rect l="l" t="t" r="r" b="b"/>
            <a:pathLst>
              <a:path w="5365750">
                <a:moveTo>
                  <a:pt x="0" y="0"/>
                </a:moveTo>
                <a:lnTo>
                  <a:pt x="5365750" y="0"/>
                </a:lnTo>
              </a:path>
            </a:pathLst>
          </a:custGeom>
          <a:ln w="19050">
            <a:solidFill>
              <a:srgbClr val="FF0000"/>
            </a:solidFill>
          </a:ln>
        </p:spPr>
        <p:txBody>
          <a:bodyPr wrap="square" lIns="0" tIns="0" rIns="0" bIns="0" rtlCol="0"/>
          <a:lstStyle/>
          <a:p/>
        </p:txBody>
      </p:sp>
      <p:sp>
        <p:nvSpPr>
          <p:cNvPr id="31" name="object 31"/>
          <p:cNvSpPr/>
          <p:nvPr/>
        </p:nvSpPr>
        <p:spPr>
          <a:xfrm>
            <a:off x="3171825" y="812800"/>
            <a:ext cx="76200" cy="370205"/>
          </a:xfrm>
          <a:custGeom>
            <a:avLst/>
            <a:gdLst/>
            <a:ahLst/>
            <a:cxnLst/>
            <a:rect l="l" t="t" r="r" b="b"/>
            <a:pathLst>
              <a:path w="76200" h="370205">
                <a:moveTo>
                  <a:pt x="47625" y="63500"/>
                </a:moveTo>
                <a:lnTo>
                  <a:pt x="28575" y="63500"/>
                </a:lnTo>
                <a:lnTo>
                  <a:pt x="28575" y="369950"/>
                </a:lnTo>
                <a:lnTo>
                  <a:pt x="47625" y="369950"/>
                </a:lnTo>
                <a:lnTo>
                  <a:pt x="47625" y="63500"/>
                </a:lnTo>
                <a:close/>
              </a:path>
              <a:path w="76200" h="370205">
                <a:moveTo>
                  <a:pt x="38100" y="0"/>
                </a:moveTo>
                <a:lnTo>
                  <a:pt x="0" y="76200"/>
                </a:lnTo>
                <a:lnTo>
                  <a:pt x="28575" y="76200"/>
                </a:lnTo>
                <a:lnTo>
                  <a:pt x="28575" y="63500"/>
                </a:lnTo>
                <a:lnTo>
                  <a:pt x="69850" y="63500"/>
                </a:lnTo>
                <a:lnTo>
                  <a:pt x="38100" y="0"/>
                </a:lnTo>
                <a:close/>
              </a:path>
              <a:path w="76200" h="370205">
                <a:moveTo>
                  <a:pt x="69850" y="63500"/>
                </a:moveTo>
                <a:lnTo>
                  <a:pt x="47625" y="63500"/>
                </a:lnTo>
                <a:lnTo>
                  <a:pt x="47625" y="76200"/>
                </a:lnTo>
                <a:lnTo>
                  <a:pt x="76200" y="76200"/>
                </a:lnTo>
                <a:lnTo>
                  <a:pt x="69850" y="63500"/>
                </a:lnTo>
                <a:close/>
              </a:path>
            </a:pathLst>
          </a:custGeom>
          <a:solidFill>
            <a:srgbClr val="000000"/>
          </a:solidFill>
        </p:spPr>
        <p:txBody>
          <a:bodyPr wrap="square" lIns="0" tIns="0" rIns="0" bIns="0" rtlCol="0"/>
          <a:lstStyle/>
          <a:p/>
        </p:txBody>
      </p:sp>
      <p:sp>
        <p:nvSpPr>
          <p:cNvPr id="32" name="object 32"/>
          <p:cNvSpPr/>
          <p:nvPr/>
        </p:nvSpPr>
        <p:spPr>
          <a:xfrm>
            <a:off x="3057525" y="2384425"/>
            <a:ext cx="76200" cy="506730"/>
          </a:xfrm>
          <a:custGeom>
            <a:avLst/>
            <a:gdLst/>
            <a:ahLst/>
            <a:cxnLst/>
            <a:rect l="l" t="t" r="r" b="b"/>
            <a:pathLst>
              <a:path w="76200" h="506730">
                <a:moveTo>
                  <a:pt x="47625" y="63500"/>
                </a:moveTo>
                <a:lnTo>
                  <a:pt x="28575" y="63500"/>
                </a:lnTo>
                <a:lnTo>
                  <a:pt x="28575" y="506475"/>
                </a:lnTo>
                <a:lnTo>
                  <a:pt x="47625" y="506475"/>
                </a:lnTo>
                <a:lnTo>
                  <a:pt x="47625" y="63500"/>
                </a:lnTo>
                <a:close/>
              </a:path>
              <a:path w="76200" h="506730">
                <a:moveTo>
                  <a:pt x="38100" y="0"/>
                </a:moveTo>
                <a:lnTo>
                  <a:pt x="0" y="76200"/>
                </a:lnTo>
                <a:lnTo>
                  <a:pt x="28575" y="76200"/>
                </a:lnTo>
                <a:lnTo>
                  <a:pt x="28575" y="63500"/>
                </a:lnTo>
                <a:lnTo>
                  <a:pt x="69850" y="63500"/>
                </a:lnTo>
                <a:lnTo>
                  <a:pt x="38100" y="0"/>
                </a:lnTo>
                <a:close/>
              </a:path>
              <a:path w="76200" h="506730">
                <a:moveTo>
                  <a:pt x="69850" y="63500"/>
                </a:moveTo>
                <a:lnTo>
                  <a:pt x="47625" y="63500"/>
                </a:lnTo>
                <a:lnTo>
                  <a:pt x="47625" y="76200"/>
                </a:lnTo>
                <a:lnTo>
                  <a:pt x="76200" y="76200"/>
                </a:lnTo>
                <a:lnTo>
                  <a:pt x="69850" y="63500"/>
                </a:lnTo>
                <a:close/>
              </a:path>
            </a:pathLst>
          </a:custGeom>
          <a:solidFill>
            <a:srgbClr val="FF0000"/>
          </a:solidFill>
        </p:spPr>
        <p:txBody>
          <a:bodyPr wrap="square" lIns="0" tIns="0" rIns="0" bIns="0" rtlCol="0"/>
          <a:lstStyle/>
          <a:p/>
        </p:txBody>
      </p:sp>
      <p:sp>
        <p:nvSpPr>
          <p:cNvPr id="33" name="object 33"/>
          <p:cNvSpPr/>
          <p:nvPr/>
        </p:nvSpPr>
        <p:spPr>
          <a:xfrm>
            <a:off x="3381375" y="2393950"/>
            <a:ext cx="76200" cy="247650"/>
          </a:xfrm>
          <a:prstGeom prst="rect">
            <a:avLst/>
          </a:prstGeom>
          <a:blipFill>
            <a:blip r:embed="rId1" cstate="print"/>
            <a:stretch>
              <a:fillRect/>
            </a:stretch>
          </a:blipFill>
        </p:spPr>
        <p:txBody>
          <a:bodyPr wrap="square" lIns="0" tIns="0" rIns="0" bIns="0" rtlCol="0"/>
          <a:lstStyle/>
          <a:p/>
        </p:txBody>
      </p:sp>
      <p:sp>
        <p:nvSpPr>
          <p:cNvPr id="34" name="object 34"/>
          <p:cNvSpPr txBox="1"/>
          <p:nvPr/>
        </p:nvSpPr>
        <p:spPr>
          <a:xfrm>
            <a:off x="4408551" y="1190688"/>
            <a:ext cx="1609725" cy="284480"/>
          </a:xfrm>
          <a:prstGeom prst="rect">
            <a:avLst/>
          </a:prstGeom>
          <a:solidFill>
            <a:srgbClr val="EAEAEA"/>
          </a:solidFill>
          <a:ln w="9525">
            <a:solidFill>
              <a:srgbClr val="000000"/>
            </a:solidFill>
          </a:ln>
        </p:spPr>
        <p:txBody>
          <a:bodyPr vert="horz" wrap="square" lIns="0" tIns="42545" rIns="0" bIns="0" rtlCol="0">
            <a:spAutoFit/>
          </a:bodyPr>
          <a:lstStyle/>
          <a:p>
            <a:pPr marL="323850">
              <a:lnSpc>
                <a:spcPct val="100000"/>
              </a:lnSpc>
              <a:spcBef>
                <a:spcPts val="335"/>
              </a:spcBef>
            </a:pPr>
            <a:r>
              <a:rPr sz="1200" b="1" spc="5" dirty="0">
                <a:latin typeface="宋体" panose="02010600030101010101" pitchFamily="2" charset="-122"/>
                <a:cs typeface="宋体" panose="02010600030101010101" pitchFamily="2" charset="-122"/>
              </a:rPr>
              <a:t>浮点加</a:t>
            </a:r>
            <a:r>
              <a:rPr sz="1200" b="1" dirty="0">
                <a:latin typeface="Times New Roman" panose="02020603050405020304"/>
                <a:cs typeface="Times New Roman" panose="02020603050405020304"/>
              </a:rPr>
              <a:t>/</a:t>
            </a:r>
            <a:r>
              <a:rPr sz="1200" b="1" spc="-5" dirty="0">
                <a:latin typeface="宋体" panose="02010600030101010101" pitchFamily="2" charset="-122"/>
                <a:cs typeface="宋体" panose="02010600030101010101" pitchFamily="2" charset="-122"/>
              </a:rPr>
              <a:t>减法器</a:t>
            </a:r>
            <a:endParaRPr sz="1200">
              <a:latin typeface="宋体" panose="02010600030101010101" pitchFamily="2" charset="-122"/>
              <a:cs typeface="宋体" panose="02010600030101010101" pitchFamily="2" charset="-122"/>
            </a:endParaRPr>
          </a:p>
        </p:txBody>
      </p:sp>
      <p:sp>
        <p:nvSpPr>
          <p:cNvPr id="35" name="object 35"/>
          <p:cNvSpPr txBox="1"/>
          <p:nvPr/>
        </p:nvSpPr>
        <p:spPr>
          <a:xfrm>
            <a:off x="6637401" y="1169987"/>
            <a:ext cx="1609725" cy="284480"/>
          </a:xfrm>
          <a:prstGeom prst="rect">
            <a:avLst/>
          </a:prstGeom>
          <a:solidFill>
            <a:srgbClr val="EAEAEA"/>
          </a:solidFill>
          <a:ln w="9525">
            <a:solidFill>
              <a:srgbClr val="000000"/>
            </a:solidFill>
          </a:ln>
        </p:spPr>
        <p:txBody>
          <a:bodyPr vert="horz" wrap="square" lIns="0" tIns="43180" rIns="0" bIns="0" rtlCol="0">
            <a:spAutoFit/>
          </a:bodyPr>
          <a:lstStyle/>
          <a:p>
            <a:pPr marL="324485">
              <a:lnSpc>
                <a:spcPct val="100000"/>
              </a:lnSpc>
              <a:spcBef>
                <a:spcPts val="340"/>
              </a:spcBef>
            </a:pPr>
            <a:r>
              <a:rPr sz="1200" b="1" dirty="0">
                <a:latin typeface="宋体" panose="02010600030101010101" pitchFamily="2" charset="-122"/>
                <a:cs typeface="宋体" panose="02010600030101010101" pitchFamily="2" charset="-122"/>
              </a:rPr>
              <a:t>浮点乘</a:t>
            </a:r>
            <a:r>
              <a:rPr sz="1200" b="1" dirty="0">
                <a:latin typeface="Times New Roman" panose="02020603050405020304"/>
                <a:cs typeface="Times New Roman" panose="02020603050405020304"/>
              </a:rPr>
              <a:t>/</a:t>
            </a:r>
            <a:r>
              <a:rPr sz="1200" b="1" spc="-10" dirty="0">
                <a:latin typeface="宋体" panose="02010600030101010101" pitchFamily="2" charset="-122"/>
                <a:cs typeface="宋体" panose="02010600030101010101" pitchFamily="2" charset="-122"/>
              </a:rPr>
              <a:t>除法器</a:t>
            </a:r>
            <a:endParaRPr sz="1200">
              <a:latin typeface="宋体" panose="02010600030101010101" pitchFamily="2" charset="-122"/>
              <a:cs typeface="宋体" panose="02010600030101010101" pitchFamily="2" charset="-122"/>
            </a:endParaRPr>
          </a:p>
        </p:txBody>
      </p:sp>
      <p:sp>
        <p:nvSpPr>
          <p:cNvPr id="36" name="object 36"/>
          <p:cNvSpPr txBox="1"/>
          <p:nvPr/>
        </p:nvSpPr>
        <p:spPr>
          <a:xfrm>
            <a:off x="2700401" y="1160462"/>
            <a:ext cx="1054100" cy="1224280"/>
          </a:xfrm>
          <a:prstGeom prst="rect">
            <a:avLst/>
          </a:prstGeom>
          <a:solidFill>
            <a:srgbClr val="EAEAEA"/>
          </a:solidFill>
          <a:ln w="9525">
            <a:solidFill>
              <a:srgbClr val="000000"/>
            </a:solidFill>
          </a:ln>
        </p:spPr>
        <p:txBody>
          <a:bodyPr vert="horz" wrap="square" lIns="0" tIns="5715" rIns="0" bIns="0" rtlCol="0">
            <a:spAutoFit/>
          </a:bodyPr>
          <a:lstStyle/>
          <a:p>
            <a:pPr>
              <a:lnSpc>
                <a:spcPct val="100000"/>
              </a:lnSpc>
              <a:spcBef>
                <a:spcPts val="45"/>
              </a:spcBef>
            </a:pPr>
            <a:endParaRPr sz="1500">
              <a:latin typeface="Times New Roman" panose="02020603050405020304"/>
              <a:cs typeface="Times New Roman" panose="02020603050405020304"/>
            </a:endParaRPr>
          </a:p>
          <a:p>
            <a:pPr marL="372745" marR="188595" indent="-173990">
              <a:lnSpc>
                <a:spcPct val="150000"/>
              </a:lnSpc>
              <a:spcBef>
                <a:spcPts val="5"/>
              </a:spcBef>
            </a:pPr>
            <a:r>
              <a:rPr sz="1200" b="1" spc="5" dirty="0">
                <a:latin typeface="宋体" panose="02010600030101010101" pitchFamily="2" charset="-122"/>
                <a:cs typeface="宋体" panose="02010600030101010101" pitchFamily="2" charset="-122"/>
              </a:rPr>
              <a:t>定点</a:t>
            </a:r>
            <a:r>
              <a:rPr sz="1200" b="1" dirty="0">
                <a:latin typeface="Times New Roman" panose="02020603050405020304"/>
                <a:cs typeface="Times New Roman" panose="02020603050405020304"/>
              </a:rPr>
              <a:t>/</a:t>
            </a:r>
            <a:r>
              <a:rPr sz="1200" b="1" spc="5" dirty="0">
                <a:latin typeface="宋体" panose="02010600030101010101" pitchFamily="2" charset="-122"/>
                <a:cs typeface="宋体" panose="02010600030101010101" pitchFamily="2" charset="-122"/>
              </a:rPr>
              <a:t>访存 部件</a:t>
            </a:r>
            <a:endParaRPr sz="1200">
              <a:latin typeface="宋体" panose="02010600030101010101" pitchFamily="2" charset="-122"/>
              <a:cs typeface="宋体" panose="02010600030101010101" pitchFamily="2" charset="-122"/>
            </a:endParaRPr>
          </a:p>
        </p:txBody>
      </p:sp>
      <p:sp>
        <p:nvSpPr>
          <p:cNvPr id="37" name="object 37"/>
          <p:cNvSpPr txBox="1"/>
          <p:nvPr/>
        </p:nvSpPr>
        <p:spPr>
          <a:xfrm>
            <a:off x="4559934" y="4385817"/>
            <a:ext cx="64135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宋体" panose="02010600030101010101" pitchFamily="2" charset="-122"/>
                <a:cs typeface="宋体" panose="02010600030101010101" pitchFamily="2" charset="-122"/>
              </a:rPr>
              <a:t>指令队列</a:t>
            </a:r>
            <a:endParaRPr sz="1200">
              <a:latin typeface="宋体" panose="02010600030101010101" pitchFamily="2" charset="-122"/>
              <a:cs typeface="宋体" panose="02010600030101010101" pitchFamily="2" charset="-122"/>
            </a:endParaRPr>
          </a:p>
        </p:txBody>
      </p:sp>
      <p:sp>
        <p:nvSpPr>
          <p:cNvPr id="39" name="标题 3"/>
          <p:cNvSpPr txBox="1"/>
          <p:nvPr/>
        </p:nvSpPr>
        <p:spPr>
          <a:xfrm>
            <a:off x="0" y="3"/>
            <a:ext cx="9144000" cy="755581"/>
          </a:xfrm>
          <a:prstGeom prst="rect">
            <a:avLst/>
          </a:prstGeom>
          <a:solidFill>
            <a:srgbClr val="02409A"/>
          </a:solidFill>
          <a:ln>
            <a:noFill/>
          </a:ln>
          <a:effectLst>
            <a:outerShdw blurRad="44450" dist="27940" dir="5400000" algn="ctr">
              <a:srgbClr val="000000">
                <a:alpha val="32000"/>
              </a:srgbClr>
            </a:outerShdw>
          </a:effectLst>
        </p:spPr>
        <p:txBody>
          <a:bodyPr tIns="0" bIns="0" anchor="ctr"/>
          <a:lstStyle/>
          <a:p>
            <a:pPr algn="ctr">
              <a:spcBef>
                <a:spcPct val="0"/>
              </a:spcBef>
              <a:defRPr/>
            </a:pPr>
            <a:endParaRPr lang="en-US" altLang="zh-CN" sz="2475" b="1" dirty="0">
              <a:solidFill>
                <a:schemeClr val="bg1"/>
              </a:solidFill>
              <a:latin typeface="微软雅黑" panose="020B0503020204020204" pitchFamily="34" charset="-122"/>
              <a:ea typeface="微软雅黑" panose="020B0503020204020204" pitchFamily="34" charset="-122"/>
            </a:endParaRPr>
          </a:p>
        </p:txBody>
      </p:sp>
      <p:pic>
        <p:nvPicPr>
          <p:cNvPr id="40" name="图片 39"/>
          <p:cNvPicPr>
            <a:picLocks noChangeAspect="1"/>
          </p:cNvPicPr>
          <p:nvPr/>
        </p:nvPicPr>
        <p:blipFill rotWithShape="1">
          <a:blip r:embed="rId2"/>
          <a:srcRect l="8177" t="2247" r="9531" b="2992"/>
          <a:stretch>
            <a:fillRect/>
          </a:stretch>
        </p:blipFill>
        <p:spPr>
          <a:xfrm>
            <a:off x="8408701" y="83713"/>
            <a:ext cx="596509" cy="588159"/>
          </a:xfrm>
          <a:prstGeom prst="ellipse">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body" idx="1"/>
          </p:nvPr>
        </p:nvSpPr>
        <p:spPr>
          <a:prstGeom prst="rect">
            <a:avLst/>
          </a:prstGeom>
        </p:spPr>
        <p:txBody>
          <a:bodyPr vert="horz" wrap="square" lIns="0" tIns="210185" rIns="0" bIns="0" rtlCol="0">
            <a:spAutoFit/>
          </a:bodyPr>
          <a:lstStyle/>
          <a:p>
            <a:pPr marL="355600" indent="-343535">
              <a:lnSpc>
                <a:spcPct val="100000"/>
              </a:lnSpc>
              <a:spcBef>
                <a:spcPts val="1655"/>
              </a:spcBef>
              <a:buFont typeface="Times New Roman" panose="02020603050405020304"/>
              <a:buChar char="•"/>
              <a:tabLst>
                <a:tab pos="355600" algn="l"/>
                <a:tab pos="356235" algn="l"/>
              </a:tabLst>
            </a:pPr>
            <a:r>
              <a:rPr dirty="0"/>
              <a:t>通过动态调度缓解流水线阻塞</a:t>
            </a:r>
            <a:endParaRPr dirty="0"/>
          </a:p>
          <a:p>
            <a:pPr marL="756285" lvl="1" indent="-287020">
              <a:lnSpc>
                <a:spcPct val="100000"/>
              </a:lnSpc>
              <a:spcBef>
                <a:spcPts val="1300"/>
              </a:spcBef>
              <a:buFont typeface="Times New Roman" panose="02020603050405020304"/>
              <a:buChar char="•"/>
              <a:tabLst>
                <a:tab pos="756285" algn="l"/>
                <a:tab pos="756920" algn="l"/>
              </a:tabLst>
            </a:pPr>
            <a:r>
              <a:rPr sz="2000" b="1" spc="5" dirty="0">
                <a:latin typeface="宋体" panose="02010600030101010101" pitchFamily="2" charset="-122"/>
                <a:cs typeface="宋体" panose="02010600030101010101" pitchFamily="2" charset="-122"/>
              </a:rPr>
              <a:t>例如减</a:t>
            </a:r>
            <a:r>
              <a:rPr sz="2000" b="1" spc="-5" dirty="0">
                <a:latin typeface="宋体" panose="02010600030101010101" pitchFamily="2" charset="-122"/>
                <a:cs typeface="宋体" panose="02010600030101010101" pitchFamily="2" charset="-122"/>
              </a:rPr>
              <a:t>少</a:t>
            </a:r>
            <a:r>
              <a:rPr sz="2000" b="1" dirty="0">
                <a:latin typeface="Times New Roman" panose="02020603050405020304"/>
                <a:cs typeface="Times New Roman" panose="02020603050405020304"/>
              </a:rPr>
              <a:t>CACHE</a:t>
            </a:r>
            <a:r>
              <a:rPr sz="2000" b="1" spc="5" dirty="0">
                <a:latin typeface="宋体" panose="02010600030101010101" pitchFamily="2" charset="-122"/>
                <a:cs typeface="宋体" panose="02010600030101010101" pitchFamily="2" charset="-122"/>
              </a:rPr>
              <a:t>失效对性能</a:t>
            </a:r>
            <a:r>
              <a:rPr sz="2000" b="1" spc="-5" dirty="0">
                <a:latin typeface="宋体" panose="02010600030101010101" pitchFamily="2" charset="-122"/>
                <a:cs typeface="宋体" panose="02010600030101010101" pitchFamily="2" charset="-122"/>
              </a:rPr>
              <a:t>的</a:t>
            </a:r>
            <a:r>
              <a:rPr sz="2000" b="1" spc="5" dirty="0">
                <a:latin typeface="宋体" panose="02010600030101010101" pitchFamily="2" charset="-122"/>
                <a:cs typeface="宋体" panose="02010600030101010101" pitchFamily="2" charset="-122"/>
              </a:rPr>
              <a:t>影</a:t>
            </a:r>
            <a:r>
              <a:rPr sz="2000" b="1" spc="-5" dirty="0">
                <a:latin typeface="宋体" panose="02010600030101010101" pitchFamily="2" charset="-122"/>
                <a:cs typeface="宋体" panose="02010600030101010101" pitchFamily="2" charset="-122"/>
              </a:rPr>
              <a:t>响</a:t>
            </a:r>
            <a:endParaRPr sz="2000" dirty="0">
              <a:latin typeface="宋体" panose="02010600030101010101" pitchFamily="2" charset="-122"/>
              <a:cs typeface="宋体" panose="02010600030101010101" pitchFamily="2" charset="-122"/>
            </a:endParaRPr>
          </a:p>
          <a:p>
            <a:pPr marL="355600" indent="-343535">
              <a:lnSpc>
                <a:spcPct val="100000"/>
              </a:lnSpc>
              <a:spcBef>
                <a:spcPts val="1340"/>
              </a:spcBef>
              <a:buFont typeface="Times New Roman" panose="02020603050405020304"/>
              <a:buChar char="•"/>
              <a:tabLst>
                <a:tab pos="355600" algn="l"/>
                <a:tab pos="356235" algn="l"/>
              </a:tabLst>
            </a:pPr>
            <a:r>
              <a:rPr dirty="0"/>
              <a:t>保留站：重命名寄存</a:t>
            </a:r>
            <a:r>
              <a:rPr spc="-20" dirty="0"/>
              <a:t>器</a:t>
            </a:r>
            <a:r>
              <a:rPr dirty="0">
                <a:latin typeface="Times New Roman" panose="02020603050405020304"/>
                <a:cs typeface="Times New Roman" panose="02020603050405020304"/>
              </a:rPr>
              <a:t>+</a:t>
            </a:r>
            <a:r>
              <a:rPr dirty="0"/>
              <a:t>缓存源操作数</a:t>
            </a:r>
            <a:endParaRPr dirty="0"/>
          </a:p>
          <a:p>
            <a:pPr marL="756285" lvl="1" indent="-287020">
              <a:lnSpc>
                <a:spcPct val="100000"/>
              </a:lnSpc>
              <a:spcBef>
                <a:spcPts val="1300"/>
              </a:spcBef>
              <a:buFont typeface="Times New Roman" panose="02020603050405020304"/>
              <a:buChar char="•"/>
              <a:tabLst>
                <a:tab pos="756285" algn="l"/>
                <a:tab pos="756920" algn="l"/>
              </a:tabLst>
            </a:pPr>
            <a:r>
              <a:rPr sz="2000" b="1" spc="5" dirty="0">
                <a:latin typeface="宋体" panose="02010600030101010101" pitchFamily="2" charset="-122"/>
                <a:cs typeface="宋体" panose="02010600030101010101" pitchFamily="2" charset="-122"/>
              </a:rPr>
              <a:t>避免寄存器成为瓶颈</a:t>
            </a:r>
            <a:endParaRPr sz="2000" dirty="0">
              <a:latin typeface="宋体" panose="02010600030101010101" pitchFamily="2" charset="-122"/>
              <a:cs typeface="宋体" panose="02010600030101010101" pitchFamily="2" charset="-122"/>
            </a:endParaRPr>
          </a:p>
          <a:p>
            <a:pPr marL="756285" lvl="1" indent="-287020">
              <a:lnSpc>
                <a:spcPct val="100000"/>
              </a:lnSpc>
              <a:spcBef>
                <a:spcPts val="1200"/>
              </a:spcBef>
              <a:buFont typeface="Times New Roman" panose="02020603050405020304"/>
              <a:buChar char="•"/>
              <a:tabLst>
                <a:tab pos="756285" algn="l"/>
                <a:tab pos="756920" algn="l"/>
              </a:tabLst>
            </a:pPr>
            <a:r>
              <a:rPr sz="2000" b="1" spc="5" dirty="0">
                <a:latin typeface="宋体" panose="02010600030101010101" pitchFamily="2" charset="-122"/>
                <a:cs typeface="宋体" panose="02010600030101010101" pitchFamily="2" charset="-122"/>
              </a:rPr>
              <a:t>避</a:t>
            </a:r>
            <a:r>
              <a:rPr sz="2000" b="1" dirty="0">
                <a:latin typeface="宋体" panose="02010600030101010101" pitchFamily="2" charset="-122"/>
                <a:cs typeface="宋体" panose="02010600030101010101" pitchFamily="2" charset="-122"/>
              </a:rPr>
              <a:t>免</a:t>
            </a:r>
            <a:r>
              <a:rPr sz="2000" b="1" dirty="0">
                <a:latin typeface="Times New Roman" panose="02020603050405020304"/>
                <a:cs typeface="Times New Roman" panose="02020603050405020304"/>
              </a:rPr>
              <a:t>WAW</a:t>
            </a:r>
            <a:r>
              <a:rPr sz="2000" b="1" spc="5" dirty="0">
                <a:latin typeface="宋体" panose="02010600030101010101" pitchFamily="2" charset="-122"/>
                <a:cs typeface="宋体" panose="02010600030101010101" pitchFamily="2" charset="-122"/>
              </a:rPr>
              <a:t>和</a:t>
            </a:r>
            <a:r>
              <a:rPr sz="2000" b="1" dirty="0">
                <a:latin typeface="Times New Roman" panose="02020603050405020304"/>
                <a:cs typeface="Times New Roman" panose="02020603050405020304"/>
              </a:rPr>
              <a:t>WAR</a:t>
            </a:r>
            <a:r>
              <a:rPr sz="2000" b="1" spc="5" dirty="0">
                <a:latin typeface="宋体" panose="02010600030101010101" pitchFamily="2" charset="-122"/>
                <a:cs typeface="宋体" panose="02010600030101010101" pitchFamily="2" charset="-122"/>
              </a:rPr>
              <a:t>阻塞</a:t>
            </a:r>
            <a:endParaRPr sz="2000" dirty="0">
              <a:latin typeface="宋体" panose="02010600030101010101" pitchFamily="2" charset="-122"/>
              <a:cs typeface="宋体" panose="02010600030101010101" pitchFamily="2" charset="-122"/>
            </a:endParaRPr>
          </a:p>
          <a:p>
            <a:pPr marL="355600" indent="-343535">
              <a:lnSpc>
                <a:spcPct val="100000"/>
              </a:lnSpc>
              <a:spcBef>
                <a:spcPts val="1345"/>
              </a:spcBef>
              <a:buFont typeface="Times New Roman" panose="02020603050405020304"/>
              <a:buChar char="•"/>
              <a:tabLst>
                <a:tab pos="355600" algn="l"/>
                <a:tab pos="356235" algn="l"/>
              </a:tabLst>
            </a:pPr>
            <a:r>
              <a:rPr dirty="0"/>
              <a:t>缺点</a:t>
            </a:r>
            <a:endParaRPr dirty="0"/>
          </a:p>
          <a:p>
            <a:pPr marL="756285" lvl="1" indent="-287020">
              <a:lnSpc>
                <a:spcPct val="100000"/>
              </a:lnSpc>
              <a:spcBef>
                <a:spcPts val="1300"/>
              </a:spcBef>
              <a:buFont typeface="Times New Roman" panose="02020603050405020304"/>
              <a:buChar char="•"/>
              <a:tabLst>
                <a:tab pos="756285" algn="l"/>
                <a:tab pos="756920" algn="l"/>
              </a:tabLst>
            </a:pPr>
            <a:r>
              <a:rPr sz="2000" b="1" spc="5" dirty="0">
                <a:latin typeface="宋体" panose="02010600030101010101" pitchFamily="2" charset="-122"/>
                <a:cs typeface="宋体" panose="02010600030101010101" pitchFamily="2" charset="-122"/>
              </a:rPr>
              <a:t>硬件复杂性</a:t>
            </a:r>
            <a:endParaRPr sz="2000" dirty="0">
              <a:latin typeface="宋体" panose="02010600030101010101" pitchFamily="2" charset="-122"/>
              <a:cs typeface="宋体" panose="02010600030101010101" pitchFamily="2" charset="-122"/>
            </a:endParaRPr>
          </a:p>
          <a:p>
            <a:pPr marL="756285" lvl="1" indent="-287020">
              <a:lnSpc>
                <a:spcPct val="100000"/>
              </a:lnSpc>
              <a:spcBef>
                <a:spcPts val="1200"/>
              </a:spcBef>
              <a:buFont typeface="Times New Roman" panose="02020603050405020304"/>
              <a:buChar char="•"/>
              <a:tabLst>
                <a:tab pos="756285" algn="l"/>
                <a:tab pos="756920" algn="l"/>
              </a:tabLst>
            </a:pPr>
            <a:r>
              <a:rPr sz="2000" b="1" spc="5" dirty="0">
                <a:latin typeface="宋体" panose="02010600030101010101" pitchFamily="2" charset="-122"/>
                <a:cs typeface="宋体" panose="02010600030101010101" pitchFamily="2" charset="-122"/>
              </a:rPr>
              <a:t>结果总线成为瓶颈，多条结</a:t>
            </a:r>
            <a:r>
              <a:rPr sz="2000" b="1" spc="-5" dirty="0">
                <a:latin typeface="宋体" panose="02010600030101010101" pitchFamily="2" charset="-122"/>
                <a:cs typeface="宋体" panose="02010600030101010101" pitchFamily="2" charset="-122"/>
              </a:rPr>
              <a:t>果</a:t>
            </a:r>
            <a:r>
              <a:rPr sz="2000" b="1" spc="5" dirty="0">
                <a:latin typeface="宋体" panose="02010600030101010101" pitchFamily="2" charset="-122"/>
                <a:cs typeface="宋体" panose="02010600030101010101" pitchFamily="2" charset="-122"/>
              </a:rPr>
              <a:t>总线</a:t>
            </a:r>
            <a:r>
              <a:rPr sz="2000" b="1" spc="-5" dirty="0">
                <a:latin typeface="宋体" panose="02010600030101010101" pitchFamily="2" charset="-122"/>
                <a:cs typeface="宋体" panose="02010600030101010101" pitchFamily="2" charset="-122"/>
              </a:rPr>
              <a:t>增</a:t>
            </a:r>
            <a:r>
              <a:rPr sz="2000" b="1" spc="5" dirty="0">
                <a:latin typeface="宋体" panose="02010600030101010101" pitchFamily="2" charset="-122"/>
                <a:cs typeface="宋体" panose="02010600030101010101" pitchFamily="2" charset="-122"/>
              </a:rPr>
              <a:t>加硬</a:t>
            </a:r>
            <a:r>
              <a:rPr sz="2000" b="1" spc="-5" dirty="0">
                <a:latin typeface="宋体" panose="02010600030101010101" pitchFamily="2" charset="-122"/>
                <a:cs typeface="宋体" panose="02010600030101010101" pitchFamily="2" charset="-122"/>
              </a:rPr>
              <a:t>件</a:t>
            </a:r>
            <a:r>
              <a:rPr sz="2000" b="1" spc="5" dirty="0">
                <a:latin typeface="宋体" panose="02010600030101010101" pitchFamily="2" charset="-122"/>
                <a:cs typeface="宋体" panose="02010600030101010101" pitchFamily="2" charset="-122"/>
              </a:rPr>
              <a:t>复杂度</a:t>
            </a:r>
            <a:endParaRPr sz="2000" dirty="0">
              <a:latin typeface="宋体" panose="02010600030101010101" pitchFamily="2" charset="-122"/>
              <a:cs typeface="宋体" panose="02010600030101010101" pitchFamily="2" charset="-122"/>
            </a:endParaRPr>
          </a:p>
        </p:txBody>
      </p:sp>
      <p:sp>
        <p:nvSpPr>
          <p:cNvPr id="4" name="object 4"/>
          <p:cNvSpPr txBox="1"/>
          <p:nvPr/>
        </p:nvSpPr>
        <p:spPr>
          <a:xfrm>
            <a:off x="581964" y="5143871"/>
            <a:ext cx="7145020" cy="1516380"/>
          </a:xfrm>
          <a:prstGeom prst="rect">
            <a:avLst/>
          </a:prstGeom>
        </p:spPr>
        <p:txBody>
          <a:bodyPr vert="horz" wrap="square" lIns="0" tIns="210185" rIns="0" bIns="0" rtlCol="0">
            <a:spAutoFit/>
          </a:bodyPr>
          <a:lstStyle/>
          <a:p>
            <a:pPr marL="355600" indent="-343535">
              <a:lnSpc>
                <a:spcPct val="100000"/>
              </a:lnSpc>
              <a:spcBef>
                <a:spcPts val="1655"/>
              </a:spcBef>
              <a:buFont typeface="Times New Roman" panose="02020603050405020304"/>
              <a:buChar char="•"/>
              <a:tabLst>
                <a:tab pos="355600" algn="l"/>
                <a:tab pos="356235" algn="l"/>
              </a:tabLst>
            </a:pPr>
            <a:r>
              <a:rPr sz="2400" b="1" spc="-5" dirty="0">
                <a:latin typeface="宋体" panose="02010600030101010101" pitchFamily="2" charset="-122"/>
                <a:cs typeface="宋体" panose="02010600030101010101" pitchFamily="2" charset="-122"/>
              </a:rPr>
              <a:t>在</a:t>
            </a:r>
            <a:r>
              <a:rPr sz="2400" b="1" dirty="0">
                <a:latin typeface="Times New Roman" panose="02020603050405020304"/>
                <a:cs typeface="Times New Roman" panose="02020603050405020304"/>
              </a:rPr>
              <a:t>IBM</a:t>
            </a:r>
            <a:r>
              <a:rPr sz="2400" b="1" spc="-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360/91</a:t>
            </a:r>
            <a:r>
              <a:rPr sz="2400" b="1" dirty="0">
                <a:latin typeface="宋体" panose="02010600030101010101" pitchFamily="2" charset="-122"/>
                <a:cs typeface="宋体" panose="02010600030101010101" pitchFamily="2" charset="-122"/>
              </a:rPr>
              <a:t>后被广泛使用</a:t>
            </a:r>
            <a:endParaRPr sz="2400">
              <a:latin typeface="宋体" panose="02010600030101010101" pitchFamily="2" charset="-122"/>
              <a:cs typeface="宋体" panose="02010600030101010101" pitchFamily="2" charset="-122"/>
            </a:endParaRPr>
          </a:p>
          <a:p>
            <a:pPr marL="756285" marR="5080" lvl="1" indent="-287020">
              <a:lnSpc>
                <a:spcPct val="150000"/>
              </a:lnSpc>
              <a:spcBef>
                <a:spcPts val="100"/>
              </a:spcBef>
              <a:buFont typeface="Times New Roman" panose="02020603050405020304"/>
              <a:buChar char="•"/>
              <a:tabLst>
                <a:tab pos="756285" algn="l"/>
                <a:tab pos="756920" algn="l"/>
              </a:tabLst>
            </a:pPr>
            <a:r>
              <a:rPr sz="2000" b="1" spc="5" dirty="0">
                <a:latin typeface="宋体" panose="02010600030101010101" pitchFamily="2" charset="-122"/>
                <a:cs typeface="宋体" panose="02010600030101010101" pitchFamily="2" charset="-122"/>
              </a:rPr>
              <a:t>动态调度、寄存器重命名等</a:t>
            </a:r>
            <a:r>
              <a:rPr sz="2000" b="1" spc="-5" dirty="0">
                <a:latin typeface="宋体" panose="02010600030101010101" pitchFamily="2" charset="-122"/>
                <a:cs typeface="宋体" panose="02010600030101010101" pitchFamily="2" charset="-122"/>
              </a:rPr>
              <a:t>思</a:t>
            </a:r>
            <a:r>
              <a:rPr sz="2000" b="1" spc="5" dirty="0">
                <a:latin typeface="宋体" panose="02010600030101010101" pitchFamily="2" charset="-122"/>
                <a:cs typeface="宋体" panose="02010600030101010101" pitchFamily="2" charset="-122"/>
              </a:rPr>
              <a:t>想一</a:t>
            </a:r>
            <a:r>
              <a:rPr sz="2000" b="1" spc="-5" dirty="0">
                <a:latin typeface="宋体" panose="02010600030101010101" pitchFamily="2" charset="-122"/>
                <a:cs typeface="宋体" panose="02010600030101010101" pitchFamily="2" charset="-122"/>
              </a:rPr>
              <a:t>直</a:t>
            </a:r>
            <a:r>
              <a:rPr sz="2000" b="1" spc="5" dirty="0">
                <a:latin typeface="宋体" panose="02010600030101010101" pitchFamily="2" charset="-122"/>
                <a:cs typeface="宋体" panose="02010600030101010101" pitchFamily="2" charset="-122"/>
              </a:rPr>
              <a:t>被使</a:t>
            </a:r>
            <a:r>
              <a:rPr sz="2000" b="1" spc="-5" dirty="0">
                <a:latin typeface="宋体" panose="02010600030101010101" pitchFamily="2" charset="-122"/>
                <a:cs typeface="宋体" panose="02010600030101010101" pitchFamily="2" charset="-122"/>
              </a:rPr>
              <a:t>用：</a:t>
            </a:r>
            <a:r>
              <a:rPr sz="2000" b="1" spc="-5" dirty="0">
                <a:latin typeface="Times New Roman" panose="02020603050405020304"/>
                <a:cs typeface="Times New Roman" panose="02020603050405020304"/>
              </a:rPr>
              <a:t>Pentium</a:t>
            </a:r>
            <a:r>
              <a:rPr sz="2000" b="1" spc="-105" dirty="0">
                <a:latin typeface="Times New Roman" panose="02020603050405020304"/>
                <a:cs typeface="Times New Roman" panose="02020603050405020304"/>
              </a:rPr>
              <a:t> </a:t>
            </a:r>
            <a:r>
              <a:rPr sz="2000" b="1" dirty="0">
                <a:latin typeface="Times New Roman" panose="02020603050405020304"/>
                <a:cs typeface="Times New Roman" panose="02020603050405020304"/>
              </a:rPr>
              <a:t>II;  PowerPC </a:t>
            </a:r>
            <a:r>
              <a:rPr sz="2000" b="1" spc="5" dirty="0">
                <a:latin typeface="Times New Roman" panose="02020603050405020304"/>
                <a:cs typeface="Times New Roman" panose="02020603050405020304"/>
              </a:rPr>
              <a:t>604; </a:t>
            </a:r>
            <a:r>
              <a:rPr sz="2000" b="1" dirty="0">
                <a:latin typeface="Times New Roman" panose="02020603050405020304"/>
                <a:cs typeface="Times New Roman" panose="02020603050405020304"/>
              </a:rPr>
              <a:t>MIPS R10000; HP-PA </a:t>
            </a:r>
            <a:r>
              <a:rPr sz="2000" b="1" spc="5" dirty="0">
                <a:latin typeface="Times New Roman" panose="02020603050405020304"/>
                <a:cs typeface="Times New Roman" panose="02020603050405020304"/>
              </a:rPr>
              <a:t>8000; </a:t>
            </a:r>
            <a:r>
              <a:rPr sz="2000" b="1" dirty="0">
                <a:latin typeface="Times New Roman" panose="02020603050405020304"/>
                <a:cs typeface="Times New Roman" panose="02020603050405020304"/>
              </a:rPr>
              <a:t>Alpha</a:t>
            </a:r>
            <a:r>
              <a:rPr sz="2000" b="1" spc="-160" dirty="0">
                <a:latin typeface="Times New Roman" panose="02020603050405020304"/>
                <a:cs typeface="Times New Roman" panose="02020603050405020304"/>
              </a:rPr>
              <a:t> </a:t>
            </a:r>
            <a:r>
              <a:rPr sz="2000" b="1" spc="5" dirty="0">
                <a:latin typeface="Times New Roman" panose="02020603050405020304"/>
                <a:cs typeface="Times New Roman" panose="02020603050405020304"/>
              </a:rPr>
              <a:t>21264</a:t>
            </a:r>
            <a:endParaRPr sz="2000">
              <a:latin typeface="Times New Roman" panose="02020603050405020304"/>
              <a:cs typeface="Times New Roman" panose="02020603050405020304"/>
            </a:endParaRPr>
          </a:p>
        </p:txBody>
      </p:sp>
      <p:sp>
        <p:nvSpPr>
          <p:cNvPr id="8" name="标题 3"/>
          <p:cNvSpPr txBox="1"/>
          <p:nvPr/>
        </p:nvSpPr>
        <p:spPr>
          <a:xfrm>
            <a:off x="0" y="3"/>
            <a:ext cx="9144000" cy="755581"/>
          </a:xfrm>
          <a:prstGeom prst="rect">
            <a:avLst/>
          </a:prstGeom>
          <a:solidFill>
            <a:srgbClr val="02409A"/>
          </a:solidFill>
          <a:ln>
            <a:noFill/>
          </a:ln>
          <a:effectLst>
            <a:outerShdw blurRad="44450" dist="27940" dir="5400000" algn="ctr">
              <a:srgbClr val="000000">
                <a:alpha val="32000"/>
              </a:srgbClr>
            </a:outerShdw>
          </a:effectLst>
        </p:spPr>
        <p:txBody>
          <a:bodyPr tIns="0" bIns="0" anchor="ctr"/>
          <a:lstStyle/>
          <a:p>
            <a:pPr algn="ctr">
              <a:spcBef>
                <a:spcPct val="0"/>
              </a:spcBef>
              <a:defRPr/>
            </a:pPr>
            <a:endParaRPr lang="en-US" altLang="zh-CN" sz="2475" b="1" dirty="0">
              <a:solidFill>
                <a:schemeClr val="bg1"/>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rotWithShape="1">
          <a:blip r:embed="rId1"/>
          <a:srcRect l="8177" t="2247" r="9531" b="2992"/>
          <a:stretch>
            <a:fillRect/>
          </a:stretch>
        </p:blipFill>
        <p:spPr>
          <a:xfrm>
            <a:off x="8408701" y="83713"/>
            <a:ext cx="596509" cy="588159"/>
          </a:xfrm>
          <a:prstGeom prst="ellipse">
            <a:avLst/>
          </a:prstGeom>
        </p:spPr>
      </p:pic>
      <p:sp>
        <p:nvSpPr>
          <p:cNvPr id="2" name="object 2"/>
          <p:cNvSpPr txBox="1">
            <a:spLocks noGrp="1"/>
          </p:cNvSpPr>
          <p:nvPr>
            <p:ph type="title"/>
          </p:nvPr>
        </p:nvSpPr>
        <p:spPr>
          <a:xfrm>
            <a:off x="2853055" y="120934"/>
            <a:ext cx="3437890" cy="513715"/>
          </a:xfrm>
          <a:prstGeom prst="rect">
            <a:avLst/>
          </a:prstGeom>
        </p:spPr>
        <p:txBody>
          <a:bodyPr vert="horz" wrap="square" lIns="0" tIns="13335" rIns="0" bIns="0" rtlCol="0">
            <a:spAutoFit/>
          </a:bodyPr>
          <a:lstStyle/>
          <a:p>
            <a:pPr marL="12700">
              <a:lnSpc>
                <a:spcPct val="100000"/>
              </a:lnSpc>
              <a:spcBef>
                <a:spcPts val="105"/>
              </a:spcBef>
            </a:pPr>
            <a:r>
              <a:rPr spc="-5" dirty="0">
                <a:solidFill>
                  <a:schemeClr val="bg1"/>
                </a:solidFill>
              </a:rPr>
              <a:t>Tomasulo</a:t>
            </a:r>
            <a:r>
              <a:rPr spc="5" dirty="0">
                <a:solidFill>
                  <a:schemeClr val="bg1"/>
                </a:solidFill>
                <a:latin typeface="黑体" panose="02010609060101010101" charset="-122"/>
                <a:cs typeface="黑体" panose="02010609060101010101" charset="-122"/>
              </a:rPr>
              <a:t>算</a:t>
            </a:r>
            <a:r>
              <a:rPr dirty="0">
                <a:solidFill>
                  <a:schemeClr val="bg1"/>
                </a:solidFill>
                <a:latin typeface="黑体" panose="02010609060101010101" charset="-122"/>
                <a:cs typeface="黑体" panose="02010609060101010101" charset="-122"/>
              </a:rPr>
              <a:t>法小结</a:t>
            </a:r>
            <a:endParaRPr dirty="0">
              <a:solidFill>
                <a:schemeClr val="bg1"/>
              </a:solidFill>
              <a:latin typeface="黑体" panose="02010609060101010101" charset="-122"/>
              <a:cs typeface="黑体" panose="02010609060101010101"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52"/>
          <p:cNvGrpSpPr/>
          <p:nvPr/>
        </p:nvGrpSpPr>
        <p:grpSpPr>
          <a:xfrm>
            <a:off x="138564" y="279057"/>
            <a:ext cx="6293973" cy="253916"/>
            <a:chOff x="5637082" y="1769183"/>
            <a:chExt cx="4430606" cy="451405"/>
          </a:xfrm>
        </p:grpSpPr>
        <p:sp>
          <p:nvSpPr>
            <p:cNvPr id="17" name="等腰三角形 53"/>
            <p:cNvSpPr/>
            <p:nvPr/>
          </p:nvSpPr>
          <p:spPr>
            <a:xfrm rot="5400000">
              <a:off x="5562941" y="1938259"/>
              <a:ext cx="243283" cy="9500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25">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 name="文本框 18"/>
            <p:cNvSpPr txBox="1"/>
            <p:nvPr/>
          </p:nvSpPr>
          <p:spPr>
            <a:xfrm flipH="1">
              <a:off x="5746406" y="1769183"/>
              <a:ext cx="4321282" cy="451405"/>
            </a:xfrm>
            <a:prstGeom prst="rect">
              <a:avLst/>
            </a:prstGeom>
            <a:noFill/>
          </p:spPr>
          <p:txBody>
            <a:bodyPr wrap="square" rtlCol="0">
              <a:spAutoFit/>
            </a:bodyPr>
            <a:lstStyle/>
            <a:p>
              <a:r>
                <a:rPr lang="en-US" altLang="zh-CN" sz="105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Lab6</a:t>
              </a:r>
              <a:r>
                <a:rPr lang="zh-CN" altLang="en-US" sz="105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实验</a:t>
              </a:r>
              <a:r>
                <a:rPr lang="zh-CN" altLang="en-US" sz="105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讲解</a:t>
              </a:r>
              <a:endParaRPr lang="en-US" altLang="zh-CN" sz="105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6" name="矩形 5"/>
          <p:cNvSpPr/>
          <p:nvPr/>
        </p:nvSpPr>
        <p:spPr>
          <a:xfrm>
            <a:off x="2754223" y="1627199"/>
            <a:ext cx="2339102" cy="2677656"/>
          </a:xfrm>
          <a:prstGeom prst="rect">
            <a:avLst/>
          </a:prstGeom>
        </p:spPr>
        <p:txBody>
          <a:bodyPr wrap="none">
            <a:spAutoFit/>
          </a:bodyPr>
          <a:lstStyle/>
          <a:p>
            <a:pPr>
              <a:lnSpc>
                <a:spcPct val="150000"/>
              </a:lnSpc>
            </a:pPr>
            <a:r>
              <a:rPr lang="en-US" altLang="zh-CN" sz="1600" b="1" dirty="0" err="1" smtClean="0">
                <a:latin typeface="微软雅黑" panose="020B0503020204020204" pitchFamily="34" charset="-122"/>
                <a:ea typeface="微软雅黑" panose="020B0503020204020204" pitchFamily="34" charset="-122"/>
              </a:rPr>
              <a:t>Tomasulo</a:t>
            </a:r>
            <a:r>
              <a:rPr lang="zh-CN" altLang="en-US" sz="1600" b="1" dirty="0" smtClean="0">
                <a:latin typeface="微软雅黑" panose="020B0503020204020204" pitchFamily="34" charset="-122"/>
                <a:ea typeface="微软雅黑" panose="020B0503020204020204" pitchFamily="34" charset="-122"/>
              </a:rPr>
              <a:t>算法</a:t>
            </a:r>
            <a:endParaRPr lang="en-US" altLang="zh-CN" sz="1600" b="1" dirty="0" smtClean="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600" dirty="0" smtClean="0">
                <a:solidFill>
                  <a:schemeClr val="bg1">
                    <a:lumMod val="85000"/>
                  </a:schemeClr>
                </a:solidFill>
                <a:latin typeface="微软雅黑" panose="020B0503020204020204" pitchFamily="34" charset="-122"/>
                <a:ea typeface="微软雅黑" panose="020B0503020204020204" pitchFamily="34" charset="-122"/>
              </a:rPr>
              <a:t>	</a:t>
            </a:r>
            <a:r>
              <a:rPr lang="zh-CN" altLang="en-US" sz="1600" dirty="0" smtClean="0">
                <a:solidFill>
                  <a:schemeClr val="bg1">
                    <a:lumMod val="85000"/>
                  </a:schemeClr>
                </a:solidFill>
                <a:latin typeface="微软雅黑" panose="020B0503020204020204" pitchFamily="34" charset="-122"/>
                <a:ea typeface="微软雅黑" panose="020B0503020204020204" pitchFamily="34" charset="-122"/>
              </a:rPr>
              <a:t>算法介绍</a:t>
            </a:r>
            <a:endParaRPr lang="en-US" altLang="zh-CN" sz="1600" dirty="0" smtClean="0">
              <a:solidFill>
                <a:schemeClr val="bg1">
                  <a:lumMod val="85000"/>
                </a:schemeClr>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实验报告</a:t>
            </a:r>
            <a:r>
              <a:rPr lang="zh-CN" altLang="en-US" sz="1600" dirty="0" smtClean="0">
                <a:latin typeface="微软雅黑" panose="020B0503020204020204" pitchFamily="34" charset="-122"/>
                <a:ea typeface="微软雅黑" panose="020B0503020204020204" pitchFamily="34" charset="-122"/>
              </a:rPr>
              <a:t>要求</a:t>
            </a:r>
            <a:endParaRPr lang="en-US" altLang="zh-CN" sz="1600" dirty="0" smtClean="0">
              <a:solidFill>
                <a:schemeClr val="bg1">
                  <a:lumMod val="8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b="1" dirty="0" smtClean="0">
                <a:solidFill>
                  <a:schemeClr val="bg1">
                    <a:lumMod val="85000"/>
                  </a:schemeClr>
                </a:solidFill>
                <a:latin typeface="微软雅黑" panose="020B0503020204020204" pitchFamily="34" charset="-122"/>
                <a:ea typeface="微软雅黑" panose="020B0503020204020204" pitchFamily="34" charset="-122"/>
              </a:rPr>
              <a:t>Cache</a:t>
            </a:r>
            <a:r>
              <a:rPr lang="zh-CN" altLang="en-US" sz="1600" b="1" dirty="0" smtClean="0">
                <a:solidFill>
                  <a:schemeClr val="bg1">
                    <a:lumMod val="85000"/>
                  </a:schemeClr>
                </a:solidFill>
                <a:latin typeface="微软雅黑" panose="020B0503020204020204" pitchFamily="34" charset="-122"/>
                <a:ea typeface="微软雅黑" panose="020B0503020204020204" pitchFamily="34" charset="-122"/>
              </a:rPr>
              <a:t>一致性</a:t>
            </a:r>
            <a:endParaRPr lang="en-US" altLang="zh-CN" sz="1600" b="1" dirty="0" smtClean="0">
              <a:solidFill>
                <a:schemeClr val="bg1">
                  <a:lumMod val="85000"/>
                </a:schemeClr>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600" dirty="0" smtClean="0">
                <a:solidFill>
                  <a:schemeClr val="bg1">
                    <a:lumMod val="85000"/>
                  </a:schemeClr>
                </a:solidFill>
                <a:latin typeface="微软雅黑" panose="020B0503020204020204" pitchFamily="34" charset="-122"/>
                <a:ea typeface="微软雅黑" panose="020B0503020204020204" pitchFamily="34" charset="-122"/>
              </a:rPr>
              <a:t>	</a:t>
            </a:r>
            <a:r>
              <a:rPr lang="zh-CN" altLang="en-US" sz="1600" dirty="0" smtClean="0">
                <a:solidFill>
                  <a:schemeClr val="bg1">
                    <a:lumMod val="85000"/>
                  </a:schemeClr>
                </a:solidFill>
                <a:latin typeface="微软雅黑" panose="020B0503020204020204" pitchFamily="34" charset="-122"/>
                <a:ea typeface="微软雅黑" panose="020B0503020204020204" pitchFamily="34" charset="-122"/>
              </a:rPr>
              <a:t>监听法</a:t>
            </a:r>
            <a:endParaRPr lang="en-US" altLang="zh-CN" sz="1600" dirty="0" smtClean="0">
              <a:solidFill>
                <a:schemeClr val="bg1">
                  <a:lumMod val="85000"/>
                </a:schemeClr>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600" dirty="0" smtClean="0">
                <a:solidFill>
                  <a:schemeClr val="bg1">
                    <a:lumMod val="85000"/>
                  </a:schemeClr>
                </a:solidFill>
                <a:latin typeface="微软雅黑" panose="020B0503020204020204" pitchFamily="34" charset="-122"/>
                <a:ea typeface="微软雅黑" panose="020B0503020204020204" pitchFamily="34" charset="-122"/>
              </a:rPr>
              <a:t>	</a:t>
            </a:r>
            <a:r>
              <a:rPr lang="zh-CN" altLang="en-US" sz="1600" dirty="0" smtClean="0">
                <a:solidFill>
                  <a:schemeClr val="bg1">
                    <a:lumMod val="85000"/>
                  </a:schemeClr>
                </a:solidFill>
                <a:latin typeface="微软雅黑" panose="020B0503020204020204" pitchFamily="34" charset="-122"/>
                <a:ea typeface="微软雅黑" panose="020B0503020204020204" pitchFamily="34" charset="-122"/>
              </a:rPr>
              <a:t>目录法</a:t>
            </a:r>
            <a:endParaRPr lang="en-US" altLang="zh-CN" sz="1600" dirty="0" smtClean="0">
              <a:solidFill>
                <a:schemeClr val="bg1">
                  <a:lumMod val="85000"/>
                </a:schemeClr>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600" dirty="0" smtClean="0">
                <a:solidFill>
                  <a:schemeClr val="bg1">
                    <a:lumMod val="85000"/>
                  </a:schemeClr>
                </a:solidFill>
                <a:latin typeface="微软雅黑" panose="020B0503020204020204" pitchFamily="34" charset="-122"/>
                <a:ea typeface="微软雅黑" panose="020B0503020204020204" pitchFamily="34" charset="-122"/>
              </a:rPr>
              <a:t>	</a:t>
            </a:r>
            <a:r>
              <a:rPr lang="zh-CN" altLang="en-US" sz="1600" dirty="0" smtClean="0">
                <a:solidFill>
                  <a:schemeClr val="bg1">
                    <a:lumMod val="85000"/>
                  </a:schemeClr>
                </a:solidFill>
                <a:latin typeface="微软雅黑" panose="020B0503020204020204" pitchFamily="34" charset="-122"/>
                <a:ea typeface="微软雅黑" panose="020B0503020204020204" pitchFamily="34" charset="-122"/>
              </a:rPr>
              <a:t>实验报告要求</a:t>
            </a:r>
            <a:endParaRPr lang="en-US" altLang="zh-CN" sz="1600" dirty="0" smtClean="0">
              <a:solidFill>
                <a:schemeClr val="bg1">
                  <a:lumMod val="8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13957"/>
    </mc:Choice>
    <mc:Fallback>
      <p:transition spd="slow" advTm="13957"/>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28600" y="914400"/>
            <a:ext cx="8077200" cy="555815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3957"/>
    </mc:Choice>
    <mc:Fallback>
      <p:transition spd="slow" advTm="13957"/>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52"/>
          <p:cNvGrpSpPr/>
          <p:nvPr/>
        </p:nvGrpSpPr>
        <p:grpSpPr>
          <a:xfrm>
            <a:off x="138564" y="279057"/>
            <a:ext cx="6293973" cy="253916"/>
            <a:chOff x="5637082" y="1769183"/>
            <a:chExt cx="4430606" cy="451405"/>
          </a:xfrm>
        </p:grpSpPr>
        <p:sp>
          <p:nvSpPr>
            <p:cNvPr id="17" name="等腰三角形 53"/>
            <p:cNvSpPr/>
            <p:nvPr/>
          </p:nvSpPr>
          <p:spPr>
            <a:xfrm rot="5400000">
              <a:off x="5562941" y="1938259"/>
              <a:ext cx="243283" cy="9500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25">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 name="文本框 18"/>
            <p:cNvSpPr txBox="1"/>
            <p:nvPr/>
          </p:nvSpPr>
          <p:spPr>
            <a:xfrm flipH="1">
              <a:off x="5746406" y="1769183"/>
              <a:ext cx="4321282" cy="451405"/>
            </a:xfrm>
            <a:prstGeom prst="rect">
              <a:avLst/>
            </a:prstGeom>
            <a:noFill/>
          </p:spPr>
          <p:txBody>
            <a:bodyPr wrap="square" rtlCol="0">
              <a:spAutoFit/>
            </a:bodyPr>
            <a:lstStyle/>
            <a:p>
              <a:r>
                <a:rPr lang="en-US" altLang="zh-CN" sz="105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Lab6</a:t>
              </a:r>
              <a:r>
                <a:rPr lang="zh-CN" altLang="en-US" sz="105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实验</a:t>
              </a:r>
              <a:r>
                <a:rPr lang="zh-CN" altLang="en-US" sz="105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讲解</a:t>
              </a:r>
              <a:endParaRPr lang="en-US" altLang="zh-CN" sz="105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6" name="矩形 5"/>
          <p:cNvSpPr/>
          <p:nvPr/>
        </p:nvSpPr>
        <p:spPr>
          <a:xfrm>
            <a:off x="2754223" y="1627199"/>
            <a:ext cx="2316480" cy="2676525"/>
          </a:xfrm>
          <a:prstGeom prst="rect">
            <a:avLst/>
          </a:prstGeom>
        </p:spPr>
        <p:txBody>
          <a:bodyPr wrap="none">
            <a:spAutoFit/>
          </a:bodyPr>
          <a:lstStyle/>
          <a:p>
            <a:pPr algn="l">
              <a:lnSpc>
                <a:spcPct val="150000"/>
              </a:lnSpc>
            </a:pPr>
            <a:r>
              <a:rPr lang="en-US" altLang="zh-CN" sz="1600" b="1" dirty="0" err="1" smtClean="0">
                <a:solidFill>
                  <a:schemeClr val="bg1">
                    <a:lumMod val="85000"/>
                  </a:schemeClr>
                </a:solidFill>
                <a:latin typeface="微软雅黑" panose="020B0503020204020204" pitchFamily="34" charset="-122"/>
                <a:ea typeface="微软雅黑" panose="020B0503020204020204" pitchFamily="34" charset="-122"/>
              </a:rPr>
              <a:t>Tomasulo</a:t>
            </a:r>
            <a:r>
              <a:rPr lang="zh-CN" altLang="en-US" sz="1600" b="1" dirty="0" smtClean="0">
                <a:solidFill>
                  <a:schemeClr val="bg1">
                    <a:lumMod val="85000"/>
                  </a:schemeClr>
                </a:solidFill>
                <a:latin typeface="微软雅黑" panose="020B0503020204020204" pitchFamily="34" charset="-122"/>
                <a:ea typeface="微软雅黑" panose="020B0503020204020204" pitchFamily="34" charset="-122"/>
              </a:rPr>
              <a:t>算法</a:t>
            </a:r>
            <a:endParaRPr lang="en-US" altLang="zh-CN" sz="1600" b="1" dirty="0" smtClean="0">
              <a:solidFill>
                <a:schemeClr val="bg1">
                  <a:lumMod val="85000"/>
                </a:schemeClr>
              </a:solidFill>
              <a:latin typeface="微软雅黑" panose="020B0503020204020204" pitchFamily="34" charset="-122"/>
              <a:ea typeface="微软雅黑" panose="020B0503020204020204" pitchFamily="34" charset="-122"/>
            </a:endParaRPr>
          </a:p>
          <a:p>
            <a:pPr marL="742950" lvl="1" indent="-285750" algn="l">
              <a:lnSpc>
                <a:spcPct val="150000"/>
              </a:lnSpc>
              <a:buFont typeface="Arial" panose="020B0604020202020204" pitchFamily="34" charset="0"/>
              <a:buChar char="•"/>
            </a:pPr>
            <a:r>
              <a:rPr lang="en-US" altLang="zh-CN" sz="1600" dirty="0" smtClean="0">
                <a:solidFill>
                  <a:schemeClr val="bg1">
                    <a:lumMod val="85000"/>
                  </a:schemeClr>
                </a:solidFill>
                <a:latin typeface="微软雅黑" panose="020B0503020204020204" pitchFamily="34" charset="-122"/>
                <a:ea typeface="微软雅黑" panose="020B0503020204020204" pitchFamily="34" charset="-122"/>
              </a:rPr>
              <a:t>	</a:t>
            </a:r>
            <a:r>
              <a:rPr lang="zh-CN" altLang="en-US" sz="1600" dirty="0" smtClean="0">
                <a:solidFill>
                  <a:schemeClr val="bg1">
                    <a:lumMod val="85000"/>
                  </a:schemeClr>
                </a:solidFill>
                <a:latin typeface="微软雅黑" panose="020B0503020204020204" pitchFamily="34" charset="-122"/>
                <a:ea typeface="微软雅黑" panose="020B0503020204020204" pitchFamily="34" charset="-122"/>
              </a:rPr>
              <a:t>算法介绍</a:t>
            </a:r>
            <a:endParaRPr lang="en-US" altLang="zh-CN" sz="1600" dirty="0" smtClean="0">
              <a:solidFill>
                <a:schemeClr val="bg1">
                  <a:lumMod val="85000"/>
                </a:schemeClr>
              </a:solidFill>
              <a:latin typeface="微软雅黑" panose="020B0503020204020204" pitchFamily="34" charset="-122"/>
              <a:ea typeface="微软雅黑" panose="020B0503020204020204" pitchFamily="34" charset="-122"/>
            </a:endParaRPr>
          </a:p>
          <a:p>
            <a:pPr marL="742950" lvl="1" indent="-285750" algn="l">
              <a:lnSpc>
                <a:spcPct val="150000"/>
              </a:lnSpc>
              <a:buFont typeface="Arial" panose="020B0604020202020204" pitchFamily="34" charset="0"/>
              <a:buChar char="•"/>
            </a:pPr>
            <a:r>
              <a:rPr lang="en-US" altLang="zh-CN" sz="1600" dirty="0">
                <a:solidFill>
                  <a:schemeClr val="bg1">
                    <a:lumMod val="85000"/>
                  </a:schemeClr>
                </a:solidFill>
                <a:latin typeface="微软雅黑" panose="020B0503020204020204" pitchFamily="34" charset="-122"/>
                <a:ea typeface="微软雅黑" panose="020B0503020204020204" pitchFamily="34" charset="-122"/>
              </a:rPr>
              <a:t>	</a:t>
            </a:r>
            <a:r>
              <a:rPr lang="zh-CN" altLang="en-US" sz="1600" dirty="0" smtClean="0">
                <a:solidFill>
                  <a:schemeClr val="bg1">
                    <a:lumMod val="85000"/>
                  </a:schemeClr>
                </a:solidFill>
                <a:latin typeface="微软雅黑" panose="020B0503020204020204" pitchFamily="34" charset="-122"/>
                <a:ea typeface="微软雅黑" panose="020B0503020204020204" pitchFamily="34" charset="-122"/>
              </a:rPr>
              <a:t>实验报告</a:t>
            </a:r>
            <a:r>
              <a:rPr lang="zh-CN" altLang="en-US" sz="1600" dirty="0" smtClean="0">
                <a:solidFill>
                  <a:schemeClr val="bg1">
                    <a:lumMod val="85000"/>
                  </a:schemeClr>
                </a:solidFill>
                <a:latin typeface="微软雅黑" panose="020B0503020204020204" pitchFamily="34" charset="-122"/>
                <a:ea typeface="微软雅黑" panose="020B0503020204020204" pitchFamily="34" charset="-122"/>
              </a:rPr>
              <a:t>要求</a:t>
            </a:r>
            <a:endParaRPr lang="en-US" altLang="zh-CN" sz="1600" dirty="0" smtClean="0">
              <a:solidFill>
                <a:schemeClr val="bg1">
                  <a:lumMod val="85000"/>
                </a:schemeClr>
              </a:solidFill>
              <a:latin typeface="微软雅黑" panose="020B0503020204020204" pitchFamily="34" charset="-122"/>
              <a:ea typeface="微软雅黑" panose="020B0503020204020204" pitchFamily="34" charset="-122"/>
            </a:endParaRPr>
          </a:p>
          <a:p>
            <a:pPr algn="l">
              <a:lnSpc>
                <a:spcPct val="150000"/>
              </a:lnSpc>
            </a:pPr>
            <a:r>
              <a:rPr lang="en-US" altLang="zh-CN" sz="1600" b="1" dirty="0" smtClean="0">
                <a:latin typeface="微软雅黑" panose="020B0503020204020204" pitchFamily="34" charset="-122"/>
                <a:ea typeface="微软雅黑" panose="020B0503020204020204" pitchFamily="34" charset="-122"/>
              </a:rPr>
              <a:t>Cache</a:t>
            </a:r>
            <a:r>
              <a:rPr lang="zh-CN" altLang="en-US" sz="1600" b="1" dirty="0" smtClean="0">
                <a:latin typeface="微软雅黑" panose="020B0503020204020204" pitchFamily="34" charset="-122"/>
                <a:ea typeface="微软雅黑" panose="020B0503020204020204" pitchFamily="34" charset="-122"/>
              </a:rPr>
              <a:t>一致性</a:t>
            </a:r>
            <a:endParaRPr lang="zh-CN" altLang="en-US" sz="1600" b="1" dirty="0" smtClean="0">
              <a:latin typeface="微软雅黑" panose="020B0503020204020204" pitchFamily="34" charset="-122"/>
              <a:ea typeface="微软雅黑" panose="020B0503020204020204" pitchFamily="34" charset="-122"/>
            </a:endParaRPr>
          </a:p>
          <a:p>
            <a:pPr marL="742950" lvl="1" indent="-285750" algn="l">
              <a:lnSpc>
                <a:spcPct val="150000"/>
              </a:lnSpc>
              <a:buFont typeface="Arial" panose="020B0604020202020204" pitchFamily="34" charset="0"/>
              <a:buChar char="•"/>
            </a:pPr>
            <a:r>
              <a:rPr lang="en-US" altLang="zh-CN" sz="1600" dirty="0" smtClean="0">
                <a:solidFill>
                  <a:schemeClr val="tx1"/>
                </a:solidFill>
                <a:latin typeface="微软雅黑" panose="020B0503020204020204" pitchFamily="34" charset="-122"/>
                <a:ea typeface="微软雅黑" panose="020B0503020204020204" pitchFamily="34" charset="-122"/>
                <a:sym typeface="+mn-ea"/>
              </a:rPr>
              <a:t>	</a:t>
            </a:r>
            <a:r>
              <a:rPr lang="zh-CN" altLang="en-US" sz="1600" dirty="0" smtClean="0">
                <a:solidFill>
                  <a:schemeClr val="bg1">
                    <a:lumMod val="85000"/>
                  </a:schemeClr>
                </a:solidFill>
                <a:latin typeface="微软雅黑" panose="020B0503020204020204" pitchFamily="34" charset="-122"/>
                <a:ea typeface="微软雅黑" panose="020B0503020204020204" pitchFamily="34" charset="-122"/>
                <a:sym typeface="+mn-ea"/>
              </a:rPr>
              <a:t>监听法</a:t>
            </a:r>
            <a:endParaRPr lang="en-US" altLang="zh-CN" sz="1600" dirty="0" smtClean="0">
              <a:solidFill>
                <a:schemeClr val="bg1">
                  <a:lumMod val="85000"/>
                </a:schemeClr>
              </a:solidFill>
              <a:latin typeface="微软雅黑" panose="020B0503020204020204" pitchFamily="34" charset="-122"/>
              <a:ea typeface="微软雅黑" panose="020B0503020204020204" pitchFamily="34" charset="-122"/>
            </a:endParaRPr>
          </a:p>
          <a:p>
            <a:pPr marL="742950" lvl="1" indent="-285750" algn="l">
              <a:lnSpc>
                <a:spcPct val="150000"/>
              </a:lnSpc>
              <a:buFont typeface="Arial" panose="020B0604020202020204" pitchFamily="34" charset="0"/>
              <a:buChar char="•"/>
            </a:pPr>
            <a:r>
              <a:rPr lang="en-US" altLang="zh-CN" sz="1600" dirty="0" smtClean="0">
                <a:solidFill>
                  <a:schemeClr val="bg1">
                    <a:lumMod val="85000"/>
                  </a:schemeClr>
                </a:solidFill>
                <a:latin typeface="微软雅黑" panose="020B0503020204020204" pitchFamily="34" charset="-122"/>
                <a:ea typeface="微软雅黑" panose="020B0503020204020204" pitchFamily="34" charset="-122"/>
              </a:rPr>
              <a:t>	</a:t>
            </a:r>
            <a:r>
              <a:rPr lang="zh-CN" altLang="en-US" sz="1600" dirty="0" smtClean="0">
                <a:solidFill>
                  <a:schemeClr val="bg1">
                    <a:lumMod val="85000"/>
                  </a:schemeClr>
                </a:solidFill>
                <a:latin typeface="微软雅黑" panose="020B0503020204020204" pitchFamily="34" charset="-122"/>
                <a:ea typeface="微软雅黑" panose="020B0503020204020204" pitchFamily="34" charset="-122"/>
              </a:rPr>
              <a:t>目录法</a:t>
            </a:r>
            <a:endParaRPr lang="en-US" altLang="zh-CN" sz="1600" dirty="0" smtClean="0">
              <a:solidFill>
                <a:schemeClr val="bg1">
                  <a:lumMod val="85000"/>
                </a:schemeClr>
              </a:solidFill>
              <a:latin typeface="微软雅黑" panose="020B0503020204020204" pitchFamily="34" charset="-122"/>
              <a:ea typeface="微软雅黑" panose="020B0503020204020204" pitchFamily="34" charset="-122"/>
            </a:endParaRPr>
          </a:p>
          <a:p>
            <a:pPr marL="742950" lvl="1" indent="-285750" algn="l">
              <a:lnSpc>
                <a:spcPct val="150000"/>
              </a:lnSpc>
              <a:buFont typeface="Arial" panose="020B0604020202020204" pitchFamily="34" charset="0"/>
              <a:buChar char="•"/>
            </a:pPr>
            <a:r>
              <a:rPr lang="en-US" altLang="zh-CN" sz="1600" dirty="0" smtClean="0">
                <a:solidFill>
                  <a:schemeClr val="bg1">
                    <a:lumMod val="85000"/>
                  </a:schemeClr>
                </a:solidFill>
                <a:latin typeface="微软雅黑" panose="020B0503020204020204" pitchFamily="34" charset="-122"/>
                <a:ea typeface="微软雅黑" panose="020B0503020204020204" pitchFamily="34" charset="-122"/>
              </a:rPr>
              <a:t>	</a:t>
            </a:r>
            <a:r>
              <a:rPr lang="zh-CN" altLang="en-US" sz="1600" dirty="0" smtClean="0">
                <a:solidFill>
                  <a:schemeClr val="bg1">
                    <a:lumMod val="85000"/>
                  </a:schemeClr>
                </a:solidFill>
                <a:latin typeface="微软雅黑" panose="020B0503020204020204" pitchFamily="34" charset="-122"/>
                <a:ea typeface="微软雅黑" panose="020B0503020204020204" pitchFamily="34" charset="-122"/>
              </a:rPr>
              <a:t>实验报告要求</a:t>
            </a:r>
            <a:endParaRPr lang="en-US" altLang="zh-CN" sz="1600" dirty="0" smtClean="0">
              <a:solidFill>
                <a:schemeClr val="bg1">
                  <a:lumMod val="8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13957"/>
    </mc:Choice>
    <mc:Fallback>
      <p:transition spd="slow" advTm="13957"/>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29000" y="127315"/>
            <a:ext cx="2480803" cy="504280"/>
          </a:xfrm>
          <a:prstGeom prst="rect">
            <a:avLst/>
          </a:prstGeom>
        </p:spPr>
        <p:txBody>
          <a:bodyPr vert="horz" wrap="square" lIns="0" tIns="11723" rIns="0" bIns="0" rtlCol="0">
            <a:spAutoFit/>
          </a:bodyPr>
          <a:lstStyle/>
          <a:p>
            <a:pPr marL="11430">
              <a:spcBef>
                <a:spcPts val="90"/>
              </a:spcBef>
            </a:pPr>
            <a:r>
              <a:rPr lang="en-US" altLang="zh-CN" dirty="0" smtClean="0">
                <a:solidFill>
                  <a:schemeClr val="bg1"/>
                </a:solidFill>
                <a:latin typeface="微软雅黑" panose="020B0503020204020204" pitchFamily="34" charset="-122"/>
                <a:ea typeface="微软雅黑" panose="020B0503020204020204" pitchFamily="34" charset="-122"/>
              </a:rPr>
              <a:t>Cache</a:t>
            </a:r>
            <a:r>
              <a:rPr lang="zh-CN" altLang="en-US" dirty="0">
                <a:solidFill>
                  <a:schemeClr val="bg1"/>
                </a:solidFill>
                <a:latin typeface="微软雅黑" panose="020B0503020204020204" pitchFamily="34" charset="-122"/>
                <a:ea typeface="微软雅黑" panose="020B0503020204020204" pitchFamily="34" charset="-122"/>
              </a:rPr>
              <a:t>一致性</a:t>
            </a:r>
            <a:endParaRPr dirty="0">
              <a:solidFill>
                <a:schemeClr val="bg1"/>
              </a:solidFill>
              <a:latin typeface="微软雅黑" panose="020B0503020204020204" pitchFamily="34" charset="-122"/>
              <a:ea typeface="微软雅黑" panose="020B0503020204020204" pitchFamily="34" charset="-122"/>
            </a:endParaRPr>
          </a:p>
        </p:txBody>
      </p:sp>
      <p:sp>
        <p:nvSpPr>
          <p:cNvPr id="3" name="object 3"/>
          <p:cNvSpPr txBox="1"/>
          <p:nvPr/>
        </p:nvSpPr>
        <p:spPr>
          <a:xfrm>
            <a:off x="304800" y="914400"/>
            <a:ext cx="8229600" cy="2871403"/>
          </a:xfrm>
          <a:prstGeom prst="rect">
            <a:avLst/>
          </a:prstGeom>
        </p:spPr>
        <p:txBody>
          <a:bodyPr vert="horz" wrap="square" lIns="0" tIns="11723" rIns="0" bIns="0" rtlCol="0">
            <a:spAutoFit/>
          </a:bodyPr>
          <a:lstStyle/>
          <a:p>
            <a:pPr marL="328295" indent="-316230">
              <a:lnSpc>
                <a:spcPct val="150000"/>
              </a:lnSpc>
              <a:spcBef>
                <a:spcPts val="90"/>
              </a:spcBef>
              <a:buFont typeface="Times New Roman" panose="02020603050405020304"/>
              <a:buChar char="•"/>
              <a:tabLst>
                <a:tab pos="327660" algn="l"/>
                <a:tab pos="327660" algn="l"/>
              </a:tabLst>
            </a:pPr>
            <a:r>
              <a:rPr lang="zh-CN" altLang="en-US" b="1" dirty="0">
                <a:latin typeface="微软雅黑" panose="020B0503020204020204" pitchFamily="34" charset="-122"/>
                <a:ea typeface="微软雅黑" panose="020B0503020204020204" pitchFamily="34" charset="-122"/>
              </a:rPr>
              <a:t>缓存</a:t>
            </a:r>
            <a:r>
              <a:rPr lang="zh-CN" altLang="en-US" b="1" dirty="0" smtClean="0">
                <a:latin typeface="微软雅黑" panose="020B0503020204020204" pitchFamily="34" charset="-122"/>
                <a:ea typeface="微软雅黑" panose="020B0503020204020204" pitchFamily="34" charset="-122"/>
              </a:rPr>
              <a:t>一致性：</a:t>
            </a:r>
            <a:r>
              <a:rPr lang="zh-CN" altLang="en-US" dirty="0" smtClean="0">
                <a:latin typeface="微软雅黑" panose="020B0503020204020204" pitchFamily="34" charset="-122"/>
                <a:ea typeface="微软雅黑" panose="020B0503020204020204" pitchFamily="34" charset="-122"/>
              </a:rPr>
              <a:t>在</a:t>
            </a:r>
            <a:r>
              <a:rPr lang="zh-CN" altLang="en-US" dirty="0">
                <a:latin typeface="微软雅黑" panose="020B0503020204020204" pitchFamily="34" charset="-122"/>
                <a:ea typeface="微软雅黑" panose="020B0503020204020204" pitchFamily="34" charset="-122"/>
              </a:rPr>
              <a:t>共享存储的多处理器系统中，每个处理器都有自己的高速缓存，而它们又共享同一主内存或三级缓存。当多个线程并发访问同一个共享变量的时候，这些线程的执行处理器上的高速缓存各自都会保留一份改共享变量的副本，一个处理器对其副本数据进行更新之后，其它处理器如何“觉察”到该更新并做出适当反应，以确保这些处理器后续读取该共享变量时能够读取到这个更新。这就是上面提到的缓存一致性问题，</a:t>
            </a:r>
            <a:r>
              <a:rPr lang="zh-CN" altLang="en-US" dirty="0">
                <a:solidFill>
                  <a:srgbClr val="FF0000"/>
                </a:solidFill>
                <a:latin typeface="微软雅黑" panose="020B0503020204020204" pitchFamily="34" charset="-122"/>
                <a:ea typeface="微软雅黑" panose="020B0503020204020204" pitchFamily="34" charset="-122"/>
              </a:rPr>
              <a:t>其实质就是如何防止读脏数据和丢失更新的问题。</a:t>
            </a:r>
            <a:endParaRPr sz="1845" dirty="0">
              <a:solidFill>
                <a:srgbClr val="FF0000"/>
              </a:solidFill>
              <a:latin typeface="微软雅黑" panose="020B0503020204020204" pitchFamily="34" charset="-122"/>
              <a:ea typeface="微软雅黑" panose="020B0503020204020204" pitchFamily="34" charset="-122"/>
              <a:cs typeface="宋体" panose="02010600030101010101" pitchFamily="2" charset="-122"/>
            </a:endParaRPr>
          </a:p>
        </p:txBody>
      </p:sp>
      <p:pic>
        <p:nvPicPr>
          <p:cNvPr id="1026" name="Picture 2" descr="图2-多核处理器缓存结构"/>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52600" y="3886200"/>
            <a:ext cx="5032527" cy="26735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1000" y="914400"/>
            <a:ext cx="8027377" cy="4933826"/>
          </a:xfrm>
          <a:prstGeom prst="rect">
            <a:avLst/>
          </a:prstGeom>
        </p:spPr>
        <p:txBody>
          <a:bodyPr vert="horz" wrap="square" lIns="0" tIns="11723" rIns="0" bIns="0" rtlCol="0">
            <a:spAutoFit/>
          </a:bodyPr>
          <a:lstStyle/>
          <a:p>
            <a:pPr marL="11430">
              <a:lnSpc>
                <a:spcPct val="150000"/>
              </a:lnSpc>
              <a:spcBef>
                <a:spcPts val="90"/>
              </a:spcBef>
              <a:tabLst>
                <a:tab pos="327660" algn="l"/>
                <a:tab pos="327660" algn="l"/>
              </a:tabLst>
            </a:pPr>
            <a:r>
              <a:rPr lang="en-US" sz="2215" b="1" dirty="0" smtClean="0">
                <a:latin typeface="微软雅黑" panose="020B0503020204020204" pitchFamily="34" charset="-122"/>
                <a:ea typeface="微软雅黑" panose="020B0503020204020204" pitchFamily="34" charset="-122"/>
                <a:cs typeface="宋体" panose="02010600030101010101" pitchFamily="2" charset="-122"/>
              </a:rPr>
              <a:t>Cache</a:t>
            </a:r>
            <a:r>
              <a:rPr lang="zh-CN" altLang="en-US" sz="2215" b="1" dirty="0" smtClean="0">
                <a:latin typeface="微软雅黑" panose="020B0503020204020204" pitchFamily="34" charset="-122"/>
                <a:ea typeface="微软雅黑" panose="020B0503020204020204" pitchFamily="34" charset="-122"/>
                <a:cs typeface="宋体" panose="02010600030101010101" pitchFamily="2" charset="-122"/>
              </a:rPr>
              <a:t>一致性协议：</a:t>
            </a:r>
            <a:endParaRPr lang="en-US" altLang="zh-CN" sz="2215" b="1" dirty="0" smtClean="0">
              <a:latin typeface="微软雅黑" panose="020B0503020204020204" pitchFamily="34" charset="-122"/>
              <a:ea typeface="微软雅黑" panose="020B0503020204020204" pitchFamily="34" charset="-122"/>
              <a:cs typeface="宋体" panose="02010600030101010101" pitchFamily="2" charset="-122"/>
            </a:endParaRPr>
          </a:p>
          <a:p>
            <a:pPr marL="11430">
              <a:lnSpc>
                <a:spcPct val="150000"/>
              </a:lnSpc>
              <a:spcBef>
                <a:spcPts val="90"/>
              </a:spcBef>
              <a:tabLst>
                <a:tab pos="327660" algn="l"/>
                <a:tab pos="327660" algn="l"/>
              </a:tabLst>
            </a:pPr>
            <a:r>
              <a:rPr lang="zh-CN" altLang="en-US" dirty="0">
                <a:latin typeface="微软雅黑" panose="020B0503020204020204" pitchFamily="34" charset="-122"/>
                <a:ea typeface="微软雅黑" panose="020B0503020204020204" pitchFamily="34" charset="-122"/>
              </a:rPr>
              <a:t>缓存控制器通过共享总线事务来更新本地数据的一致性状态。这里，高速缓存一致性的维护可以看作是一组有限状态机的状态变迁。挂接在总线上的节点接收到一致性请求后，会根据消息类型和自身状态，更新数据状态并向请求者做出响应。</a:t>
            </a:r>
            <a:endParaRPr lang="en-US" altLang="zh-CN" sz="2215" b="1" dirty="0" smtClean="0">
              <a:latin typeface="微软雅黑" panose="020B0503020204020204" pitchFamily="34" charset="-122"/>
              <a:ea typeface="微软雅黑" panose="020B0503020204020204" pitchFamily="34" charset="-122"/>
              <a:cs typeface="宋体" panose="02010600030101010101" pitchFamily="2" charset="-122"/>
            </a:endParaRPr>
          </a:p>
          <a:p>
            <a:pPr marL="11430">
              <a:lnSpc>
                <a:spcPct val="150000"/>
              </a:lnSpc>
              <a:spcBef>
                <a:spcPts val="90"/>
              </a:spcBef>
              <a:tabLst>
                <a:tab pos="327660" algn="l"/>
                <a:tab pos="327660" algn="l"/>
              </a:tabLst>
            </a:pPr>
            <a:endParaRPr lang="en-US" altLang="zh-CN" sz="2215" b="1" dirty="0">
              <a:latin typeface="微软雅黑" panose="020B0503020204020204" pitchFamily="34" charset="-122"/>
              <a:ea typeface="微软雅黑" panose="020B0503020204020204" pitchFamily="34" charset="-122"/>
              <a:cs typeface="宋体" panose="02010600030101010101" pitchFamily="2" charset="-122"/>
            </a:endParaRPr>
          </a:p>
          <a:p>
            <a:pPr marL="11430">
              <a:lnSpc>
                <a:spcPct val="150000"/>
              </a:lnSpc>
              <a:spcBef>
                <a:spcPts val="90"/>
              </a:spcBef>
              <a:tabLst>
                <a:tab pos="327660" algn="l"/>
                <a:tab pos="327660" algn="l"/>
              </a:tabLst>
            </a:pPr>
            <a:r>
              <a:rPr lang="en-US" altLang="zh-CN" sz="2215" b="1" dirty="0" smtClean="0">
                <a:latin typeface="微软雅黑" panose="020B0503020204020204" pitchFamily="34" charset="-122"/>
                <a:ea typeface="微软雅黑" panose="020B0503020204020204" pitchFamily="34" charset="-122"/>
                <a:cs typeface="宋体" panose="02010600030101010101" pitchFamily="2" charset="-122"/>
              </a:rPr>
              <a:t>Cache</a:t>
            </a:r>
            <a:r>
              <a:rPr lang="zh-CN" altLang="en-US" sz="2215" b="1" dirty="0" smtClean="0">
                <a:latin typeface="微软雅黑" panose="020B0503020204020204" pitchFamily="34" charset="-122"/>
                <a:ea typeface="微软雅黑" panose="020B0503020204020204" pitchFamily="34" charset="-122"/>
                <a:cs typeface="宋体" panose="02010600030101010101" pitchFamily="2" charset="-122"/>
              </a:rPr>
              <a:t>一致性</a:t>
            </a:r>
            <a:r>
              <a:rPr lang="zh-CN" altLang="en-US" sz="2215" b="1" dirty="0" smtClean="0">
                <a:latin typeface="微软雅黑" panose="020B0503020204020204" pitchFamily="34" charset="-122"/>
                <a:ea typeface="微软雅黑" panose="020B0503020204020204" pitchFamily="34" charset="-122"/>
                <a:cs typeface="宋体" panose="02010600030101010101" pitchFamily="2" charset="-122"/>
              </a:rPr>
              <a:t>方案：</a:t>
            </a:r>
            <a:endParaRPr lang="en-US" altLang="zh-CN" sz="2215" b="1" dirty="0" smtClean="0">
              <a:latin typeface="微软雅黑" panose="020B0503020204020204" pitchFamily="34" charset="-122"/>
              <a:ea typeface="微软雅黑" panose="020B0503020204020204" pitchFamily="34" charset="-122"/>
              <a:cs typeface="宋体" panose="02010600030101010101" pitchFamily="2" charset="-122"/>
            </a:endParaRPr>
          </a:p>
          <a:p>
            <a:pPr marL="297180" indent="-285750">
              <a:lnSpc>
                <a:spcPct val="150000"/>
              </a:lnSpc>
              <a:spcBef>
                <a:spcPts val="90"/>
              </a:spcBef>
              <a:buFont typeface="Arial" panose="020B0604020202020204" pitchFamily="34" charset="0"/>
              <a:buChar char="•"/>
              <a:tabLst>
                <a:tab pos="327660" algn="l"/>
                <a:tab pos="327660" algn="l"/>
              </a:tabLst>
            </a:pPr>
            <a:r>
              <a:rPr lang="zh-CN" altLang="en-US" b="1" dirty="0">
                <a:latin typeface="微软雅黑" panose="020B0503020204020204" pitchFamily="34" charset="-122"/>
                <a:ea typeface="微软雅黑" panose="020B0503020204020204" pitchFamily="34" charset="-122"/>
              </a:rPr>
              <a:t>“写作废”</a:t>
            </a:r>
            <a:r>
              <a:rPr lang="zh-CN" altLang="en-US" dirty="0">
                <a:latin typeface="微软雅黑" panose="020B0503020204020204" pitchFamily="34" charset="-122"/>
                <a:ea typeface="微软雅黑" panose="020B0503020204020204" pitchFamily="34" charset="-122"/>
              </a:rPr>
              <a:t>是将所有远程拥有相同数据块副本的缓存中对应内容“作废”，使有效数据只有一个，典型的协议有</a:t>
            </a:r>
            <a:r>
              <a:rPr lang="en-US" altLang="zh-CN" b="1" dirty="0">
                <a:solidFill>
                  <a:srgbClr val="FF0000"/>
                </a:solidFill>
                <a:latin typeface="微软雅黑" panose="020B0503020204020204" pitchFamily="34" charset="-122"/>
                <a:ea typeface="微软雅黑" panose="020B0503020204020204" pitchFamily="34" charset="-122"/>
              </a:rPr>
              <a:t>MSI</a:t>
            </a:r>
            <a:r>
              <a:rPr lang="zh-CN" altLang="en-US" dirty="0">
                <a:latin typeface="微软雅黑" panose="020B0503020204020204" pitchFamily="34" charset="-122"/>
                <a:ea typeface="微软雅黑" panose="020B0503020204020204" pitchFamily="34" charset="-122"/>
              </a:rPr>
              <a:t>协议和</a:t>
            </a:r>
            <a:r>
              <a:rPr lang="en-US" altLang="zh-CN" b="1" dirty="0">
                <a:solidFill>
                  <a:srgbClr val="FF0000"/>
                </a:solidFill>
                <a:latin typeface="微软雅黑" panose="020B0503020204020204" pitchFamily="34" charset="-122"/>
                <a:ea typeface="微软雅黑" panose="020B0503020204020204" pitchFamily="34" charset="-122"/>
              </a:rPr>
              <a:t>MESI</a:t>
            </a:r>
            <a:r>
              <a:rPr lang="zh-CN" altLang="en-US" dirty="0">
                <a:latin typeface="微软雅黑" panose="020B0503020204020204" pitchFamily="34" charset="-122"/>
                <a:ea typeface="微软雅黑" panose="020B0503020204020204" pitchFamily="34" charset="-122"/>
              </a:rPr>
              <a:t>协议等</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297180" indent="-285750">
              <a:lnSpc>
                <a:spcPct val="150000"/>
              </a:lnSpc>
              <a:spcBef>
                <a:spcPts val="90"/>
              </a:spcBef>
              <a:buFont typeface="Arial" panose="020B0604020202020204" pitchFamily="34" charset="0"/>
              <a:buChar char="•"/>
              <a:tabLst>
                <a:tab pos="327660" algn="l"/>
                <a:tab pos="327660" algn="l"/>
              </a:tabLst>
            </a:pPr>
            <a:r>
              <a:rPr lang="zh-CN" altLang="en-US" b="1" dirty="0" smtClean="0">
                <a:latin typeface="微软雅黑" panose="020B0503020204020204" pitchFamily="34" charset="-122"/>
                <a:ea typeface="微软雅黑" panose="020B0503020204020204" pitchFamily="34" charset="-122"/>
              </a:rPr>
              <a:t>“写更新”</a:t>
            </a:r>
            <a:r>
              <a:rPr lang="zh-CN" altLang="en-US" dirty="0">
                <a:latin typeface="微软雅黑" panose="020B0503020204020204" pitchFamily="34" charset="-122"/>
                <a:ea typeface="微软雅黑" panose="020B0503020204020204" pitchFamily="34" charset="-122"/>
              </a:rPr>
              <a:t>是将存有相同数据块副本的缓存中对应内容“更新”，可能出现多个有效数据。典型的协议有</a:t>
            </a:r>
            <a:r>
              <a:rPr lang="en-US" altLang="zh-CN" b="1" dirty="0">
                <a:solidFill>
                  <a:srgbClr val="FF0000"/>
                </a:solidFill>
                <a:latin typeface="微软雅黑" panose="020B0503020204020204" pitchFamily="34" charset="-122"/>
                <a:ea typeface="微软雅黑" panose="020B0503020204020204" pitchFamily="34" charset="-122"/>
              </a:rPr>
              <a:t>Dragon</a:t>
            </a:r>
            <a:r>
              <a:rPr lang="zh-CN" altLang="en-US" dirty="0">
                <a:latin typeface="微软雅黑" panose="020B0503020204020204" pitchFamily="34" charset="-122"/>
                <a:ea typeface="微软雅黑" panose="020B0503020204020204" pitchFamily="34" charset="-122"/>
              </a:rPr>
              <a:t>等。不过，“写更新”方案需要将更新内容发送到所有须更新的缓存中，会大大</a:t>
            </a:r>
            <a:r>
              <a:rPr lang="zh-CN" altLang="en-US" b="1" dirty="0">
                <a:solidFill>
                  <a:srgbClr val="FF0000"/>
                </a:solidFill>
                <a:latin typeface="微软雅黑" panose="020B0503020204020204" pitchFamily="34" charset="-122"/>
                <a:ea typeface="微软雅黑" panose="020B0503020204020204" pitchFamily="34" charset="-122"/>
              </a:rPr>
              <a:t>增加总线的负担</a:t>
            </a:r>
            <a:r>
              <a:rPr lang="zh-CN" altLang="en-US" dirty="0">
                <a:latin typeface="微软雅黑" panose="020B0503020204020204" pitchFamily="34" charset="-122"/>
                <a:ea typeface="微软雅黑" panose="020B0503020204020204" pitchFamily="34" charset="-122"/>
              </a:rPr>
              <a:t>，一般使用得不多。</a:t>
            </a:r>
            <a:endParaRPr lang="en-US" sz="2215" b="1"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6" name="object 2"/>
          <p:cNvSpPr txBox="1">
            <a:spLocks noGrp="1"/>
          </p:cNvSpPr>
          <p:nvPr>
            <p:ph type="title"/>
          </p:nvPr>
        </p:nvSpPr>
        <p:spPr>
          <a:xfrm>
            <a:off x="3429000" y="127315"/>
            <a:ext cx="2480803" cy="504280"/>
          </a:xfrm>
          <a:prstGeom prst="rect">
            <a:avLst/>
          </a:prstGeom>
        </p:spPr>
        <p:txBody>
          <a:bodyPr vert="horz" wrap="square" lIns="0" tIns="11723" rIns="0" bIns="0" rtlCol="0">
            <a:spAutoFit/>
          </a:bodyPr>
          <a:lstStyle/>
          <a:p>
            <a:pPr marL="11430">
              <a:spcBef>
                <a:spcPts val="90"/>
              </a:spcBef>
            </a:pPr>
            <a:r>
              <a:rPr lang="en-US" altLang="zh-CN" dirty="0" smtClean="0">
                <a:solidFill>
                  <a:schemeClr val="bg1"/>
                </a:solidFill>
                <a:latin typeface="微软雅黑" panose="020B0503020204020204" pitchFamily="34" charset="-122"/>
                <a:ea typeface="微软雅黑" panose="020B0503020204020204" pitchFamily="34" charset="-122"/>
              </a:rPr>
              <a:t>Cache</a:t>
            </a:r>
            <a:r>
              <a:rPr lang="zh-CN" altLang="en-US" dirty="0">
                <a:solidFill>
                  <a:schemeClr val="bg1"/>
                </a:solidFill>
                <a:latin typeface="微软雅黑" panose="020B0503020204020204" pitchFamily="34" charset="-122"/>
                <a:ea typeface="微软雅黑" panose="020B0503020204020204" pitchFamily="34" charset="-122"/>
              </a:rPr>
              <a:t>一致性</a:t>
            </a:r>
            <a:endParaRPr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02742" y="1392114"/>
            <a:ext cx="8427085" cy="4397999"/>
          </a:xfrm>
          <a:prstGeom prst="rect">
            <a:avLst/>
          </a:prstGeom>
        </p:spPr>
        <p:txBody>
          <a:bodyPr vert="horz" wrap="square" lIns="0" tIns="210185" rIns="0" bIns="0" rtlCol="0">
            <a:spAutoFit/>
          </a:bodyPr>
          <a:lstStyle/>
          <a:p>
            <a:pPr marL="285750" lvl="0" indent="-285750">
              <a:lnSpc>
                <a:spcPct val="200000"/>
              </a:lnSpc>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熟悉</a:t>
            </a:r>
            <a:r>
              <a:rPr lang="en-US" altLang="zh-CN" b="1" dirty="0" err="1">
                <a:latin typeface="微软雅黑" panose="020B0503020204020204" pitchFamily="34" charset="-122"/>
                <a:ea typeface="微软雅黑" panose="020B0503020204020204" pitchFamily="34" charset="-122"/>
              </a:rPr>
              <a:t>Tomasulo</a:t>
            </a:r>
            <a:r>
              <a:rPr lang="zh-CN" altLang="zh-CN" b="1" dirty="0">
                <a:latin typeface="微软雅黑" panose="020B0503020204020204" pitchFamily="34" charset="-122"/>
                <a:ea typeface="微软雅黑" panose="020B0503020204020204" pitchFamily="34" charset="-122"/>
              </a:rPr>
              <a:t>模拟器</a:t>
            </a:r>
            <a:r>
              <a:rPr lang="zh-CN" altLang="zh-CN" dirty="0">
                <a:latin typeface="微软雅黑" panose="020B0503020204020204" pitchFamily="34" charset="-122"/>
                <a:ea typeface="微软雅黑" panose="020B0503020204020204" pitchFamily="34" charset="-122"/>
              </a:rPr>
              <a:t>和</a:t>
            </a:r>
            <a:r>
              <a:rPr lang="en-US" altLang="zh-CN" b="1" dirty="0">
                <a:latin typeface="微软雅黑" panose="020B0503020204020204" pitchFamily="34" charset="-122"/>
                <a:ea typeface="微软雅黑" panose="020B0503020204020204" pitchFamily="34" charset="-122"/>
              </a:rPr>
              <a:t>cache</a:t>
            </a:r>
            <a:r>
              <a:rPr lang="zh-CN" altLang="zh-CN" b="1" dirty="0">
                <a:latin typeface="微软雅黑" panose="020B0503020204020204" pitchFamily="34" charset="-122"/>
                <a:ea typeface="微软雅黑" panose="020B0503020204020204" pitchFamily="34" charset="-122"/>
              </a:rPr>
              <a:t>一致性模拟器</a:t>
            </a:r>
            <a:r>
              <a:rPr lang="zh-CN" altLang="zh-CN" dirty="0">
                <a:latin typeface="微软雅黑" panose="020B0503020204020204" pitchFamily="34" charset="-122"/>
                <a:ea typeface="微软雅黑" panose="020B0503020204020204" pitchFamily="34" charset="-122"/>
              </a:rPr>
              <a:t>（监听法和目录法）的使用</a:t>
            </a:r>
            <a:endParaRPr lang="zh-CN" altLang="zh-CN" dirty="0">
              <a:latin typeface="微软雅黑" panose="020B0503020204020204" pitchFamily="34" charset="-122"/>
              <a:ea typeface="微软雅黑" panose="020B0503020204020204" pitchFamily="34" charset="-122"/>
            </a:endParaRPr>
          </a:p>
          <a:p>
            <a:pPr marL="285750" lvl="0" indent="-285750">
              <a:lnSpc>
                <a:spcPct val="200000"/>
              </a:lnSpc>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加深对</a:t>
            </a:r>
            <a:r>
              <a:rPr lang="en-US" altLang="zh-CN" b="1" dirty="0" err="1">
                <a:latin typeface="微软雅黑" panose="020B0503020204020204" pitchFamily="34" charset="-122"/>
                <a:ea typeface="微软雅黑" panose="020B0503020204020204" pitchFamily="34" charset="-122"/>
              </a:rPr>
              <a:t>Tomasulo</a:t>
            </a:r>
            <a:r>
              <a:rPr lang="zh-CN" altLang="zh-CN" b="1" dirty="0">
                <a:latin typeface="微软雅黑" panose="020B0503020204020204" pitchFamily="34" charset="-122"/>
                <a:ea typeface="微软雅黑" panose="020B0503020204020204" pitchFamily="34" charset="-122"/>
              </a:rPr>
              <a:t>算法的理解</a:t>
            </a:r>
            <a:r>
              <a:rPr lang="zh-CN" altLang="zh-CN" dirty="0">
                <a:latin typeface="微软雅黑" panose="020B0503020204020204" pitchFamily="34" charset="-122"/>
                <a:ea typeface="微软雅黑" panose="020B0503020204020204" pitchFamily="34" charset="-122"/>
              </a:rPr>
              <a:t>，从而理解指令级并行的一种方式</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动态指令调度</a:t>
            </a:r>
            <a:endParaRPr lang="zh-CN" altLang="zh-CN" dirty="0">
              <a:latin typeface="微软雅黑" panose="020B0503020204020204" pitchFamily="34" charset="-122"/>
              <a:ea typeface="微软雅黑" panose="020B0503020204020204" pitchFamily="34" charset="-122"/>
            </a:endParaRPr>
          </a:p>
          <a:p>
            <a:pPr marL="285750" lvl="0" indent="-285750">
              <a:lnSpc>
                <a:spcPct val="200000"/>
              </a:lnSpc>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掌握</a:t>
            </a:r>
            <a:r>
              <a:rPr lang="en-US" altLang="zh-CN" dirty="0" err="1">
                <a:latin typeface="微软雅黑" panose="020B0503020204020204" pitchFamily="34" charset="-122"/>
                <a:ea typeface="微软雅黑" panose="020B0503020204020204" pitchFamily="34" charset="-122"/>
              </a:rPr>
              <a:t>Tomasulo</a:t>
            </a:r>
            <a:r>
              <a:rPr lang="zh-CN" altLang="zh-CN" dirty="0">
                <a:latin typeface="微软雅黑" panose="020B0503020204020204" pitchFamily="34" charset="-122"/>
                <a:ea typeface="微软雅黑" panose="020B0503020204020204" pitchFamily="34" charset="-122"/>
              </a:rPr>
              <a:t>算法在指令流出、执行、写结果各阶段对浮点操作指令以及</a:t>
            </a:r>
            <a:r>
              <a:rPr lang="en-US" altLang="zh-CN" dirty="0">
                <a:latin typeface="微软雅黑" panose="020B0503020204020204" pitchFamily="34" charset="-122"/>
                <a:ea typeface="微软雅黑" panose="020B0503020204020204" pitchFamily="34" charset="-122"/>
              </a:rPr>
              <a:t>load</a:t>
            </a:r>
            <a:r>
              <a:rPr lang="zh-CN" altLang="zh-CN"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store</a:t>
            </a:r>
            <a:r>
              <a:rPr lang="zh-CN" altLang="zh-CN" dirty="0">
                <a:latin typeface="微软雅黑" panose="020B0503020204020204" pitchFamily="34" charset="-122"/>
                <a:ea typeface="微软雅黑" panose="020B0503020204020204" pitchFamily="34" charset="-122"/>
              </a:rPr>
              <a:t>指令进行什么处理；</a:t>
            </a:r>
            <a:r>
              <a:rPr lang="zh-CN" altLang="zh-CN" sz="1000" b="1" dirty="0">
                <a:solidFill>
                  <a:srgbClr val="FF0000"/>
                </a:solidFill>
                <a:latin typeface="微软雅黑" panose="020B0503020204020204" pitchFamily="34" charset="-122"/>
                <a:ea typeface="微软雅黑" panose="020B0503020204020204" pitchFamily="34" charset="-122"/>
              </a:rPr>
              <a:t>给定被执行代码片段，对于具体某个时钟周期，能够写出保留站、指令状态表以及浮点寄存器状态表内容的变化情况。</a:t>
            </a:r>
            <a:endParaRPr lang="zh-CN" altLang="zh-CN" sz="1000" dirty="0">
              <a:solidFill>
                <a:srgbClr val="FF0000"/>
              </a:solidFill>
              <a:latin typeface="微软雅黑" panose="020B0503020204020204" pitchFamily="34" charset="-122"/>
              <a:ea typeface="微软雅黑" panose="020B0503020204020204" pitchFamily="34" charset="-122"/>
            </a:endParaRPr>
          </a:p>
          <a:p>
            <a:pPr marL="285750" lvl="0" indent="-285750">
              <a:lnSpc>
                <a:spcPct val="200000"/>
              </a:lnSpc>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理解</a:t>
            </a:r>
            <a:r>
              <a:rPr lang="zh-CN" altLang="zh-CN" b="1" dirty="0" smtClean="0">
                <a:latin typeface="微软雅黑" panose="020B0503020204020204" pitchFamily="34" charset="-122"/>
                <a:ea typeface="微软雅黑" panose="020B0503020204020204" pitchFamily="34" charset="-122"/>
              </a:rPr>
              <a:t>监听法</a:t>
            </a:r>
            <a:r>
              <a:rPr lang="zh-CN" altLang="zh-CN" dirty="0" smtClean="0">
                <a:latin typeface="微软雅黑" panose="020B0503020204020204" pitchFamily="34" charset="-122"/>
                <a:ea typeface="微软雅黑" panose="020B0503020204020204" pitchFamily="34" charset="-122"/>
              </a:rPr>
              <a:t>和</a:t>
            </a:r>
            <a:r>
              <a:rPr lang="zh-CN" altLang="zh-CN" b="1" dirty="0" smtClean="0">
                <a:latin typeface="微软雅黑" panose="020B0503020204020204" pitchFamily="34" charset="-122"/>
                <a:ea typeface="微软雅黑" panose="020B0503020204020204" pitchFamily="34" charset="-122"/>
              </a:rPr>
              <a:t>目录法</a:t>
            </a:r>
            <a:r>
              <a:rPr lang="zh-CN" altLang="zh-CN" dirty="0" smtClean="0">
                <a:latin typeface="微软雅黑" panose="020B0503020204020204" pitchFamily="34" charset="-122"/>
                <a:ea typeface="微软雅黑" panose="020B0503020204020204" pitchFamily="34" charset="-122"/>
              </a:rPr>
              <a:t>的基本思想，加深对多</a:t>
            </a:r>
            <a:r>
              <a:rPr lang="en-US" altLang="zh-CN" dirty="0" smtClean="0">
                <a:latin typeface="微软雅黑" panose="020B0503020204020204" pitchFamily="34" charset="-122"/>
                <a:ea typeface="微软雅黑" panose="020B0503020204020204" pitchFamily="34" charset="-122"/>
              </a:rPr>
              <a:t>cache</a:t>
            </a:r>
            <a:r>
              <a:rPr lang="zh-CN" altLang="zh-CN" dirty="0" smtClean="0">
                <a:latin typeface="微软雅黑" panose="020B0503020204020204" pitchFamily="34" charset="-122"/>
                <a:ea typeface="微软雅黑" panose="020B0503020204020204" pitchFamily="34" charset="-122"/>
              </a:rPr>
              <a:t>一致性的理解</a:t>
            </a:r>
            <a:endParaRPr lang="zh-CN" altLang="zh-CN" dirty="0" smtClean="0">
              <a:latin typeface="微软雅黑" panose="020B0503020204020204" pitchFamily="34" charset="-122"/>
              <a:ea typeface="微软雅黑" panose="020B0503020204020204" pitchFamily="34" charset="-122"/>
            </a:endParaRPr>
          </a:p>
          <a:p>
            <a:pPr marL="285750" lvl="0" indent="-285750">
              <a:lnSpc>
                <a:spcPct val="200000"/>
              </a:lnSpc>
              <a:buFont typeface="Arial" panose="020B0604020202020204" pitchFamily="34" charset="0"/>
              <a:buChar char="•"/>
            </a:pPr>
            <a:r>
              <a:rPr lang="zh-CN" altLang="zh-CN" dirty="0" smtClean="0">
                <a:latin typeface="微软雅黑" panose="020B0503020204020204" pitchFamily="34" charset="-122"/>
                <a:ea typeface="微软雅黑" panose="020B0503020204020204" pitchFamily="34" charset="-122"/>
              </a:rPr>
              <a:t>做到给出指定的读写序列，可以模拟出读写过程中发生的替换、换出等操作，同时模拟出</a:t>
            </a:r>
            <a:r>
              <a:rPr lang="en-US" altLang="zh-CN" dirty="0" smtClean="0">
                <a:latin typeface="微软雅黑" panose="020B0503020204020204" pitchFamily="34" charset="-122"/>
                <a:ea typeface="微软雅黑" panose="020B0503020204020204" pitchFamily="34" charset="-122"/>
              </a:rPr>
              <a:t>cache</a:t>
            </a:r>
            <a:r>
              <a:rPr lang="zh-CN" altLang="zh-CN" dirty="0" smtClean="0">
                <a:latin typeface="微软雅黑" panose="020B0503020204020204" pitchFamily="34" charset="-122"/>
                <a:ea typeface="微软雅黑" panose="020B0503020204020204" pitchFamily="34" charset="-122"/>
              </a:rPr>
              <a:t>块的无效、共享和独占态的相互切换</a:t>
            </a:r>
            <a:endParaRPr lang="zh-CN" altLang="zh-CN" dirty="0">
              <a:latin typeface="微软雅黑" panose="020B0503020204020204" pitchFamily="34" charset="-122"/>
              <a:ea typeface="微软雅黑" panose="020B0503020204020204" pitchFamily="34" charset="-122"/>
            </a:endParaRPr>
          </a:p>
        </p:txBody>
      </p:sp>
      <p:sp>
        <p:nvSpPr>
          <p:cNvPr id="7" name="标题 3"/>
          <p:cNvSpPr txBox="1"/>
          <p:nvPr/>
        </p:nvSpPr>
        <p:spPr>
          <a:xfrm>
            <a:off x="0" y="3"/>
            <a:ext cx="9144000" cy="755581"/>
          </a:xfrm>
          <a:prstGeom prst="rect">
            <a:avLst/>
          </a:prstGeom>
          <a:solidFill>
            <a:srgbClr val="02409A"/>
          </a:solidFill>
          <a:ln>
            <a:noFill/>
          </a:ln>
          <a:effectLst>
            <a:outerShdw blurRad="44450" dist="27940" dir="5400000" algn="ctr">
              <a:srgbClr val="000000">
                <a:alpha val="32000"/>
              </a:srgbClr>
            </a:outerShdw>
          </a:effectLst>
        </p:spPr>
        <p:txBody>
          <a:bodyPr tIns="0" bIns="0" anchor="ctr"/>
          <a:lstStyle/>
          <a:p>
            <a:pPr algn="ctr">
              <a:spcBef>
                <a:spcPct val="0"/>
              </a:spcBef>
              <a:defRPr/>
            </a:pPr>
            <a:endParaRPr lang="en-US" altLang="zh-CN" sz="2475" b="1" dirty="0">
              <a:solidFill>
                <a:schemeClr val="bg1"/>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rotWithShape="1">
          <a:blip r:embed="rId1"/>
          <a:srcRect l="8177" t="2247" r="9531" b="2992"/>
          <a:stretch>
            <a:fillRect/>
          </a:stretch>
        </p:blipFill>
        <p:spPr>
          <a:xfrm>
            <a:off x="8408701" y="83713"/>
            <a:ext cx="596509" cy="588159"/>
          </a:xfrm>
          <a:prstGeom prst="ellipse">
            <a:avLst/>
          </a:prstGeom>
        </p:spPr>
      </p:pic>
      <p:sp>
        <p:nvSpPr>
          <p:cNvPr id="2" name="object 2"/>
          <p:cNvSpPr txBox="1">
            <a:spLocks noGrp="1"/>
          </p:cNvSpPr>
          <p:nvPr>
            <p:ph type="title"/>
          </p:nvPr>
        </p:nvSpPr>
        <p:spPr>
          <a:xfrm>
            <a:off x="3281997" y="83713"/>
            <a:ext cx="2580005" cy="513715"/>
          </a:xfrm>
          <a:prstGeom prst="rect">
            <a:avLst/>
          </a:prstGeom>
        </p:spPr>
        <p:txBody>
          <a:bodyPr vert="horz" wrap="square" lIns="0" tIns="13335" rIns="0" bIns="0" rtlCol="0">
            <a:spAutoFit/>
          </a:bodyPr>
          <a:lstStyle/>
          <a:p>
            <a:pPr marL="12700" algn="ctr">
              <a:lnSpc>
                <a:spcPct val="100000"/>
              </a:lnSpc>
              <a:spcBef>
                <a:spcPts val="105"/>
              </a:spcBef>
            </a:pPr>
            <a:r>
              <a:rPr lang="zh-CN" altLang="en-US" spc="-50" dirty="0" smtClean="0">
                <a:solidFill>
                  <a:schemeClr val="bg1"/>
                </a:solidFill>
                <a:latin typeface="微软雅黑" panose="020B0503020204020204" pitchFamily="34" charset="-122"/>
                <a:ea typeface="微软雅黑" panose="020B0503020204020204" pitchFamily="34" charset="-122"/>
              </a:rPr>
              <a:t>实验目的</a:t>
            </a:r>
            <a:endParaRPr spc="10" dirty="0">
              <a:solidFill>
                <a:schemeClr val="bg1"/>
              </a:solidFill>
              <a:latin typeface="微软雅黑" panose="020B0503020204020204" pitchFamily="34" charset="-122"/>
              <a:ea typeface="微软雅黑" panose="020B0503020204020204" pitchFamily="34" charset="-122"/>
              <a:cs typeface="黑体" panose="02010609060101010101"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29000" y="127315"/>
            <a:ext cx="2480803" cy="504280"/>
          </a:xfrm>
          <a:prstGeom prst="rect">
            <a:avLst/>
          </a:prstGeom>
        </p:spPr>
        <p:txBody>
          <a:bodyPr vert="horz" wrap="square" lIns="0" tIns="11723" rIns="0" bIns="0" rtlCol="0">
            <a:spAutoFit/>
          </a:bodyPr>
          <a:lstStyle/>
          <a:p>
            <a:pPr marL="11430">
              <a:spcBef>
                <a:spcPts val="90"/>
              </a:spcBef>
            </a:pPr>
            <a:r>
              <a:rPr lang="en-US" altLang="zh-CN" dirty="0" smtClean="0">
                <a:solidFill>
                  <a:schemeClr val="bg1"/>
                </a:solidFill>
                <a:latin typeface="微软雅黑" panose="020B0503020204020204" pitchFamily="34" charset="-122"/>
                <a:ea typeface="微软雅黑" panose="020B0503020204020204" pitchFamily="34" charset="-122"/>
              </a:rPr>
              <a:t>Cache</a:t>
            </a:r>
            <a:r>
              <a:rPr lang="zh-CN" altLang="en-US" dirty="0">
                <a:solidFill>
                  <a:schemeClr val="bg1"/>
                </a:solidFill>
                <a:latin typeface="微软雅黑" panose="020B0503020204020204" pitchFamily="34" charset="-122"/>
                <a:ea typeface="微软雅黑" panose="020B0503020204020204" pitchFamily="34" charset="-122"/>
              </a:rPr>
              <a:t>一致性</a:t>
            </a:r>
            <a:endParaRPr dirty="0">
              <a:solidFill>
                <a:schemeClr val="bg1"/>
              </a:solidFill>
              <a:latin typeface="微软雅黑" panose="020B0503020204020204" pitchFamily="34" charset="-122"/>
              <a:ea typeface="微软雅黑" panose="020B0503020204020204" pitchFamily="34" charset="-122"/>
            </a:endParaRPr>
          </a:p>
        </p:txBody>
      </p:sp>
      <p:pic>
        <p:nvPicPr>
          <p:cNvPr id="1028" name="Picture 4" descr="http://ericvip.com/img/2019/5/%E7%BC%93%E5%AD%98%E4%B8%80%E8%87%B4%E6%80%A7%E5%8D%8F%E8%AE%AE%E5%88%86%E7%B1%BB.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 y="1447800"/>
            <a:ext cx="8707291" cy="3962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52"/>
          <p:cNvGrpSpPr/>
          <p:nvPr/>
        </p:nvGrpSpPr>
        <p:grpSpPr>
          <a:xfrm>
            <a:off x="138564" y="279057"/>
            <a:ext cx="6293973" cy="253916"/>
            <a:chOff x="5637082" y="1769183"/>
            <a:chExt cx="4430606" cy="451405"/>
          </a:xfrm>
        </p:grpSpPr>
        <p:sp>
          <p:nvSpPr>
            <p:cNvPr id="17" name="等腰三角形 53"/>
            <p:cNvSpPr/>
            <p:nvPr/>
          </p:nvSpPr>
          <p:spPr>
            <a:xfrm rot="5400000">
              <a:off x="5562941" y="1938259"/>
              <a:ext cx="243283" cy="9500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25">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 name="文本框 18"/>
            <p:cNvSpPr txBox="1"/>
            <p:nvPr/>
          </p:nvSpPr>
          <p:spPr>
            <a:xfrm flipH="1">
              <a:off x="5746406" y="1769183"/>
              <a:ext cx="4321282" cy="451405"/>
            </a:xfrm>
            <a:prstGeom prst="rect">
              <a:avLst/>
            </a:prstGeom>
            <a:noFill/>
          </p:spPr>
          <p:txBody>
            <a:bodyPr wrap="square" rtlCol="0">
              <a:spAutoFit/>
            </a:bodyPr>
            <a:lstStyle/>
            <a:p>
              <a:r>
                <a:rPr lang="en-US" altLang="zh-CN" sz="105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Lab6</a:t>
              </a:r>
              <a:r>
                <a:rPr lang="zh-CN" altLang="en-US" sz="105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实验</a:t>
              </a:r>
              <a:r>
                <a:rPr lang="zh-CN" altLang="en-US" sz="105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讲解</a:t>
              </a:r>
              <a:endParaRPr lang="en-US" altLang="zh-CN" sz="105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6" name="矩形 5"/>
          <p:cNvSpPr/>
          <p:nvPr/>
        </p:nvSpPr>
        <p:spPr>
          <a:xfrm>
            <a:off x="2754223" y="1627199"/>
            <a:ext cx="2339102" cy="2677656"/>
          </a:xfrm>
          <a:prstGeom prst="rect">
            <a:avLst/>
          </a:prstGeom>
        </p:spPr>
        <p:txBody>
          <a:bodyPr wrap="none">
            <a:spAutoFit/>
          </a:bodyPr>
          <a:lstStyle/>
          <a:p>
            <a:pPr>
              <a:lnSpc>
                <a:spcPct val="150000"/>
              </a:lnSpc>
            </a:pPr>
            <a:r>
              <a:rPr lang="en-US" altLang="zh-CN" sz="1600" b="1" dirty="0" err="1" smtClean="0">
                <a:solidFill>
                  <a:schemeClr val="bg1">
                    <a:lumMod val="85000"/>
                  </a:schemeClr>
                </a:solidFill>
                <a:latin typeface="微软雅黑" panose="020B0503020204020204" pitchFamily="34" charset="-122"/>
                <a:ea typeface="微软雅黑" panose="020B0503020204020204" pitchFamily="34" charset="-122"/>
              </a:rPr>
              <a:t>Tomasulo</a:t>
            </a:r>
            <a:r>
              <a:rPr lang="zh-CN" altLang="en-US" sz="1600" b="1" dirty="0" smtClean="0">
                <a:solidFill>
                  <a:schemeClr val="bg1">
                    <a:lumMod val="85000"/>
                  </a:schemeClr>
                </a:solidFill>
                <a:latin typeface="微软雅黑" panose="020B0503020204020204" pitchFamily="34" charset="-122"/>
                <a:ea typeface="微软雅黑" panose="020B0503020204020204" pitchFamily="34" charset="-122"/>
              </a:rPr>
              <a:t>算法</a:t>
            </a:r>
            <a:endParaRPr lang="en-US" altLang="zh-CN" sz="1600" b="1" dirty="0" smtClean="0">
              <a:solidFill>
                <a:schemeClr val="bg1">
                  <a:lumMod val="85000"/>
                </a:schemeClr>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600" dirty="0" smtClean="0">
                <a:solidFill>
                  <a:schemeClr val="bg1">
                    <a:lumMod val="85000"/>
                  </a:schemeClr>
                </a:solidFill>
                <a:latin typeface="微软雅黑" panose="020B0503020204020204" pitchFamily="34" charset="-122"/>
                <a:ea typeface="微软雅黑" panose="020B0503020204020204" pitchFamily="34" charset="-122"/>
              </a:rPr>
              <a:t>	</a:t>
            </a:r>
            <a:r>
              <a:rPr lang="zh-CN" altLang="en-US" sz="1600" dirty="0" smtClean="0">
                <a:solidFill>
                  <a:schemeClr val="bg1">
                    <a:lumMod val="85000"/>
                  </a:schemeClr>
                </a:solidFill>
                <a:latin typeface="微软雅黑" panose="020B0503020204020204" pitchFamily="34" charset="-122"/>
                <a:ea typeface="微软雅黑" panose="020B0503020204020204" pitchFamily="34" charset="-122"/>
              </a:rPr>
              <a:t>算法介绍</a:t>
            </a:r>
            <a:endParaRPr lang="en-US" altLang="zh-CN" sz="1600" dirty="0" smtClean="0">
              <a:solidFill>
                <a:schemeClr val="bg1">
                  <a:lumMod val="85000"/>
                </a:schemeClr>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600" dirty="0">
                <a:solidFill>
                  <a:schemeClr val="bg1">
                    <a:lumMod val="85000"/>
                  </a:schemeClr>
                </a:solidFill>
                <a:latin typeface="微软雅黑" panose="020B0503020204020204" pitchFamily="34" charset="-122"/>
                <a:ea typeface="微软雅黑" panose="020B0503020204020204" pitchFamily="34" charset="-122"/>
              </a:rPr>
              <a:t>	</a:t>
            </a:r>
            <a:r>
              <a:rPr lang="zh-CN" altLang="en-US" sz="1600" dirty="0" smtClean="0">
                <a:solidFill>
                  <a:schemeClr val="bg1">
                    <a:lumMod val="85000"/>
                  </a:schemeClr>
                </a:solidFill>
                <a:latin typeface="微软雅黑" panose="020B0503020204020204" pitchFamily="34" charset="-122"/>
                <a:ea typeface="微软雅黑" panose="020B0503020204020204" pitchFamily="34" charset="-122"/>
              </a:rPr>
              <a:t>实验报告</a:t>
            </a:r>
            <a:r>
              <a:rPr lang="zh-CN" altLang="en-US" sz="1600" dirty="0" smtClean="0">
                <a:solidFill>
                  <a:schemeClr val="bg1">
                    <a:lumMod val="85000"/>
                  </a:schemeClr>
                </a:solidFill>
                <a:latin typeface="微软雅黑" panose="020B0503020204020204" pitchFamily="34" charset="-122"/>
                <a:ea typeface="微软雅黑" panose="020B0503020204020204" pitchFamily="34" charset="-122"/>
              </a:rPr>
              <a:t>要求</a:t>
            </a:r>
            <a:endParaRPr lang="en-US" altLang="zh-CN" sz="1600" dirty="0" smtClean="0">
              <a:solidFill>
                <a:schemeClr val="bg1">
                  <a:lumMod val="8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b="1" dirty="0" smtClean="0">
                <a:latin typeface="微软雅黑" panose="020B0503020204020204" pitchFamily="34" charset="-122"/>
                <a:ea typeface="微软雅黑" panose="020B0503020204020204" pitchFamily="34" charset="-122"/>
              </a:rPr>
              <a:t>Cache</a:t>
            </a:r>
            <a:r>
              <a:rPr lang="zh-CN" altLang="en-US" sz="1600" b="1" dirty="0" smtClean="0">
                <a:latin typeface="微软雅黑" panose="020B0503020204020204" pitchFamily="34" charset="-122"/>
                <a:ea typeface="微软雅黑" panose="020B0503020204020204" pitchFamily="34" charset="-122"/>
              </a:rPr>
              <a:t>一致性</a:t>
            </a:r>
            <a:endParaRPr lang="en-US" altLang="zh-CN" sz="1600" b="1" dirty="0" smtClean="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监听法</a:t>
            </a:r>
            <a:endParaRPr lang="en-US" altLang="zh-CN" sz="1600" dirty="0" smtClean="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600" dirty="0" smtClean="0">
                <a:solidFill>
                  <a:schemeClr val="bg1">
                    <a:lumMod val="85000"/>
                  </a:schemeClr>
                </a:solidFill>
                <a:latin typeface="微软雅黑" panose="020B0503020204020204" pitchFamily="34" charset="-122"/>
                <a:ea typeface="微软雅黑" panose="020B0503020204020204" pitchFamily="34" charset="-122"/>
              </a:rPr>
              <a:t>	</a:t>
            </a:r>
            <a:r>
              <a:rPr lang="zh-CN" altLang="en-US" sz="1600" dirty="0" smtClean="0">
                <a:solidFill>
                  <a:schemeClr val="bg1">
                    <a:lumMod val="85000"/>
                  </a:schemeClr>
                </a:solidFill>
                <a:latin typeface="微软雅黑" panose="020B0503020204020204" pitchFamily="34" charset="-122"/>
                <a:ea typeface="微软雅黑" panose="020B0503020204020204" pitchFamily="34" charset="-122"/>
              </a:rPr>
              <a:t>目录法</a:t>
            </a:r>
            <a:endParaRPr lang="en-US" altLang="zh-CN" sz="1600" dirty="0" smtClean="0">
              <a:solidFill>
                <a:schemeClr val="bg1">
                  <a:lumMod val="85000"/>
                </a:schemeClr>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600" dirty="0" smtClean="0">
                <a:solidFill>
                  <a:schemeClr val="bg1">
                    <a:lumMod val="85000"/>
                  </a:schemeClr>
                </a:solidFill>
                <a:latin typeface="微软雅黑" panose="020B0503020204020204" pitchFamily="34" charset="-122"/>
                <a:ea typeface="微软雅黑" panose="020B0503020204020204" pitchFamily="34" charset="-122"/>
              </a:rPr>
              <a:t>	</a:t>
            </a:r>
            <a:r>
              <a:rPr lang="zh-CN" altLang="en-US" sz="1600" dirty="0" smtClean="0">
                <a:solidFill>
                  <a:schemeClr val="bg1">
                    <a:lumMod val="85000"/>
                  </a:schemeClr>
                </a:solidFill>
                <a:latin typeface="微软雅黑" panose="020B0503020204020204" pitchFamily="34" charset="-122"/>
                <a:ea typeface="微软雅黑" panose="020B0503020204020204" pitchFamily="34" charset="-122"/>
              </a:rPr>
              <a:t>实验报告要求</a:t>
            </a:r>
            <a:endParaRPr lang="en-US" altLang="zh-CN" sz="1600" dirty="0" smtClean="0">
              <a:solidFill>
                <a:schemeClr val="bg1">
                  <a:lumMod val="8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13957"/>
    </mc:Choice>
    <mc:Fallback>
      <p:transition spd="slow" advTm="13957"/>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5780" y="127315"/>
            <a:ext cx="3090403" cy="504280"/>
          </a:xfrm>
          <a:prstGeom prst="rect">
            <a:avLst/>
          </a:prstGeom>
        </p:spPr>
        <p:txBody>
          <a:bodyPr vert="horz" wrap="square" lIns="0" tIns="11723" rIns="0" bIns="0" rtlCol="0">
            <a:spAutoFit/>
          </a:bodyPr>
          <a:lstStyle/>
          <a:p>
            <a:pPr marL="11430">
              <a:spcBef>
                <a:spcPts val="90"/>
              </a:spcBef>
            </a:pPr>
            <a:r>
              <a:rPr dirty="0" err="1" smtClean="0">
                <a:solidFill>
                  <a:schemeClr val="bg1"/>
                </a:solidFill>
              </a:rPr>
              <a:t>侦听协议</a:t>
            </a:r>
            <a:r>
              <a:rPr lang="en-US" dirty="0" smtClean="0">
                <a:solidFill>
                  <a:schemeClr val="bg1"/>
                </a:solidFill>
              </a:rPr>
              <a:t> </a:t>
            </a:r>
            <a:r>
              <a:rPr lang="en-US" altLang="zh-CN" dirty="0" smtClean="0">
                <a:solidFill>
                  <a:schemeClr val="bg1"/>
                </a:solidFill>
              </a:rPr>
              <a:t>- MESI</a:t>
            </a:r>
            <a:endParaRPr dirty="0">
              <a:solidFill>
                <a:schemeClr val="bg1"/>
              </a:solidFill>
            </a:endParaRPr>
          </a:p>
        </p:txBody>
      </p:sp>
      <p:sp>
        <p:nvSpPr>
          <p:cNvPr id="3" name="object 3"/>
          <p:cNvSpPr txBox="1"/>
          <p:nvPr/>
        </p:nvSpPr>
        <p:spPr>
          <a:xfrm>
            <a:off x="457294" y="1432325"/>
            <a:ext cx="8027377" cy="3590509"/>
          </a:xfrm>
          <a:prstGeom prst="rect">
            <a:avLst/>
          </a:prstGeom>
        </p:spPr>
        <p:txBody>
          <a:bodyPr vert="horz" wrap="square" lIns="0" tIns="11723" rIns="0" bIns="0" rtlCol="0">
            <a:spAutoFit/>
          </a:bodyPr>
          <a:lstStyle/>
          <a:p>
            <a:pPr marL="328295" indent="-316230">
              <a:spcBef>
                <a:spcPts val="90"/>
              </a:spcBef>
              <a:buFont typeface="Times New Roman" panose="02020603050405020304"/>
              <a:buChar char="•"/>
              <a:tabLst>
                <a:tab pos="327660" algn="l"/>
                <a:tab pos="327660" algn="l"/>
              </a:tabLst>
            </a:pPr>
            <a:r>
              <a:rPr sz="2215" b="1" dirty="0">
                <a:latin typeface="微软雅黑" panose="020B0503020204020204" pitchFamily="34" charset="-122"/>
                <a:ea typeface="微软雅黑" panose="020B0503020204020204" pitchFamily="34" charset="-122"/>
                <a:cs typeface="宋体" panose="02010600030101010101" pitchFamily="2" charset="-122"/>
              </a:rPr>
              <a:t>通过广播维护一致性</a:t>
            </a:r>
            <a:endParaRPr sz="2215" dirty="0">
              <a:latin typeface="微软雅黑" panose="020B0503020204020204" pitchFamily="34" charset="-122"/>
              <a:ea typeface="微软雅黑" panose="020B0503020204020204" pitchFamily="34" charset="-122"/>
              <a:cs typeface="宋体" panose="02010600030101010101" pitchFamily="2" charset="-122"/>
            </a:endParaRPr>
          </a:p>
          <a:p>
            <a:pPr marL="697865" lvl="1" indent="-265430">
              <a:spcBef>
                <a:spcPts val="1420"/>
              </a:spcBef>
              <a:buFont typeface="Times New Roman" panose="02020603050405020304"/>
              <a:buChar char="•"/>
              <a:tabLst>
                <a:tab pos="697865" algn="l"/>
                <a:tab pos="698500" algn="l"/>
              </a:tabLst>
            </a:pPr>
            <a:r>
              <a:rPr sz="1845" spc="5" dirty="0">
                <a:latin typeface="微软雅黑" panose="020B0503020204020204" pitchFamily="34" charset="-122"/>
                <a:ea typeface="微软雅黑" panose="020B0503020204020204" pitchFamily="34" charset="-122"/>
                <a:cs typeface="宋体" panose="02010600030101010101" pitchFamily="2" charset="-122"/>
              </a:rPr>
              <a:t>写数的处理机把新写的值或</a:t>
            </a:r>
            <a:r>
              <a:rPr sz="1845" spc="-5" dirty="0">
                <a:latin typeface="微软雅黑" panose="020B0503020204020204" pitchFamily="34" charset="-122"/>
                <a:ea typeface="微软雅黑" panose="020B0503020204020204" pitchFamily="34" charset="-122"/>
                <a:cs typeface="宋体" panose="02010600030101010101" pitchFamily="2" charset="-122"/>
              </a:rPr>
              <a:t>所</a:t>
            </a:r>
            <a:r>
              <a:rPr sz="1845" spc="5" dirty="0">
                <a:latin typeface="微软雅黑" panose="020B0503020204020204" pitchFamily="34" charset="-122"/>
                <a:ea typeface="微软雅黑" panose="020B0503020204020204" pitchFamily="34" charset="-122"/>
                <a:cs typeface="宋体" panose="02010600030101010101" pitchFamily="2" charset="-122"/>
              </a:rPr>
              <a:t>需的</a:t>
            </a:r>
            <a:r>
              <a:rPr sz="1845" spc="-5" dirty="0">
                <a:latin typeface="微软雅黑" panose="020B0503020204020204" pitchFamily="34" charset="-122"/>
                <a:ea typeface="微软雅黑" panose="020B0503020204020204" pitchFamily="34" charset="-122"/>
                <a:cs typeface="宋体" panose="02010600030101010101" pitchFamily="2" charset="-122"/>
              </a:rPr>
              <a:t>存</a:t>
            </a:r>
            <a:r>
              <a:rPr sz="1845" spc="5" dirty="0">
                <a:latin typeface="微软雅黑" panose="020B0503020204020204" pitchFamily="34" charset="-122"/>
                <a:ea typeface="微软雅黑" panose="020B0503020204020204" pitchFamily="34" charset="-122"/>
                <a:cs typeface="宋体" panose="02010600030101010101" pitchFamily="2" charset="-122"/>
              </a:rPr>
              <a:t>储行</a:t>
            </a:r>
            <a:r>
              <a:rPr sz="1845" spc="-5" dirty="0">
                <a:latin typeface="微软雅黑" panose="020B0503020204020204" pitchFamily="34" charset="-122"/>
                <a:ea typeface="微软雅黑" panose="020B0503020204020204" pitchFamily="34" charset="-122"/>
                <a:cs typeface="宋体" panose="02010600030101010101" pitchFamily="2" charset="-122"/>
              </a:rPr>
              <a:t>地</a:t>
            </a:r>
            <a:r>
              <a:rPr sz="1845" spc="5" dirty="0">
                <a:latin typeface="微软雅黑" panose="020B0503020204020204" pitchFamily="34" charset="-122"/>
                <a:ea typeface="微软雅黑" panose="020B0503020204020204" pitchFamily="34" charset="-122"/>
                <a:cs typeface="宋体" panose="02010600030101010101" pitchFamily="2" charset="-122"/>
              </a:rPr>
              <a:t>址广播</a:t>
            </a:r>
            <a:r>
              <a:rPr sz="1845" spc="-5" dirty="0">
                <a:latin typeface="微软雅黑" panose="020B0503020204020204" pitchFamily="34" charset="-122"/>
                <a:ea typeface="微软雅黑" panose="020B0503020204020204" pitchFamily="34" charset="-122"/>
                <a:cs typeface="宋体" panose="02010600030101010101" pitchFamily="2" charset="-122"/>
              </a:rPr>
              <a:t>出去</a:t>
            </a:r>
            <a:endParaRPr sz="1845" dirty="0">
              <a:latin typeface="微软雅黑" panose="020B0503020204020204" pitchFamily="34" charset="-122"/>
              <a:ea typeface="微软雅黑" panose="020B0503020204020204" pitchFamily="34" charset="-122"/>
              <a:cs typeface="宋体" panose="02010600030101010101" pitchFamily="2" charset="-122"/>
            </a:endParaRPr>
          </a:p>
          <a:p>
            <a:pPr marL="697865" lvl="1" indent="-265430">
              <a:spcBef>
                <a:spcPts val="1330"/>
              </a:spcBef>
              <a:buFont typeface="Times New Roman" panose="02020603050405020304"/>
              <a:buChar char="•"/>
              <a:tabLst>
                <a:tab pos="697865" algn="l"/>
                <a:tab pos="698500" algn="l"/>
              </a:tabLst>
            </a:pPr>
            <a:r>
              <a:rPr sz="1845" dirty="0">
                <a:latin typeface="微软雅黑" panose="020B0503020204020204" pitchFamily="34" charset="-122"/>
                <a:ea typeface="微软雅黑" panose="020B0503020204020204" pitchFamily="34" charset="-122"/>
                <a:cs typeface="宋体" panose="02010600030101010101" pitchFamily="2" charset="-122"/>
              </a:rPr>
              <a:t>其他处理机侦听广播，当广</a:t>
            </a:r>
            <a:r>
              <a:rPr sz="1845" spc="-9" dirty="0">
                <a:latin typeface="微软雅黑" panose="020B0503020204020204" pitchFamily="34" charset="-122"/>
                <a:ea typeface="微软雅黑" panose="020B0503020204020204" pitchFamily="34" charset="-122"/>
                <a:cs typeface="宋体" panose="02010600030101010101" pitchFamily="2" charset="-122"/>
              </a:rPr>
              <a:t>播</a:t>
            </a:r>
            <a:r>
              <a:rPr sz="1845" dirty="0">
                <a:latin typeface="微软雅黑" panose="020B0503020204020204" pitchFamily="34" charset="-122"/>
                <a:ea typeface="微软雅黑" panose="020B0503020204020204" pitchFamily="34" charset="-122"/>
                <a:cs typeface="宋体" panose="02010600030101010101" pitchFamily="2" charset="-122"/>
              </a:rPr>
              <a:t>中的</a:t>
            </a:r>
            <a:r>
              <a:rPr sz="1845" spc="-9" dirty="0">
                <a:latin typeface="微软雅黑" panose="020B0503020204020204" pitchFamily="34" charset="-122"/>
                <a:ea typeface="微软雅黑" panose="020B0503020204020204" pitchFamily="34" charset="-122"/>
                <a:cs typeface="宋体" panose="02010600030101010101" pitchFamily="2" charset="-122"/>
              </a:rPr>
              <a:t>内</a:t>
            </a:r>
            <a:r>
              <a:rPr sz="1845" dirty="0">
                <a:latin typeface="微软雅黑" panose="020B0503020204020204" pitchFamily="34" charset="-122"/>
                <a:ea typeface="微软雅黑" panose="020B0503020204020204" pitchFamily="34" charset="-122"/>
                <a:cs typeface="宋体" panose="02010600030101010101" pitchFamily="2" charset="-122"/>
              </a:rPr>
              <a:t>容与</a:t>
            </a:r>
            <a:r>
              <a:rPr sz="1845" spc="-9" dirty="0">
                <a:latin typeface="微软雅黑" panose="020B0503020204020204" pitchFamily="34" charset="-122"/>
                <a:ea typeface="微软雅黑" panose="020B0503020204020204" pitchFamily="34" charset="-122"/>
                <a:cs typeface="宋体" panose="02010600030101010101" pitchFamily="2" charset="-122"/>
              </a:rPr>
              <a:t>自</a:t>
            </a:r>
            <a:r>
              <a:rPr sz="1845" dirty="0">
                <a:latin typeface="微软雅黑" panose="020B0503020204020204" pitchFamily="34" charset="-122"/>
                <a:ea typeface="微软雅黑" panose="020B0503020204020204" pitchFamily="34" charset="-122"/>
                <a:cs typeface="宋体" panose="02010600030101010101" pitchFamily="2" charset="-122"/>
              </a:rPr>
              <a:t>己有关</a:t>
            </a:r>
            <a:r>
              <a:rPr sz="1845" spc="-9" dirty="0">
                <a:latin typeface="微软雅黑" panose="020B0503020204020204" pitchFamily="34" charset="-122"/>
                <a:ea typeface="微软雅黑" panose="020B0503020204020204" pitchFamily="34" charset="-122"/>
                <a:cs typeface="宋体" panose="02010600030101010101" pitchFamily="2" charset="-122"/>
              </a:rPr>
              <a:t>时</a:t>
            </a:r>
            <a:r>
              <a:rPr sz="1845" dirty="0">
                <a:latin typeface="微软雅黑" panose="020B0503020204020204" pitchFamily="34" charset="-122"/>
                <a:ea typeface="微软雅黑" panose="020B0503020204020204" pitchFamily="34" charset="-122"/>
                <a:cs typeface="宋体" panose="02010600030101010101" pitchFamily="2" charset="-122"/>
              </a:rPr>
              <a:t>，接</a:t>
            </a:r>
            <a:r>
              <a:rPr sz="1845" spc="-9" dirty="0">
                <a:latin typeface="微软雅黑" panose="020B0503020204020204" pitchFamily="34" charset="-122"/>
                <a:ea typeface="微软雅黑" panose="020B0503020204020204" pitchFamily="34" charset="-122"/>
                <a:cs typeface="宋体" panose="02010600030101010101" pitchFamily="2" charset="-122"/>
              </a:rPr>
              <a:t>受</a:t>
            </a:r>
            <a:r>
              <a:rPr sz="1845" dirty="0">
                <a:latin typeface="微软雅黑" panose="020B0503020204020204" pitchFamily="34" charset="-122"/>
                <a:ea typeface="微软雅黑" panose="020B0503020204020204" pitchFamily="34" charset="-122"/>
                <a:cs typeface="宋体" panose="02010600030101010101" pitchFamily="2" charset="-122"/>
              </a:rPr>
              <a:t>新值或</a:t>
            </a:r>
            <a:r>
              <a:rPr sz="1845" spc="-9" dirty="0">
                <a:latin typeface="微软雅黑" panose="020B0503020204020204" pitchFamily="34" charset="-122"/>
                <a:ea typeface="微软雅黑" panose="020B0503020204020204" pitchFamily="34" charset="-122"/>
                <a:cs typeface="宋体" panose="02010600030101010101" pitchFamily="2" charset="-122"/>
              </a:rPr>
              <a:t>提</a:t>
            </a:r>
            <a:r>
              <a:rPr sz="1845" spc="-5" dirty="0">
                <a:latin typeface="微软雅黑" panose="020B0503020204020204" pitchFamily="34" charset="-122"/>
                <a:ea typeface="微软雅黑" panose="020B0503020204020204" pitchFamily="34" charset="-122"/>
                <a:cs typeface="宋体" panose="02010600030101010101" pitchFamily="2" charset="-122"/>
              </a:rPr>
              <a:t>供</a:t>
            </a:r>
            <a:endParaRPr sz="1845" dirty="0">
              <a:latin typeface="微软雅黑" panose="020B0503020204020204" pitchFamily="34" charset="-122"/>
              <a:ea typeface="微软雅黑" panose="020B0503020204020204" pitchFamily="34" charset="-122"/>
              <a:cs typeface="宋体" panose="02010600030101010101" pitchFamily="2" charset="-122"/>
            </a:endParaRPr>
          </a:p>
          <a:p>
            <a:pPr marL="697865">
              <a:spcBef>
                <a:spcPts val="1110"/>
              </a:spcBef>
            </a:pPr>
            <a:r>
              <a:rPr sz="1845" spc="5" dirty="0">
                <a:latin typeface="微软雅黑" panose="020B0503020204020204" pitchFamily="34" charset="-122"/>
                <a:ea typeface="微软雅黑" panose="020B0503020204020204" pitchFamily="34" charset="-122"/>
                <a:cs typeface="宋体" panose="02010600030101010101" pitchFamily="2" charset="-122"/>
              </a:rPr>
              <a:t>数据</a:t>
            </a:r>
            <a:endParaRPr sz="1845" dirty="0">
              <a:latin typeface="微软雅黑" panose="020B0503020204020204" pitchFamily="34" charset="-122"/>
              <a:ea typeface="微软雅黑" panose="020B0503020204020204" pitchFamily="34" charset="-122"/>
              <a:cs typeface="宋体" panose="02010600030101010101" pitchFamily="2" charset="-122"/>
            </a:endParaRPr>
          </a:p>
          <a:p>
            <a:pPr marL="697865" lvl="1" indent="-265430">
              <a:spcBef>
                <a:spcPts val="1330"/>
              </a:spcBef>
              <a:buFont typeface="Times New Roman" panose="02020603050405020304"/>
              <a:buChar char="•"/>
              <a:tabLst>
                <a:tab pos="697865" algn="l"/>
                <a:tab pos="698500" algn="l"/>
              </a:tabLst>
            </a:pPr>
            <a:r>
              <a:rPr sz="1845" spc="5" dirty="0" err="1">
                <a:latin typeface="微软雅黑" panose="020B0503020204020204" pitchFamily="34" charset="-122"/>
                <a:ea typeface="微软雅黑" panose="020B0503020204020204" pitchFamily="34" charset="-122"/>
                <a:cs typeface="宋体" panose="02010600030101010101" pitchFamily="2" charset="-122"/>
              </a:rPr>
              <a:t>存储器和每个处理机</a:t>
            </a:r>
            <a:r>
              <a:rPr sz="1845" spc="9" dirty="0" err="1">
                <a:latin typeface="微软雅黑" panose="020B0503020204020204" pitchFamily="34" charset="-122"/>
                <a:ea typeface="微软雅黑" panose="020B0503020204020204" pitchFamily="34" charset="-122"/>
                <a:cs typeface="宋体" panose="02010600030101010101" pitchFamily="2" charset="-122"/>
              </a:rPr>
              <a:t>的</a:t>
            </a:r>
            <a:r>
              <a:rPr sz="1845" dirty="0" err="1">
                <a:latin typeface="微软雅黑" panose="020B0503020204020204" pitchFamily="34" charset="-122"/>
                <a:ea typeface="微软雅黑" panose="020B0503020204020204" pitchFamily="34" charset="-122"/>
                <a:cs typeface="Times New Roman" panose="02020603050405020304"/>
              </a:rPr>
              <a:t>Cache</a:t>
            </a:r>
            <a:r>
              <a:rPr sz="1845" spc="5" dirty="0" err="1" smtClean="0">
                <a:latin typeface="微软雅黑" panose="020B0503020204020204" pitchFamily="34" charset="-122"/>
                <a:ea typeface="微软雅黑" panose="020B0503020204020204" pitchFamily="34" charset="-122"/>
                <a:cs typeface="宋体" panose="02010600030101010101" pitchFamily="2" charset="-122"/>
              </a:rPr>
              <a:t>只</a:t>
            </a:r>
            <a:r>
              <a:rPr sz="1845" spc="-5" dirty="0" err="1" smtClean="0">
                <a:latin typeface="微软雅黑" panose="020B0503020204020204" pitchFamily="34" charset="-122"/>
                <a:ea typeface="微软雅黑" panose="020B0503020204020204" pitchFamily="34" charset="-122"/>
                <a:cs typeface="宋体" panose="02010600030101010101" pitchFamily="2" charset="-122"/>
              </a:rPr>
              <a:t>维</a:t>
            </a:r>
            <a:r>
              <a:rPr sz="1845" spc="5" dirty="0" err="1" smtClean="0">
                <a:latin typeface="微软雅黑" panose="020B0503020204020204" pitchFamily="34" charset="-122"/>
                <a:ea typeface="微软雅黑" panose="020B0503020204020204" pitchFamily="34" charset="-122"/>
                <a:cs typeface="宋体" panose="02010600030101010101" pitchFamily="2" charset="-122"/>
              </a:rPr>
              <a:t>护状</a:t>
            </a:r>
            <a:r>
              <a:rPr sz="1845" spc="-5" dirty="0" err="1" smtClean="0">
                <a:latin typeface="微软雅黑" panose="020B0503020204020204" pitchFamily="34" charset="-122"/>
                <a:ea typeface="微软雅黑" panose="020B0503020204020204" pitchFamily="34" charset="-122"/>
                <a:cs typeface="宋体" panose="02010600030101010101" pitchFamily="2" charset="-122"/>
              </a:rPr>
              <a:t>态</a:t>
            </a:r>
            <a:r>
              <a:rPr sz="1845" spc="5" dirty="0" err="1" smtClean="0">
                <a:latin typeface="微软雅黑" panose="020B0503020204020204" pitchFamily="34" charset="-122"/>
                <a:ea typeface="微软雅黑" panose="020B0503020204020204" pitchFamily="34" charset="-122"/>
                <a:cs typeface="宋体" panose="02010600030101010101" pitchFamily="2" charset="-122"/>
              </a:rPr>
              <a:t>信</a:t>
            </a:r>
            <a:r>
              <a:rPr sz="1845" spc="-5" dirty="0" err="1" smtClean="0">
                <a:latin typeface="微软雅黑" panose="020B0503020204020204" pitchFamily="34" charset="-122"/>
                <a:ea typeface="微软雅黑" panose="020B0503020204020204" pitchFamily="34" charset="-122"/>
                <a:cs typeface="宋体" panose="02010600030101010101" pitchFamily="2" charset="-122"/>
              </a:rPr>
              <a:t>息</a:t>
            </a:r>
            <a:endParaRPr sz="1845" spc="-5" dirty="0" err="1" smtClean="0">
              <a:latin typeface="微软雅黑" panose="020B0503020204020204" pitchFamily="34" charset="-122"/>
              <a:ea typeface="微软雅黑" panose="020B0503020204020204" pitchFamily="34" charset="-122"/>
              <a:cs typeface="宋体" panose="02010600030101010101" pitchFamily="2" charset="-122"/>
            </a:endParaRPr>
          </a:p>
          <a:p>
            <a:pPr marL="328295" indent="-316230">
              <a:spcBef>
                <a:spcPts val="1505"/>
              </a:spcBef>
              <a:buFont typeface="Times New Roman" panose="02020603050405020304"/>
              <a:buChar char="•"/>
              <a:tabLst>
                <a:tab pos="327660" algn="l"/>
                <a:tab pos="327660" algn="l"/>
              </a:tabLst>
            </a:pPr>
            <a:r>
              <a:rPr sz="2215" b="1" spc="-5" dirty="0" err="1" smtClean="0">
                <a:latin typeface="微软雅黑" panose="020B0503020204020204" pitchFamily="34" charset="-122"/>
                <a:ea typeface="微软雅黑" panose="020B0503020204020204" pitchFamily="34" charset="-122"/>
                <a:cs typeface="宋体" panose="02010600030101010101" pitchFamily="2" charset="-122"/>
              </a:rPr>
              <a:t>可伸缩性有限</a:t>
            </a:r>
            <a:endParaRPr sz="2215" dirty="0" smtClean="0">
              <a:latin typeface="微软雅黑" panose="020B0503020204020204" pitchFamily="34" charset="-122"/>
              <a:ea typeface="微软雅黑" panose="020B0503020204020204" pitchFamily="34" charset="-122"/>
              <a:cs typeface="宋体" panose="02010600030101010101" pitchFamily="2" charset="-122"/>
            </a:endParaRPr>
          </a:p>
          <a:p>
            <a:pPr marL="697865" lvl="1" indent="-265430">
              <a:spcBef>
                <a:spcPts val="1420"/>
              </a:spcBef>
              <a:buFont typeface="Times New Roman" panose="02020603050405020304"/>
              <a:buChar char="•"/>
              <a:tabLst>
                <a:tab pos="697865" algn="l"/>
                <a:tab pos="698500" algn="l"/>
              </a:tabLst>
            </a:pPr>
            <a:r>
              <a:rPr sz="1845" spc="5" dirty="0" err="1" smtClean="0">
                <a:latin typeface="微软雅黑" panose="020B0503020204020204" pitchFamily="34" charset="-122"/>
                <a:ea typeface="微软雅黑" panose="020B0503020204020204" pitchFamily="34" charset="-122"/>
                <a:cs typeface="宋体" panose="02010600030101010101" pitchFamily="2" charset="-122"/>
              </a:rPr>
              <a:t>总线是一种独占性资源</a:t>
            </a:r>
            <a:endParaRPr sz="1845" dirty="0" smtClean="0">
              <a:latin typeface="微软雅黑" panose="020B0503020204020204" pitchFamily="34" charset="-122"/>
              <a:ea typeface="微软雅黑" panose="020B0503020204020204" pitchFamily="34" charset="-122"/>
              <a:cs typeface="宋体" panose="02010600030101010101" pitchFamily="2" charset="-122"/>
            </a:endParaRPr>
          </a:p>
          <a:p>
            <a:pPr marL="697865" lvl="1" indent="-265430">
              <a:spcBef>
                <a:spcPts val="1330"/>
              </a:spcBef>
              <a:buFont typeface="Times New Roman" panose="02020603050405020304"/>
              <a:buChar char="•"/>
              <a:tabLst>
                <a:tab pos="697865" algn="l"/>
                <a:tab pos="698500" algn="l"/>
              </a:tabLst>
            </a:pPr>
            <a:r>
              <a:rPr sz="1845" spc="5" dirty="0" err="1" smtClean="0">
                <a:latin typeface="微软雅黑" panose="020B0503020204020204" pitchFamily="34" charset="-122"/>
                <a:ea typeface="微软雅黑" panose="020B0503020204020204" pitchFamily="34" charset="-122"/>
                <a:cs typeface="宋体" panose="02010600030101010101" pitchFamily="2" charset="-122"/>
              </a:rPr>
              <a:t>总线延迟随处理机数的增加</a:t>
            </a:r>
            <a:r>
              <a:rPr sz="1845" spc="-5" dirty="0" err="1" smtClean="0">
                <a:latin typeface="微软雅黑" panose="020B0503020204020204" pitchFamily="34" charset="-122"/>
                <a:ea typeface="微软雅黑" panose="020B0503020204020204" pitchFamily="34" charset="-122"/>
                <a:cs typeface="宋体" panose="02010600030101010101" pitchFamily="2" charset="-122"/>
              </a:rPr>
              <a:t>而</a:t>
            </a:r>
            <a:r>
              <a:rPr sz="1845" spc="5" dirty="0" err="1" smtClean="0">
                <a:latin typeface="微软雅黑" panose="020B0503020204020204" pitchFamily="34" charset="-122"/>
                <a:ea typeface="微软雅黑" panose="020B0503020204020204" pitchFamily="34" charset="-122"/>
                <a:cs typeface="宋体" panose="02010600030101010101" pitchFamily="2" charset="-122"/>
              </a:rPr>
              <a:t>增加</a:t>
            </a:r>
            <a:r>
              <a:rPr sz="1845" spc="-5" dirty="0" err="1" smtClean="0">
                <a:latin typeface="微软雅黑" panose="020B0503020204020204" pitchFamily="34" charset="-122"/>
                <a:ea typeface="微软雅黑" panose="020B0503020204020204" pitchFamily="34" charset="-122"/>
                <a:cs typeface="宋体" panose="02010600030101010101" pitchFamily="2" charset="-122"/>
              </a:rPr>
              <a:t>：</a:t>
            </a:r>
            <a:r>
              <a:rPr sz="1845" spc="5" dirty="0" err="1" smtClean="0">
                <a:latin typeface="微软雅黑" panose="020B0503020204020204" pitchFamily="34" charset="-122"/>
                <a:ea typeface="微软雅黑" panose="020B0503020204020204" pitchFamily="34" charset="-122"/>
                <a:cs typeface="宋体" panose="02010600030101010101" pitchFamily="2" charset="-122"/>
              </a:rPr>
              <a:t>仲裁</a:t>
            </a:r>
            <a:r>
              <a:rPr sz="1845" spc="-5" dirty="0" err="1" smtClean="0">
                <a:latin typeface="微软雅黑" panose="020B0503020204020204" pitchFamily="34" charset="-122"/>
                <a:ea typeface="微软雅黑" panose="020B0503020204020204" pitchFamily="34" charset="-122"/>
                <a:cs typeface="宋体" panose="02010600030101010101" pitchFamily="2" charset="-122"/>
              </a:rPr>
              <a:t>、</a:t>
            </a:r>
            <a:r>
              <a:rPr sz="1845" spc="5" dirty="0" err="1" smtClean="0">
                <a:latin typeface="微软雅黑" panose="020B0503020204020204" pitchFamily="34" charset="-122"/>
                <a:ea typeface="微软雅黑" panose="020B0503020204020204" pitchFamily="34" charset="-122"/>
                <a:cs typeface="宋体" panose="02010600030101010101" pitchFamily="2" charset="-122"/>
              </a:rPr>
              <a:t>总线长</a:t>
            </a:r>
            <a:r>
              <a:rPr sz="1845" spc="-5" dirty="0" err="1" smtClean="0">
                <a:latin typeface="微软雅黑" panose="020B0503020204020204" pitchFamily="34" charset="-122"/>
                <a:ea typeface="微软雅黑" panose="020B0503020204020204" pitchFamily="34" charset="-122"/>
                <a:cs typeface="宋体" panose="02010600030101010101" pitchFamily="2" charset="-122"/>
              </a:rPr>
              <a:t>度</a:t>
            </a:r>
            <a:r>
              <a:rPr sz="1845" spc="5" dirty="0" err="1" smtClean="0">
                <a:latin typeface="微软雅黑" panose="020B0503020204020204" pitchFamily="34" charset="-122"/>
                <a:ea typeface="微软雅黑" panose="020B0503020204020204" pitchFamily="34" charset="-122"/>
                <a:cs typeface="宋体" panose="02010600030101010101" pitchFamily="2" charset="-122"/>
              </a:rPr>
              <a:t>、总</a:t>
            </a:r>
            <a:r>
              <a:rPr sz="1845" spc="-5" dirty="0" err="1" smtClean="0">
                <a:latin typeface="微软雅黑" panose="020B0503020204020204" pitchFamily="34" charset="-122"/>
                <a:ea typeface="微软雅黑" panose="020B0503020204020204" pitchFamily="34" charset="-122"/>
                <a:cs typeface="宋体" panose="02010600030101010101" pitchFamily="2" charset="-122"/>
              </a:rPr>
              <a:t>线</a:t>
            </a:r>
            <a:r>
              <a:rPr sz="1845" spc="5" dirty="0" err="1" smtClean="0">
                <a:latin typeface="微软雅黑" panose="020B0503020204020204" pitchFamily="34" charset="-122"/>
                <a:ea typeface="微软雅黑" panose="020B0503020204020204" pitchFamily="34" charset="-122"/>
                <a:cs typeface="宋体" panose="02010600030101010101" pitchFamily="2" charset="-122"/>
              </a:rPr>
              <a:t>阻抗</a:t>
            </a:r>
            <a:endParaRPr sz="1845" dirty="0">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xfrm>
            <a:off x="7521760" y="6075704"/>
            <a:ext cx="236806" cy="192360"/>
          </a:xfrm>
          <a:prstGeom prst="rect">
            <a:avLst/>
          </a:prstGeom>
        </p:spPr>
        <p:txBody>
          <a:bodyPr vert="horz" wrap="square" lIns="0" tIns="0" rIns="0" bIns="0" rtlCol="0">
            <a:spAutoFit/>
          </a:bodyPr>
          <a:lstStyle/>
          <a:p>
            <a:pPr marL="34925">
              <a:lnSpc>
                <a:spcPts val="1525"/>
              </a:lnSpc>
            </a:pPr>
            <a:r>
              <a:rPr dirty="0"/>
              <a:t>40</a:t>
            </a:r>
            <a:endParaRPr dirty="0"/>
          </a:p>
        </p:txBody>
      </p:sp>
      <p:sp>
        <p:nvSpPr>
          <p:cNvPr id="2" name="object 2"/>
          <p:cNvSpPr txBox="1">
            <a:spLocks noGrp="1"/>
          </p:cNvSpPr>
          <p:nvPr>
            <p:ph type="title"/>
          </p:nvPr>
        </p:nvSpPr>
        <p:spPr>
          <a:xfrm>
            <a:off x="2925780" y="127315"/>
            <a:ext cx="3090403" cy="504280"/>
          </a:xfrm>
          <a:prstGeom prst="rect">
            <a:avLst/>
          </a:prstGeom>
        </p:spPr>
        <p:txBody>
          <a:bodyPr vert="horz" wrap="square" lIns="0" tIns="11723" rIns="0" bIns="0" rtlCol="0">
            <a:spAutoFit/>
          </a:bodyPr>
          <a:lstStyle/>
          <a:p>
            <a:pPr marL="11430">
              <a:spcBef>
                <a:spcPts val="90"/>
              </a:spcBef>
            </a:pPr>
            <a:r>
              <a:rPr dirty="0" err="1" smtClean="0">
                <a:solidFill>
                  <a:schemeClr val="bg1"/>
                </a:solidFill>
              </a:rPr>
              <a:t>侦听协议</a:t>
            </a:r>
            <a:r>
              <a:rPr lang="en-US" dirty="0" smtClean="0">
                <a:solidFill>
                  <a:schemeClr val="bg1"/>
                </a:solidFill>
              </a:rPr>
              <a:t> </a:t>
            </a:r>
            <a:r>
              <a:rPr lang="en-US" altLang="zh-CN" dirty="0" smtClean="0">
                <a:solidFill>
                  <a:schemeClr val="bg1"/>
                </a:solidFill>
              </a:rPr>
              <a:t>- MESI</a:t>
            </a:r>
            <a:endParaRPr dirty="0">
              <a:solidFill>
                <a:schemeClr val="bg1"/>
              </a:solidFill>
            </a:endParaRPr>
          </a:p>
        </p:txBody>
      </p:sp>
      <p:sp>
        <p:nvSpPr>
          <p:cNvPr id="3" name="object 3"/>
          <p:cNvSpPr txBox="1"/>
          <p:nvPr/>
        </p:nvSpPr>
        <p:spPr>
          <a:xfrm>
            <a:off x="152400" y="990600"/>
            <a:ext cx="8763000" cy="5453071"/>
          </a:xfrm>
          <a:prstGeom prst="rect">
            <a:avLst/>
          </a:prstGeom>
        </p:spPr>
        <p:txBody>
          <a:bodyPr vert="horz" wrap="square" lIns="0" tIns="11723" rIns="0" bIns="0" rtlCol="0">
            <a:spAutoFit/>
          </a:bodyPr>
          <a:lstStyle/>
          <a:p>
            <a:pPr marL="11430">
              <a:spcBef>
                <a:spcPts val="90"/>
              </a:spcBef>
              <a:tabLst>
                <a:tab pos="327660" algn="l"/>
                <a:tab pos="327660" algn="l"/>
              </a:tabLst>
            </a:pPr>
            <a:r>
              <a:rPr lang="en-US" sz="2000" b="1" dirty="0" smtClean="0">
                <a:latin typeface="微软雅黑" panose="020B0503020204020204" pitchFamily="34" charset="-122"/>
                <a:ea typeface="微软雅黑" panose="020B0503020204020204" pitchFamily="34" charset="-122"/>
                <a:cs typeface="宋体" panose="02010600030101010101" pitchFamily="2" charset="-122"/>
              </a:rPr>
              <a:t>MESI:</a:t>
            </a:r>
            <a:endParaRPr lang="en-US" sz="2000" b="1" dirty="0" smtClean="0">
              <a:latin typeface="微软雅黑" panose="020B0503020204020204" pitchFamily="34" charset="-122"/>
              <a:ea typeface="微软雅黑" panose="020B0503020204020204" pitchFamily="34" charset="-122"/>
              <a:cs typeface="宋体" panose="02010600030101010101" pitchFamily="2" charset="-122"/>
            </a:endParaRPr>
          </a:p>
          <a:p>
            <a:pPr marL="285750" indent="-285750">
              <a:lnSpc>
                <a:spcPct val="150000"/>
              </a:lnSpc>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Invalid(</a:t>
            </a:r>
            <a:r>
              <a:rPr lang="zh-CN" altLang="en-US" b="1" dirty="0">
                <a:latin typeface="微软雅黑" panose="020B0503020204020204" pitchFamily="34" charset="-122"/>
                <a:ea typeface="微软雅黑" panose="020B0503020204020204" pitchFamily="34" charset="-122"/>
              </a:rPr>
              <a:t>无效的，记为</a:t>
            </a:r>
            <a:r>
              <a:rPr lang="en-US" altLang="zh-CN" b="1" dirty="0">
                <a:latin typeface="微软雅黑" panose="020B0503020204020204" pitchFamily="34" charset="-122"/>
                <a:ea typeface="微软雅黑" panose="020B0503020204020204" pitchFamily="34" charset="-122"/>
              </a:rPr>
              <a:t>I)</a:t>
            </a:r>
            <a:r>
              <a:rPr lang="zh-CN" altLang="en-US" b="1"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该状态表示相应缓存行中不包含任何内存地址对应的有效副本数据。该状态是缓存条目的初始数据。</a:t>
            </a:r>
            <a:endParaRPr lang="zh-CN" altLang="en-US"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Shared(</a:t>
            </a:r>
            <a:r>
              <a:rPr lang="zh-CN" altLang="en-US" b="1" dirty="0">
                <a:latin typeface="微软雅黑" panose="020B0503020204020204" pitchFamily="34" charset="-122"/>
                <a:ea typeface="微软雅黑" panose="020B0503020204020204" pitchFamily="34" charset="-122"/>
              </a:rPr>
              <a:t>共享的，记为</a:t>
            </a:r>
            <a:r>
              <a:rPr lang="en-US" altLang="zh-CN" b="1" dirty="0">
                <a:latin typeface="微软雅黑" panose="020B0503020204020204" pitchFamily="34" charset="-122"/>
                <a:ea typeface="微软雅黑" panose="020B0503020204020204" pitchFamily="34" charset="-122"/>
              </a:rPr>
              <a:t>S)</a:t>
            </a:r>
            <a:r>
              <a:rPr lang="zh-CN" altLang="en-US" b="1"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该状态表示相应缓存行包含相应内存地址所对应的副本数据。并且，其他处理器上的高速缓存中也可能包含相同内存地址对应的副本数据</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b="1" dirty="0" smtClean="0">
                <a:latin typeface="微软雅黑" panose="020B0503020204020204" pitchFamily="34" charset="-122"/>
                <a:ea typeface="微软雅黑" panose="020B0503020204020204" pitchFamily="34" charset="-122"/>
              </a:rPr>
              <a:t>Exclusive</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独占的，记为</a:t>
            </a:r>
            <a:r>
              <a:rPr lang="en-US" altLang="zh-CN" b="1" dirty="0">
                <a:latin typeface="微软雅黑" panose="020B0503020204020204" pitchFamily="34" charset="-122"/>
                <a:ea typeface="微软雅黑" panose="020B0503020204020204" pitchFamily="34" charset="-122"/>
              </a:rPr>
              <a:t>E)</a:t>
            </a:r>
            <a:r>
              <a:rPr lang="zh-CN" altLang="en-US" b="1"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该状态表示相应缓存行包含相应内存地址所对应的副本数据。并且该缓存行以独占的方式保留了相应内存地址的副本数据，即其它所有处理器上的高速缓存当前都不保留该数据的有效副本。</a:t>
            </a:r>
            <a:r>
              <a:rPr lang="zh-CN" altLang="en-US" sz="1050" i="1" dirty="0">
                <a:solidFill>
                  <a:srgbClr val="FF0000"/>
                </a:solidFill>
                <a:latin typeface="微软雅黑" panose="020B0503020204020204" pitchFamily="34" charset="-122"/>
                <a:ea typeface="微软雅黑" panose="020B0503020204020204" pitchFamily="34" charset="-122"/>
              </a:rPr>
              <a:t>处于该状态的缓存条目，其缓存行中包含的数据与主内存中包含的数据一致。</a:t>
            </a:r>
            <a:endParaRPr lang="zh-CN" altLang="en-US" dirty="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Modified(</a:t>
            </a:r>
            <a:r>
              <a:rPr lang="zh-CN" altLang="en-US" b="1" dirty="0">
                <a:latin typeface="微软雅黑" panose="020B0503020204020204" pitchFamily="34" charset="-122"/>
                <a:ea typeface="微软雅黑" panose="020B0503020204020204" pitchFamily="34" charset="-122"/>
              </a:rPr>
              <a:t>更改过的，记为</a:t>
            </a:r>
            <a:r>
              <a:rPr lang="en-US" altLang="zh-CN" b="1" dirty="0">
                <a:latin typeface="微软雅黑" panose="020B0503020204020204" pitchFamily="34" charset="-122"/>
                <a:ea typeface="微软雅黑" panose="020B0503020204020204" pitchFamily="34" charset="-122"/>
              </a:rPr>
              <a:t>M)</a:t>
            </a:r>
            <a:r>
              <a:rPr lang="zh-CN" altLang="en-US" b="1"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该状态表示相应的缓存行包含对相应内存地址所做的更新。由于</a:t>
            </a:r>
            <a:r>
              <a:rPr lang="en-US" altLang="zh-CN" dirty="0">
                <a:latin typeface="微软雅黑" panose="020B0503020204020204" pitchFamily="34" charset="-122"/>
                <a:ea typeface="微软雅黑" panose="020B0503020204020204" pitchFamily="34" charset="-122"/>
              </a:rPr>
              <a:t>MESI</a:t>
            </a:r>
            <a:r>
              <a:rPr lang="zh-CN" altLang="en-US" dirty="0">
                <a:latin typeface="微软雅黑" panose="020B0503020204020204" pitchFamily="34" charset="-122"/>
                <a:ea typeface="微软雅黑" panose="020B0503020204020204" pitchFamily="34" charset="-122"/>
              </a:rPr>
              <a:t>协议中任意一个时刻只能有一个处理器对同一内存地址对应的数据进行更新，因此在多个处理器上的高速缓存中</a:t>
            </a:r>
            <a:r>
              <a:rPr lang="en-US" altLang="zh-CN" dirty="0">
                <a:latin typeface="微软雅黑" panose="020B0503020204020204" pitchFamily="34" charset="-122"/>
                <a:ea typeface="微软雅黑" panose="020B0503020204020204" pitchFamily="34" charset="-122"/>
              </a:rPr>
              <a:t>Tag</a:t>
            </a:r>
            <a:r>
              <a:rPr lang="zh-CN" altLang="en-US" dirty="0">
                <a:latin typeface="微软雅黑" panose="020B0503020204020204" pitchFamily="34" charset="-122"/>
                <a:ea typeface="微软雅黑" panose="020B0503020204020204" pitchFamily="34" charset="-122"/>
              </a:rPr>
              <a:t>值相同的缓存条目中，任意一个时刻只能有一个缓存条目处于该状态。</a:t>
            </a:r>
            <a:r>
              <a:rPr lang="zh-CN" altLang="en-US" sz="1000" i="1" dirty="0">
                <a:solidFill>
                  <a:srgbClr val="FF0000"/>
                </a:solidFill>
                <a:latin typeface="微软雅黑" panose="020B0503020204020204" pitchFamily="34" charset="-122"/>
                <a:ea typeface="微软雅黑" panose="020B0503020204020204" pitchFamily="34" charset="-122"/>
              </a:rPr>
              <a:t>处于该状态的缓存条目，其缓存行中包含的数据与主内存中包含的数据不一致。</a:t>
            </a:r>
            <a:endParaRPr lang="zh-CN" altLang="en-US" dirty="0">
              <a:solidFill>
                <a:srgbClr val="FF0000"/>
              </a:solidFill>
              <a:latin typeface="微软雅黑" panose="020B0503020204020204" pitchFamily="34" charset="-122"/>
              <a:ea typeface="微软雅黑" panose="020B0503020204020204" pitchFamily="34" charset="-122"/>
            </a:endParaRPr>
          </a:p>
          <a:p>
            <a:pPr marL="11430">
              <a:spcBef>
                <a:spcPts val="90"/>
              </a:spcBef>
              <a:tabLst>
                <a:tab pos="327660" algn="l"/>
                <a:tab pos="327660" algn="l"/>
              </a:tabLst>
            </a:pPr>
            <a:endParaRPr sz="2000" dirty="0">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5780" y="127315"/>
            <a:ext cx="3090403" cy="504280"/>
          </a:xfrm>
          <a:prstGeom prst="rect">
            <a:avLst/>
          </a:prstGeom>
        </p:spPr>
        <p:txBody>
          <a:bodyPr vert="horz" wrap="square" lIns="0" tIns="11723" rIns="0" bIns="0" rtlCol="0">
            <a:spAutoFit/>
          </a:bodyPr>
          <a:lstStyle/>
          <a:p>
            <a:pPr marL="11430">
              <a:spcBef>
                <a:spcPts val="90"/>
              </a:spcBef>
            </a:pPr>
            <a:r>
              <a:rPr dirty="0" err="1" smtClean="0">
                <a:solidFill>
                  <a:schemeClr val="bg1"/>
                </a:solidFill>
              </a:rPr>
              <a:t>侦听协议</a:t>
            </a:r>
            <a:r>
              <a:rPr lang="en-US" dirty="0" smtClean="0">
                <a:solidFill>
                  <a:schemeClr val="bg1"/>
                </a:solidFill>
              </a:rPr>
              <a:t> </a:t>
            </a:r>
            <a:r>
              <a:rPr lang="en-US" altLang="zh-CN" dirty="0" smtClean="0">
                <a:solidFill>
                  <a:schemeClr val="bg1"/>
                </a:solidFill>
              </a:rPr>
              <a:t>- MESI</a:t>
            </a:r>
            <a:endParaRPr dirty="0">
              <a:solidFill>
                <a:schemeClr val="bg1"/>
              </a:solidFill>
            </a:endParaRPr>
          </a:p>
        </p:txBody>
      </p:sp>
      <p:sp>
        <p:nvSpPr>
          <p:cNvPr id="3" name="object 3"/>
          <p:cNvSpPr txBox="1"/>
          <p:nvPr/>
        </p:nvSpPr>
        <p:spPr>
          <a:xfrm>
            <a:off x="228600" y="990600"/>
            <a:ext cx="8229600" cy="1281416"/>
          </a:xfrm>
          <a:prstGeom prst="rect">
            <a:avLst/>
          </a:prstGeom>
        </p:spPr>
        <p:txBody>
          <a:bodyPr vert="horz" wrap="square" lIns="0" tIns="11723" rIns="0" bIns="0" rtlCol="0">
            <a:spAutoFit/>
          </a:bodyPr>
          <a:lstStyle/>
          <a:p>
            <a:pPr marL="11430">
              <a:spcBef>
                <a:spcPts val="90"/>
              </a:spcBef>
              <a:tabLst>
                <a:tab pos="327660" algn="l"/>
                <a:tab pos="327660" algn="l"/>
              </a:tabLst>
            </a:pPr>
            <a:r>
              <a:rPr lang="zh-CN" altLang="en-US" sz="2000" b="1" dirty="0">
                <a:latin typeface="微软雅黑" panose="020B0503020204020204" pitchFamily="34" charset="-122"/>
                <a:ea typeface="微软雅黑" panose="020B0503020204020204" pitchFamily="34" charset="-122"/>
                <a:cs typeface="宋体" panose="02010600030101010101" pitchFamily="2" charset="-122"/>
              </a:rPr>
              <a:t>案例</a:t>
            </a:r>
            <a:r>
              <a:rPr lang="en-US" sz="2000" b="1" dirty="0" smtClean="0">
                <a:latin typeface="微软雅黑" panose="020B0503020204020204" pitchFamily="34" charset="-122"/>
                <a:ea typeface="微软雅黑" panose="020B0503020204020204" pitchFamily="34" charset="-122"/>
                <a:cs typeface="宋体" panose="02010600030101010101" pitchFamily="2" charset="-122"/>
              </a:rPr>
              <a:t>:</a:t>
            </a:r>
            <a:endParaRPr lang="en-US" sz="2000" b="1" dirty="0" smtClean="0">
              <a:latin typeface="微软雅黑" panose="020B0503020204020204" pitchFamily="34" charset="-122"/>
              <a:ea typeface="微软雅黑" panose="020B0503020204020204" pitchFamily="34" charset="-122"/>
              <a:cs typeface="宋体" panose="02010600030101010101" pitchFamily="2" charset="-122"/>
            </a:endParaRPr>
          </a:p>
          <a:p>
            <a:pPr marL="11430">
              <a:spcBef>
                <a:spcPts val="90"/>
              </a:spcBef>
              <a:tabLst>
                <a:tab pos="327660" algn="l"/>
                <a:tab pos="327660" algn="l"/>
              </a:tabLst>
            </a:pPr>
            <a:r>
              <a:rPr lang="en-US" altLang="zh-CN" sz="2000" b="1" dirty="0" smtClean="0">
                <a:latin typeface="微软雅黑" panose="020B0503020204020204" pitchFamily="34" charset="-122"/>
                <a:ea typeface="微软雅黑" panose="020B0503020204020204" pitchFamily="34" charset="-122"/>
              </a:rPr>
              <a:t>Shared: </a:t>
            </a:r>
            <a:r>
              <a:rPr lang="en-US" altLang="zh-CN" sz="2000" dirty="0" smtClean="0">
                <a:latin typeface="微软雅黑" panose="020B0503020204020204" pitchFamily="34" charset="-122"/>
                <a:ea typeface="微软雅黑" panose="020B0503020204020204" pitchFamily="34" charset="-122"/>
              </a:rPr>
              <a:t>write through (</a:t>
            </a:r>
            <a:r>
              <a:rPr lang="zh-CN" altLang="en-US" sz="2000" dirty="0" smtClean="0">
                <a:latin typeface="微软雅黑" panose="020B0503020204020204" pitchFamily="34" charset="-122"/>
                <a:ea typeface="微软雅黑" panose="020B0503020204020204" pitchFamily="34" charset="-122"/>
              </a:rPr>
              <a:t>写直达</a:t>
            </a:r>
            <a:r>
              <a:rPr lang="en-US" altLang="zh-CN"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11430">
              <a:spcBef>
                <a:spcPts val="90"/>
              </a:spcBef>
              <a:tabLst>
                <a:tab pos="327660" algn="l"/>
                <a:tab pos="327660" algn="l"/>
              </a:tabLst>
            </a:pPr>
            <a:r>
              <a:rPr lang="en-US" altLang="zh-CN" sz="2000" b="1" dirty="0" smtClean="0">
                <a:latin typeface="微软雅黑" panose="020B0503020204020204" pitchFamily="34" charset="-122"/>
                <a:ea typeface="微软雅黑" panose="020B0503020204020204" pitchFamily="34" charset="-122"/>
              </a:rPr>
              <a:t>Exclusive or Modified: </a:t>
            </a:r>
            <a:r>
              <a:rPr lang="en-US" altLang="zh-CN" sz="2000" dirty="0" smtClean="0">
                <a:latin typeface="微软雅黑" panose="020B0503020204020204" pitchFamily="34" charset="-122"/>
                <a:ea typeface="微软雅黑" panose="020B0503020204020204" pitchFamily="34" charset="-122"/>
              </a:rPr>
              <a:t>write-back</a:t>
            </a:r>
            <a:r>
              <a:rPr lang="zh-CN" altLang="en-US" sz="2000" dirty="0" smtClean="0">
                <a:latin typeface="微软雅黑" panose="020B0503020204020204" pitchFamily="34" charset="-122"/>
                <a:ea typeface="微软雅黑" panose="020B0503020204020204" pitchFamily="34" charset="-122"/>
              </a:rPr>
              <a:t>（写回）</a:t>
            </a:r>
            <a:endParaRPr lang="zh-CN" altLang="en-US" dirty="0">
              <a:latin typeface="微软雅黑" panose="020B0503020204020204" pitchFamily="34" charset="-122"/>
              <a:ea typeface="微软雅黑" panose="020B0503020204020204" pitchFamily="34" charset="-122"/>
            </a:endParaRPr>
          </a:p>
          <a:p>
            <a:pPr marL="11430">
              <a:spcBef>
                <a:spcPts val="90"/>
              </a:spcBef>
              <a:tabLst>
                <a:tab pos="327660" algn="l"/>
                <a:tab pos="327660" algn="l"/>
              </a:tabLst>
            </a:pPr>
            <a:endParaRPr sz="2000" dirty="0">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5780" y="127315"/>
            <a:ext cx="3090403" cy="504280"/>
          </a:xfrm>
          <a:prstGeom prst="rect">
            <a:avLst/>
          </a:prstGeom>
        </p:spPr>
        <p:txBody>
          <a:bodyPr vert="horz" wrap="square" lIns="0" tIns="11723" rIns="0" bIns="0" rtlCol="0">
            <a:spAutoFit/>
          </a:bodyPr>
          <a:lstStyle/>
          <a:p>
            <a:pPr marL="11430">
              <a:spcBef>
                <a:spcPts val="90"/>
              </a:spcBef>
            </a:pPr>
            <a:r>
              <a:rPr dirty="0" err="1" smtClean="0">
                <a:solidFill>
                  <a:schemeClr val="bg1"/>
                </a:solidFill>
              </a:rPr>
              <a:t>侦听协议</a:t>
            </a:r>
            <a:r>
              <a:rPr lang="en-US" dirty="0" smtClean="0">
                <a:solidFill>
                  <a:schemeClr val="bg1"/>
                </a:solidFill>
              </a:rPr>
              <a:t> </a:t>
            </a:r>
            <a:r>
              <a:rPr lang="en-US" altLang="zh-CN" dirty="0" smtClean="0">
                <a:solidFill>
                  <a:schemeClr val="bg1"/>
                </a:solidFill>
              </a:rPr>
              <a:t>- MESI</a:t>
            </a:r>
            <a:endParaRPr dirty="0">
              <a:solidFill>
                <a:schemeClr val="bg1"/>
              </a:solidFill>
            </a:endParaRPr>
          </a:p>
        </p:txBody>
      </p:sp>
      <p:sp>
        <p:nvSpPr>
          <p:cNvPr id="3" name="object 3"/>
          <p:cNvSpPr txBox="1"/>
          <p:nvPr/>
        </p:nvSpPr>
        <p:spPr>
          <a:xfrm>
            <a:off x="228600" y="990600"/>
            <a:ext cx="8229600" cy="319614"/>
          </a:xfrm>
          <a:prstGeom prst="rect">
            <a:avLst/>
          </a:prstGeom>
        </p:spPr>
        <p:txBody>
          <a:bodyPr vert="horz" wrap="square" lIns="0" tIns="11723" rIns="0" bIns="0" rtlCol="0">
            <a:spAutoFit/>
          </a:bodyPr>
          <a:lstStyle/>
          <a:p>
            <a:pPr marL="11430">
              <a:spcBef>
                <a:spcPts val="90"/>
              </a:spcBef>
              <a:tabLst>
                <a:tab pos="327660" algn="l"/>
                <a:tab pos="327660" algn="l"/>
              </a:tabLst>
            </a:pPr>
            <a:r>
              <a:rPr lang="zh-CN" altLang="en-US" sz="2000" b="1" dirty="0">
                <a:latin typeface="微软雅黑" panose="020B0503020204020204" pitchFamily="34" charset="-122"/>
                <a:ea typeface="微软雅黑" panose="020B0503020204020204" pitchFamily="34" charset="-122"/>
                <a:cs typeface="宋体" panose="02010600030101010101" pitchFamily="2" charset="-122"/>
              </a:rPr>
              <a:t>案例</a:t>
            </a:r>
            <a:r>
              <a:rPr lang="en-US" sz="2000" b="1" dirty="0" smtClean="0">
                <a:latin typeface="微软雅黑" panose="020B0503020204020204" pitchFamily="34" charset="-122"/>
                <a:ea typeface="微软雅黑" panose="020B0503020204020204" pitchFamily="34" charset="-122"/>
                <a:cs typeface="宋体" panose="02010600030101010101" pitchFamily="2" charset="-122"/>
              </a:rPr>
              <a:t>:</a:t>
            </a:r>
            <a:endParaRPr lang="en-US" sz="2000" b="1" dirty="0" smtClean="0">
              <a:latin typeface="微软雅黑" panose="020B0503020204020204" pitchFamily="34" charset="-122"/>
              <a:ea typeface="微软雅黑" panose="020B0503020204020204" pitchFamily="34" charset="-122"/>
              <a:cs typeface="宋体" panose="02010600030101010101" pitchFamily="2" charset="-122"/>
            </a:endParaRPr>
          </a:p>
        </p:txBody>
      </p:sp>
      <p:graphicFrame>
        <p:nvGraphicFramePr>
          <p:cNvPr id="6" name="表格 5"/>
          <p:cNvGraphicFramePr>
            <a:graphicFrameLocks noGrp="1"/>
          </p:cNvGraphicFramePr>
          <p:nvPr/>
        </p:nvGraphicFramePr>
        <p:xfrm>
          <a:off x="5692197" y="888034"/>
          <a:ext cx="1905000" cy="1660732"/>
        </p:xfrm>
        <a:graphic>
          <a:graphicData uri="http://schemas.openxmlformats.org/drawingml/2006/table">
            <a:tbl>
              <a:tblPr firstRow="1" bandRow="1">
                <a:tableStyleId>{5940675A-B579-460E-94D1-54222C63F5DA}</a:tableStyleId>
              </a:tblPr>
              <a:tblGrid>
                <a:gridCol w="952500"/>
                <a:gridCol w="952500"/>
              </a:tblGrid>
              <a:tr h="415183">
                <a:tc>
                  <a:txBody>
                    <a:bodyPr/>
                    <a:lstStyle/>
                    <a:p>
                      <a:pPr algn="ctr"/>
                      <a:r>
                        <a:rPr lang="zh-CN" altLang="en-US" b="1" dirty="0" smtClean="0">
                          <a:latin typeface="微软雅黑" panose="020B0503020204020204" pitchFamily="34" charset="-122"/>
                          <a:ea typeface="微软雅黑" panose="020B0503020204020204" pitchFamily="34" charset="-122"/>
                        </a:rPr>
                        <a:t>地址</a:t>
                      </a:r>
                      <a:endParaRPr lang="zh-CN" altLang="en-US" b="1" dirty="0">
                        <a:latin typeface="微软雅黑" panose="020B0503020204020204" pitchFamily="34" charset="-122"/>
                        <a:ea typeface="微软雅黑" panose="020B0503020204020204" pitchFamily="34" charset="-122"/>
                      </a:endParaRPr>
                    </a:p>
                  </a:txBody>
                  <a:tcPr/>
                </a:tc>
                <a:tc>
                  <a:txBody>
                    <a:bodyPr/>
                    <a:lstStyle/>
                    <a:p>
                      <a:pPr algn="ctr"/>
                      <a:r>
                        <a:rPr lang="zh-CN" altLang="en-US" b="1" dirty="0" smtClean="0">
                          <a:latin typeface="微软雅黑" panose="020B0503020204020204" pitchFamily="34" charset="-122"/>
                          <a:ea typeface="微软雅黑" panose="020B0503020204020204" pitchFamily="34" charset="-122"/>
                        </a:rPr>
                        <a:t>数据</a:t>
                      </a:r>
                      <a:endParaRPr lang="zh-CN" altLang="en-US" b="1" dirty="0">
                        <a:latin typeface="微软雅黑" panose="020B0503020204020204" pitchFamily="34" charset="-122"/>
                        <a:ea typeface="微软雅黑" panose="020B0503020204020204" pitchFamily="34" charset="-122"/>
                      </a:endParaRPr>
                    </a:p>
                  </a:txBody>
                  <a:tcPr/>
                </a:tc>
              </a:tr>
              <a:tr h="415183">
                <a:tc>
                  <a:txBody>
                    <a:bodyPr/>
                    <a:lstStyle/>
                    <a:p>
                      <a:pPr algn="ctr"/>
                      <a:endParaRPr lang="zh-CN" altLang="en-US" b="1" dirty="0">
                        <a:latin typeface="微软雅黑" panose="020B0503020204020204" pitchFamily="34" charset="-122"/>
                        <a:ea typeface="微软雅黑" panose="020B0503020204020204" pitchFamily="34" charset="-122"/>
                      </a:endParaRPr>
                    </a:p>
                  </a:txBody>
                  <a:tcPr/>
                </a:tc>
                <a:tc>
                  <a:txBody>
                    <a:bodyPr/>
                    <a:lstStyle/>
                    <a:p>
                      <a:pPr algn="ctr"/>
                      <a:endParaRPr lang="zh-CN" altLang="en-US" b="1" dirty="0">
                        <a:latin typeface="微软雅黑" panose="020B0503020204020204" pitchFamily="34" charset="-122"/>
                        <a:ea typeface="微软雅黑" panose="020B0503020204020204" pitchFamily="34" charset="-122"/>
                      </a:endParaRPr>
                    </a:p>
                  </a:txBody>
                  <a:tcPr/>
                </a:tc>
              </a:tr>
              <a:tr h="415183">
                <a:tc>
                  <a:txBody>
                    <a:bodyPr/>
                    <a:lstStyle/>
                    <a:p>
                      <a:pPr algn="ctr"/>
                      <a:r>
                        <a:rPr lang="en-US" altLang="zh-CN" b="1" dirty="0" smtClean="0">
                          <a:latin typeface="微软雅黑" panose="020B0503020204020204" pitchFamily="34" charset="-122"/>
                          <a:ea typeface="微软雅黑" panose="020B0503020204020204" pitchFamily="34" charset="-122"/>
                        </a:rPr>
                        <a:t>X</a:t>
                      </a:r>
                      <a:endParaRPr lang="zh-CN" altLang="en-US" b="1" dirty="0">
                        <a:latin typeface="微软雅黑" panose="020B0503020204020204" pitchFamily="34" charset="-122"/>
                        <a:ea typeface="微软雅黑" panose="020B0503020204020204" pitchFamily="34" charset="-122"/>
                      </a:endParaRPr>
                    </a:p>
                  </a:txBody>
                  <a:tcPr>
                    <a:solidFill>
                      <a:srgbClr val="FFC000"/>
                    </a:solidFill>
                  </a:tcPr>
                </a:tc>
                <a:tc>
                  <a:txBody>
                    <a:bodyPr/>
                    <a:lstStyle/>
                    <a:p>
                      <a:pPr algn="ctr"/>
                      <a:r>
                        <a:rPr lang="en-US" altLang="zh-CN" b="1" dirty="0" smtClean="0">
                          <a:latin typeface="微软雅黑" panose="020B0503020204020204" pitchFamily="34" charset="-122"/>
                          <a:ea typeface="微软雅黑" panose="020B0503020204020204" pitchFamily="34" charset="-122"/>
                        </a:rPr>
                        <a:t>3</a:t>
                      </a:r>
                      <a:endParaRPr lang="zh-CN" altLang="en-US" b="1" dirty="0">
                        <a:latin typeface="微软雅黑" panose="020B0503020204020204" pitchFamily="34" charset="-122"/>
                        <a:ea typeface="微软雅黑" panose="020B0503020204020204" pitchFamily="34" charset="-122"/>
                      </a:endParaRPr>
                    </a:p>
                  </a:txBody>
                  <a:tcPr>
                    <a:solidFill>
                      <a:srgbClr val="FFC000"/>
                    </a:solidFill>
                  </a:tcPr>
                </a:tc>
              </a:tr>
              <a:tr h="415183">
                <a:tc>
                  <a:txBody>
                    <a:bodyPr/>
                    <a:lstStyle/>
                    <a:p>
                      <a:pPr algn="ctr"/>
                      <a:endParaRPr lang="zh-CN" altLang="en-US" b="1">
                        <a:latin typeface="微软雅黑" panose="020B0503020204020204" pitchFamily="34" charset="-122"/>
                        <a:ea typeface="微软雅黑" panose="020B0503020204020204" pitchFamily="34" charset="-122"/>
                      </a:endParaRPr>
                    </a:p>
                  </a:txBody>
                  <a:tcPr/>
                </a:tc>
                <a:tc>
                  <a:txBody>
                    <a:bodyPr/>
                    <a:lstStyle/>
                    <a:p>
                      <a:pPr algn="ctr"/>
                      <a:endParaRPr lang="zh-CN" altLang="en-US" b="1" dirty="0">
                        <a:latin typeface="微软雅黑" panose="020B0503020204020204" pitchFamily="34" charset="-122"/>
                        <a:ea typeface="微软雅黑" panose="020B0503020204020204" pitchFamily="34" charset="-122"/>
                      </a:endParaRPr>
                    </a:p>
                  </a:txBody>
                  <a:tcPr/>
                </a:tc>
              </a:tr>
            </a:tbl>
          </a:graphicData>
        </a:graphic>
      </p:graphicFrame>
      <p:graphicFrame>
        <p:nvGraphicFramePr>
          <p:cNvPr id="7" name="表格 6"/>
          <p:cNvGraphicFramePr>
            <a:graphicFrameLocks noGrp="1"/>
          </p:cNvGraphicFramePr>
          <p:nvPr/>
        </p:nvGraphicFramePr>
        <p:xfrm>
          <a:off x="3728934" y="4607756"/>
          <a:ext cx="2189637" cy="835648"/>
        </p:xfrm>
        <a:graphic>
          <a:graphicData uri="http://schemas.openxmlformats.org/drawingml/2006/table">
            <a:tbl>
              <a:tblPr firstRow="1" bandRow="1">
                <a:tableStyleId>{5940675A-B579-460E-94D1-54222C63F5DA}</a:tableStyleId>
              </a:tblPr>
              <a:tblGrid>
                <a:gridCol w="437267"/>
                <a:gridCol w="837970"/>
                <a:gridCol w="914400"/>
              </a:tblGrid>
              <a:tr h="417824">
                <a:tc>
                  <a:txBody>
                    <a:bodyPr/>
                    <a:lstStyle/>
                    <a:p>
                      <a:endParaRPr lang="zh-CN" altLang="en-US" dirty="0"/>
                    </a:p>
                  </a:txBody>
                  <a:tcPr>
                    <a:solidFill>
                      <a:srgbClr val="92D050"/>
                    </a:solidFill>
                  </a:tcPr>
                </a:tc>
                <a:tc>
                  <a:txBody>
                    <a:bodyPr/>
                    <a:lstStyle/>
                    <a:p>
                      <a:endParaRPr lang="zh-CN" altLang="en-US" dirty="0"/>
                    </a:p>
                  </a:txBody>
                  <a:tcPr>
                    <a:solidFill>
                      <a:srgbClr val="92D050"/>
                    </a:solidFill>
                  </a:tcPr>
                </a:tc>
                <a:tc>
                  <a:txBody>
                    <a:bodyPr/>
                    <a:lstStyle/>
                    <a:p>
                      <a:endParaRPr lang="zh-CN" altLang="en-US" dirty="0"/>
                    </a:p>
                  </a:txBody>
                  <a:tcPr>
                    <a:solidFill>
                      <a:srgbClr val="92D050"/>
                    </a:solidFill>
                  </a:tcPr>
                </a:tc>
              </a:tr>
              <a:tr h="417824">
                <a:tc>
                  <a:txBody>
                    <a:bodyPr/>
                    <a:lstStyle/>
                    <a:p>
                      <a:endParaRPr lang="zh-CN" altLang="en-US"/>
                    </a:p>
                  </a:txBody>
                  <a:tcPr/>
                </a:tc>
                <a:tc>
                  <a:txBody>
                    <a:bodyPr/>
                    <a:lstStyle/>
                    <a:p>
                      <a:endParaRPr lang="zh-CN" altLang="en-US" dirty="0"/>
                    </a:p>
                  </a:txBody>
                  <a:tcPr/>
                </a:tc>
                <a:tc>
                  <a:txBody>
                    <a:bodyPr/>
                    <a:lstStyle/>
                    <a:p>
                      <a:endParaRPr lang="zh-CN" altLang="en-US" dirty="0"/>
                    </a:p>
                  </a:txBody>
                  <a:tcPr/>
                </a:tc>
              </a:tr>
            </a:tbl>
          </a:graphicData>
        </a:graphic>
      </p:graphicFrame>
      <p:graphicFrame>
        <p:nvGraphicFramePr>
          <p:cNvPr id="8" name="表格 7"/>
          <p:cNvGraphicFramePr>
            <a:graphicFrameLocks noGrp="1"/>
          </p:cNvGraphicFramePr>
          <p:nvPr/>
        </p:nvGraphicFramePr>
        <p:xfrm>
          <a:off x="6644697" y="4612592"/>
          <a:ext cx="2189637" cy="835648"/>
        </p:xfrm>
        <a:graphic>
          <a:graphicData uri="http://schemas.openxmlformats.org/drawingml/2006/table">
            <a:tbl>
              <a:tblPr firstRow="1" bandRow="1">
                <a:tableStyleId>{5940675A-B579-460E-94D1-54222C63F5DA}</a:tableStyleId>
              </a:tblPr>
              <a:tblGrid>
                <a:gridCol w="437267"/>
                <a:gridCol w="837970"/>
                <a:gridCol w="914400"/>
              </a:tblGrid>
              <a:tr h="417824">
                <a:tc>
                  <a:txBody>
                    <a:bodyPr/>
                    <a:lstStyle/>
                    <a:p>
                      <a:endParaRPr lang="zh-CN" altLang="en-US" dirty="0"/>
                    </a:p>
                  </a:txBody>
                  <a:tcPr>
                    <a:solidFill>
                      <a:srgbClr val="92D050"/>
                    </a:solidFill>
                  </a:tcPr>
                </a:tc>
                <a:tc>
                  <a:txBody>
                    <a:bodyPr/>
                    <a:lstStyle/>
                    <a:p>
                      <a:endParaRPr lang="zh-CN" altLang="en-US" dirty="0"/>
                    </a:p>
                  </a:txBody>
                  <a:tcPr>
                    <a:solidFill>
                      <a:srgbClr val="92D050"/>
                    </a:solidFill>
                  </a:tcPr>
                </a:tc>
                <a:tc>
                  <a:txBody>
                    <a:bodyPr/>
                    <a:lstStyle/>
                    <a:p>
                      <a:endParaRPr lang="zh-CN" altLang="en-US" dirty="0"/>
                    </a:p>
                  </a:txBody>
                  <a:tcPr>
                    <a:solidFill>
                      <a:srgbClr val="92D050"/>
                    </a:solidFill>
                  </a:tcPr>
                </a:tc>
              </a:tr>
              <a:tr h="417824">
                <a:tc>
                  <a:txBody>
                    <a:bodyPr/>
                    <a:lstStyle/>
                    <a:p>
                      <a:endParaRPr lang="zh-CN" altLang="en-US"/>
                    </a:p>
                  </a:txBody>
                  <a:tcPr/>
                </a:tc>
                <a:tc>
                  <a:txBody>
                    <a:bodyPr/>
                    <a:lstStyle/>
                    <a:p>
                      <a:endParaRPr lang="zh-CN" altLang="en-US" dirty="0"/>
                    </a:p>
                  </a:txBody>
                  <a:tcPr/>
                </a:tc>
                <a:tc>
                  <a:txBody>
                    <a:bodyPr/>
                    <a:lstStyle/>
                    <a:p>
                      <a:endParaRPr lang="zh-CN" altLang="en-US" dirty="0"/>
                    </a:p>
                  </a:txBody>
                  <a:tcPr/>
                </a:tc>
              </a:tr>
            </a:tbl>
          </a:graphicData>
        </a:graphic>
      </p:graphicFrame>
      <p:sp>
        <p:nvSpPr>
          <p:cNvPr id="9" name="矩形 8"/>
          <p:cNvSpPr/>
          <p:nvPr/>
        </p:nvSpPr>
        <p:spPr>
          <a:xfrm>
            <a:off x="4290353" y="6019800"/>
            <a:ext cx="1066800" cy="762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CPU 0</a:t>
            </a:r>
            <a:endParaRPr lang="zh-CN" altLang="en-US" sz="2400" b="1" dirty="0">
              <a:solidFill>
                <a:schemeClr val="tx1"/>
              </a:solidFill>
            </a:endParaRPr>
          </a:p>
        </p:txBody>
      </p:sp>
      <p:sp>
        <p:nvSpPr>
          <p:cNvPr id="10" name="矩形 9"/>
          <p:cNvSpPr/>
          <p:nvPr/>
        </p:nvSpPr>
        <p:spPr>
          <a:xfrm>
            <a:off x="7206116" y="6019800"/>
            <a:ext cx="1066800" cy="762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CPU 1</a:t>
            </a:r>
            <a:endParaRPr lang="zh-CN" altLang="en-US" sz="2400" b="1" dirty="0">
              <a:solidFill>
                <a:schemeClr val="tx1"/>
              </a:solidFill>
            </a:endParaRPr>
          </a:p>
        </p:txBody>
      </p:sp>
      <p:sp>
        <p:nvSpPr>
          <p:cNvPr id="11" name="矩形 10"/>
          <p:cNvSpPr/>
          <p:nvPr/>
        </p:nvSpPr>
        <p:spPr>
          <a:xfrm>
            <a:off x="7739515" y="888034"/>
            <a:ext cx="1175643" cy="646331"/>
          </a:xfrm>
          <a:prstGeom prst="rect">
            <a:avLst/>
          </a:prstGeom>
        </p:spPr>
        <p:txBody>
          <a:bodyPr wrap="none">
            <a:spAutoFit/>
          </a:bodyPr>
          <a:lstStyle/>
          <a:p>
            <a:pPr algn="ctr"/>
            <a:r>
              <a:rPr lang="en-US" altLang="zh-CN" b="1" dirty="0" smtClean="0">
                <a:latin typeface="微软雅黑" panose="020B0503020204020204" pitchFamily="34" charset="-122"/>
                <a:ea typeface="微软雅黑" panose="020B0503020204020204" pitchFamily="34" charset="-122"/>
              </a:rPr>
              <a:t>Main</a:t>
            </a:r>
            <a:endParaRPr lang="en-US" altLang="zh-CN" b="1" dirty="0" smtClean="0">
              <a:latin typeface="微软雅黑" panose="020B0503020204020204" pitchFamily="34" charset="-122"/>
              <a:ea typeface="微软雅黑" panose="020B0503020204020204" pitchFamily="34" charset="-122"/>
            </a:endParaRPr>
          </a:p>
          <a:p>
            <a:pPr algn="ctr"/>
            <a:r>
              <a:rPr lang="en-US" altLang="zh-CN" b="1" dirty="0" smtClean="0">
                <a:latin typeface="微软雅黑" panose="020B0503020204020204" pitchFamily="34" charset="-122"/>
                <a:ea typeface="微软雅黑" panose="020B0503020204020204" pitchFamily="34" charset="-122"/>
              </a:rPr>
              <a:t>M</a:t>
            </a:r>
            <a:r>
              <a:rPr lang="en-US" altLang="zh-CN" b="1" dirty="0" smtClean="0">
                <a:latin typeface="微软雅黑" panose="020B0503020204020204" pitchFamily="34" charset="-122"/>
                <a:ea typeface="微软雅黑" panose="020B0503020204020204" pitchFamily="34" charset="-122"/>
              </a:rPr>
              <a:t>em</a:t>
            </a:r>
            <a:r>
              <a:rPr lang="en-US" altLang="zh-CN" b="1" dirty="0" smtClean="0">
                <a:latin typeface="微软雅黑" panose="020B0503020204020204" pitchFamily="34" charset="-122"/>
                <a:ea typeface="微软雅黑" panose="020B0503020204020204" pitchFamily="34" charset="-122"/>
              </a:rPr>
              <a:t>ory</a:t>
            </a:r>
            <a:endParaRPr lang="zh-CN" altLang="en-US" b="1" dirty="0">
              <a:latin typeface="微软雅黑" panose="020B0503020204020204" pitchFamily="34" charset="-122"/>
              <a:ea typeface="微软雅黑" panose="020B0503020204020204" pitchFamily="34" charset="-122"/>
            </a:endParaRPr>
          </a:p>
        </p:txBody>
      </p:sp>
      <p:sp>
        <p:nvSpPr>
          <p:cNvPr id="12" name="左右箭头 11"/>
          <p:cNvSpPr/>
          <p:nvPr/>
        </p:nvSpPr>
        <p:spPr>
          <a:xfrm>
            <a:off x="2971800" y="2999636"/>
            <a:ext cx="6045888" cy="229785"/>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3" name="左右箭头 12"/>
          <p:cNvSpPr/>
          <p:nvPr/>
        </p:nvSpPr>
        <p:spPr>
          <a:xfrm>
            <a:off x="2971799" y="3530465"/>
            <a:ext cx="6036363" cy="229785"/>
          </a:xfrm>
          <a:prstGeom prst="lef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4" name="左右箭头 13"/>
          <p:cNvSpPr/>
          <p:nvPr/>
        </p:nvSpPr>
        <p:spPr>
          <a:xfrm>
            <a:off x="3429000" y="4031360"/>
            <a:ext cx="5588688" cy="229785"/>
          </a:xfrm>
          <a:prstGeom prst="lef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5" name="左右箭头 14"/>
          <p:cNvSpPr/>
          <p:nvPr/>
        </p:nvSpPr>
        <p:spPr>
          <a:xfrm rot="5400000">
            <a:off x="5661219" y="2983816"/>
            <a:ext cx="939713" cy="229785"/>
          </a:xfrm>
          <a:prstGeom prst="lef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6" name="左右箭头 15"/>
          <p:cNvSpPr/>
          <p:nvPr/>
        </p:nvSpPr>
        <p:spPr>
          <a:xfrm rot="5400000">
            <a:off x="6891174" y="2710645"/>
            <a:ext cx="419148" cy="229785"/>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7" name="左右箭头 16"/>
          <p:cNvSpPr/>
          <p:nvPr/>
        </p:nvSpPr>
        <p:spPr>
          <a:xfrm rot="5400000">
            <a:off x="7665990" y="3781903"/>
            <a:ext cx="1403166" cy="229785"/>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8" name="左右箭头 17"/>
          <p:cNvSpPr/>
          <p:nvPr/>
        </p:nvSpPr>
        <p:spPr>
          <a:xfrm rot="5400000">
            <a:off x="7071555" y="4031360"/>
            <a:ext cx="843400" cy="229785"/>
          </a:xfrm>
          <a:prstGeom prst="lef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0" name="左右箭头 19"/>
          <p:cNvSpPr/>
          <p:nvPr/>
        </p:nvSpPr>
        <p:spPr>
          <a:xfrm rot="5400000">
            <a:off x="4156667" y="4051479"/>
            <a:ext cx="843400" cy="229785"/>
          </a:xfrm>
          <a:prstGeom prst="lef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1" name="左右箭头 20"/>
          <p:cNvSpPr/>
          <p:nvPr/>
        </p:nvSpPr>
        <p:spPr>
          <a:xfrm rot="5400000">
            <a:off x="3734085" y="4279798"/>
            <a:ext cx="407377" cy="229785"/>
          </a:xfrm>
          <a:prstGeom prst="lef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2" name="左右箭头 21"/>
          <p:cNvSpPr/>
          <p:nvPr/>
        </p:nvSpPr>
        <p:spPr>
          <a:xfrm rot="5400000">
            <a:off x="6648976" y="4286904"/>
            <a:ext cx="407377" cy="229785"/>
          </a:xfrm>
          <a:prstGeom prst="lef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3" name="左右箭头 22"/>
          <p:cNvSpPr/>
          <p:nvPr/>
        </p:nvSpPr>
        <p:spPr>
          <a:xfrm rot="5400000">
            <a:off x="4766538" y="3771597"/>
            <a:ext cx="1403166" cy="229785"/>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4" name="矩形 23"/>
          <p:cNvSpPr/>
          <p:nvPr/>
        </p:nvSpPr>
        <p:spPr>
          <a:xfrm>
            <a:off x="3096085" y="2719929"/>
            <a:ext cx="1218603" cy="369332"/>
          </a:xfrm>
          <a:prstGeom prst="rect">
            <a:avLst/>
          </a:prstGeom>
        </p:spPr>
        <p:txBody>
          <a:bodyPr wrap="none">
            <a:spAutoFit/>
          </a:bodyPr>
          <a:lstStyle/>
          <a:p>
            <a:r>
              <a:rPr lang="en-US" altLang="zh-CN" b="1" dirty="0" smtClean="0">
                <a:solidFill>
                  <a:srgbClr val="B84C49"/>
                </a:solidFill>
                <a:latin typeface="微软雅黑" panose="020B0503020204020204" pitchFamily="34" charset="-122"/>
                <a:ea typeface="微软雅黑" panose="020B0503020204020204" pitchFamily="34" charset="-122"/>
              </a:rPr>
              <a:t>Data Bus</a:t>
            </a:r>
            <a:endParaRPr lang="zh-CN" altLang="en-US" dirty="0">
              <a:solidFill>
                <a:srgbClr val="B84C49"/>
              </a:solidFill>
            </a:endParaRPr>
          </a:p>
        </p:txBody>
      </p:sp>
      <p:sp>
        <p:nvSpPr>
          <p:cNvPr id="25" name="矩形 24"/>
          <p:cNvSpPr/>
          <p:nvPr/>
        </p:nvSpPr>
        <p:spPr>
          <a:xfrm>
            <a:off x="3077549" y="3288268"/>
            <a:ext cx="1613390" cy="369332"/>
          </a:xfrm>
          <a:prstGeom prst="rect">
            <a:avLst/>
          </a:prstGeom>
        </p:spPr>
        <p:txBody>
          <a:bodyPr wrap="none">
            <a:spAutoFit/>
          </a:bodyPr>
          <a:lstStyle/>
          <a:p>
            <a:r>
              <a:rPr lang="en-US" altLang="zh-CN" b="1" dirty="0" smtClean="0">
                <a:solidFill>
                  <a:srgbClr val="4BACC6"/>
                </a:solidFill>
                <a:latin typeface="微软雅黑" panose="020B0503020204020204" pitchFamily="34" charset="-122"/>
                <a:ea typeface="微软雅黑" panose="020B0503020204020204" pitchFamily="34" charset="-122"/>
              </a:rPr>
              <a:t>Address Bus</a:t>
            </a:r>
            <a:endParaRPr lang="zh-CN" altLang="en-US" dirty="0">
              <a:solidFill>
                <a:srgbClr val="4BACC6"/>
              </a:solidFill>
            </a:endParaRPr>
          </a:p>
        </p:txBody>
      </p:sp>
      <p:sp>
        <p:nvSpPr>
          <p:cNvPr id="26" name="左右箭头 25"/>
          <p:cNvSpPr/>
          <p:nvPr/>
        </p:nvSpPr>
        <p:spPr>
          <a:xfrm rot="5400000">
            <a:off x="4449620" y="5616709"/>
            <a:ext cx="407377" cy="229785"/>
          </a:xfrm>
          <a:prstGeom prst="leftRightArrow">
            <a:avLst/>
          </a:prstGeom>
          <a:solidFill>
            <a:schemeClr val="bg1">
              <a:lumMod val="75000"/>
            </a:schemeClr>
          </a:solidFill>
          <a:ln>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7" name="左右箭头 26"/>
          <p:cNvSpPr/>
          <p:nvPr/>
        </p:nvSpPr>
        <p:spPr>
          <a:xfrm rot="5400000">
            <a:off x="4864204" y="5616709"/>
            <a:ext cx="407377" cy="229785"/>
          </a:xfrm>
          <a:prstGeom prst="leftRightArrow">
            <a:avLst/>
          </a:prstGeom>
          <a:solidFill>
            <a:schemeClr val="bg1">
              <a:lumMod val="75000"/>
            </a:schemeClr>
          </a:solidFill>
          <a:ln>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8" name="左右箭头 27"/>
          <p:cNvSpPr/>
          <p:nvPr/>
        </p:nvSpPr>
        <p:spPr>
          <a:xfrm rot="5400000">
            <a:off x="7289567" y="5626687"/>
            <a:ext cx="407377" cy="229785"/>
          </a:xfrm>
          <a:prstGeom prst="leftRightArrow">
            <a:avLst/>
          </a:prstGeom>
          <a:solidFill>
            <a:schemeClr val="bg1">
              <a:lumMod val="75000"/>
            </a:schemeClr>
          </a:solidFill>
          <a:ln>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9" name="左右箭头 28"/>
          <p:cNvSpPr/>
          <p:nvPr/>
        </p:nvSpPr>
        <p:spPr>
          <a:xfrm rot="5400000">
            <a:off x="7704151" y="5626687"/>
            <a:ext cx="407377" cy="229785"/>
          </a:xfrm>
          <a:prstGeom prst="leftRightArrow">
            <a:avLst/>
          </a:prstGeom>
          <a:solidFill>
            <a:schemeClr val="bg1">
              <a:lumMod val="75000"/>
            </a:schemeClr>
          </a:solidFill>
          <a:ln>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2" name="矩形 31"/>
          <p:cNvSpPr/>
          <p:nvPr/>
        </p:nvSpPr>
        <p:spPr>
          <a:xfrm>
            <a:off x="304800" y="1599164"/>
            <a:ext cx="2125903" cy="2169825"/>
          </a:xfrm>
          <a:prstGeom prst="rect">
            <a:avLst/>
          </a:prstGeom>
        </p:spPr>
        <p:txBody>
          <a:bodyPr wrap="none">
            <a:spAutoFit/>
          </a:bodyPr>
          <a:lstStyle/>
          <a:p>
            <a:pPr marL="342900" indent="-342900">
              <a:lnSpc>
                <a:spcPct val="150000"/>
              </a:lnSpc>
              <a:buAutoNum type="arabicPeriod"/>
            </a:pPr>
            <a:r>
              <a:rPr lang="en-US" altLang="zh-CN" b="1" dirty="0" smtClean="0">
                <a:solidFill>
                  <a:srgbClr val="00B0F0"/>
                </a:solidFill>
                <a:latin typeface="微软雅黑" panose="020B0503020204020204" pitchFamily="34" charset="-122"/>
                <a:ea typeface="微软雅黑" panose="020B0503020204020204" pitchFamily="34" charset="-122"/>
              </a:rPr>
              <a:t> </a:t>
            </a:r>
            <a:r>
              <a:rPr lang="en-US" altLang="zh-CN" b="1" dirty="0" smtClean="0">
                <a:latin typeface="微软雅黑" panose="020B0503020204020204" pitchFamily="34" charset="-122"/>
                <a:ea typeface="微软雅黑" panose="020B0503020204020204" pitchFamily="34" charset="-122"/>
              </a:rPr>
              <a:t>CPU0</a:t>
            </a:r>
            <a:r>
              <a:rPr lang="zh-CN" altLang="en-US" b="1" dirty="0" smtClean="0">
                <a:latin typeface="微软雅黑" panose="020B0503020204020204" pitchFamily="34" charset="-122"/>
                <a:ea typeface="微软雅黑" panose="020B0503020204020204" pitchFamily="34" charset="-122"/>
              </a:rPr>
              <a:t>读主存 </a:t>
            </a:r>
            <a:r>
              <a:rPr lang="en-US" altLang="zh-CN" b="1" dirty="0" smtClean="0">
                <a:latin typeface="微软雅黑" panose="020B0503020204020204" pitchFamily="34" charset="-122"/>
                <a:ea typeface="微软雅黑" panose="020B0503020204020204" pitchFamily="34" charset="-122"/>
              </a:rPr>
              <a:t>x</a:t>
            </a:r>
            <a:endParaRPr lang="en-US" altLang="zh-CN" b="1" dirty="0" smtClean="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en-US" altLang="zh-CN" b="1" dirty="0" smtClean="0">
                <a:solidFill>
                  <a:srgbClr val="00B0F0"/>
                </a:solidFill>
                <a:latin typeface="微软雅黑" panose="020B0503020204020204" pitchFamily="34" charset="-122"/>
                <a:ea typeface="微软雅黑" panose="020B0503020204020204" pitchFamily="34" charset="-122"/>
              </a:rPr>
              <a:t> </a:t>
            </a:r>
            <a:r>
              <a:rPr lang="en-US" altLang="zh-CN" b="1" dirty="0" smtClean="0">
                <a:latin typeface="微软雅黑" panose="020B0503020204020204" pitchFamily="34" charset="-122"/>
                <a:ea typeface="微软雅黑" panose="020B0503020204020204" pitchFamily="34" charset="-122"/>
              </a:rPr>
              <a:t>CPU1</a:t>
            </a:r>
            <a:r>
              <a:rPr lang="zh-CN" altLang="en-US" b="1" dirty="0" smtClean="0">
                <a:latin typeface="微软雅黑" panose="020B0503020204020204" pitchFamily="34" charset="-122"/>
                <a:ea typeface="微软雅黑" panose="020B0503020204020204" pitchFamily="34" charset="-122"/>
              </a:rPr>
              <a:t>读</a:t>
            </a:r>
            <a:r>
              <a:rPr lang="zh-CN" altLang="en-US" b="1" dirty="0" smtClean="0">
                <a:latin typeface="微软雅黑" panose="020B0503020204020204" pitchFamily="34" charset="-122"/>
                <a:ea typeface="微软雅黑" panose="020B0503020204020204" pitchFamily="34" charset="-122"/>
              </a:rPr>
              <a:t>主存 </a:t>
            </a:r>
            <a:r>
              <a:rPr lang="en-US" altLang="zh-CN" b="1" dirty="0" smtClean="0">
                <a:latin typeface="微软雅黑" panose="020B0503020204020204" pitchFamily="34" charset="-122"/>
                <a:ea typeface="微软雅黑" panose="020B0503020204020204" pitchFamily="34" charset="-122"/>
              </a:rPr>
              <a:t>x</a:t>
            </a:r>
            <a:endParaRPr lang="en-US" altLang="zh-CN" b="1" dirty="0" smtClean="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en-US" altLang="zh-CN" b="1" dirty="0" smtClean="0">
                <a:solidFill>
                  <a:srgbClr val="00B0F0"/>
                </a:solidFill>
                <a:latin typeface="微软雅黑" panose="020B0503020204020204" pitchFamily="34" charset="-122"/>
                <a:ea typeface="微软雅黑" panose="020B0503020204020204" pitchFamily="34" charset="-122"/>
              </a:rPr>
              <a:t> </a:t>
            </a:r>
            <a:r>
              <a:rPr lang="en-US" altLang="zh-CN" b="1" dirty="0" smtClean="0">
                <a:latin typeface="微软雅黑" panose="020B0503020204020204" pitchFamily="34" charset="-122"/>
                <a:ea typeface="微软雅黑" panose="020B0503020204020204" pitchFamily="34" charset="-122"/>
              </a:rPr>
              <a:t>CPU0</a:t>
            </a:r>
            <a:r>
              <a:rPr lang="zh-CN" altLang="en-US" b="1" dirty="0" smtClean="0">
                <a:latin typeface="微软雅黑" panose="020B0503020204020204" pitchFamily="34" charset="-122"/>
                <a:ea typeface="微软雅黑" panose="020B0503020204020204" pitchFamily="34" charset="-122"/>
              </a:rPr>
              <a:t>写主存 </a:t>
            </a:r>
            <a:r>
              <a:rPr lang="en-US" altLang="zh-CN" b="1" dirty="0" smtClean="0">
                <a:latin typeface="微软雅黑" panose="020B0503020204020204" pitchFamily="34" charset="-122"/>
                <a:ea typeface="微软雅黑" panose="020B0503020204020204" pitchFamily="34" charset="-122"/>
              </a:rPr>
              <a:t>x</a:t>
            </a:r>
            <a:endParaRPr lang="en-US" altLang="zh-CN" b="1" dirty="0" smtClean="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en-US" altLang="zh-CN" b="1" dirty="0" smtClean="0">
                <a:solidFill>
                  <a:srgbClr val="00B0F0"/>
                </a:solidFill>
                <a:latin typeface="微软雅黑" panose="020B0503020204020204" pitchFamily="34" charset="-122"/>
                <a:ea typeface="微软雅黑" panose="020B0503020204020204" pitchFamily="34" charset="-122"/>
              </a:rPr>
              <a:t> </a:t>
            </a:r>
            <a:r>
              <a:rPr lang="en-US" altLang="zh-CN" b="1" dirty="0" smtClean="0">
                <a:latin typeface="微软雅黑" panose="020B0503020204020204" pitchFamily="34" charset="-122"/>
                <a:ea typeface="微软雅黑" panose="020B0503020204020204" pitchFamily="34" charset="-122"/>
              </a:rPr>
              <a:t>CPU0</a:t>
            </a:r>
            <a:r>
              <a:rPr lang="zh-CN" altLang="en-US" b="1" dirty="0" smtClean="0">
                <a:latin typeface="微软雅黑" panose="020B0503020204020204" pitchFamily="34" charset="-122"/>
                <a:ea typeface="微软雅黑" panose="020B0503020204020204" pitchFamily="34" charset="-122"/>
              </a:rPr>
              <a:t>写</a:t>
            </a:r>
            <a:r>
              <a:rPr lang="zh-CN" altLang="en-US" b="1" dirty="0" smtClean="0">
                <a:latin typeface="微软雅黑" panose="020B0503020204020204" pitchFamily="34" charset="-122"/>
                <a:ea typeface="微软雅黑" panose="020B0503020204020204" pitchFamily="34" charset="-122"/>
              </a:rPr>
              <a:t>主存 </a:t>
            </a:r>
            <a:r>
              <a:rPr lang="en-US" altLang="zh-CN" b="1" dirty="0" smtClean="0">
                <a:latin typeface="微软雅黑" panose="020B0503020204020204" pitchFamily="34" charset="-122"/>
                <a:ea typeface="微软雅黑" panose="020B0503020204020204" pitchFamily="34" charset="-122"/>
              </a:rPr>
              <a:t>x</a:t>
            </a:r>
            <a:endParaRPr lang="en-US" altLang="zh-CN" b="1" dirty="0" smtClean="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en-US" altLang="zh-CN" b="1" dirty="0" smtClean="0">
                <a:solidFill>
                  <a:srgbClr val="00B0F0"/>
                </a:solidFill>
                <a:latin typeface="微软雅黑" panose="020B0503020204020204" pitchFamily="34" charset="-122"/>
                <a:ea typeface="微软雅黑" panose="020B0503020204020204" pitchFamily="34" charset="-122"/>
              </a:rPr>
              <a:t> </a:t>
            </a:r>
            <a:r>
              <a:rPr lang="en-US" altLang="zh-CN" b="1" dirty="0" smtClean="0">
                <a:latin typeface="微软雅黑" panose="020B0503020204020204" pitchFamily="34" charset="-122"/>
                <a:ea typeface="微软雅黑" panose="020B0503020204020204" pitchFamily="34" charset="-122"/>
              </a:rPr>
              <a:t>CPU1</a:t>
            </a:r>
            <a:r>
              <a:rPr lang="zh-CN" altLang="en-US" b="1" dirty="0" smtClean="0">
                <a:latin typeface="微软雅黑" panose="020B0503020204020204" pitchFamily="34" charset="-122"/>
                <a:ea typeface="微软雅黑" panose="020B0503020204020204" pitchFamily="34" charset="-122"/>
              </a:rPr>
              <a:t>读主存 </a:t>
            </a:r>
            <a:r>
              <a:rPr lang="en-US" altLang="zh-CN" b="1" dirty="0" smtClean="0">
                <a:latin typeface="微软雅黑" panose="020B0503020204020204" pitchFamily="34" charset="-122"/>
                <a:ea typeface="微软雅黑" panose="020B0503020204020204" pitchFamily="34" charset="-122"/>
              </a:rPr>
              <a:t>x</a:t>
            </a:r>
            <a:endParaRPr lang="en-US" altLang="zh-CN" b="1" dirty="0" smtClean="0">
              <a:latin typeface="微软雅黑" panose="020B0503020204020204" pitchFamily="34" charset="-122"/>
              <a:ea typeface="微软雅黑" panose="020B0503020204020204" pitchFamily="34" charset="-122"/>
            </a:endParaRPr>
          </a:p>
        </p:txBody>
      </p:sp>
      <p:sp>
        <p:nvSpPr>
          <p:cNvPr id="33" name="矩形 32"/>
          <p:cNvSpPr/>
          <p:nvPr/>
        </p:nvSpPr>
        <p:spPr>
          <a:xfrm>
            <a:off x="290812" y="4261145"/>
            <a:ext cx="2560316" cy="1754326"/>
          </a:xfrm>
          <a:prstGeom prst="rect">
            <a:avLst/>
          </a:prstGeom>
        </p:spPr>
        <p:txBody>
          <a:bodyPr wrap="none">
            <a:spAutoFit/>
          </a:bodyPr>
          <a:lstStyle/>
          <a:p>
            <a:pPr>
              <a:lnSpc>
                <a:spcPct val="150000"/>
              </a:lnSpc>
            </a:pPr>
            <a:r>
              <a:rPr lang="en-US" altLang="zh-CN" b="1" dirty="0" smtClean="0">
                <a:solidFill>
                  <a:srgbClr val="FF0000"/>
                </a:solidFill>
                <a:latin typeface="微软雅黑" panose="020B0503020204020204" pitchFamily="34" charset="-122"/>
                <a:ea typeface="微软雅黑" panose="020B0503020204020204" pitchFamily="34" charset="-122"/>
              </a:rPr>
              <a:t>M</a:t>
            </a:r>
            <a:r>
              <a:rPr lang="en-US" altLang="zh-CN" b="1" dirty="0" smtClean="0">
                <a:latin typeface="微软雅黑" panose="020B0503020204020204" pitchFamily="34" charset="-122"/>
                <a:ea typeface="微软雅黑" panose="020B0503020204020204" pitchFamily="34" charset="-122"/>
              </a:rPr>
              <a:t>: </a:t>
            </a:r>
            <a:r>
              <a:rPr lang="en-US" altLang="zh-CN" b="1" dirty="0" smtClean="0">
                <a:solidFill>
                  <a:srgbClr val="FF0000"/>
                </a:solidFill>
                <a:latin typeface="微软雅黑" panose="020B0503020204020204" pitchFamily="34" charset="-122"/>
                <a:ea typeface="微软雅黑" panose="020B0503020204020204" pitchFamily="34" charset="-122"/>
              </a:rPr>
              <a:t>M</a:t>
            </a:r>
            <a:r>
              <a:rPr lang="en-US" altLang="zh-CN" b="1" dirty="0" smtClean="0">
                <a:latin typeface="微软雅黑" panose="020B0503020204020204" pitchFamily="34" charset="-122"/>
                <a:ea typeface="微软雅黑" panose="020B0503020204020204" pitchFamily="34" charset="-122"/>
              </a:rPr>
              <a:t>odified (</a:t>
            </a:r>
            <a:r>
              <a:rPr lang="zh-CN" altLang="en-US" b="1" dirty="0" smtClean="0">
                <a:latin typeface="微软雅黑" panose="020B0503020204020204" pitchFamily="34" charset="-122"/>
                <a:ea typeface="微软雅黑" panose="020B0503020204020204" pitchFamily="34" charset="-122"/>
              </a:rPr>
              <a:t>已修改</a:t>
            </a:r>
            <a:r>
              <a:rPr lang="en-US" altLang="zh-CN"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nSpc>
                <a:spcPct val="150000"/>
              </a:lnSpc>
            </a:pPr>
            <a:r>
              <a:rPr lang="en-US" altLang="zh-CN" b="1" dirty="0" smtClean="0">
                <a:solidFill>
                  <a:srgbClr val="FF0000"/>
                </a:solidFill>
                <a:latin typeface="微软雅黑" panose="020B0503020204020204" pitchFamily="34" charset="-122"/>
                <a:ea typeface="微软雅黑" panose="020B0503020204020204" pitchFamily="34" charset="-122"/>
              </a:rPr>
              <a:t>E</a:t>
            </a:r>
            <a:r>
              <a:rPr lang="en-US" altLang="zh-CN" b="1" dirty="0" smtClean="0">
                <a:latin typeface="微软雅黑" panose="020B0503020204020204" pitchFamily="34" charset="-122"/>
                <a:ea typeface="微软雅黑" panose="020B0503020204020204" pitchFamily="34" charset="-122"/>
              </a:rPr>
              <a:t>: </a:t>
            </a:r>
            <a:r>
              <a:rPr lang="en-US" altLang="zh-CN" b="1" dirty="0" smtClean="0">
                <a:solidFill>
                  <a:srgbClr val="FF0000"/>
                </a:solidFill>
                <a:latin typeface="微软雅黑" panose="020B0503020204020204" pitchFamily="34" charset="-122"/>
                <a:ea typeface="微软雅黑" panose="020B0503020204020204" pitchFamily="34" charset="-122"/>
              </a:rPr>
              <a:t>E</a:t>
            </a:r>
            <a:r>
              <a:rPr lang="en-US" altLang="zh-CN" b="1" dirty="0" smtClean="0">
                <a:latin typeface="微软雅黑" panose="020B0503020204020204" pitchFamily="34" charset="-122"/>
                <a:ea typeface="微软雅黑" panose="020B0503020204020204" pitchFamily="34" charset="-122"/>
              </a:rPr>
              <a:t>xclusive (</a:t>
            </a:r>
            <a:r>
              <a:rPr lang="zh-CN" altLang="en-US" b="1" dirty="0" smtClean="0">
                <a:latin typeface="微软雅黑" panose="020B0503020204020204" pitchFamily="34" charset="-122"/>
                <a:ea typeface="微软雅黑" panose="020B0503020204020204" pitchFamily="34" charset="-122"/>
              </a:rPr>
              <a:t>独占</a:t>
            </a:r>
            <a:r>
              <a:rPr lang="en-US" altLang="zh-CN"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nSpc>
                <a:spcPct val="150000"/>
              </a:lnSpc>
            </a:pPr>
            <a:r>
              <a:rPr lang="en-US" altLang="zh-CN" b="1" dirty="0" smtClean="0">
                <a:solidFill>
                  <a:srgbClr val="FF0000"/>
                </a:solidFill>
                <a:latin typeface="微软雅黑" panose="020B0503020204020204" pitchFamily="34" charset="-122"/>
                <a:ea typeface="微软雅黑" panose="020B0503020204020204" pitchFamily="34" charset="-122"/>
              </a:rPr>
              <a:t>S</a:t>
            </a:r>
            <a:r>
              <a:rPr lang="en-US" altLang="zh-CN" b="1" dirty="0" smtClean="0">
                <a:latin typeface="微软雅黑" panose="020B0503020204020204" pitchFamily="34" charset="-122"/>
                <a:ea typeface="微软雅黑" panose="020B0503020204020204" pitchFamily="34" charset="-122"/>
              </a:rPr>
              <a:t>: </a:t>
            </a:r>
            <a:r>
              <a:rPr lang="en-US" altLang="zh-CN" b="1" dirty="0" smtClean="0">
                <a:solidFill>
                  <a:srgbClr val="FF0000"/>
                </a:solidFill>
                <a:latin typeface="微软雅黑" panose="020B0503020204020204" pitchFamily="34" charset="-122"/>
                <a:ea typeface="微软雅黑" panose="020B0503020204020204" pitchFamily="34" charset="-122"/>
              </a:rPr>
              <a:t>S</a:t>
            </a:r>
            <a:r>
              <a:rPr lang="en-US" altLang="zh-CN" b="1" dirty="0" smtClean="0">
                <a:latin typeface="微软雅黑" panose="020B0503020204020204" pitchFamily="34" charset="-122"/>
                <a:ea typeface="微软雅黑" panose="020B0503020204020204" pitchFamily="34" charset="-122"/>
              </a:rPr>
              <a:t>hared </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共享</a:t>
            </a:r>
            <a:r>
              <a:rPr lang="en-US" altLang="zh-CN"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nSpc>
                <a:spcPct val="150000"/>
              </a:lnSpc>
            </a:pPr>
            <a:r>
              <a:rPr lang="en-US" altLang="zh-CN" b="1" dirty="0" smtClean="0">
                <a:solidFill>
                  <a:srgbClr val="FF0000"/>
                </a:solidFill>
                <a:latin typeface="微软雅黑" panose="020B0503020204020204" pitchFamily="34" charset="-122"/>
                <a:ea typeface="微软雅黑" panose="020B0503020204020204" pitchFamily="34" charset="-122"/>
              </a:rPr>
              <a:t>I</a:t>
            </a:r>
            <a:r>
              <a:rPr lang="en-US" altLang="zh-CN" b="1" dirty="0" smtClean="0">
                <a:latin typeface="微软雅黑" panose="020B0503020204020204" pitchFamily="34" charset="-122"/>
                <a:ea typeface="微软雅黑" panose="020B0503020204020204" pitchFamily="34" charset="-122"/>
              </a:rPr>
              <a:t>: </a:t>
            </a:r>
            <a:r>
              <a:rPr lang="en-US" altLang="zh-CN" b="1" dirty="0" smtClean="0">
                <a:solidFill>
                  <a:srgbClr val="FF0000"/>
                </a:solidFill>
                <a:latin typeface="微软雅黑" panose="020B0503020204020204" pitchFamily="34" charset="-122"/>
                <a:ea typeface="微软雅黑" panose="020B0503020204020204" pitchFamily="34" charset="-122"/>
              </a:rPr>
              <a:t>I</a:t>
            </a:r>
            <a:r>
              <a:rPr lang="en-US" altLang="zh-CN" b="1" dirty="0" smtClean="0">
                <a:latin typeface="微软雅黑" panose="020B0503020204020204" pitchFamily="34" charset="-122"/>
                <a:ea typeface="微软雅黑" panose="020B0503020204020204" pitchFamily="34" charset="-122"/>
              </a:rPr>
              <a:t>nvalid (</a:t>
            </a:r>
            <a:r>
              <a:rPr lang="zh-CN" altLang="en-US" b="1" dirty="0">
                <a:latin typeface="微软雅黑" panose="020B0503020204020204" pitchFamily="34" charset="-122"/>
                <a:ea typeface="微软雅黑" panose="020B0503020204020204" pitchFamily="34" charset="-122"/>
              </a:rPr>
              <a:t>失效</a:t>
            </a:r>
            <a:r>
              <a:rPr lang="en-US" altLang="zh-CN"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p:txBody>
      </p:sp>
      <p:sp>
        <p:nvSpPr>
          <p:cNvPr id="34" name="矩形 33"/>
          <p:cNvSpPr/>
          <p:nvPr/>
        </p:nvSpPr>
        <p:spPr>
          <a:xfrm>
            <a:off x="5193416" y="5565958"/>
            <a:ext cx="1087157" cy="369332"/>
          </a:xfrm>
          <a:prstGeom prst="rect">
            <a:avLst/>
          </a:prstGeom>
        </p:spPr>
        <p:txBody>
          <a:bodyPr wrap="none">
            <a:spAutoFit/>
          </a:bodyPr>
          <a:lstStyle/>
          <a:p>
            <a:r>
              <a:rPr lang="en-US" altLang="zh-CN" b="1" dirty="0" smtClean="0">
                <a:latin typeface="微软雅黑" panose="020B0503020204020204" pitchFamily="34" charset="-122"/>
                <a:ea typeface="微软雅黑" panose="020B0503020204020204" pitchFamily="34" charset="-122"/>
              </a:rPr>
              <a:t>Cache 0</a:t>
            </a:r>
            <a:endParaRPr lang="zh-CN" altLang="en-US" dirty="0"/>
          </a:p>
        </p:txBody>
      </p:sp>
      <p:sp>
        <p:nvSpPr>
          <p:cNvPr id="35" name="矩形 34"/>
          <p:cNvSpPr/>
          <p:nvPr/>
        </p:nvSpPr>
        <p:spPr>
          <a:xfrm>
            <a:off x="8022733" y="5580689"/>
            <a:ext cx="1087157" cy="369332"/>
          </a:xfrm>
          <a:prstGeom prst="rect">
            <a:avLst/>
          </a:prstGeom>
        </p:spPr>
        <p:txBody>
          <a:bodyPr wrap="none">
            <a:spAutoFit/>
          </a:bodyPr>
          <a:lstStyle/>
          <a:p>
            <a:r>
              <a:rPr lang="en-US" altLang="zh-CN" b="1" dirty="0" smtClean="0">
                <a:latin typeface="微软雅黑" panose="020B0503020204020204" pitchFamily="34" charset="-122"/>
                <a:ea typeface="微软雅黑" panose="020B0503020204020204" pitchFamily="34" charset="-122"/>
              </a:rPr>
              <a:t>Cache 1</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5780" y="127315"/>
            <a:ext cx="3090403" cy="504280"/>
          </a:xfrm>
          <a:prstGeom prst="rect">
            <a:avLst/>
          </a:prstGeom>
        </p:spPr>
        <p:txBody>
          <a:bodyPr vert="horz" wrap="square" lIns="0" tIns="11723" rIns="0" bIns="0" rtlCol="0">
            <a:spAutoFit/>
          </a:bodyPr>
          <a:lstStyle/>
          <a:p>
            <a:pPr marL="11430">
              <a:spcBef>
                <a:spcPts val="90"/>
              </a:spcBef>
            </a:pPr>
            <a:r>
              <a:rPr dirty="0" err="1" smtClean="0">
                <a:solidFill>
                  <a:schemeClr val="bg1"/>
                </a:solidFill>
              </a:rPr>
              <a:t>侦听协议</a:t>
            </a:r>
            <a:r>
              <a:rPr lang="en-US" dirty="0" smtClean="0">
                <a:solidFill>
                  <a:schemeClr val="bg1"/>
                </a:solidFill>
              </a:rPr>
              <a:t> </a:t>
            </a:r>
            <a:r>
              <a:rPr lang="en-US" altLang="zh-CN" dirty="0" smtClean="0">
                <a:solidFill>
                  <a:schemeClr val="bg1"/>
                </a:solidFill>
              </a:rPr>
              <a:t>- MESI</a:t>
            </a:r>
            <a:endParaRPr dirty="0">
              <a:solidFill>
                <a:schemeClr val="bg1"/>
              </a:solidFill>
            </a:endParaRPr>
          </a:p>
        </p:txBody>
      </p:sp>
      <p:sp>
        <p:nvSpPr>
          <p:cNvPr id="3" name="object 3"/>
          <p:cNvSpPr txBox="1"/>
          <p:nvPr/>
        </p:nvSpPr>
        <p:spPr>
          <a:xfrm>
            <a:off x="228600" y="990600"/>
            <a:ext cx="8229600" cy="319614"/>
          </a:xfrm>
          <a:prstGeom prst="rect">
            <a:avLst/>
          </a:prstGeom>
        </p:spPr>
        <p:txBody>
          <a:bodyPr vert="horz" wrap="square" lIns="0" tIns="11723" rIns="0" bIns="0" rtlCol="0">
            <a:spAutoFit/>
          </a:bodyPr>
          <a:lstStyle/>
          <a:p>
            <a:pPr marL="11430">
              <a:spcBef>
                <a:spcPts val="90"/>
              </a:spcBef>
              <a:tabLst>
                <a:tab pos="327660" algn="l"/>
                <a:tab pos="327660" algn="l"/>
              </a:tabLst>
            </a:pPr>
            <a:r>
              <a:rPr lang="zh-CN" altLang="en-US" sz="2000" b="1" dirty="0">
                <a:latin typeface="微软雅黑" panose="020B0503020204020204" pitchFamily="34" charset="-122"/>
                <a:ea typeface="微软雅黑" panose="020B0503020204020204" pitchFamily="34" charset="-122"/>
                <a:cs typeface="宋体" panose="02010600030101010101" pitchFamily="2" charset="-122"/>
              </a:rPr>
              <a:t>案例</a:t>
            </a:r>
            <a:r>
              <a:rPr lang="en-US" sz="2000" b="1" dirty="0" smtClean="0">
                <a:latin typeface="微软雅黑" panose="020B0503020204020204" pitchFamily="34" charset="-122"/>
                <a:ea typeface="微软雅黑" panose="020B0503020204020204" pitchFamily="34" charset="-122"/>
                <a:cs typeface="宋体" panose="02010600030101010101" pitchFamily="2" charset="-122"/>
              </a:rPr>
              <a:t>:</a:t>
            </a:r>
            <a:endParaRPr lang="en-US" sz="2000" b="1" dirty="0" smtClean="0">
              <a:latin typeface="微软雅黑" panose="020B0503020204020204" pitchFamily="34" charset="-122"/>
              <a:ea typeface="微软雅黑" panose="020B0503020204020204" pitchFamily="34" charset="-122"/>
              <a:cs typeface="宋体" panose="02010600030101010101" pitchFamily="2" charset="-122"/>
            </a:endParaRPr>
          </a:p>
        </p:txBody>
      </p:sp>
      <p:graphicFrame>
        <p:nvGraphicFramePr>
          <p:cNvPr id="6" name="表格 5"/>
          <p:cNvGraphicFramePr>
            <a:graphicFrameLocks noGrp="1"/>
          </p:cNvGraphicFramePr>
          <p:nvPr/>
        </p:nvGraphicFramePr>
        <p:xfrm>
          <a:off x="5692197" y="888034"/>
          <a:ext cx="1905000" cy="1660732"/>
        </p:xfrm>
        <a:graphic>
          <a:graphicData uri="http://schemas.openxmlformats.org/drawingml/2006/table">
            <a:tbl>
              <a:tblPr firstRow="1" bandRow="1">
                <a:tableStyleId>{5940675A-B579-460E-94D1-54222C63F5DA}</a:tableStyleId>
              </a:tblPr>
              <a:tblGrid>
                <a:gridCol w="952500"/>
                <a:gridCol w="952500"/>
              </a:tblGrid>
              <a:tr h="415183">
                <a:tc>
                  <a:txBody>
                    <a:bodyPr/>
                    <a:lstStyle/>
                    <a:p>
                      <a:pPr algn="ctr"/>
                      <a:r>
                        <a:rPr lang="zh-CN" altLang="en-US" b="1" dirty="0" smtClean="0">
                          <a:latin typeface="微软雅黑" panose="020B0503020204020204" pitchFamily="34" charset="-122"/>
                          <a:ea typeface="微软雅黑" panose="020B0503020204020204" pitchFamily="34" charset="-122"/>
                        </a:rPr>
                        <a:t>地址</a:t>
                      </a:r>
                      <a:endParaRPr lang="zh-CN" altLang="en-US" b="1" dirty="0">
                        <a:latin typeface="微软雅黑" panose="020B0503020204020204" pitchFamily="34" charset="-122"/>
                        <a:ea typeface="微软雅黑" panose="020B0503020204020204" pitchFamily="34" charset="-122"/>
                      </a:endParaRPr>
                    </a:p>
                  </a:txBody>
                  <a:tcPr/>
                </a:tc>
                <a:tc>
                  <a:txBody>
                    <a:bodyPr/>
                    <a:lstStyle/>
                    <a:p>
                      <a:pPr algn="ctr"/>
                      <a:r>
                        <a:rPr lang="zh-CN" altLang="en-US" b="1" dirty="0" smtClean="0">
                          <a:latin typeface="微软雅黑" panose="020B0503020204020204" pitchFamily="34" charset="-122"/>
                          <a:ea typeface="微软雅黑" panose="020B0503020204020204" pitchFamily="34" charset="-122"/>
                        </a:rPr>
                        <a:t>数据</a:t>
                      </a:r>
                      <a:endParaRPr lang="zh-CN" altLang="en-US" b="1" dirty="0">
                        <a:latin typeface="微软雅黑" panose="020B0503020204020204" pitchFamily="34" charset="-122"/>
                        <a:ea typeface="微软雅黑" panose="020B0503020204020204" pitchFamily="34" charset="-122"/>
                      </a:endParaRPr>
                    </a:p>
                  </a:txBody>
                  <a:tcPr/>
                </a:tc>
              </a:tr>
              <a:tr h="415183">
                <a:tc>
                  <a:txBody>
                    <a:bodyPr/>
                    <a:lstStyle/>
                    <a:p>
                      <a:pPr algn="ctr"/>
                      <a:endParaRPr lang="zh-CN" altLang="en-US" b="1" dirty="0">
                        <a:latin typeface="微软雅黑" panose="020B0503020204020204" pitchFamily="34" charset="-122"/>
                        <a:ea typeface="微软雅黑" panose="020B0503020204020204" pitchFamily="34" charset="-122"/>
                      </a:endParaRPr>
                    </a:p>
                  </a:txBody>
                  <a:tcPr/>
                </a:tc>
                <a:tc>
                  <a:txBody>
                    <a:bodyPr/>
                    <a:lstStyle/>
                    <a:p>
                      <a:pPr algn="ctr"/>
                      <a:endParaRPr lang="zh-CN" altLang="en-US" b="1" dirty="0">
                        <a:latin typeface="微软雅黑" panose="020B0503020204020204" pitchFamily="34" charset="-122"/>
                        <a:ea typeface="微软雅黑" panose="020B0503020204020204" pitchFamily="34" charset="-122"/>
                      </a:endParaRPr>
                    </a:p>
                  </a:txBody>
                  <a:tcPr/>
                </a:tc>
              </a:tr>
              <a:tr h="415183">
                <a:tc>
                  <a:txBody>
                    <a:bodyPr/>
                    <a:lstStyle/>
                    <a:p>
                      <a:pPr algn="ctr"/>
                      <a:r>
                        <a:rPr lang="en-US" altLang="zh-CN" b="1" dirty="0" smtClean="0">
                          <a:latin typeface="微软雅黑" panose="020B0503020204020204" pitchFamily="34" charset="-122"/>
                          <a:ea typeface="微软雅黑" panose="020B0503020204020204" pitchFamily="34" charset="-122"/>
                        </a:rPr>
                        <a:t>X</a:t>
                      </a:r>
                      <a:endParaRPr lang="zh-CN" altLang="en-US" b="1" dirty="0">
                        <a:latin typeface="微软雅黑" panose="020B0503020204020204" pitchFamily="34" charset="-122"/>
                        <a:ea typeface="微软雅黑" panose="020B0503020204020204" pitchFamily="34" charset="-122"/>
                      </a:endParaRPr>
                    </a:p>
                  </a:txBody>
                  <a:tcPr>
                    <a:solidFill>
                      <a:srgbClr val="FFC000"/>
                    </a:solidFill>
                  </a:tcPr>
                </a:tc>
                <a:tc>
                  <a:txBody>
                    <a:bodyPr/>
                    <a:lstStyle/>
                    <a:p>
                      <a:pPr algn="ctr"/>
                      <a:r>
                        <a:rPr lang="en-US" altLang="zh-CN" b="1" dirty="0" smtClean="0">
                          <a:latin typeface="微软雅黑" panose="020B0503020204020204" pitchFamily="34" charset="-122"/>
                          <a:ea typeface="微软雅黑" panose="020B0503020204020204" pitchFamily="34" charset="-122"/>
                        </a:rPr>
                        <a:t>3</a:t>
                      </a:r>
                      <a:endParaRPr lang="zh-CN" altLang="en-US" b="1" dirty="0">
                        <a:latin typeface="微软雅黑" panose="020B0503020204020204" pitchFamily="34" charset="-122"/>
                        <a:ea typeface="微软雅黑" panose="020B0503020204020204" pitchFamily="34" charset="-122"/>
                      </a:endParaRPr>
                    </a:p>
                  </a:txBody>
                  <a:tcPr>
                    <a:solidFill>
                      <a:srgbClr val="FFC000"/>
                    </a:solidFill>
                  </a:tcPr>
                </a:tc>
              </a:tr>
              <a:tr h="415183">
                <a:tc>
                  <a:txBody>
                    <a:bodyPr/>
                    <a:lstStyle/>
                    <a:p>
                      <a:pPr algn="ctr"/>
                      <a:endParaRPr lang="zh-CN" altLang="en-US" b="1">
                        <a:latin typeface="微软雅黑" panose="020B0503020204020204" pitchFamily="34" charset="-122"/>
                        <a:ea typeface="微软雅黑" panose="020B0503020204020204" pitchFamily="34" charset="-122"/>
                      </a:endParaRPr>
                    </a:p>
                  </a:txBody>
                  <a:tcPr/>
                </a:tc>
                <a:tc>
                  <a:txBody>
                    <a:bodyPr/>
                    <a:lstStyle/>
                    <a:p>
                      <a:pPr algn="ctr"/>
                      <a:endParaRPr lang="zh-CN" altLang="en-US" b="1" dirty="0">
                        <a:latin typeface="微软雅黑" panose="020B0503020204020204" pitchFamily="34" charset="-122"/>
                        <a:ea typeface="微软雅黑" panose="020B0503020204020204" pitchFamily="34" charset="-122"/>
                      </a:endParaRPr>
                    </a:p>
                  </a:txBody>
                  <a:tcPr/>
                </a:tc>
              </a:tr>
            </a:tbl>
          </a:graphicData>
        </a:graphic>
      </p:graphicFrame>
      <p:graphicFrame>
        <p:nvGraphicFramePr>
          <p:cNvPr id="7" name="表格 6"/>
          <p:cNvGraphicFramePr>
            <a:graphicFrameLocks noGrp="1"/>
          </p:cNvGraphicFramePr>
          <p:nvPr/>
        </p:nvGraphicFramePr>
        <p:xfrm>
          <a:off x="3728934" y="4607756"/>
          <a:ext cx="2189637" cy="835648"/>
        </p:xfrm>
        <a:graphic>
          <a:graphicData uri="http://schemas.openxmlformats.org/drawingml/2006/table">
            <a:tbl>
              <a:tblPr firstRow="1" bandRow="1">
                <a:tableStyleId>{5940675A-B579-460E-94D1-54222C63F5DA}</a:tableStyleId>
              </a:tblPr>
              <a:tblGrid>
                <a:gridCol w="437267"/>
                <a:gridCol w="837970"/>
                <a:gridCol w="914400"/>
              </a:tblGrid>
              <a:tr h="417824">
                <a:tc>
                  <a:txBody>
                    <a:bodyPr/>
                    <a:lstStyle/>
                    <a:p>
                      <a:endParaRPr lang="zh-CN" altLang="en-US" dirty="0"/>
                    </a:p>
                  </a:txBody>
                  <a:tcPr>
                    <a:solidFill>
                      <a:srgbClr val="92D050"/>
                    </a:solidFill>
                  </a:tcPr>
                </a:tc>
                <a:tc>
                  <a:txBody>
                    <a:bodyPr/>
                    <a:lstStyle/>
                    <a:p>
                      <a:endParaRPr lang="zh-CN" altLang="en-US" dirty="0"/>
                    </a:p>
                  </a:txBody>
                  <a:tcPr>
                    <a:solidFill>
                      <a:srgbClr val="92D050"/>
                    </a:solidFill>
                  </a:tcPr>
                </a:tc>
                <a:tc>
                  <a:txBody>
                    <a:bodyPr/>
                    <a:lstStyle/>
                    <a:p>
                      <a:endParaRPr lang="zh-CN" altLang="en-US" dirty="0"/>
                    </a:p>
                  </a:txBody>
                  <a:tcPr>
                    <a:solidFill>
                      <a:srgbClr val="92D050"/>
                    </a:solidFill>
                  </a:tcPr>
                </a:tc>
              </a:tr>
              <a:tr h="417824">
                <a:tc>
                  <a:txBody>
                    <a:bodyPr/>
                    <a:lstStyle/>
                    <a:p>
                      <a:endParaRPr lang="zh-CN" altLang="en-US"/>
                    </a:p>
                  </a:txBody>
                  <a:tcPr/>
                </a:tc>
                <a:tc>
                  <a:txBody>
                    <a:bodyPr/>
                    <a:lstStyle/>
                    <a:p>
                      <a:endParaRPr lang="zh-CN" altLang="en-US" dirty="0"/>
                    </a:p>
                  </a:txBody>
                  <a:tcPr/>
                </a:tc>
                <a:tc>
                  <a:txBody>
                    <a:bodyPr/>
                    <a:lstStyle/>
                    <a:p>
                      <a:endParaRPr lang="zh-CN" altLang="en-US" dirty="0"/>
                    </a:p>
                  </a:txBody>
                  <a:tcPr/>
                </a:tc>
              </a:tr>
            </a:tbl>
          </a:graphicData>
        </a:graphic>
      </p:graphicFrame>
      <p:graphicFrame>
        <p:nvGraphicFramePr>
          <p:cNvPr id="8" name="表格 7"/>
          <p:cNvGraphicFramePr>
            <a:graphicFrameLocks noGrp="1"/>
          </p:cNvGraphicFramePr>
          <p:nvPr/>
        </p:nvGraphicFramePr>
        <p:xfrm>
          <a:off x="6644697" y="4612592"/>
          <a:ext cx="2189637" cy="835648"/>
        </p:xfrm>
        <a:graphic>
          <a:graphicData uri="http://schemas.openxmlformats.org/drawingml/2006/table">
            <a:tbl>
              <a:tblPr firstRow="1" bandRow="1">
                <a:tableStyleId>{5940675A-B579-460E-94D1-54222C63F5DA}</a:tableStyleId>
              </a:tblPr>
              <a:tblGrid>
                <a:gridCol w="437267"/>
                <a:gridCol w="837970"/>
                <a:gridCol w="914400"/>
              </a:tblGrid>
              <a:tr h="417824">
                <a:tc>
                  <a:txBody>
                    <a:bodyPr/>
                    <a:lstStyle/>
                    <a:p>
                      <a:endParaRPr lang="zh-CN" altLang="en-US" dirty="0"/>
                    </a:p>
                  </a:txBody>
                  <a:tcPr>
                    <a:solidFill>
                      <a:srgbClr val="92D050"/>
                    </a:solidFill>
                  </a:tcPr>
                </a:tc>
                <a:tc>
                  <a:txBody>
                    <a:bodyPr/>
                    <a:lstStyle/>
                    <a:p>
                      <a:endParaRPr lang="zh-CN" altLang="en-US" dirty="0"/>
                    </a:p>
                  </a:txBody>
                  <a:tcPr>
                    <a:solidFill>
                      <a:srgbClr val="92D050"/>
                    </a:solidFill>
                  </a:tcPr>
                </a:tc>
                <a:tc>
                  <a:txBody>
                    <a:bodyPr/>
                    <a:lstStyle/>
                    <a:p>
                      <a:endParaRPr lang="zh-CN" altLang="en-US" dirty="0"/>
                    </a:p>
                  </a:txBody>
                  <a:tcPr>
                    <a:solidFill>
                      <a:srgbClr val="92D050"/>
                    </a:solidFill>
                  </a:tcPr>
                </a:tc>
              </a:tr>
              <a:tr h="417824">
                <a:tc>
                  <a:txBody>
                    <a:bodyPr/>
                    <a:lstStyle/>
                    <a:p>
                      <a:endParaRPr lang="zh-CN" altLang="en-US"/>
                    </a:p>
                  </a:txBody>
                  <a:tcPr/>
                </a:tc>
                <a:tc>
                  <a:txBody>
                    <a:bodyPr/>
                    <a:lstStyle/>
                    <a:p>
                      <a:endParaRPr lang="zh-CN" altLang="en-US" dirty="0"/>
                    </a:p>
                  </a:txBody>
                  <a:tcPr/>
                </a:tc>
                <a:tc>
                  <a:txBody>
                    <a:bodyPr/>
                    <a:lstStyle/>
                    <a:p>
                      <a:endParaRPr lang="zh-CN" altLang="en-US" dirty="0"/>
                    </a:p>
                  </a:txBody>
                  <a:tcPr/>
                </a:tc>
              </a:tr>
            </a:tbl>
          </a:graphicData>
        </a:graphic>
      </p:graphicFrame>
      <p:sp>
        <p:nvSpPr>
          <p:cNvPr id="9" name="矩形 8"/>
          <p:cNvSpPr/>
          <p:nvPr/>
        </p:nvSpPr>
        <p:spPr>
          <a:xfrm>
            <a:off x="4290353" y="6019800"/>
            <a:ext cx="1066800" cy="762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CPU 0</a:t>
            </a:r>
            <a:endParaRPr lang="zh-CN" altLang="en-US" sz="2400" b="1" dirty="0">
              <a:solidFill>
                <a:schemeClr val="tx1"/>
              </a:solidFill>
            </a:endParaRPr>
          </a:p>
        </p:txBody>
      </p:sp>
      <p:sp>
        <p:nvSpPr>
          <p:cNvPr id="10" name="矩形 9"/>
          <p:cNvSpPr/>
          <p:nvPr/>
        </p:nvSpPr>
        <p:spPr>
          <a:xfrm>
            <a:off x="7206116" y="6019800"/>
            <a:ext cx="1066800" cy="762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CPU 1</a:t>
            </a:r>
            <a:endParaRPr lang="zh-CN" altLang="en-US" sz="2400" b="1" dirty="0">
              <a:solidFill>
                <a:schemeClr val="tx1"/>
              </a:solidFill>
            </a:endParaRPr>
          </a:p>
        </p:txBody>
      </p:sp>
      <p:sp>
        <p:nvSpPr>
          <p:cNvPr id="11" name="矩形 10"/>
          <p:cNvSpPr/>
          <p:nvPr/>
        </p:nvSpPr>
        <p:spPr>
          <a:xfrm>
            <a:off x="7739515" y="888034"/>
            <a:ext cx="1175643" cy="646331"/>
          </a:xfrm>
          <a:prstGeom prst="rect">
            <a:avLst/>
          </a:prstGeom>
        </p:spPr>
        <p:txBody>
          <a:bodyPr wrap="none">
            <a:spAutoFit/>
          </a:bodyPr>
          <a:lstStyle/>
          <a:p>
            <a:pPr algn="ctr"/>
            <a:r>
              <a:rPr lang="en-US" altLang="zh-CN" b="1" dirty="0" smtClean="0">
                <a:latin typeface="微软雅黑" panose="020B0503020204020204" pitchFamily="34" charset="-122"/>
                <a:ea typeface="微软雅黑" panose="020B0503020204020204" pitchFamily="34" charset="-122"/>
              </a:rPr>
              <a:t>Main</a:t>
            </a:r>
            <a:endParaRPr lang="en-US" altLang="zh-CN" b="1" dirty="0" smtClean="0">
              <a:latin typeface="微软雅黑" panose="020B0503020204020204" pitchFamily="34" charset="-122"/>
              <a:ea typeface="微软雅黑" panose="020B0503020204020204" pitchFamily="34" charset="-122"/>
            </a:endParaRPr>
          </a:p>
          <a:p>
            <a:pPr algn="ctr"/>
            <a:r>
              <a:rPr lang="en-US" altLang="zh-CN" b="1" dirty="0" smtClean="0">
                <a:latin typeface="微软雅黑" panose="020B0503020204020204" pitchFamily="34" charset="-122"/>
                <a:ea typeface="微软雅黑" panose="020B0503020204020204" pitchFamily="34" charset="-122"/>
              </a:rPr>
              <a:t>M</a:t>
            </a:r>
            <a:r>
              <a:rPr lang="en-US" altLang="zh-CN" b="1" dirty="0" smtClean="0">
                <a:latin typeface="微软雅黑" panose="020B0503020204020204" pitchFamily="34" charset="-122"/>
                <a:ea typeface="微软雅黑" panose="020B0503020204020204" pitchFamily="34" charset="-122"/>
              </a:rPr>
              <a:t>em</a:t>
            </a:r>
            <a:r>
              <a:rPr lang="en-US" altLang="zh-CN" b="1" dirty="0" smtClean="0">
                <a:latin typeface="微软雅黑" panose="020B0503020204020204" pitchFamily="34" charset="-122"/>
                <a:ea typeface="微软雅黑" panose="020B0503020204020204" pitchFamily="34" charset="-122"/>
              </a:rPr>
              <a:t>ory</a:t>
            </a:r>
            <a:endParaRPr lang="zh-CN" altLang="en-US" b="1" dirty="0">
              <a:latin typeface="微软雅黑" panose="020B0503020204020204" pitchFamily="34" charset="-122"/>
              <a:ea typeface="微软雅黑" panose="020B0503020204020204" pitchFamily="34" charset="-122"/>
            </a:endParaRPr>
          </a:p>
        </p:txBody>
      </p:sp>
      <p:sp>
        <p:nvSpPr>
          <p:cNvPr id="12" name="左右箭头 11"/>
          <p:cNvSpPr/>
          <p:nvPr/>
        </p:nvSpPr>
        <p:spPr>
          <a:xfrm>
            <a:off x="2971800" y="2999636"/>
            <a:ext cx="6045888" cy="229785"/>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3" name="左右箭头 12"/>
          <p:cNvSpPr/>
          <p:nvPr/>
        </p:nvSpPr>
        <p:spPr>
          <a:xfrm>
            <a:off x="2971799" y="3530465"/>
            <a:ext cx="6036363" cy="229785"/>
          </a:xfrm>
          <a:prstGeom prst="lef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4" name="左右箭头 13"/>
          <p:cNvSpPr/>
          <p:nvPr/>
        </p:nvSpPr>
        <p:spPr>
          <a:xfrm>
            <a:off x="3429000" y="4031360"/>
            <a:ext cx="5588688" cy="229785"/>
          </a:xfrm>
          <a:prstGeom prst="lef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5" name="左右箭头 14"/>
          <p:cNvSpPr/>
          <p:nvPr/>
        </p:nvSpPr>
        <p:spPr>
          <a:xfrm rot="5400000">
            <a:off x="5661219" y="2983816"/>
            <a:ext cx="939713" cy="229785"/>
          </a:xfrm>
          <a:prstGeom prst="lef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6" name="左右箭头 15"/>
          <p:cNvSpPr/>
          <p:nvPr/>
        </p:nvSpPr>
        <p:spPr>
          <a:xfrm rot="5400000">
            <a:off x="6891174" y="2710645"/>
            <a:ext cx="419148" cy="229785"/>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7" name="左右箭头 16"/>
          <p:cNvSpPr/>
          <p:nvPr/>
        </p:nvSpPr>
        <p:spPr>
          <a:xfrm rot="5400000">
            <a:off x="7665990" y="3781903"/>
            <a:ext cx="1403166" cy="229785"/>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8" name="左右箭头 17"/>
          <p:cNvSpPr/>
          <p:nvPr/>
        </p:nvSpPr>
        <p:spPr>
          <a:xfrm rot="5400000">
            <a:off x="7071555" y="4031360"/>
            <a:ext cx="843400" cy="229785"/>
          </a:xfrm>
          <a:prstGeom prst="lef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0" name="左右箭头 19"/>
          <p:cNvSpPr/>
          <p:nvPr/>
        </p:nvSpPr>
        <p:spPr>
          <a:xfrm rot="5400000">
            <a:off x="4156667" y="4051479"/>
            <a:ext cx="843400" cy="229785"/>
          </a:xfrm>
          <a:prstGeom prst="lef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1" name="左右箭头 20"/>
          <p:cNvSpPr/>
          <p:nvPr/>
        </p:nvSpPr>
        <p:spPr>
          <a:xfrm rot="5400000">
            <a:off x="3734085" y="4279798"/>
            <a:ext cx="407377" cy="229785"/>
          </a:xfrm>
          <a:prstGeom prst="lef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2" name="左右箭头 21"/>
          <p:cNvSpPr/>
          <p:nvPr/>
        </p:nvSpPr>
        <p:spPr>
          <a:xfrm rot="5400000">
            <a:off x="6648976" y="4286904"/>
            <a:ext cx="407377" cy="229785"/>
          </a:xfrm>
          <a:prstGeom prst="lef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3" name="左右箭头 22"/>
          <p:cNvSpPr/>
          <p:nvPr/>
        </p:nvSpPr>
        <p:spPr>
          <a:xfrm rot="5400000">
            <a:off x="4766538" y="3771597"/>
            <a:ext cx="1403166" cy="229785"/>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4" name="矩形 23"/>
          <p:cNvSpPr/>
          <p:nvPr/>
        </p:nvSpPr>
        <p:spPr>
          <a:xfrm>
            <a:off x="3096085" y="2719929"/>
            <a:ext cx="1218603" cy="369332"/>
          </a:xfrm>
          <a:prstGeom prst="rect">
            <a:avLst/>
          </a:prstGeom>
        </p:spPr>
        <p:txBody>
          <a:bodyPr wrap="none">
            <a:spAutoFit/>
          </a:bodyPr>
          <a:lstStyle/>
          <a:p>
            <a:r>
              <a:rPr lang="en-US" altLang="zh-CN" b="1" dirty="0" smtClean="0">
                <a:solidFill>
                  <a:srgbClr val="B84C49"/>
                </a:solidFill>
                <a:latin typeface="微软雅黑" panose="020B0503020204020204" pitchFamily="34" charset="-122"/>
                <a:ea typeface="微软雅黑" panose="020B0503020204020204" pitchFamily="34" charset="-122"/>
              </a:rPr>
              <a:t>Data Bus</a:t>
            </a:r>
            <a:endParaRPr lang="zh-CN" altLang="en-US" dirty="0">
              <a:solidFill>
                <a:srgbClr val="B84C49"/>
              </a:solidFill>
            </a:endParaRPr>
          </a:p>
        </p:txBody>
      </p:sp>
      <p:sp>
        <p:nvSpPr>
          <p:cNvPr id="25" name="矩形 24"/>
          <p:cNvSpPr/>
          <p:nvPr/>
        </p:nvSpPr>
        <p:spPr>
          <a:xfrm>
            <a:off x="3077549" y="3288268"/>
            <a:ext cx="1613390" cy="369332"/>
          </a:xfrm>
          <a:prstGeom prst="rect">
            <a:avLst/>
          </a:prstGeom>
        </p:spPr>
        <p:txBody>
          <a:bodyPr wrap="none">
            <a:spAutoFit/>
          </a:bodyPr>
          <a:lstStyle/>
          <a:p>
            <a:r>
              <a:rPr lang="en-US" altLang="zh-CN" b="1" dirty="0" smtClean="0">
                <a:solidFill>
                  <a:srgbClr val="4BACC6"/>
                </a:solidFill>
                <a:latin typeface="微软雅黑" panose="020B0503020204020204" pitchFamily="34" charset="-122"/>
                <a:ea typeface="微软雅黑" panose="020B0503020204020204" pitchFamily="34" charset="-122"/>
              </a:rPr>
              <a:t>Address Bus</a:t>
            </a:r>
            <a:endParaRPr lang="zh-CN" altLang="en-US" dirty="0">
              <a:solidFill>
                <a:srgbClr val="4BACC6"/>
              </a:solidFill>
            </a:endParaRPr>
          </a:p>
        </p:txBody>
      </p:sp>
      <p:sp>
        <p:nvSpPr>
          <p:cNvPr id="26" name="左右箭头 25"/>
          <p:cNvSpPr/>
          <p:nvPr/>
        </p:nvSpPr>
        <p:spPr>
          <a:xfrm rot="5400000">
            <a:off x="4449620" y="5616709"/>
            <a:ext cx="407377" cy="229785"/>
          </a:xfrm>
          <a:prstGeom prst="leftRightArrow">
            <a:avLst/>
          </a:prstGeom>
          <a:solidFill>
            <a:schemeClr val="bg1">
              <a:lumMod val="75000"/>
            </a:schemeClr>
          </a:solidFill>
          <a:ln>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7" name="左右箭头 26"/>
          <p:cNvSpPr/>
          <p:nvPr/>
        </p:nvSpPr>
        <p:spPr>
          <a:xfrm rot="5400000">
            <a:off x="4864204" y="5616709"/>
            <a:ext cx="407377" cy="229785"/>
          </a:xfrm>
          <a:prstGeom prst="leftRightArrow">
            <a:avLst/>
          </a:prstGeom>
          <a:solidFill>
            <a:schemeClr val="bg1">
              <a:lumMod val="75000"/>
            </a:schemeClr>
          </a:solidFill>
          <a:ln>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8" name="左右箭头 27"/>
          <p:cNvSpPr/>
          <p:nvPr/>
        </p:nvSpPr>
        <p:spPr>
          <a:xfrm rot="5400000">
            <a:off x="7289567" y="5626687"/>
            <a:ext cx="407377" cy="229785"/>
          </a:xfrm>
          <a:prstGeom prst="leftRightArrow">
            <a:avLst/>
          </a:prstGeom>
          <a:solidFill>
            <a:schemeClr val="bg1">
              <a:lumMod val="75000"/>
            </a:schemeClr>
          </a:solidFill>
          <a:ln>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9" name="左右箭头 28"/>
          <p:cNvSpPr/>
          <p:nvPr/>
        </p:nvSpPr>
        <p:spPr>
          <a:xfrm rot="5400000">
            <a:off x="7704151" y="5626687"/>
            <a:ext cx="407377" cy="229785"/>
          </a:xfrm>
          <a:prstGeom prst="leftRightArrow">
            <a:avLst/>
          </a:prstGeom>
          <a:solidFill>
            <a:schemeClr val="bg1">
              <a:lumMod val="75000"/>
            </a:schemeClr>
          </a:solidFill>
          <a:ln>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2" name="矩形 31"/>
          <p:cNvSpPr/>
          <p:nvPr/>
        </p:nvSpPr>
        <p:spPr>
          <a:xfrm>
            <a:off x="304800" y="1599164"/>
            <a:ext cx="2125903" cy="2169825"/>
          </a:xfrm>
          <a:prstGeom prst="rect">
            <a:avLst/>
          </a:prstGeom>
        </p:spPr>
        <p:txBody>
          <a:bodyPr wrap="none">
            <a:spAutoFit/>
          </a:bodyPr>
          <a:lstStyle/>
          <a:p>
            <a:pPr marL="342900" indent="-342900">
              <a:lnSpc>
                <a:spcPct val="150000"/>
              </a:lnSpc>
              <a:buAutoNum type="arabicPeriod"/>
            </a:pPr>
            <a:r>
              <a:rPr lang="en-US" altLang="zh-CN" b="1" dirty="0" smtClean="0">
                <a:solidFill>
                  <a:srgbClr val="00B0F0"/>
                </a:solidFill>
                <a:latin typeface="微软雅黑" panose="020B0503020204020204" pitchFamily="34" charset="-122"/>
                <a:ea typeface="微软雅黑" panose="020B0503020204020204" pitchFamily="34" charset="-122"/>
              </a:rPr>
              <a:t> </a:t>
            </a:r>
            <a:r>
              <a:rPr lang="en-US" altLang="zh-CN" b="1" dirty="0" smtClean="0">
                <a:latin typeface="微软雅黑" panose="020B0503020204020204" pitchFamily="34" charset="-122"/>
                <a:ea typeface="微软雅黑" panose="020B0503020204020204" pitchFamily="34" charset="-122"/>
              </a:rPr>
              <a:t>CPU0</a:t>
            </a:r>
            <a:r>
              <a:rPr lang="zh-CN" altLang="en-US" b="1" dirty="0" smtClean="0">
                <a:latin typeface="微软雅黑" panose="020B0503020204020204" pitchFamily="34" charset="-122"/>
                <a:ea typeface="微软雅黑" panose="020B0503020204020204" pitchFamily="34" charset="-122"/>
              </a:rPr>
              <a:t>读主存 </a:t>
            </a:r>
            <a:r>
              <a:rPr lang="en-US" altLang="zh-CN" b="1" dirty="0" smtClean="0">
                <a:latin typeface="微软雅黑" panose="020B0503020204020204" pitchFamily="34" charset="-122"/>
                <a:ea typeface="微软雅黑" panose="020B0503020204020204" pitchFamily="34" charset="-122"/>
              </a:rPr>
              <a:t>x</a:t>
            </a:r>
            <a:endParaRPr lang="en-US" altLang="zh-CN" b="1" dirty="0" smtClean="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en-US" altLang="zh-CN" b="1" dirty="0" smtClean="0">
                <a:solidFill>
                  <a:srgbClr val="00B0F0"/>
                </a:solidFill>
                <a:latin typeface="微软雅黑" panose="020B0503020204020204" pitchFamily="34" charset="-122"/>
                <a:ea typeface="微软雅黑" panose="020B0503020204020204" pitchFamily="34" charset="-122"/>
              </a:rPr>
              <a:t> </a:t>
            </a:r>
            <a:r>
              <a:rPr lang="en-US" altLang="zh-CN" b="1" dirty="0" smtClean="0">
                <a:solidFill>
                  <a:schemeClr val="bg1">
                    <a:lumMod val="85000"/>
                  </a:schemeClr>
                </a:solidFill>
                <a:latin typeface="微软雅黑" panose="020B0503020204020204" pitchFamily="34" charset="-122"/>
                <a:ea typeface="微软雅黑" panose="020B0503020204020204" pitchFamily="34" charset="-122"/>
              </a:rPr>
              <a:t>CPU1</a:t>
            </a:r>
            <a:r>
              <a:rPr lang="zh-CN" altLang="en-US" b="1" dirty="0" smtClean="0">
                <a:solidFill>
                  <a:schemeClr val="bg1">
                    <a:lumMod val="85000"/>
                  </a:schemeClr>
                </a:solidFill>
                <a:latin typeface="微软雅黑" panose="020B0503020204020204" pitchFamily="34" charset="-122"/>
                <a:ea typeface="微软雅黑" panose="020B0503020204020204" pitchFamily="34" charset="-122"/>
              </a:rPr>
              <a:t>读</a:t>
            </a:r>
            <a:r>
              <a:rPr lang="zh-CN" altLang="en-US" b="1" dirty="0" smtClean="0">
                <a:solidFill>
                  <a:schemeClr val="bg1">
                    <a:lumMod val="85000"/>
                  </a:schemeClr>
                </a:solidFill>
                <a:latin typeface="微软雅黑" panose="020B0503020204020204" pitchFamily="34" charset="-122"/>
                <a:ea typeface="微软雅黑" panose="020B0503020204020204" pitchFamily="34" charset="-122"/>
              </a:rPr>
              <a:t>主存 </a:t>
            </a:r>
            <a:r>
              <a:rPr lang="en-US" altLang="zh-CN" b="1" dirty="0" smtClean="0">
                <a:solidFill>
                  <a:schemeClr val="bg1">
                    <a:lumMod val="85000"/>
                  </a:schemeClr>
                </a:solidFill>
                <a:latin typeface="微软雅黑" panose="020B0503020204020204" pitchFamily="34" charset="-122"/>
                <a:ea typeface="微软雅黑" panose="020B0503020204020204" pitchFamily="34" charset="-122"/>
              </a:rPr>
              <a:t>x</a:t>
            </a:r>
            <a:endParaRPr lang="en-US" altLang="zh-CN" b="1" dirty="0" smtClean="0">
              <a:solidFill>
                <a:schemeClr val="bg1">
                  <a:lumMod val="85000"/>
                </a:schemeClr>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en-US" altLang="zh-CN" b="1" dirty="0" smtClean="0">
                <a:solidFill>
                  <a:srgbClr val="00B0F0"/>
                </a:solidFill>
                <a:latin typeface="微软雅黑" panose="020B0503020204020204" pitchFamily="34" charset="-122"/>
                <a:ea typeface="微软雅黑" panose="020B0503020204020204" pitchFamily="34" charset="-122"/>
              </a:rPr>
              <a:t> </a:t>
            </a:r>
            <a:r>
              <a:rPr lang="en-US" altLang="zh-CN" b="1" dirty="0" smtClean="0">
                <a:solidFill>
                  <a:schemeClr val="bg1">
                    <a:lumMod val="85000"/>
                  </a:schemeClr>
                </a:solidFill>
                <a:latin typeface="微软雅黑" panose="020B0503020204020204" pitchFamily="34" charset="-122"/>
                <a:ea typeface="微软雅黑" panose="020B0503020204020204" pitchFamily="34" charset="-122"/>
              </a:rPr>
              <a:t>CPU0</a:t>
            </a:r>
            <a:r>
              <a:rPr lang="zh-CN" altLang="en-US" b="1" dirty="0" smtClean="0">
                <a:solidFill>
                  <a:schemeClr val="bg1">
                    <a:lumMod val="85000"/>
                  </a:schemeClr>
                </a:solidFill>
                <a:latin typeface="微软雅黑" panose="020B0503020204020204" pitchFamily="34" charset="-122"/>
                <a:ea typeface="微软雅黑" panose="020B0503020204020204" pitchFamily="34" charset="-122"/>
              </a:rPr>
              <a:t>写主存 </a:t>
            </a:r>
            <a:r>
              <a:rPr lang="en-US" altLang="zh-CN" b="1" dirty="0" smtClean="0">
                <a:solidFill>
                  <a:schemeClr val="bg1">
                    <a:lumMod val="85000"/>
                  </a:schemeClr>
                </a:solidFill>
                <a:latin typeface="微软雅黑" panose="020B0503020204020204" pitchFamily="34" charset="-122"/>
                <a:ea typeface="微软雅黑" panose="020B0503020204020204" pitchFamily="34" charset="-122"/>
              </a:rPr>
              <a:t>x</a:t>
            </a:r>
            <a:endParaRPr lang="en-US" altLang="zh-CN" b="1" dirty="0" smtClean="0">
              <a:solidFill>
                <a:schemeClr val="bg1">
                  <a:lumMod val="85000"/>
                </a:schemeClr>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en-US" altLang="zh-CN" b="1" dirty="0" smtClean="0">
                <a:solidFill>
                  <a:srgbClr val="00B0F0"/>
                </a:solidFill>
                <a:latin typeface="微软雅黑" panose="020B0503020204020204" pitchFamily="34" charset="-122"/>
                <a:ea typeface="微软雅黑" panose="020B0503020204020204" pitchFamily="34" charset="-122"/>
              </a:rPr>
              <a:t> </a:t>
            </a:r>
            <a:r>
              <a:rPr lang="en-US" altLang="zh-CN" b="1" dirty="0" smtClean="0">
                <a:solidFill>
                  <a:schemeClr val="bg1">
                    <a:lumMod val="85000"/>
                  </a:schemeClr>
                </a:solidFill>
                <a:latin typeface="微软雅黑" panose="020B0503020204020204" pitchFamily="34" charset="-122"/>
                <a:ea typeface="微软雅黑" panose="020B0503020204020204" pitchFamily="34" charset="-122"/>
              </a:rPr>
              <a:t>CPU0</a:t>
            </a:r>
            <a:r>
              <a:rPr lang="zh-CN" altLang="en-US" b="1" dirty="0" smtClean="0">
                <a:solidFill>
                  <a:schemeClr val="bg1">
                    <a:lumMod val="85000"/>
                  </a:schemeClr>
                </a:solidFill>
                <a:latin typeface="微软雅黑" panose="020B0503020204020204" pitchFamily="34" charset="-122"/>
                <a:ea typeface="微软雅黑" panose="020B0503020204020204" pitchFamily="34" charset="-122"/>
              </a:rPr>
              <a:t>写</a:t>
            </a:r>
            <a:r>
              <a:rPr lang="zh-CN" altLang="en-US" b="1" dirty="0" smtClean="0">
                <a:solidFill>
                  <a:schemeClr val="bg1">
                    <a:lumMod val="85000"/>
                  </a:schemeClr>
                </a:solidFill>
                <a:latin typeface="微软雅黑" panose="020B0503020204020204" pitchFamily="34" charset="-122"/>
                <a:ea typeface="微软雅黑" panose="020B0503020204020204" pitchFamily="34" charset="-122"/>
              </a:rPr>
              <a:t>主存 </a:t>
            </a:r>
            <a:r>
              <a:rPr lang="en-US" altLang="zh-CN" b="1" dirty="0" smtClean="0">
                <a:solidFill>
                  <a:schemeClr val="bg1">
                    <a:lumMod val="85000"/>
                  </a:schemeClr>
                </a:solidFill>
                <a:latin typeface="微软雅黑" panose="020B0503020204020204" pitchFamily="34" charset="-122"/>
                <a:ea typeface="微软雅黑" panose="020B0503020204020204" pitchFamily="34" charset="-122"/>
              </a:rPr>
              <a:t>x</a:t>
            </a:r>
            <a:endParaRPr lang="en-US" altLang="zh-CN" b="1" dirty="0" smtClean="0">
              <a:solidFill>
                <a:schemeClr val="bg1">
                  <a:lumMod val="85000"/>
                </a:schemeClr>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en-US" altLang="zh-CN" b="1" dirty="0" smtClean="0">
                <a:solidFill>
                  <a:srgbClr val="00B0F0"/>
                </a:solidFill>
                <a:latin typeface="微软雅黑" panose="020B0503020204020204" pitchFamily="34" charset="-122"/>
                <a:ea typeface="微软雅黑" panose="020B0503020204020204" pitchFamily="34" charset="-122"/>
              </a:rPr>
              <a:t> </a:t>
            </a:r>
            <a:r>
              <a:rPr lang="en-US" altLang="zh-CN" b="1" dirty="0" smtClean="0">
                <a:solidFill>
                  <a:schemeClr val="bg1">
                    <a:lumMod val="85000"/>
                  </a:schemeClr>
                </a:solidFill>
                <a:latin typeface="微软雅黑" panose="020B0503020204020204" pitchFamily="34" charset="-122"/>
                <a:ea typeface="微软雅黑" panose="020B0503020204020204" pitchFamily="34" charset="-122"/>
              </a:rPr>
              <a:t>CPU1</a:t>
            </a:r>
            <a:r>
              <a:rPr lang="zh-CN" altLang="en-US" b="1" dirty="0" smtClean="0">
                <a:solidFill>
                  <a:schemeClr val="bg1">
                    <a:lumMod val="85000"/>
                  </a:schemeClr>
                </a:solidFill>
                <a:latin typeface="微软雅黑" panose="020B0503020204020204" pitchFamily="34" charset="-122"/>
                <a:ea typeface="微软雅黑" panose="020B0503020204020204" pitchFamily="34" charset="-122"/>
              </a:rPr>
              <a:t>读主存 </a:t>
            </a:r>
            <a:r>
              <a:rPr lang="en-US" altLang="zh-CN" b="1" dirty="0" smtClean="0">
                <a:solidFill>
                  <a:schemeClr val="bg1">
                    <a:lumMod val="85000"/>
                  </a:schemeClr>
                </a:solidFill>
                <a:latin typeface="微软雅黑" panose="020B0503020204020204" pitchFamily="34" charset="-122"/>
                <a:ea typeface="微软雅黑" panose="020B0503020204020204" pitchFamily="34" charset="-122"/>
              </a:rPr>
              <a:t>x</a:t>
            </a:r>
            <a:endParaRPr lang="en-US" altLang="zh-CN" b="1" dirty="0" smtClean="0">
              <a:solidFill>
                <a:schemeClr val="bg1">
                  <a:lumMod val="85000"/>
                </a:schemeClr>
              </a:solidFill>
              <a:latin typeface="微软雅黑" panose="020B0503020204020204" pitchFamily="34" charset="-122"/>
              <a:ea typeface="微软雅黑" panose="020B0503020204020204" pitchFamily="34" charset="-122"/>
            </a:endParaRPr>
          </a:p>
        </p:txBody>
      </p:sp>
      <p:sp>
        <p:nvSpPr>
          <p:cNvPr id="33" name="矩形 32"/>
          <p:cNvSpPr/>
          <p:nvPr/>
        </p:nvSpPr>
        <p:spPr>
          <a:xfrm>
            <a:off x="290812" y="4261145"/>
            <a:ext cx="2560316" cy="1754326"/>
          </a:xfrm>
          <a:prstGeom prst="rect">
            <a:avLst/>
          </a:prstGeom>
        </p:spPr>
        <p:txBody>
          <a:bodyPr wrap="none">
            <a:spAutoFit/>
          </a:bodyPr>
          <a:lstStyle/>
          <a:p>
            <a:pPr>
              <a:lnSpc>
                <a:spcPct val="150000"/>
              </a:lnSpc>
            </a:pPr>
            <a:r>
              <a:rPr lang="en-US" altLang="zh-CN" b="1" dirty="0" smtClean="0">
                <a:solidFill>
                  <a:srgbClr val="FF0000"/>
                </a:solidFill>
                <a:latin typeface="微软雅黑" panose="020B0503020204020204" pitchFamily="34" charset="-122"/>
                <a:ea typeface="微软雅黑" panose="020B0503020204020204" pitchFamily="34" charset="-122"/>
              </a:rPr>
              <a:t>M</a:t>
            </a:r>
            <a:r>
              <a:rPr lang="en-US" altLang="zh-CN" b="1" dirty="0" smtClean="0">
                <a:latin typeface="微软雅黑" panose="020B0503020204020204" pitchFamily="34" charset="-122"/>
                <a:ea typeface="微软雅黑" panose="020B0503020204020204" pitchFamily="34" charset="-122"/>
              </a:rPr>
              <a:t>: </a:t>
            </a:r>
            <a:r>
              <a:rPr lang="en-US" altLang="zh-CN" b="1" dirty="0" smtClean="0">
                <a:solidFill>
                  <a:srgbClr val="FF0000"/>
                </a:solidFill>
                <a:latin typeface="微软雅黑" panose="020B0503020204020204" pitchFamily="34" charset="-122"/>
                <a:ea typeface="微软雅黑" panose="020B0503020204020204" pitchFamily="34" charset="-122"/>
              </a:rPr>
              <a:t>M</a:t>
            </a:r>
            <a:r>
              <a:rPr lang="en-US" altLang="zh-CN" b="1" dirty="0" smtClean="0">
                <a:latin typeface="微软雅黑" panose="020B0503020204020204" pitchFamily="34" charset="-122"/>
                <a:ea typeface="微软雅黑" panose="020B0503020204020204" pitchFamily="34" charset="-122"/>
              </a:rPr>
              <a:t>odified (</a:t>
            </a:r>
            <a:r>
              <a:rPr lang="zh-CN" altLang="en-US" b="1" dirty="0" smtClean="0">
                <a:latin typeface="微软雅黑" panose="020B0503020204020204" pitchFamily="34" charset="-122"/>
                <a:ea typeface="微软雅黑" panose="020B0503020204020204" pitchFamily="34" charset="-122"/>
              </a:rPr>
              <a:t>已修改</a:t>
            </a:r>
            <a:r>
              <a:rPr lang="en-US" altLang="zh-CN"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nSpc>
                <a:spcPct val="150000"/>
              </a:lnSpc>
            </a:pPr>
            <a:r>
              <a:rPr lang="en-US" altLang="zh-CN" b="1" dirty="0" smtClean="0">
                <a:solidFill>
                  <a:srgbClr val="FF0000"/>
                </a:solidFill>
                <a:latin typeface="微软雅黑" panose="020B0503020204020204" pitchFamily="34" charset="-122"/>
                <a:ea typeface="微软雅黑" panose="020B0503020204020204" pitchFamily="34" charset="-122"/>
              </a:rPr>
              <a:t>E</a:t>
            </a:r>
            <a:r>
              <a:rPr lang="en-US" altLang="zh-CN" b="1" dirty="0" smtClean="0">
                <a:latin typeface="微软雅黑" panose="020B0503020204020204" pitchFamily="34" charset="-122"/>
                <a:ea typeface="微软雅黑" panose="020B0503020204020204" pitchFamily="34" charset="-122"/>
              </a:rPr>
              <a:t>: </a:t>
            </a:r>
            <a:r>
              <a:rPr lang="en-US" altLang="zh-CN" b="1" dirty="0" smtClean="0">
                <a:solidFill>
                  <a:srgbClr val="FF0000"/>
                </a:solidFill>
                <a:latin typeface="微软雅黑" panose="020B0503020204020204" pitchFamily="34" charset="-122"/>
                <a:ea typeface="微软雅黑" panose="020B0503020204020204" pitchFamily="34" charset="-122"/>
              </a:rPr>
              <a:t>E</a:t>
            </a:r>
            <a:r>
              <a:rPr lang="en-US" altLang="zh-CN" b="1" dirty="0" smtClean="0">
                <a:latin typeface="微软雅黑" panose="020B0503020204020204" pitchFamily="34" charset="-122"/>
                <a:ea typeface="微软雅黑" panose="020B0503020204020204" pitchFamily="34" charset="-122"/>
              </a:rPr>
              <a:t>xclusive (</a:t>
            </a:r>
            <a:r>
              <a:rPr lang="zh-CN" altLang="en-US" b="1" dirty="0" smtClean="0">
                <a:latin typeface="微软雅黑" panose="020B0503020204020204" pitchFamily="34" charset="-122"/>
                <a:ea typeface="微软雅黑" panose="020B0503020204020204" pitchFamily="34" charset="-122"/>
              </a:rPr>
              <a:t>独占</a:t>
            </a:r>
            <a:r>
              <a:rPr lang="en-US" altLang="zh-CN"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nSpc>
                <a:spcPct val="150000"/>
              </a:lnSpc>
            </a:pPr>
            <a:r>
              <a:rPr lang="en-US" altLang="zh-CN" b="1" dirty="0" smtClean="0">
                <a:solidFill>
                  <a:srgbClr val="FF0000"/>
                </a:solidFill>
                <a:latin typeface="微软雅黑" panose="020B0503020204020204" pitchFamily="34" charset="-122"/>
                <a:ea typeface="微软雅黑" panose="020B0503020204020204" pitchFamily="34" charset="-122"/>
              </a:rPr>
              <a:t>S</a:t>
            </a:r>
            <a:r>
              <a:rPr lang="en-US" altLang="zh-CN" b="1" dirty="0" smtClean="0">
                <a:latin typeface="微软雅黑" panose="020B0503020204020204" pitchFamily="34" charset="-122"/>
                <a:ea typeface="微软雅黑" panose="020B0503020204020204" pitchFamily="34" charset="-122"/>
              </a:rPr>
              <a:t>: </a:t>
            </a:r>
            <a:r>
              <a:rPr lang="en-US" altLang="zh-CN" b="1" dirty="0" smtClean="0">
                <a:solidFill>
                  <a:srgbClr val="FF0000"/>
                </a:solidFill>
                <a:latin typeface="微软雅黑" panose="020B0503020204020204" pitchFamily="34" charset="-122"/>
                <a:ea typeface="微软雅黑" panose="020B0503020204020204" pitchFamily="34" charset="-122"/>
              </a:rPr>
              <a:t>S</a:t>
            </a:r>
            <a:r>
              <a:rPr lang="en-US" altLang="zh-CN" b="1" dirty="0" smtClean="0">
                <a:latin typeface="微软雅黑" panose="020B0503020204020204" pitchFamily="34" charset="-122"/>
                <a:ea typeface="微软雅黑" panose="020B0503020204020204" pitchFamily="34" charset="-122"/>
              </a:rPr>
              <a:t>hared </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共享</a:t>
            </a:r>
            <a:r>
              <a:rPr lang="en-US" altLang="zh-CN"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nSpc>
                <a:spcPct val="150000"/>
              </a:lnSpc>
            </a:pPr>
            <a:r>
              <a:rPr lang="en-US" altLang="zh-CN" b="1" dirty="0" smtClean="0">
                <a:solidFill>
                  <a:srgbClr val="FF0000"/>
                </a:solidFill>
                <a:latin typeface="微软雅黑" panose="020B0503020204020204" pitchFamily="34" charset="-122"/>
                <a:ea typeface="微软雅黑" panose="020B0503020204020204" pitchFamily="34" charset="-122"/>
              </a:rPr>
              <a:t>I</a:t>
            </a:r>
            <a:r>
              <a:rPr lang="en-US" altLang="zh-CN" b="1" dirty="0" smtClean="0">
                <a:latin typeface="微软雅黑" panose="020B0503020204020204" pitchFamily="34" charset="-122"/>
                <a:ea typeface="微软雅黑" panose="020B0503020204020204" pitchFamily="34" charset="-122"/>
              </a:rPr>
              <a:t>: </a:t>
            </a:r>
            <a:r>
              <a:rPr lang="en-US" altLang="zh-CN" b="1" dirty="0" smtClean="0">
                <a:solidFill>
                  <a:srgbClr val="FF0000"/>
                </a:solidFill>
                <a:latin typeface="微软雅黑" panose="020B0503020204020204" pitchFamily="34" charset="-122"/>
                <a:ea typeface="微软雅黑" panose="020B0503020204020204" pitchFamily="34" charset="-122"/>
              </a:rPr>
              <a:t>I</a:t>
            </a:r>
            <a:r>
              <a:rPr lang="en-US" altLang="zh-CN" b="1" dirty="0" smtClean="0">
                <a:latin typeface="微软雅黑" panose="020B0503020204020204" pitchFamily="34" charset="-122"/>
                <a:ea typeface="微软雅黑" panose="020B0503020204020204" pitchFamily="34" charset="-122"/>
              </a:rPr>
              <a:t>nvalid (</a:t>
            </a:r>
            <a:r>
              <a:rPr lang="zh-CN" altLang="en-US" b="1" dirty="0">
                <a:latin typeface="微软雅黑" panose="020B0503020204020204" pitchFamily="34" charset="-122"/>
                <a:ea typeface="微软雅黑" panose="020B0503020204020204" pitchFamily="34" charset="-122"/>
              </a:rPr>
              <a:t>失效</a:t>
            </a:r>
            <a:r>
              <a:rPr lang="en-US" altLang="zh-CN"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p:txBody>
      </p:sp>
      <p:sp>
        <p:nvSpPr>
          <p:cNvPr id="34" name="矩形 33"/>
          <p:cNvSpPr/>
          <p:nvPr/>
        </p:nvSpPr>
        <p:spPr>
          <a:xfrm>
            <a:off x="5193416" y="5565958"/>
            <a:ext cx="1087157" cy="369332"/>
          </a:xfrm>
          <a:prstGeom prst="rect">
            <a:avLst/>
          </a:prstGeom>
        </p:spPr>
        <p:txBody>
          <a:bodyPr wrap="none">
            <a:spAutoFit/>
          </a:bodyPr>
          <a:lstStyle/>
          <a:p>
            <a:r>
              <a:rPr lang="en-US" altLang="zh-CN" b="1" dirty="0" smtClean="0">
                <a:latin typeface="微软雅黑" panose="020B0503020204020204" pitchFamily="34" charset="-122"/>
                <a:ea typeface="微软雅黑" panose="020B0503020204020204" pitchFamily="34" charset="-122"/>
              </a:rPr>
              <a:t>Cache 0</a:t>
            </a:r>
            <a:endParaRPr lang="zh-CN" altLang="en-US" dirty="0"/>
          </a:p>
        </p:txBody>
      </p:sp>
      <p:sp>
        <p:nvSpPr>
          <p:cNvPr id="35" name="矩形 34"/>
          <p:cNvSpPr/>
          <p:nvPr/>
        </p:nvSpPr>
        <p:spPr>
          <a:xfrm>
            <a:off x="8022733" y="5580689"/>
            <a:ext cx="1087157" cy="369332"/>
          </a:xfrm>
          <a:prstGeom prst="rect">
            <a:avLst/>
          </a:prstGeom>
        </p:spPr>
        <p:txBody>
          <a:bodyPr wrap="none">
            <a:spAutoFit/>
          </a:bodyPr>
          <a:lstStyle/>
          <a:p>
            <a:r>
              <a:rPr lang="en-US" altLang="zh-CN" b="1" dirty="0" smtClean="0">
                <a:latin typeface="微软雅黑" panose="020B0503020204020204" pitchFamily="34" charset="-122"/>
                <a:ea typeface="微软雅黑" panose="020B0503020204020204" pitchFamily="34" charset="-122"/>
              </a:rPr>
              <a:t>Cache 1</a:t>
            </a:r>
            <a:endParaRPr lang="zh-CN" altLang="en-US" dirty="0"/>
          </a:p>
        </p:txBody>
      </p:sp>
      <p:cxnSp>
        <p:nvCxnSpPr>
          <p:cNvPr id="5" name="直接箭头连接符 4"/>
          <p:cNvCxnSpPr/>
          <p:nvPr/>
        </p:nvCxnSpPr>
        <p:spPr>
          <a:xfrm flipV="1">
            <a:off x="4648200" y="5334000"/>
            <a:ext cx="0" cy="687468"/>
          </a:xfrm>
          <a:prstGeom prst="straightConnector1">
            <a:avLst/>
          </a:prstGeom>
          <a:ln>
            <a:solidFill>
              <a:srgbClr val="1B1BF7"/>
            </a:solidFill>
            <a:tailEnd type="triangle"/>
          </a:ln>
        </p:spPr>
        <p:style>
          <a:lnRef idx="3">
            <a:schemeClr val="accent5"/>
          </a:lnRef>
          <a:fillRef idx="0">
            <a:schemeClr val="accent5"/>
          </a:fillRef>
          <a:effectRef idx="2">
            <a:schemeClr val="accent5"/>
          </a:effectRef>
          <a:fontRef idx="minor">
            <a:schemeClr val="tx1"/>
          </a:fontRef>
        </p:style>
      </p:cxnSp>
      <p:cxnSp>
        <p:nvCxnSpPr>
          <p:cNvPr id="37" name="直接箭头连接符 36"/>
          <p:cNvCxnSpPr/>
          <p:nvPr/>
        </p:nvCxnSpPr>
        <p:spPr>
          <a:xfrm flipV="1">
            <a:off x="4572000" y="3657600"/>
            <a:ext cx="0" cy="954992"/>
          </a:xfrm>
          <a:prstGeom prst="straightConnector1">
            <a:avLst/>
          </a:prstGeom>
          <a:ln>
            <a:solidFill>
              <a:srgbClr val="1B1BF7"/>
            </a:solidFill>
            <a:tailEnd type="triangle"/>
          </a:ln>
        </p:spPr>
        <p:style>
          <a:lnRef idx="3">
            <a:schemeClr val="accent5"/>
          </a:lnRef>
          <a:fillRef idx="0">
            <a:schemeClr val="accent5"/>
          </a:fillRef>
          <a:effectRef idx="2">
            <a:schemeClr val="accent5"/>
          </a:effectRef>
          <a:fontRef idx="minor">
            <a:schemeClr val="tx1"/>
          </a:fontRef>
        </p:style>
      </p:cxnSp>
      <p:cxnSp>
        <p:nvCxnSpPr>
          <p:cNvPr id="39" name="直接箭头连接符 38"/>
          <p:cNvCxnSpPr/>
          <p:nvPr/>
        </p:nvCxnSpPr>
        <p:spPr>
          <a:xfrm flipV="1">
            <a:off x="4541520" y="3628334"/>
            <a:ext cx="1589555" cy="9235"/>
          </a:xfrm>
          <a:prstGeom prst="straightConnector1">
            <a:avLst/>
          </a:prstGeom>
          <a:ln>
            <a:solidFill>
              <a:srgbClr val="1B1BF7"/>
            </a:solidFill>
            <a:tailEnd type="triangle"/>
          </a:ln>
        </p:spPr>
        <p:style>
          <a:lnRef idx="3">
            <a:schemeClr val="accent5"/>
          </a:lnRef>
          <a:fillRef idx="0">
            <a:schemeClr val="accent5"/>
          </a:fillRef>
          <a:effectRef idx="2">
            <a:schemeClr val="accent5"/>
          </a:effectRef>
          <a:fontRef idx="minor">
            <a:schemeClr val="tx1"/>
          </a:fontRef>
        </p:style>
      </p:cxnSp>
      <p:cxnSp>
        <p:nvCxnSpPr>
          <p:cNvPr id="43" name="直接箭头连接符 42"/>
          <p:cNvCxnSpPr/>
          <p:nvPr/>
        </p:nvCxnSpPr>
        <p:spPr>
          <a:xfrm flipV="1">
            <a:off x="6115835" y="2373649"/>
            <a:ext cx="8275" cy="1193109"/>
          </a:xfrm>
          <a:prstGeom prst="straightConnector1">
            <a:avLst/>
          </a:prstGeom>
          <a:ln>
            <a:solidFill>
              <a:srgbClr val="1B1BF7"/>
            </a:solidFill>
            <a:tailEnd type="triangle"/>
          </a:ln>
        </p:spPr>
        <p:style>
          <a:lnRef idx="3">
            <a:schemeClr val="accent5"/>
          </a:lnRef>
          <a:fillRef idx="0">
            <a:schemeClr val="accent5"/>
          </a:fillRef>
          <a:effectRef idx="2">
            <a:schemeClr val="accent5"/>
          </a:effectRef>
          <a:fontRef idx="minor">
            <a:schemeClr val="tx1"/>
          </a:fontRef>
        </p:style>
      </p:cxnSp>
      <p:cxnSp>
        <p:nvCxnSpPr>
          <p:cNvPr id="45" name="直接箭头连接符 44"/>
          <p:cNvCxnSpPr/>
          <p:nvPr/>
        </p:nvCxnSpPr>
        <p:spPr>
          <a:xfrm>
            <a:off x="7108495" y="1989573"/>
            <a:ext cx="12338" cy="1183245"/>
          </a:xfrm>
          <a:prstGeom prst="straightConnector1">
            <a:avLst/>
          </a:prstGeom>
          <a:ln>
            <a:solidFill>
              <a:srgbClr val="FF0000"/>
            </a:solidFill>
            <a:tailEnd type="triangle"/>
          </a:ln>
        </p:spPr>
        <p:style>
          <a:lnRef idx="3">
            <a:schemeClr val="accent5"/>
          </a:lnRef>
          <a:fillRef idx="0">
            <a:schemeClr val="accent5"/>
          </a:fillRef>
          <a:effectRef idx="2">
            <a:schemeClr val="accent5"/>
          </a:effectRef>
          <a:fontRef idx="minor">
            <a:schemeClr val="tx1"/>
          </a:fontRef>
        </p:style>
      </p:cxnSp>
      <p:cxnSp>
        <p:nvCxnSpPr>
          <p:cNvPr id="48" name="直接箭头连接符 47"/>
          <p:cNvCxnSpPr/>
          <p:nvPr/>
        </p:nvCxnSpPr>
        <p:spPr>
          <a:xfrm flipH="1" flipV="1">
            <a:off x="5468121" y="3121754"/>
            <a:ext cx="1653972" cy="11176"/>
          </a:xfrm>
          <a:prstGeom prst="straightConnector1">
            <a:avLst/>
          </a:prstGeom>
          <a:ln>
            <a:solidFill>
              <a:srgbClr val="FF0000"/>
            </a:solidFill>
            <a:tailEnd type="triangle"/>
          </a:ln>
        </p:spPr>
        <p:style>
          <a:lnRef idx="3">
            <a:schemeClr val="accent5"/>
          </a:lnRef>
          <a:fillRef idx="0">
            <a:schemeClr val="accent5"/>
          </a:fillRef>
          <a:effectRef idx="2">
            <a:schemeClr val="accent5"/>
          </a:effectRef>
          <a:fontRef idx="minor">
            <a:schemeClr val="tx1"/>
          </a:fontRef>
        </p:style>
      </p:cxnSp>
      <p:cxnSp>
        <p:nvCxnSpPr>
          <p:cNvPr id="51" name="直接箭头连接符 50"/>
          <p:cNvCxnSpPr>
            <a:endCxn id="23" idx="7"/>
          </p:cNvCxnSpPr>
          <p:nvPr/>
        </p:nvCxnSpPr>
        <p:spPr>
          <a:xfrm flipH="1">
            <a:off x="5468121" y="3138684"/>
            <a:ext cx="3182" cy="1449389"/>
          </a:xfrm>
          <a:prstGeom prst="straightConnector1">
            <a:avLst/>
          </a:prstGeom>
          <a:ln>
            <a:solidFill>
              <a:srgbClr val="FF0000"/>
            </a:solidFill>
            <a:tailEnd type="triangle"/>
          </a:ln>
        </p:spPr>
        <p:style>
          <a:lnRef idx="3">
            <a:schemeClr val="accent5"/>
          </a:lnRef>
          <a:fillRef idx="0">
            <a:schemeClr val="accent5"/>
          </a:fillRef>
          <a:effectRef idx="2">
            <a:schemeClr val="accent5"/>
          </a:effectRef>
          <a:fontRef idx="minor">
            <a:schemeClr val="tx1"/>
          </a:fontRef>
        </p:style>
      </p:cxnSp>
      <p:cxnSp>
        <p:nvCxnSpPr>
          <p:cNvPr id="53" name="直接箭头连接符 52"/>
          <p:cNvCxnSpPr/>
          <p:nvPr/>
        </p:nvCxnSpPr>
        <p:spPr>
          <a:xfrm flipH="1">
            <a:off x="3927503" y="4142131"/>
            <a:ext cx="1591" cy="505117"/>
          </a:xfrm>
          <a:prstGeom prst="straightConnector1">
            <a:avLst/>
          </a:prstGeom>
          <a:ln>
            <a:solidFill>
              <a:srgbClr val="00B050"/>
            </a:solidFill>
            <a:tailEnd type="triangle"/>
          </a:ln>
        </p:spPr>
        <p:style>
          <a:lnRef idx="3">
            <a:schemeClr val="accent5"/>
          </a:lnRef>
          <a:fillRef idx="0">
            <a:schemeClr val="accent5"/>
          </a:fillRef>
          <a:effectRef idx="2">
            <a:schemeClr val="accent5"/>
          </a:effectRef>
          <a:fontRef idx="minor">
            <a:schemeClr val="tx1"/>
          </a:fontRef>
        </p:style>
      </p:cxnSp>
      <p:grpSp>
        <p:nvGrpSpPr>
          <p:cNvPr id="58" name="组合 57"/>
          <p:cNvGrpSpPr/>
          <p:nvPr/>
        </p:nvGrpSpPr>
        <p:grpSpPr>
          <a:xfrm>
            <a:off x="3779717" y="4656248"/>
            <a:ext cx="1852071" cy="379572"/>
            <a:chOff x="3779717" y="4656248"/>
            <a:chExt cx="1852071" cy="379572"/>
          </a:xfrm>
        </p:grpSpPr>
        <p:sp>
          <p:nvSpPr>
            <p:cNvPr id="55" name="矩形 54"/>
            <p:cNvSpPr/>
            <p:nvPr/>
          </p:nvSpPr>
          <p:spPr>
            <a:xfrm>
              <a:off x="3779717" y="4656248"/>
              <a:ext cx="316112" cy="369332"/>
            </a:xfrm>
            <a:prstGeom prst="rect">
              <a:avLst/>
            </a:prstGeom>
          </p:spPr>
          <p:txBody>
            <a:bodyPr wrap="none">
              <a:spAutoFit/>
            </a:bodyPr>
            <a:lstStyle/>
            <a:p>
              <a:r>
                <a:rPr lang="en-US" altLang="zh-CN" b="1" dirty="0" smtClean="0">
                  <a:latin typeface="微软雅黑" panose="020B0503020204020204" pitchFamily="34" charset="-122"/>
                  <a:ea typeface="微软雅黑" panose="020B0503020204020204" pitchFamily="34" charset="-122"/>
                </a:rPr>
                <a:t>E</a:t>
              </a:r>
              <a:endParaRPr lang="zh-CN" altLang="en-US" dirty="0"/>
            </a:p>
          </p:txBody>
        </p:sp>
        <p:sp>
          <p:nvSpPr>
            <p:cNvPr id="56" name="矩形 55"/>
            <p:cNvSpPr/>
            <p:nvPr/>
          </p:nvSpPr>
          <p:spPr>
            <a:xfrm>
              <a:off x="4455854" y="4656248"/>
              <a:ext cx="319318" cy="369332"/>
            </a:xfrm>
            <a:prstGeom prst="rect">
              <a:avLst/>
            </a:prstGeom>
          </p:spPr>
          <p:txBody>
            <a:bodyPr wrap="none">
              <a:spAutoFit/>
            </a:bodyPr>
            <a:lstStyle/>
            <a:p>
              <a:r>
                <a:rPr lang="en-US" altLang="zh-CN" b="1" dirty="0" smtClean="0">
                  <a:latin typeface="微软雅黑" panose="020B0503020204020204" pitchFamily="34" charset="-122"/>
                  <a:ea typeface="微软雅黑" panose="020B0503020204020204" pitchFamily="34" charset="-122"/>
                </a:rPr>
                <a:t>x</a:t>
              </a:r>
              <a:endParaRPr lang="zh-CN" altLang="en-US" dirty="0"/>
            </a:p>
          </p:txBody>
        </p:sp>
        <p:sp>
          <p:nvSpPr>
            <p:cNvPr id="57" name="矩形 56"/>
            <p:cNvSpPr/>
            <p:nvPr/>
          </p:nvSpPr>
          <p:spPr>
            <a:xfrm>
              <a:off x="5304454" y="4666488"/>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3</a:t>
              </a:r>
              <a:endParaRPr lang="zh-CN" altLang="en-US" dirty="0"/>
            </a:p>
          </p:txBody>
        </p:sp>
      </p:grpSp>
      <p:cxnSp>
        <p:nvCxnSpPr>
          <p:cNvPr id="60" name="直接箭头连接符 59"/>
          <p:cNvCxnSpPr/>
          <p:nvPr/>
        </p:nvCxnSpPr>
        <p:spPr>
          <a:xfrm flipH="1">
            <a:off x="5077728" y="5334000"/>
            <a:ext cx="1592" cy="681471"/>
          </a:xfrm>
          <a:prstGeom prst="straightConnector1">
            <a:avLst/>
          </a:prstGeom>
          <a:ln>
            <a:solidFill>
              <a:srgbClr val="FF0000"/>
            </a:solidFill>
            <a:tailEnd type="triangle"/>
          </a:ln>
        </p:spPr>
        <p:style>
          <a:lnRef idx="3">
            <a:schemeClr val="accent5"/>
          </a:lnRef>
          <a:fillRef idx="0">
            <a:schemeClr val="accent5"/>
          </a:fillRef>
          <a:effectRef idx="2">
            <a:schemeClr val="accent5"/>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5780" y="127315"/>
            <a:ext cx="3090403" cy="504280"/>
          </a:xfrm>
          <a:prstGeom prst="rect">
            <a:avLst/>
          </a:prstGeom>
        </p:spPr>
        <p:txBody>
          <a:bodyPr vert="horz" wrap="square" lIns="0" tIns="11723" rIns="0" bIns="0" rtlCol="0">
            <a:spAutoFit/>
          </a:bodyPr>
          <a:lstStyle/>
          <a:p>
            <a:pPr marL="11430">
              <a:spcBef>
                <a:spcPts val="90"/>
              </a:spcBef>
            </a:pPr>
            <a:r>
              <a:rPr dirty="0" err="1" smtClean="0">
                <a:solidFill>
                  <a:schemeClr val="bg1"/>
                </a:solidFill>
              </a:rPr>
              <a:t>侦听协议</a:t>
            </a:r>
            <a:r>
              <a:rPr lang="en-US" dirty="0" smtClean="0">
                <a:solidFill>
                  <a:schemeClr val="bg1"/>
                </a:solidFill>
              </a:rPr>
              <a:t> </a:t>
            </a:r>
            <a:r>
              <a:rPr lang="en-US" altLang="zh-CN" dirty="0" smtClean="0">
                <a:solidFill>
                  <a:schemeClr val="bg1"/>
                </a:solidFill>
              </a:rPr>
              <a:t>- MESI</a:t>
            </a:r>
            <a:endParaRPr dirty="0">
              <a:solidFill>
                <a:schemeClr val="bg1"/>
              </a:solidFill>
            </a:endParaRPr>
          </a:p>
        </p:txBody>
      </p:sp>
      <p:sp>
        <p:nvSpPr>
          <p:cNvPr id="3" name="object 3"/>
          <p:cNvSpPr txBox="1"/>
          <p:nvPr/>
        </p:nvSpPr>
        <p:spPr>
          <a:xfrm>
            <a:off x="228600" y="990600"/>
            <a:ext cx="8229600" cy="319614"/>
          </a:xfrm>
          <a:prstGeom prst="rect">
            <a:avLst/>
          </a:prstGeom>
        </p:spPr>
        <p:txBody>
          <a:bodyPr vert="horz" wrap="square" lIns="0" tIns="11723" rIns="0" bIns="0" rtlCol="0">
            <a:spAutoFit/>
          </a:bodyPr>
          <a:lstStyle/>
          <a:p>
            <a:pPr marL="11430">
              <a:spcBef>
                <a:spcPts val="90"/>
              </a:spcBef>
              <a:tabLst>
                <a:tab pos="327660" algn="l"/>
                <a:tab pos="327660" algn="l"/>
              </a:tabLst>
            </a:pPr>
            <a:r>
              <a:rPr lang="zh-CN" altLang="en-US" sz="2000" b="1" dirty="0">
                <a:latin typeface="微软雅黑" panose="020B0503020204020204" pitchFamily="34" charset="-122"/>
                <a:ea typeface="微软雅黑" panose="020B0503020204020204" pitchFamily="34" charset="-122"/>
                <a:cs typeface="宋体" panose="02010600030101010101" pitchFamily="2" charset="-122"/>
              </a:rPr>
              <a:t>案例</a:t>
            </a:r>
            <a:r>
              <a:rPr lang="en-US" sz="2000" b="1" dirty="0" smtClean="0">
                <a:latin typeface="微软雅黑" panose="020B0503020204020204" pitchFamily="34" charset="-122"/>
                <a:ea typeface="微软雅黑" panose="020B0503020204020204" pitchFamily="34" charset="-122"/>
                <a:cs typeface="宋体" panose="02010600030101010101" pitchFamily="2" charset="-122"/>
              </a:rPr>
              <a:t>:</a:t>
            </a:r>
            <a:endParaRPr lang="en-US" sz="2000" b="1" dirty="0" smtClean="0">
              <a:latin typeface="微软雅黑" panose="020B0503020204020204" pitchFamily="34" charset="-122"/>
              <a:ea typeface="微软雅黑" panose="020B0503020204020204" pitchFamily="34" charset="-122"/>
              <a:cs typeface="宋体" panose="02010600030101010101" pitchFamily="2" charset="-122"/>
            </a:endParaRPr>
          </a:p>
        </p:txBody>
      </p:sp>
      <p:graphicFrame>
        <p:nvGraphicFramePr>
          <p:cNvPr id="6" name="表格 5"/>
          <p:cNvGraphicFramePr>
            <a:graphicFrameLocks noGrp="1"/>
          </p:cNvGraphicFramePr>
          <p:nvPr/>
        </p:nvGraphicFramePr>
        <p:xfrm>
          <a:off x="5692197" y="888034"/>
          <a:ext cx="1905000" cy="1660732"/>
        </p:xfrm>
        <a:graphic>
          <a:graphicData uri="http://schemas.openxmlformats.org/drawingml/2006/table">
            <a:tbl>
              <a:tblPr firstRow="1" bandRow="1">
                <a:tableStyleId>{5940675A-B579-460E-94D1-54222C63F5DA}</a:tableStyleId>
              </a:tblPr>
              <a:tblGrid>
                <a:gridCol w="952500"/>
                <a:gridCol w="952500"/>
              </a:tblGrid>
              <a:tr h="415183">
                <a:tc>
                  <a:txBody>
                    <a:bodyPr/>
                    <a:lstStyle/>
                    <a:p>
                      <a:pPr algn="ctr"/>
                      <a:r>
                        <a:rPr lang="zh-CN" altLang="en-US" b="1" dirty="0" smtClean="0">
                          <a:latin typeface="微软雅黑" panose="020B0503020204020204" pitchFamily="34" charset="-122"/>
                          <a:ea typeface="微软雅黑" panose="020B0503020204020204" pitchFamily="34" charset="-122"/>
                        </a:rPr>
                        <a:t>地址</a:t>
                      </a:r>
                      <a:endParaRPr lang="zh-CN" altLang="en-US" b="1" dirty="0">
                        <a:latin typeface="微软雅黑" panose="020B0503020204020204" pitchFamily="34" charset="-122"/>
                        <a:ea typeface="微软雅黑" panose="020B0503020204020204" pitchFamily="34" charset="-122"/>
                      </a:endParaRPr>
                    </a:p>
                  </a:txBody>
                  <a:tcPr/>
                </a:tc>
                <a:tc>
                  <a:txBody>
                    <a:bodyPr/>
                    <a:lstStyle/>
                    <a:p>
                      <a:pPr algn="ctr"/>
                      <a:r>
                        <a:rPr lang="zh-CN" altLang="en-US" b="1" dirty="0" smtClean="0">
                          <a:latin typeface="微软雅黑" panose="020B0503020204020204" pitchFamily="34" charset="-122"/>
                          <a:ea typeface="微软雅黑" panose="020B0503020204020204" pitchFamily="34" charset="-122"/>
                        </a:rPr>
                        <a:t>数据</a:t>
                      </a:r>
                      <a:endParaRPr lang="zh-CN" altLang="en-US" b="1" dirty="0">
                        <a:latin typeface="微软雅黑" panose="020B0503020204020204" pitchFamily="34" charset="-122"/>
                        <a:ea typeface="微软雅黑" panose="020B0503020204020204" pitchFamily="34" charset="-122"/>
                      </a:endParaRPr>
                    </a:p>
                  </a:txBody>
                  <a:tcPr/>
                </a:tc>
              </a:tr>
              <a:tr h="415183">
                <a:tc>
                  <a:txBody>
                    <a:bodyPr/>
                    <a:lstStyle/>
                    <a:p>
                      <a:pPr algn="ctr"/>
                      <a:endParaRPr lang="zh-CN" altLang="en-US" b="1" dirty="0">
                        <a:latin typeface="微软雅黑" panose="020B0503020204020204" pitchFamily="34" charset="-122"/>
                        <a:ea typeface="微软雅黑" panose="020B0503020204020204" pitchFamily="34" charset="-122"/>
                      </a:endParaRPr>
                    </a:p>
                  </a:txBody>
                  <a:tcPr/>
                </a:tc>
                <a:tc>
                  <a:txBody>
                    <a:bodyPr/>
                    <a:lstStyle/>
                    <a:p>
                      <a:pPr algn="ctr"/>
                      <a:endParaRPr lang="zh-CN" altLang="en-US" b="1" dirty="0">
                        <a:latin typeface="微软雅黑" panose="020B0503020204020204" pitchFamily="34" charset="-122"/>
                        <a:ea typeface="微软雅黑" panose="020B0503020204020204" pitchFamily="34" charset="-122"/>
                      </a:endParaRPr>
                    </a:p>
                  </a:txBody>
                  <a:tcPr/>
                </a:tc>
              </a:tr>
              <a:tr h="415183">
                <a:tc>
                  <a:txBody>
                    <a:bodyPr/>
                    <a:lstStyle/>
                    <a:p>
                      <a:pPr algn="ctr"/>
                      <a:r>
                        <a:rPr lang="en-US" altLang="zh-CN" b="1" dirty="0" smtClean="0">
                          <a:latin typeface="微软雅黑" panose="020B0503020204020204" pitchFamily="34" charset="-122"/>
                          <a:ea typeface="微软雅黑" panose="020B0503020204020204" pitchFamily="34" charset="-122"/>
                        </a:rPr>
                        <a:t>X</a:t>
                      </a:r>
                      <a:endParaRPr lang="zh-CN" altLang="en-US" b="1" dirty="0">
                        <a:latin typeface="微软雅黑" panose="020B0503020204020204" pitchFamily="34" charset="-122"/>
                        <a:ea typeface="微软雅黑" panose="020B0503020204020204" pitchFamily="34" charset="-122"/>
                      </a:endParaRPr>
                    </a:p>
                  </a:txBody>
                  <a:tcPr>
                    <a:solidFill>
                      <a:srgbClr val="FFC000"/>
                    </a:solidFill>
                  </a:tcPr>
                </a:tc>
                <a:tc>
                  <a:txBody>
                    <a:bodyPr/>
                    <a:lstStyle/>
                    <a:p>
                      <a:pPr algn="ctr"/>
                      <a:r>
                        <a:rPr lang="en-US" altLang="zh-CN" b="1" dirty="0" smtClean="0">
                          <a:latin typeface="微软雅黑" panose="020B0503020204020204" pitchFamily="34" charset="-122"/>
                          <a:ea typeface="微软雅黑" panose="020B0503020204020204" pitchFamily="34" charset="-122"/>
                        </a:rPr>
                        <a:t>3</a:t>
                      </a:r>
                      <a:endParaRPr lang="zh-CN" altLang="en-US" b="1" dirty="0">
                        <a:latin typeface="微软雅黑" panose="020B0503020204020204" pitchFamily="34" charset="-122"/>
                        <a:ea typeface="微软雅黑" panose="020B0503020204020204" pitchFamily="34" charset="-122"/>
                      </a:endParaRPr>
                    </a:p>
                  </a:txBody>
                  <a:tcPr>
                    <a:solidFill>
                      <a:srgbClr val="FFC000"/>
                    </a:solidFill>
                  </a:tcPr>
                </a:tc>
              </a:tr>
              <a:tr h="415183">
                <a:tc>
                  <a:txBody>
                    <a:bodyPr/>
                    <a:lstStyle/>
                    <a:p>
                      <a:pPr algn="ctr"/>
                      <a:endParaRPr lang="zh-CN" altLang="en-US" b="1">
                        <a:latin typeface="微软雅黑" panose="020B0503020204020204" pitchFamily="34" charset="-122"/>
                        <a:ea typeface="微软雅黑" panose="020B0503020204020204" pitchFamily="34" charset="-122"/>
                      </a:endParaRPr>
                    </a:p>
                  </a:txBody>
                  <a:tcPr/>
                </a:tc>
                <a:tc>
                  <a:txBody>
                    <a:bodyPr/>
                    <a:lstStyle/>
                    <a:p>
                      <a:pPr algn="ctr"/>
                      <a:endParaRPr lang="zh-CN" altLang="en-US" b="1" dirty="0">
                        <a:latin typeface="微软雅黑" panose="020B0503020204020204" pitchFamily="34" charset="-122"/>
                        <a:ea typeface="微软雅黑" panose="020B0503020204020204" pitchFamily="34" charset="-122"/>
                      </a:endParaRPr>
                    </a:p>
                  </a:txBody>
                  <a:tcPr/>
                </a:tc>
              </a:tr>
            </a:tbl>
          </a:graphicData>
        </a:graphic>
      </p:graphicFrame>
      <p:graphicFrame>
        <p:nvGraphicFramePr>
          <p:cNvPr id="7" name="表格 6"/>
          <p:cNvGraphicFramePr>
            <a:graphicFrameLocks noGrp="1"/>
          </p:cNvGraphicFramePr>
          <p:nvPr/>
        </p:nvGraphicFramePr>
        <p:xfrm>
          <a:off x="3728934" y="4607756"/>
          <a:ext cx="2189637" cy="835648"/>
        </p:xfrm>
        <a:graphic>
          <a:graphicData uri="http://schemas.openxmlformats.org/drawingml/2006/table">
            <a:tbl>
              <a:tblPr firstRow="1" bandRow="1">
                <a:tableStyleId>{5940675A-B579-460E-94D1-54222C63F5DA}</a:tableStyleId>
              </a:tblPr>
              <a:tblGrid>
                <a:gridCol w="437267"/>
                <a:gridCol w="837970"/>
                <a:gridCol w="914400"/>
              </a:tblGrid>
              <a:tr h="417824">
                <a:tc>
                  <a:txBody>
                    <a:bodyPr/>
                    <a:lstStyle/>
                    <a:p>
                      <a:endParaRPr lang="zh-CN" altLang="en-US" dirty="0"/>
                    </a:p>
                  </a:txBody>
                  <a:tcPr>
                    <a:solidFill>
                      <a:srgbClr val="92D050"/>
                    </a:solidFill>
                  </a:tcPr>
                </a:tc>
                <a:tc>
                  <a:txBody>
                    <a:bodyPr/>
                    <a:lstStyle/>
                    <a:p>
                      <a:endParaRPr lang="zh-CN" altLang="en-US" dirty="0"/>
                    </a:p>
                  </a:txBody>
                  <a:tcPr>
                    <a:solidFill>
                      <a:srgbClr val="92D050"/>
                    </a:solidFill>
                  </a:tcPr>
                </a:tc>
                <a:tc>
                  <a:txBody>
                    <a:bodyPr/>
                    <a:lstStyle/>
                    <a:p>
                      <a:endParaRPr lang="zh-CN" altLang="en-US" dirty="0"/>
                    </a:p>
                  </a:txBody>
                  <a:tcPr>
                    <a:solidFill>
                      <a:srgbClr val="92D050"/>
                    </a:solidFill>
                  </a:tcPr>
                </a:tc>
              </a:tr>
              <a:tr h="417824">
                <a:tc>
                  <a:txBody>
                    <a:bodyPr/>
                    <a:lstStyle/>
                    <a:p>
                      <a:endParaRPr lang="zh-CN" altLang="en-US"/>
                    </a:p>
                  </a:txBody>
                  <a:tcPr/>
                </a:tc>
                <a:tc>
                  <a:txBody>
                    <a:bodyPr/>
                    <a:lstStyle/>
                    <a:p>
                      <a:endParaRPr lang="zh-CN" altLang="en-US" dirty="0"/>
                    </a:p>
                  </a:txBody>
                  <a:tcPr/>
                </a:tc>
                <a:tc>
                  <a:txBody>
                    <a:bodyPr/>
                    <a:lstStyle/>
                    <a:p>
                      <a:endParaRPr lang="zh-CN" altLang="en-US" dirty="0"/>
                    </a:p>
                  </a:txBody>
                  <a:tcPr/>
                </a:tc>
              </a:tr>
            </a:tbl>
          </a:graphicData>
        </a:graphic>
      </p:graphicFrame>
      <p:graphicFrame>
        <p:nvGraphicFramePr>
          <p:cNvPr id="8" name="表格 7"/>
          <p:cNvGraphicFramePr>
            <a:graphicFrameLocks noGrp="1"/>
          </p:cNvGraphicFramePr>
          <p:nvPr/>
        </p:nvGraphicFramePr>
        <p:xfrm>
          <a:off x="6644697" y="4612592"/>
          <a:ext cx="2189637" cy="835648"/>
        </p:xfrm>
        <a:graphic>
          <a:graphicData uri="http://schemas.openxmlformats.org/drawingml/2006/table">
            <a:tbl>
              <a:tblPr firstRow="1" bandRow="1">
                <a:tableStyleId>{5940675A-B579-460E-94D1-54222C63F5DA}</a:tableStyleId>
              </a:tblPr>
              <a:tblGrid>
                <a:gridCol w="437267"/>
                <a:gridCol w="837970"/>
                <a:gridCol w="914400"/>
              </a:tblGrid>
              <a:tr h="417824">
                <a:tc>
                  <a:txBody>
                    <a:bodyPr/>
                    <a:lstStyle/>
                    <a:p>
                      <a:endParaRPr lang="zh-CN" altLang="en-US" dirty="0"/>
                    </a:p>
                  </a:txBody>
                  <a:tcPr>
                    <a:solidFill>
                      <a:srgbClr val="92D050"/>
                    </a:solidFill>
                  </a:tcPr>
                </a:tc>
                <a:tc>
                  <a:txBody>
                    <a:bodyPr/>
                    <a:lstStyle/>
                    <a:p>
                      <a:endParaRPr lang="zh-CN" altLang="en-US" dirty="0"/>
                    </a:p>
                  </a:txBody>
                  <a:tcPr>
                    <a:solidFill>
                      <a:srgbClr val="92D050"/>
                    </a:solidFill>
                  </a:tcPr>
                </a:tc>
                <a:tc>
                  <a:txBody>
                    <a:bodyPr/>
                    <a:lstStyle/>
                    <a:p>
                      <a:endParaRPr lang="zh-CN" altLang="en-US" dirty="0"/>
                    </a:p>
                  </a:txBody>
                  <a:tcPr>
                    <a:solidFill>
                      <a:srgbClr val="92D050"/>
                    </a:solidFill>
                  </a:tcPr>
                </a:tc>
              </a:tr>
              <a:tr h="417824">
                <a:tc>
                  <a:txBody>
                    <a:bodyPr/>
                    <a:lstStyle/>
                    <a:p>
                      <a:endParaRPr lang="zh-CN" altLang="en-US"/>
                    </a:p>
                  </a:txBody>
                  <a:tcPr/>
                </a:tc>
                <a:tc>
                  <a:txBody>
                    <a:bodyPr/>
                    <a:lstStyle/>
                    <a:p>
                      <a:endParaRPr lang="zh-CN" altLang="en-US" dirty="0"/>
                    </a:p>
                  </a:txBody>
                  <a:tcPr/>
                </a:tc>
                <a:tc>
                  <a:txBody>
                    <a:bodyPr/>
                    <a:lstStyle/>
                    <a:p>
                      <a:endParaRPr lang="zh-CN" altLang="en-US" dirty="0"/>
                    </a:p>
                  </a:txBody>
                  <a:tcPr/>
                </a:tc>
              </a:tr>
            </a:tbl>
          </a:graphicData>
        </a:graphic>
      </p:graphicFrame>
      <p:sp>
        <p:nvSpPr>
          <p:cNvPr id="9" name="矩形 8"/>
          <p:cNvSpPr/>
          <p:nvPr/>
        </p:nvSpPr>
        <p:spPr>
          <a:xfrm>
            <a:off x="4290353" y="6019800"/>
            <a:ext cx="1066800" cy="762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CPU 0</a:t>
            </a:r>
            <a:endParaRPr lang="zh-CN" altLang="en-US" sz="2400" b="1" dirty="0">
              <a:solidFill>
                <a:schemeClr val="tx1"/>
              </a:solidFill>
            </a:endParaRPr>
          </a:p>
        </p:txBody>
      </p:sp>
      <p:sp>
        <p:nvSpPr>
          <p:cNvPr id="10" name="矩形 9"/>
          <p:cNvSpPr/>
          <p:nvPr/>
        </p:nvSpPr>
        <p:spPr>
          <a:xfrm>
            <a:off x="7206116" y="6019800"/>
            <a:ext cx="1066800" cy="762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CPU 1</a:t>
            </a:r>
            <a:endParaRPr lang="zh-CN" altLang="en-US" sz="2400" b="1" dirty="0">
              <a:solidFill>
                <a:schemeClr val="tx1"/>
              </a:solidFill>
            </a:endParaRPr>
          </a:p>
        </p:txBody>
      </p:sp>
      <p:sp>
        <p:nvSpPr>
          <p:cNvPr id="11" name="矩形 10"/>
          <p:cNvSpPr/>
          <p:nvPr/>
        </p:nvSpPr>
        <p:spPr>
          <a:xfrm>
            <a:off x="7739515" y="888034"/>
            <a:ext cx="1175643" cy="646331"/>
          </a:xfrm>
          <a:prstGeom prst="rect">
            <a:avLst/>
          </a:prstGeom>
        </p:spPr>
        <p:txBody>
          <a:bodyPr wrap="none">
            <a:spAutoFit/>
          </a:bodyPr>
          <a:lstStyle/>
          <a:p>
            <a:pPr algn="ctr"/>
            <a:r>
              <a:rPr lang="en-US" altLang="zh-CN" b="1" dirty="0" smtClean="0">
                <a:latin typeface="微软雅黑" panose="020B0503020204020204" pitchFamily="34" charset="-122"/>
                <a:ea typeface="微软雅黑" panose="020B0503020204020204" pitchFamily="34" charset="-122"/>
              </a:rPr>
              <a:t>Main</a:t>
            </a:r>
            <a:endParaRPr lang="en-US" altLang="zh-CN" b="1" dirty="0" smtClean="0">
              <a:latin typeface="微软雅黑" panose="020B0503020204020204" pitchFamily="34" charset="-122"/>
              <a:ea typeface="微软雅黑" panose="020B0503020204020204" pitchFamily="34" charset="-122"/>
            </a:endParaRPr>
          </a:p>
          <a:p>
            <a:pPr algn="ctr"/>
            <a:r>
              <a:rPr lang="en-US" altLang="zh-CN" b="1" dirty="0" smtClean="0">
                <a:latin typeface="微软雅黑" panose="020B0503020204020204" pitchFamily="34" charset="-122"/>
                <a:ea typeface="微软雅黑" panose="020B0503020204020204" pitchFamily="34" charset="-122"/>
              </a:rPr>
              <a:t>M</a:t>
            </a:r>
            <a:r>
              <a:rPr lang="en-US" altLang="zh-CN" b="1" dirty="0" smtClean="0">
                <a:latin typeface="微软雅黑" panose="020B0503020204020204" pitchFamily="34" charset="-122"/>
                <a:ea typeface="微软雅黑" panose="020B0503020204020204" pitchFamily="34" charset="-122"/>
              </a:rPr>
              <a:t>em</a:t>
            </a:r>
            <a:r>
              <a:rPr lang="en-US" altLang="zh-CN" b="1" dirty="0" smtClean="0">
                <a:latin typeface="微软雅黑" panose="020B0503020204020204" pitchFamily="34" charset="-122"/>
                <a:ea typeface="微软雅黑" panose="020B0503020204020204" pitchFamily="34" charset="-122"/>
              </a:rPr>
              <a:t>ory</a:t>
            </a:r>
            <a:endParaRPr lang="zh-CN" altLang="en-US" b="1" dirty="0">
              <a:latin typeface="微软雅黑" panose="020B0503020204020204" pitchFamily="34" charset="-122"/>
              <a:ea typeface="微软雅黑" panose="020B0503020204020204" pitchFamily="34" charset="-122"/>
            </a:endParaRPr>
          </a:p>
        </p:txBody>
      </p:sp>
      <p:sp>
        <p:nvSpPr>
          <p:cNvPr id="12" name="左右箭头 11"/>
          <p:cNvSpPr/>
          <p:nvPr/>
        </p:nvSpPr>
        <p:spPr>
          <a:xfrm>
            <a:off x="2971800" y="2999636"/>
            <a:ext cx="6045888" cy="229785"/>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3" name="左右箭头 12"/>
          <p:cNvSpPr/>
          <p:nvPr/>
        </p:nvSpPr>
        <p:spPr>
          <a:xfrm>
            <a:off x="2971799" y="3530465"/>
            <a:ext cx="6036363" cy="229785"/>
          </a:xfrm>
          <a:prstGeom prst="lef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4" name="左右箭头 13"/>
          <p:cNvSpPr/>
          <p:nvPr/>
        </p:nvSpPr>
        <p:spPr>
          <a:xfrm>
            <a:off x="3429000" y="4031360"/>
            <a:ext cx="5588688" cy="229785"/>
          </a:xfrm>
          <a:prstGeom prst="lef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5" name="左右箭头 14"/>
          <p:cNvSpPr/>
          <p:nvPr/>
        </p:nvSpPr>
        <p:spPr>
          <a:xfrm rot="5400000">
            <a:off x="5661219" y="2983816"/>
            <a:ext cx="939713" cy="229785"/>
          </a:xfrm>
          <a:prstGeom prst="lef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6" name="左右箭头 15"/>
          <p:cNvSpPr/>
          <p:nvPr/>
        </p:nvSpPr>
        <p:spPr>
          <a:xfrm rot="5400000">
            <a:off x="6891174" y="2710645"/>
            <a:ext cx="419148" cy="229785"/>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7" name="左右箭头 16"/>
          <p:cNvSpPr/>
          <p:nvPr/>
        </p:nvSpPr>
        <p:spPr>
          <a:xfrm rot="5400000">
            <a:off x="7665990" y="3781903"/>
            <a:ext cx="1403166" cy="229785"/>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8" name="左右箭头 17"/>
          <p:cNvSpPr/>
          <p:nvPr/>
        </p:nvSpPr>
        <p:spPr>
          <a:xfrm rot="5400000">
            <a:off x="7071555" y="4031360"/>
            <a:ext cx="843400" cy="229785"/>
          </a:xfrm>
          <a:prstGeom prst="lef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0" name="左右箭头 19"/>
          <p:cNvSpPr/>
          <p:nvPr/>
        </p:nvSpPr>
        <p:spPr>
          <a:xfrm rot="5400000">
            <a:off x="4156667" y="4051479"/>
            <a:ext cx="843400" cy="229785"/>
          </a:xfrm>
          <a:prstGeom prst="lef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1" name="左右箭头 20"/>
          <p:cNvSpPr/>
          <p:nvPr/>
        </p:nvSpPr>
        <p:spPr>
          <a:xfrm rot="5400000">
            <a:off x="3734085" y="4279798"/>
            <a:ext cx="407377" cy="229785"/>
          </a:xfrm>
          <a:prstGeom prst="lef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2" name="左右箭头 21"/>
          <p:cNvSpPr/>
          <p:nvPr/>
        </p:nvSpPr>
        <p:spPr>
          <a:xfrm rot="5400000">
            <a:off x="6648976" y="4286904"/>
            <a:ext cx="407377" cy="229785"/>
          </a:xfrm>
          <a:prstGeom prst="lef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3" name="左右箭头 22"/>
          <p:cNvSpPr/>
          <p:nvPr/>
        </p:nvSpPr>
        <p:spPr>
          <a:xfrm rot="5400000">
            <a:off x="4766538" y="3771597"/>
            <a:ext cx="1403166" cy="229785"/>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4" name="矩形 23"/>
          <p:cNvSpPr/>
          <p:nvPr/>
        </p:nvSpPr>
        <p:spPr>
          <a:xfrm>
            <a:off x="3096085" y="2719929"/>
            <a:ext cx="1218603" cy="369332"/>
          </a:xfrm>
          <a:prstGeom prst="rect">
            <a:avLst/>
          </a:prstGeom>
        </p:spPr>
        <p:txBody>
          <a:bodyPr wrap="none">
            <a:spAutoFit/>
          </a:bodyPr>
          <a:lstStyle/>
          <a:p>
            <a:r>
              <a:rPr lang="en-US" altLang="zh-CN" b="1" dirty="0" smtClean="0">
                <a:solidFill>
                  <a:srgbClr val="B84C49"/>
                </a:solidFill>
                <a:latin typeface="微软雅黑" panose="020B0503020204020204" pitchFamily="34" charset="-122"/>
                <a:ea typeface="微软雅黑" panose="020B0503020204020204" pitchFamily="34" charset="-122"/>
              </a:rPr>
              <a:t>Data Bus</a:t>
            </a:r>
            <a:endParaRPr lang="zh-CN" altLang="en-US" dirty="0">
              <a:solidFill>
                <a:srgbClr val="B84C49"/>
              </a:solidFill>
            </a:endParaRPr>
          </a:p>
        </p:txBody>
      </p:sp>
      <p:sp>
        <p:nvSpPr>
          <p:cNvPr id="25" name="矩形 24"/>
          <p:cNvSpPr/>
          <p:nvPr/>
        </p:nvSpPr>
        <p:spPr>
          <a:xfrm>
            <a:off x="3077549" y="3288268"/>
            <a:ext cx="1613390" cy="369332"/>
          </a:xfrm>
          <a:prstGeom prst="rect">
            <a:avLst/>
          </a:prstGeom>
        </p:spPr>
        <p:txBody>
          <a:bodyPr wrap="none">
            <a:spAutoFit/>
          </a:bodyPr>
          <a:lstStyle/>
          <a:p>
            <a:r>
              <a:rPr lang="en-US" altLang="zh-CN" b="1" dirty="0" smtClean="0">
                <a:solidFill>
                  <a:srgbClr val="4BACC6"/>
                </a:solidFill>
                <a:latin typeface="微软雅黑" panose="020B0503020204020204" pitchFamily="34" charset="-122"/>
                <a:ea typeface="微软雅黑" panose="020B0503020204020204" pitchFamily="34" charset="-122"/>
              </a:rPr>
              <a:t>Address Bus</a:t>
            </a:r>
            <a:endParaRPr lang="zh-CN" altLang="en-US" dirty="0">
              <a:solidFill>
                <a:srgbClr val="4BACC6"/>
              </a:solidFill>
            </a:endParaRPr>
          </a:p>
        </p:txBody>
      </p:sp>
      <p:sp>
        <p:nvSpPr>
          <p:cNvPr id="26" name="左右箭头 25"/>
          <p:cNvSpPr/>
          <p:nvPr/>
        </p:nvSpPr>
        <p:spPr>
          <a:xfrm rot="5400000">
            <a:off x="4449620" y="5616709"/>
            <a:ext cx="407377" cy="229785"/>
          </a:xfrm>
          <a:prstGeom prst="leftRightArrow">
            <a:avLst/>
          </a:prstGeom>
          <a:solidFill>
            <a:schemeClr val="bg1">
              <a:lumMod val="75000"/>
            </a:schemeClr>
          </a:solidFill>
          <a:ln>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7" name="左右箭头 26"/>
          <p:cNvSpPr/>
          <p:nvPr/>
        </p:nvSpPr>
        <p:spPr>
          <a:xfrm rot="5400000">
            <a:off x="4864204" y="5616709"/>
            <a:ext cx="407377" cy="229785"/>
          </a:xfrm>
          <a:prstGeom prst="leftRightArrow">
            <a:avLst/>
          </a:prstGeom>
          <a:solidFill>
            <a:schemeClr val="bg1">
              <a:lumMod val="75000"/>
            </a:schemeClr>
          </a:solidFill>
          <a:ln>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8" name="左右箭头 27"/>
          <p:cNvSpPr/>
          <p:nvPr/>
        </p:nvSpPr>
        <p:spPr>
          <a:xfrm rot="5400000">
            <a:off x="7289567" y="5626687"/>
            <a:ext cx="407377" cy="229785"/>
          </a:xfrm>
          <a:prstGeom prst="leftRightArrow">
            <a:avLst/>
          </a:prstGeom>
          <a:solidFill>
            <a:schemeClr val="bg1">
              <a:lumMod val="75000"/>
            </a:schemeClr>
          </a:solidFill>
          <a:ln>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9" name="左右箭头 28"/>
          <p:cNvSpPr/>
          <p:nvPr/>
        </p:nvSpPr>
        <p:spPr>
          <a:xfrm rot="5400000">
            <a:off x="7704151" y="5626687"/>
            <a:ext cx="407377" cy="229785"/>
          </a:xfrm>
          <a:prstGeom prst="leftRightArrow">
            <a:avLst/>
          </a:prstGeom>
          <a:solidFill>
            <a:schemeClr val="bg1">
              <a:lumMod val="75000"/>
            </a:schemeClr>
          </a:solidFill>
          <a:ln>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2" name="矩形 31"/>
          <p:cNvSpPr/>
          <p:nvPr/>
        </p:nvSpPr>
        <p:spPr>
          <a:xfrm>
            <a:off x="304800" y="1599164"/>
            <a:ext cx="2125903" cy="2169825"/>
          </a:xfrm>
          <a:prstGeom prst="rect">
            <a:avLst/>
          </a:prstGeom>
        </p:spPr>
        <p:txBody>
          <a:bodyPr wrap="none">
            <a:spAutoFit/>
          </a:bodyPr>
          <a:lstStyle/>
          <a:p>
            <a:pPr marL="342900" indent="-342900">
              <a:lnSpc>
                <a:spcPct val="150000"/>
              </a:lnSpc>
              <a:buAutoNum type="arabicPeriod"/>
            </a:pPr>
            <a:r>
              <a:rPr lang="en-US" altLang="zh-CN" b="1" dirty="0" smtClean="0">
                <a:solidFill>
                  <a:srgbClr val="00B0F0"/>
                </a:solidFill>
                <a:latin typeface="微软雅黑" panose="020B0503020204020204" pitchFamily="34" charset="-122"/>
                <a:ea typeface="微软雅黑" panose="020B0503020204020204" pitchFamily="34" charset="-122"/>
              </a:rPr>
              <a:t> </a:t>
            </a:r>
            <a:r>
              <a:rPr lang="en-US" altLang="zh-CN" b="1" dirty="0" smtClean="0">
                <a:solidFill>
                  <a:schemeClr val="bg1">
                    <a:lumMod val="85000"/>
                  </a:schemeClr>
                </a:solidFill>
                <a:latin typeface="微软雅黑" panose="020B0503020204020204" pitchFamily="34" charset="-122"/>
                <a:ea typeface="微软雅黑" panose="020B0503020204020204" pitchFamily="34" charset="-122"/>
              </a:rPr>
              <a:t>CPU0</a:t>
            </a:r>
            <a:r>
              <a:rPr lang="zh-CN" altLang="en-US" b="1" dirty="0" smtClean="0">
                <a:solidFill>
                  <a:schemeClr val="bg1">
                    <a:lumMod val="85000"/>
                  </a:schemeClr>
                </a:solidFill>
                <a:latin typeface="微软雅黑" panose="020B0503020204020204" pitchFamily="34" charset="-122"/>
                <a:ea typeface="微软雅黑" panose="020B0503020204020204" pitchFamily="34" charset="-122"/>
              </a:rPr>
              <a:t>读主存 </a:t>
            </a:r>
            <a:r>
              <a:rPr lang="en-US" altLang="zh-CN" b="1" dirty="0" smtClean="0">
                <a:solidFill>
                  <a:schemeClr val="bg1">
                    <a:lumMod val="85000"/>
                  </a:schemeClr>
                </a:solidFill>
                <a:latin typeface="微软雅黑" panose="020B0503020204020204" pitchFamily="34" charset="-122"/>
                <a:ea typeface="微软雅黑" panose="020B0503020204020204" pitchFamily="34" charset="-122"/>
              </a:rPr>
              <a:t>x</a:t>
            </a:r>
            <a:endParaRPr lang="en-US" altLang="zh-CN" b="1" dirty="0" smtClean="0">
              <a:solidFill>
                <a:schemeClr val="bg1">
                  <a:lumMod val="85000"/>
                </a:schemeClr>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en-US" altLang="zh-CN" b="1" dirty="0" smtClean="0">
                <a:solidFill>
                  <a:srgbClr val="00B0F0"/>
                </a:solidFill>
                <a:latin typeface="微软雅黑" panose="020B0503020204020204" pitchFamily="34" charset="-122"/>
                <a:ea typeface="微软雅黑" panose="020B0503020204020204" pitchFamily="34" charset="-122"/>
              </a:rPr>
              <a:t> </a:t>
            </a:r>
            <a:r>
              <a:rPr lang="en-US" altLang="zh-CN" b="1" dirty="0" smtClean="0">
                <a:latin typeface="微软雅黑" panose="020B0503020204020204" pitchFamily="34" charset="-122"/>
                <a:ea typeface="微软雅黑" panose="020B0503020204020204" pitchFamily="34" charset="-122"/>
              </a:rPr>
              <a:t>CPU1</a:t>
            </a:r>
            <a:r>
              <a:rPr lang="zh-CN" altLang="en-US" b="1" dirty="0" smtClean="0">
                <a:latin typeface="微软雅黑" panose="020B0503020204020204" pitchFamily="34" charset="-122"/>
                <a:ea typeface="微软雅黑" panose="020B0503020204020204" pitchFamily="34" charset="-122"/>
              </a:rPr>
              <a:t>读</a:t>
            </a:r>
            <a:r>
              <a:rPr lang="zh-CN" altLang="en-US" b="1" dirty="0" smtClean="0">
                <a:latin typeface="微软雅黑" panose="020B0503020204020204" pitchFamily="34" charset="-122"/>
                <a:ea typeface="微软雅黑" panose="020B0503020204020204" pitchFamily="34" charset="-122"/>
              </a:rPr>
              <a:t>主存 </a:t>
            </a:r>
            <a:r>
              <a:rPr lang="en-US" altLang="zh-CN" b="1" dirty="0" smtClean="0">
                <a:latin typeface="微软雅黑" panose="020B0503020204020204" pitchFamily="34" charset="-122"/>
                <a:ea typeface="微软雅黑" panose="020B0503020204020204" pitchFamily="34" charset="-122"/>
              </a:rPr>
              <a:t>x</a:t>
            </a:r>
            <a:endParaRPr lang="en-US" altLang="zh-CN" b="1" dirty="0" smtClean="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en-US" altLang="zh-CN" b="1" dirty="0" smtClean="0">
                <a:solidFill>
                  <a:srgbClr val="00B0F0"/>
                </a:solidFill>
                <a:latin typeface="微软雅黑" panose="020B0503020204020204" pitchFamily="34" charset="-122"/>
                <a:ea typeface="微软雅黑" panose="020B0503020204020204" pitchFamily="34" charset="-122"/>
              </a:rPr>
              <a:t> </a:t>
            </a:r>
            <a:r>
              <a:rPr lang="en-US" altLang="zh-CN" b="1" dirty="0" smtClean="0">
                <a:solidFill>
                  <a:schemeClr val="bg1">
                    <a:lumMod val="85000"/>
                  </a:schemeClr>
                </a:solidFill>
                <a:latin typeface="微软雅黑" panose="020B0503020204020204" pitchFamily="34" charset="-122"/>
                <a:ea typeface="微软雅黑" panose="020B0503020204020204" pitchFamily="34" charset="-122"/>
              </a:rPr>
              <a:t>CPU0</a:t>
            </a:r>
            <a:r>
              <a:rPr lang="zh-CN" altLang="en-US" b="1" dirty="0" smtClean="0">
                <a:solidFill>
                  <a:schemeClr val="bg1">
                    <a:lumMod val="85000"/>
                  </a:schemeClr>
                </a:solidFill>
                <a:latin typeface="微软雅黑" panose="020B0503020204020204" pitchFamily="34" charset="-122"/>
                <a:ea typeface="微软雅黑" panose="020B0503020204020204" pitchFamily="34" charset="-122"/>
              </a:rPr>
              <a:t>写主存 </a:t>
            </a:r>
            <a:r>
              <a:rPr lang="en-US" altLang="zh-CN" b="1" dirty="0" smtClean="0">
                <a:solidFill>
                  <a:schemeClr val="bg1">
                    <a:lumMod val="85000"/>
                  </a:schemeClr>
                </a:solidFill>
                <a:latin typeface="微软雅黑" panose="020B0503020204020204" pitchFamily="34" charset="-122"/>
                <a:ea typeface="微软雅黑" panose="020B0503020204020204" pitchFamily="34" charset="-122"/>
              </a:rPr>
              <a:t>x</a:t>
            </a:r>
            <a:endParaRPr lang="en-US" altLang="zh-CN" b="1" dirty="0" smtClean="0">
              <a:solidFill>
                <a:schemeClr val="bg1">
                  <a:lumMod val="85000"/>
                </a:schemeClr>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en-US" altLang="zh-CN" b="1" dirty="0" smtClean="0">
                <a:solidFill>
                  <a:srgbClr val="00B0F0"/>
                </a:solidFill>
                <a:latin typeface="微软雅黑" panose="020B0503020204020204" pitchFamily="34" charset="-122"/>
                <a:ea typeface="微软雅黑" panose="020B0503020204020204" pitchFamily="34" charset="-122"/>
              </a:rPr>
              <a:t> </a:t>
            </a:r>
            <a:r>
              <a:rPr lang="en-US" altLang="zh-CN" b="1" dirty="0" smtClean="0">
                <a:solidFill>
                  <a:schemeClr val="bg1">
                    <a:lumMod val="85000"/>
                  </a:schemeClr>
                </a:solidFill>
                <a:latin typeface="微软雅黑" panose="020B0503020204020204" pitchFamily="34" charset="-122"/>
                <a:ea typeface="微软雅黑" panose="020B0503020204020204" pitchFamily="34" charset="-122"/>
              </a:rPr>
              <a:t>CPU0</a:t>
            </a:r>
            <a:r>
              <a:rPr lang="zh-CN" altLang="en-US" b="1" dirty="0" smtClean="0">
                <a:solidFill>
                  <a:schemeClr val="bg1">
                    <a:lumMod val="85000"/>
                  </a:schemeClr>
                </a:solidFill>
                <a:latin typeface="微软雅黑" panose="020B0503020204020204" pitchFamily="34" charset="-122"/>
                <a:ea typeface="微软雅黑" panose="020B0503020204020204" pitchFamily="34" charset="-122"/>
              </a:rPr>
              <a:t>写</a:t>
            </a:r>
            <a:r>
              <a:rPr lang="zh-CN" altLang="en-US" b="1" dirty="0" smtClean="0">
                <a:solidFill>
                  <a:schemeClr val="bg1">
                    <a:lumMod val="85000"/>
                  </a:schemeClr>
                </a:solidFill>
                <a:latin typeface="微软雅黑" panose="020B0503020204020204" pitchFamily="34" charset="-122"/>
                <a:ea typeface="微软雅黑" panose="020B0503020204020204" pitchFamily="34" charset="-122"/>
              </a:rPr>
              <a:t>主存 </a:t>
            </a:r>
            <a:r>
              <a:rPr lang="en-US" altLang="zh-CN" b="1" dirty="0" smtClean="0">
                <a:solidFill>
                  <a:schemeClr val="bg1">
                    <a:lumMod val="85000"/>
                  </a:schemeClr>
                </a:solidFill>
                <a:latin typeface="微软雅黑" panose="020B0503020204020204" pitchFamily="34" charset="-122"/>
                <a:ea typeface="微软雅黑" panose="020B0503020204020204" pitchFamily="34" charset="-122"/>
              </a:rPr>
              <a:t>x</a:t>
            </a:r>
            <a:endParaRPr lang="en-US" altLang="zh-CN" b="1" dirty="0" smtClean="0">
              <a:solidFill>
                <a:schemeClr val="bg1">
                  <a:lumMod val="85000"/>
                </a:schemeClr>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en-US" altLang="zh-CN" b="1" dirty="0" smtClean="0">
                <a:solidFill>
                  <a:srgbClr val="00B0F0"/>
                </a:solidFill>
                <a:latin typeface="微软雅黑" panose="020B0503020204020204" pitchFamily="34" charset="-122"/>
                <a:ea typeface="微软雅黑" panose="020B0503020204020204" pitchFamily="34" charset="-122"/>
              </a:rPr>
              <a:t> </a:t>
            </a:r>
            <a:r>
              <a:rPr lang="en-US" altLang="zh-CN" b="1" dirty="0" smtClean="0">
                <a:solidFill>
                  <a:schemeClr val="bg1">
                    <a:lumMod val="85000"/>
                  </a:schemeClr>
                </a:solidFill>
                <a:latin typeface="微软雅黑" panose="020B0503020204020204" pitchFamily="34" charset="-122"/>
                <a:ea typeface="微软雅黑" panose="020B0503020204020204" pitchFamily="34" charset="-122"/>
              </a:rPr>
              <a:t>CPU1</a:t>
            </a:r>
            <a:r>
              <a:rPr lang="zh-CN" altLang="en-US" b="1" dirty="0" smtClean="0">
                <a:solidFill>
                  <a:schemeClr val="bg1">
                    <a:lumMod val="85000"/>
                  </a:schemeClr>
                </a:solidFill>
                <a:latin typeface="微软雅黑" panose="020B0503020204020204" pitchFamily="34" charset="-122"/>
                <a:ea typeface="微软雅黑" panose="020B0503020204020204" pitchFamily="34" charset="-122"/>
              </a:rPr>
              <a:t>读主存 </a:t>
            </a:r>
            <a:r>
              <a:rPr lang="en-US" altLang="zh-CN" b="1" dirty="0" smtClean="0">
                <a:solidFill>
                  <a:schemeClr val="bg1">
                    <a:lumMod val="85000"/>
                  </a:schemeClr>
                </a:solidFill>
                <a:latin typeface="微软雅黑" panose="020B0503020204020204" pitchFamily="34" charset="-122"/>
                <a:ea typeface="微软雅黑" panose="020B0503020204020204" pitchFamily="34" charset="-122"/>
              </a:rPr>
              <a:t>x</a:t>
            </a:r>
            <a:endParaRPr lang="en-US" altLang="zh-CN" b="1" dirty="0" smtClean="0">
              <a:solidFill>
                <a:schemeClr val="bg1">
                  <a:lumMod val="85000"/>
                </a:schemeClr>
              </a:solidFill>
              <a:latin typeface="微软雅黑" panose="020B0503020204020204" pitchFamily="34" charset="-122"/>
              <a:ea typeface="微软雅黑" panose="020B0503020204020204" pitchFamily="34" charset="-122"/>
            </a:endParaRPr>
          </a:p>
        </p:txBody>
      </p:sp>
      <p:sp>
        <p:nvSpPr>
          <p:cNvPr id="33" name="矩形 32"/>
          <p:cNvSpPr/>
          <p:nvPr/>
        </p:nvSpPr>
        <p:spPr>
          <a:xfrm>
            <a:off x="290812" y="4261145"/>
            <a:ext cx="2560316" cy="1754326"/>
          </a:xfrm>
          <a:prstGeom prst="rect">
            <a:avLst/>
          </a:prstGeom>
        </p:spPr>
        <p:txBody>
          <a:bodyPr wrap="none">
            <a:spAutoFit/>
          </a:bodyPr>
          <a:lstStyle/>
          <a:p>
            <a:pPr>
              <a:lnSpc>
                <a:spcPct val="150000"/>
              </a:lnSpc>
            </a:pPr>
            <a:r>
              <a:rPr lang="en-US" altLang="zh-CN" b="1" dirty="0" smtClean="0">
                <a:solidFill>
                  <a:srgbClr val="FF0000"/>
                </a:solidFill>
                <a:latin typeface="微软雅黑" panose="020B0503020204020204" pitchFamily="34" charset="-122"/>
                <a:ea typeface="微软雅黑" panose="020B0503020204020204" pitchFamily="34" charset="-122"/>
              </a:rPr>
              <a:t>M</a:t>
            </a:r>
            <a:r>
              <a:rPr lang="en-US" altLang="zh-CN" b="1" dirty="0" smtClean="0">
                <a:latin typeface="微软雅黑" panose="020B0503020204020204" pitchFamily="34" charset="-122"/>
                <a:ea typeface="微软雅黑" panose="020B0503020204020204" pitchFamily="34" charset="-122"/>
              </a:rPr>
              <a:t>: </a:t>
            </a:r>
            <a:r>
              <a:rPr lang="en-US" altLang="zh-CN" b="1" dirty="0" smtClean="0">
                <a:solidFill>
                  <a:srgbClr val="FF0000"/>
                </a:solidFill>
                <a:latin typeface="微软雅黑" panose="020B0503020204020204" pitchFamily="34" charset="-122"/>
                <a:ea typeface="微软雅黑" panose="020B0503020204020204" pitchFamily="34" charset="-122"/>
              </a:rPr>
              <a:t>M</a:t>
            </a:r>
            <a:r>
              <a:rPr lang="en-US" altLang="zh-CN" b="1" dirty="0" smtClean="0">
                <a:latin typeface="微软雅黑" panose="020B0503020204020204" pitchFamily="34" charset="-122"/>
                <a:ea typeface="微软雅黑" panose="020B0503020204020204" pitchFamily="34" charset="-122"/>
              </a:rPr>
              <a:t>odified (</a:t>
            </a:r>
            <a:r>
              <a:rPr lang="zh-CN" altLang="en-US" b="1" dirty="0" smtClean="0">
                <a:latin typeface="微软雅黑" panose="020B0503020204020204" pitchFamily="34" charset="-122"/>
                <a:ea typeface="微软雅黑" panose="020B0503020204020204" pitchFamily="34" charset="-122"/>
              </a:rPr>
              <a:t>已修改</a:t>
            </a:r>
            <a:r>
              <a:rPr lang="en-US" altLang="zh-CN"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nSpc>
                <a:spcPct val="150000"/>
              </a:lnSpc>
            </a:pPr>
            <a:r>
              <a:rPr lang="en-US" altLang="zh-CN" b="1" dirty="0" smtClean="0">
                <a:solidFill>
                  <a:srgbClr val="FF0000"/>
                </a:solidFill>
                <a:latin typeface="微软雅黑" panose="020B0503020204020204" pitchFamily="34" charset="-122"/>
                <a:ea typeface="微软雅黑" panose="020B0503020204020204" pitchFamily="34" charset="-122"/>
              </a:rPr>
              <a:t>E</a:t>
            </a:r>
            <a:r>
              <a:rPr lang="en-US" altLang="zh-CN" b="1" dirty="0" smtClean="0">
                <a:latin typeface="微软雅黑" panose="020B0503020204020204" pitchFamily="34" charset="-122"/>
                <a:ea typeface="微软雅黑" panose="020B0503020204020204" pitchFamily="34" charset="-122"/>
              </a:rPr>
              <a:t>: </a:t>
            </a:r>
            <a:r>
              <a:rPr lang="en-US" altLang="zh-CN" b="1" dirty="0" smtClean="0">
                <a:solidFill>
                  <a:srgbClr val="FF0000"/>
                </a:solidFill>
                <a:latin typeface="微软雅黑" panose="020B0503020204020204" pitchFamily="34" charset="-122"/>
                <a:ea typeface="微软雅黑" panose="020B0503020204020204" pitchFamily="34" charset="-122"/>
              </a:rPr>
              <a:t>E</a:t>
            </a:r>
            <a:r>
              <a:rPr lang="en-US" altLang="zh-CN" b="1" dirty="0" smtClean="0">
                <a:latin typeface="微软雅黑" panose="020B0503020204020204" pitchFamily="34" charset="-122"/>
                <a:ea typeface="微软雅黑" panose="020B0503020204020204" pitchFamily="34" charset="-122"/>
              </a:rPr>
              <a:t>xclusive (</a:t>
            </a:r>
            <a:r>
              <a:rPr lang="zh-CN" altLang="en-US" b="1" dirty="0" smtClean="0">
                <a:latin typeface="微软雅黑" panose="020B0503020204020204" pitchFamily="34" charset="-122"/>
                <a:ea typeface="微软雅黑" panose="020B0503020204020204" pitchFamily="34" charset="-122"/>
              </a:rPr>
              <a:t>独占</a:t>
            </a:r>
            <a:r>
              <a:rPr lang="en-US" altLang="zh-CN"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nSpc>
                <a:spcPct val="150000"/>
              </a:lnSpc>
            </a:pPr>
            <a:r>
              <a:rPr lang="en-US" altLang="zh-CN" b="1" dirty="0" smtClean="0">
                <a:solidFill>
                  <a:srgbClr val="FF0000"/>
                </a:solidFill>
                <a:latin typeface="微软雅黑" panose="020B0503020204020204" pitchFamily="34" charset="-122"/>
                <a:ea typeface="微软雅黑" panose="020B0503020204020204" pitchFamily="34" charset="-122"/>
              </a:rPr>
              <a:t>S</a:t>
            </a:r>
            <a:r>
              <a:rPr lang="en-US" altLang="zh-CN" b="1" dirty="0" smtClean="0">
                <a:latin typeface="微软雅黑" panose="020B0503020204020204" pitchFamily="34" charset="-122"/>
                <a:ea typeface="微软雅黑" panose="020B0503020204020204" pitchFamily="34" charset="-122"/>
              </a:rPr>
              <a:t>: </a:t>
            </a:r>
            <a:r>
              <a:rPr lang="en-US" altLang="zh-CN" b="1" dirty="0" smtClean="0">
                <a:solidFill>
                  <a:srgbClr val="FF0000"/>
                </a:solidFill>
                <a:latin typeface="微软雅黑" panose="020B0503020204020204" pitchFamily="34" charset="-122"/>
                <a:ea typeface="微软雅黑" panose="020B0503020204020204" pitchFamily="34" charset="-122"/>
              </a:rPr>
              <a:t>S</a:t>
            </a:r>
            <a:r>
              <a:rPr lang="en-US" altLang="zh-CN" b="1" dirty="0" smtClean="0">
                <a:latin typeface="微软雅黑" panose="020B0503020204020204" pitchFamily="34" charset="-122"/>
                <a:ea typeface="微软雅黑" panose="020B0503020204020204" pitchFamily="34" charset="-122"/>
              </a:rPr>
              <a:t>hared </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共享</a:t>
            </a:r>
            <a:r>
              <a:rPr lang="en-US" altLang="zh-CN"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nSpc>
                <a:spcPct val="150000"/>
              </a:lnSpc>
            </a:pPr>
            <a:r>
              <a:rPr lang="en-US" altLang="zh-CN" b="1" dirty="0" smtClean="0">
                <a:solidFill>
                  <a:srgbClr val="FF0000"/>
                </a:solidFill>
                <a:latin typeface="微软雅黑" panose="020B0503020204020204" pitchFamily="34" charset="-122"/>
                <a:ea typeface="微软雅黑" panose="020B0503020204020204" pitchFamily="34" charset="-122"/>
              </a:rPr>
              <a:t>I</a:t>
            </a:r>
            <a:r>
              <a:rPr lang="en-US" altLang="zh-CN" b="1" dirty="0" smtClean="0">
                <a:latin typeface="微软雅黑" panose="020B0503020204020204" pitchFamily="34" charset="-122"/>
                <a:ea typeface="微软雅黑" panose="020B0503020204020204" pitchFamily="34" charset="-122"/>
              </a:rPr>
              <a:t>: </a:t>
            </a:r>
            <a:r>
              <a:rPr lang="en-US" altLang="zh-CN" b="1" dirty="0" smtClean="0">
                <a:solidFill>
                  <a:srgbClr val="FF0000"/>
                </a:solidFill>
                <a:latin typeface="微软雅黑" panose="020B0503020204020204" pitchFamily="34" charset="-122"/>
                <a:ea typeface="微软雅黑" panose="020B0503020204020204" pitchFamily="34" charset="-122"/>
              </a:rPr>
              <a:t>I</a:t>
            </a:r>
            <a:r>
              <a:rPr lang="en-US" altLang="zh-CN" b="1" dirty="0" smtClean="0">
                <a:latin typeface="微软雅黑" panose="020B0503020204020204" pitchFamily="34" charset="-122"/>
                <a:ea typeface="微软雅黑" panose="020B0503020204020204" pitchFamily="34" charset="-122"/>
              </a:rPr>
              <a:t>nvalid (</a:t>
            </a:r>
            <a:r>
              <a:rPr lang="zh-CN" altLang="en-US" b="1" dirty="0">
                <a:latin typeface="微软雅黑" panose="020B0503020204020204" pitchFamily="34" charset="-122"/>
                <a:ea typeface="微软雅黑" panose="020B0503020204020204" pitchFamily="34" charset="-122"/>
              </a:rPr>
              <a:t>失效</a:t>
            </a:r>
            <a:r>
              <a:rPr lang="en-US" altLang="zh-CN"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p:txBody>
      </p:sp>
      <p:sp>
        <p:nvSpPr>
          <p:cNvPr id="34" name="矩形 33"/>
          <p:cNvSpPr/>
          <p:nvPr/>
        </p:nvSpPr>
        <p:spPr>
          <a:xfrm>
            <a:off x="5193416" y="5565958"/>
            <a:ext cx="1087157" cy="369332"/>
          </a:xfrm>
          <a:prstGeom prst="rect">
            <a:avLst/>
          </a:prstGeom>
        </p:spPr>
        <p:txBody>
          <a:bodyPr wrap="none">
            <a:spAutoFit/>
          </a:bodyPr>
          <a:lstStyle/>
          <a:p>
            <a:r>
              <a:rPr lang="en-US" altLang="zh-CN" b="1" dirty="0" smtClean="0">
                <a:latin typeface="微软雅黑" panose="020B0503020204020204" pitchFamily="34" charset="-122"/>
                <a:ea typeface="微软雅黑" panose="020B0503020204020204" pitchFamily="34" charset="-122"/>
              </a:rPr>
              <a:t>Cache 0</a:t>
            </a:r>
            <a:endParaRPr lang="zh-CN" altLang="en-US" dirty="0"/>
          </a:p>
        </p:txBody>
      </p:sp>
      <p:sp>
        <p:nvSpPr>
          <p:cNvPr id="35" name="矩形 34"/>
          <p:cNvSpPr/>
          <p:nvPr/>
        </p:nvSpPr>
        <p:spPr>
          <a:xfrm>
            <a:off x="8022733" y="5580689"/>
            <a:ext cx="1087157" cy="369332"/>
          </a:xfrm>
          <a:prstGeom prst="rect">
            <a:avLst/>
          </a:prstGeom>
        </p:spPr>
        <p:txBody>
          <a:bodyPr wrap="none">
            <a:spAutoFit/>
          </a:bodyPr>
          <a:lstStyle/>
          <a:p>
            <a:r>
              <a:rPr lang="en-US" altLang="zh-CN" b="1" dirty="0" smtClean="0">
                <a:latin typeface="微软雅黑" panose="020B0503020204020204" pitchFamily="34" charset="-122"/>
                <a:ea typeface="微软雅黑" panose="020B0503020204020204" pitchFamily="34" charset="-122"/>
              </a:rPr>
              <a:t>Cache 1</a:t>
            </a:r>
            <a:endParaRPr lang="zh-CN" altLang="en-US" dirty="0"/>
          </a:p>
        </p:txBody>
      </p:sp>
      <p:cxnSp>
        <p:nvCxnSpPr>
          <p:cNvPr id="5" name="直接箭头连接符 4"/>
          <p:cNvCxnSpPr/>
          <p:nvPr/>
        </p:nvCxnSpPr>
        <p:spPr>
          <a:xfrm flipV="1">
            <a:off x="7467600" y="5334000"/>
            <a:ext cx="0" cy="687468"/>
          </a:xfrm>
          <a:prstGeom prst="straightConnector1">
            <a:avLst/>
          </a:prstGeom>
          <a:ln>
            <a:solidFill>
              <a:srgbClr val="1B1BF7"/>
            </a:solidFill>
            <a:tailEnd type="triangle"/>
          </a:ln>
        </p:spPr>
        <p:style>
          <a:lnRef idx="3">
            <a:schemeClr val="accent5"/>
          </a:lnRef>
          <a:fillRef idx="0">
            <a:schemeClr val="accent5"/>
          </a:fillRef>
          <a:effectRef idx="2">
            <a:schemeClr val="accent5"/>
          </a:effectRef>
          <a:fontRef idx="minor">
            <a:schemeClr val="tx1"/>
          </a:fontRef>
        </p:style>
      </p:cxnSp>
      <p:cxnSp>
        <p:nvCxnSpPr>
          <p:cNvPr id="37" name="直接箭头连接符 36"/>
          <p:cNvCxnSpPr/>
          <p:nvPr/>
        </p:nvCxnSpPr>
        <p:spPr>
          <a:xfrm flipV="1">
            <a:off x="7482840" y="3664635"/>
            <a:ext cx="0" cy="954992"/>
          </a:xfrm>
          <a:prstGeom prst="straightConnector1">
            <a:avLst/>
          </a:prstGeom>
          <a:ln>
            <a:solidFill>
              <a:srgbClr val="1B1BF7"/>
            </a:solidFill>
            <a:tailEnd type="triangle"/>
          </a:ln>
        </p:spPr>
        <p:style>
          <a:lnRef idx="3">
            <a:schemeClr val="accent5"/>
          </a:lnRef>
          <a:fillRef idx="0">
            <a:schemeClr val="accent5"/>
          </a:fillRef>
          <a:effectRef idx="2">
            <a:schemeClr val="accent5"/>
          </a:effectRef>
          <a:fontRef idx="minor">
            <a:schemeClr val="tx1"/>
          </a:fontRef>
        </p:style>
      </p:cxnSp>
      <p:cxnSp>
        <p:nvCxnSpPr>
          <p:cNvPr id="39" name="直接箭头连接符 38"/>
          <p:cNvCxnSpPr/>
          <p:nvPr/>
        </p:nvCxnSpPr>
        <p:spPr>
          <a:xfrm flipH="1" flipV="1">
            <a:off x="6131076" y="3628336"/>
            <a:ext cx="1336524" cy="29264"/>
          </a:xfrm>
          <a:prstGeom prst="straightConnector1">
            <a:avLst/>
          </a:prstGeom>
          <a:ln>
            <a:solidFill>
              <a:srgbClr val="1B1BF7"/>
            </a:solidFill>
            <a:tailEnd type="triangle"/>
          </a:ln>
        </p:spPr>
        <p:style>
          <a:lnRef idx="3">
            <a:schemeClr val="accent5"/>
          </a:lnRef>
          <a:fillRef idx="0">
            <a:schemeClr val="accent5"/>
          </a:fillRef>
          <a:effectRef idx="2">
            <a:schemeClr val="accent5"/>
          </a:effectRef>
          <a:fontRef idx="minor">
            <a:schemeClr val="tx1"/>
          </a:fontRef>
        </p:style>
      </p:cxnSp>
      <p:cxnSp>
        <p:nvCxnSpPr>
          <p:cNvPr id="43" name="直接箭头连接符 42"/>
          <p:cNvCxnSpPr/>
          <p:nvPr/>
        </p:nvCxnSpPr>
        <p:spPr>
          <a:xfrm flipV="1">
            <a:off x="6115835" y="2373649"/>
            <a:ext cx="8275" cy="1193109"/>
          </a:xfrm>
          <a:prstGeom prst="straightConnector1">
            <a:avLst/>
          </a:prstGeom>
          <a:ln>
            <a:solidFill>
              <a:srgbClr val="1B1BF7"/>
            </a:solidFill>
            <a:tailEnd type="triangle"/>
          </a:ln>
        </p:spPr>
        <p:style>
          <a:lnRef idx="3">
            <a:schemeClr val="accent5"/>
          </a:lnRef>
          <a:fillRef idx="0">
            <a:schemeClr val="accent5"/>
          </a:fillRef>
          <a:effectRef idx="2">
            <a:schemeClr val="accent5"/>
          </a:effectRef>
          <a:fontRef idx="minor">
            <a:schemeClr val="tx1"/>
          </a:fontRef>
        </p:style>
      </p:cxnSp>
      <p:cxnSp>
        <p:nvCxnSpPr>
          <p:cNvPr id="45" name="直接箭头连接符 44"/>
          <p:cNvCxnSpPr/>
          <p:nvPr/>
        </p:nvCxnSpPr>
        <p:spPr>
          <a:xfrm>
            <a:off x="7108495" y="1989573"/>
            <a:ext cx="12338" cy="1183245"/>
          </a:xfrm>
          <a:prstGeom prst="straightConnector1">
            <a:avLst/>
          </a:prstGeom>
          <a:ln>
            <a:solidFill>
              <a:srgbClr val="FF0000"/>
            </a:solidFill>
            <a:tailEnd type="triangle"/>
          </a:ln>
        </p:spPr>
        <p:style>
          <a:lnRef idx="3">
            <a:schemeClr val="accent5"/>
          </a:lnRef>
          <a:fillRef idx="0">
            <a:schemeClr val="accent5"/>
          </a:fillRef>
          <a:effectRef idx="2">
            <a:schemeClr val="accent5"/>
          </a:effectRef>
          <a:fontRef idx="minor">
            <a:schemeClr val="tx1"/>
          </a:fontRef>
        </p:style>
      </p:cxnSp>
      <p:cxnSp>
        <p:nvCxnSpPr>
          <p:cNvPr id="48" name="直接箭头连接符 47"/>
          <p:cNvCxnSpPr/>
          <p:nvPr/>
        </p:nvCxnSpPr>
        <p:spPr>
          <a:xfrm>
            <a:off x="7122093" y="3132930"/>
            <a:ext cx="1259907" cy="5754"/>
          </a:xfrm>
          <a:prstGeom prst="straightConnector1">
            <a:avLst/>
          </a:prstGeom>
          <a:ln>
            <a:solidFill>
              <a:srgbClr val="FF0000"/>
            </a:solidFill>
            <a:tailEnd type="triangle"/>
          </a:ln>
        </p:spPr>
        <p:style>
          <a:lnRef idx="3">
            <a:schemeClr val="accent5"/>
          </a:lnRef>
          <a:fillRef idx="0">
            <a:schemeClr val="accent5"/>
          </a:fillRef>
          <a:effectRef idx="2">
            <a:schemeClr val="accent5"/>
          </a:effectRef>
          <a:fontRef idx="minor">
            <a:schemeClr val="tx1"/>
          </a:fontRef>
        </p:style>
      </p:cxnSp>
      <p:cxnSp>
        <p:nvCxnSpPr>
          <p:cNvPr id="51" name="直接箭头连接符 50"/>
          <p:cNvCxnSpPr/>
          <p:nvPr/>
        </p:nvCxnSpPr>
        <p:spPr>
          <a:xfrm flipH="1">
            <a:off x="8382000" y="3166115"/>
            <a:ext cx="3182" cy="1449389"/>
          </a:xfrm>
          <a:prstGeom prst="straightConnector1">
            <a:avLst/>
          </a:prstGeom>
          <a:ln>
            <a:solidFill>
              <a:srgbClr val="FF0000"/>
            </a:solidFill>
            <a:tailEnd type="triangle"/>
          </a:ln>
        </p:spPr>
        <p:style>
          <a:lnRef idx="3">
            <a:schemeClr val="accent5"/>
          </a:lnRef>
          <a:fillRef idx="0">
            <a:schemeClr val="accent5"/>
          </a:fillRef>
          <a:effectRef idx="2">
            <a:schemeClr val="accent5"/>
          </a:effectRef>
          <a:fontRef idx="minor">
            <a:schemeClr val="tx1"/>
          </a:fontRef>
        </p:style>
      </p:cxnSp>
      <p:cxnSp>
        <p:nvCxnSpPr>
          <p:cNvPr id="53" name="直接箭头连接符 52"/>
          <p:cNvCxnSpPr/>
          <p:nvPr/>
        </p:nvCxnSpPr>
        <p:spPr>
          <a:xfrm flipH="1" flipV="1">
            <a:off x="3926404" y="4152354"/>
            <a:ext cx="1804" cy="498884"/>
          </a:xfrm>
          <a:prstGeom prst="straightConnector1">
            <a:avLst/>
          </a:prstGeom>
          <a:ln>
            <a:solidFill>
              <a:srgbClr val="00B050"/>
            </a:solidFill>
            <a:tailEnd type="triangle"/>
          </a:ln>
        </p:spPr>
        <p:style>
          <a:lnRef idx="3">
            <a:schemeClr val="accent5"/>
          </a:lnRef>
          <a:fillRef idx="0">
            <a:schemeClr val="accent5"/>
          </a:fillRef>
          <a:effectRef idx="2">
            <a:schemeClr val="accent5"/>
          </a:effectRef>
          <a:fontRef idx="minor">
            <a:schemeClr val="tx1"/>
          </a:fontRef>
        </p:style>
      </p:cxnSp>
      <p:sp>
        <p:nvSpPr>
          <p:cNvPr id="55" name="矩形 54"/>
          <p:cNvSpPr/>
          <p:nvPr/>
        </p:nvSpPr>
        <p:spPr>
          <a:xfrm>
            <a:off x="3779717" y="4656248"/>
            <a:ext cx="290830" cy="368300"/>
          </a:xfrm>
          <a:prstGeom prst="rect">
            <a:avLst/>
          </a:prstGeom>
        </p:spPr>
        <p:txBody>
          <a:bodyPr wrap="none">
            <a:spAutoFit/>
          </a:bodyPr>
          <a:lstStyle/>
          <a:p>
            <a:r>
              <a:rPr lang="en-US" altLang="zh-CN" b="1" dirty="0"/>
              <a:t>S</a:t>
            </a:r>
            <a:endParaRPr lang="en-US" altLang="zh-CN" b="1" dirty="0"/>
          </a:p>
        </p:txBody>
      </p:sp>
      <p:sp>
        <p:nvSpPr>
          <p:cNvPr id="56" name="矩形 55"/>
          <p:cNvSpPr/>
          <p:nvPr/>
        </p:nvSpPr>
        <p:spPr>
          <a:xfrm>
            <a:off x="4455854" y="4656248"/>
            <a:ext cx="319318" cy="369332"/>
          </a:xfrm>
          <a:prstGeom prst="rect">
            <a:avLst/>
          </a:prstGeom>
        </p:spPr>
        <p:txBody>
          <a:bodyPr wrap="none">
            <a:spAutoFit/>
          </a:bodyPr>
          <a:lstStyle/>
          <a:p>
            <a:r>
              <a:rPr lang="en-US" altLang="zh-CN" b="1" dirty="0" smtClean="0">
                <a:latin typeface="微软雅黑" panose="020B0503020204020204" pitchFamily="34" charset="-122"/>
                <a:ea typeface="微软雅黑" panose="020B0503020204020204" pitchFamily="34" charset="-122"/>
              </a:rPr>
              <a:t>x</a:t>
            </a:r>
            <a:endParaRPr lang="zh-CN" altLang="en-US" dirty="0"/>
          </a:p>
        </p:txBody>
      </p:sp>
      <p:sp>
        <p:nvSpPr>
          <p:cNvPr id="57" name="矩形 56"/>
          <p:cNvSpPr/>
          <p:nvPr/>
        </p:nvSpPr>
        <p:spPr>
          <a:xfrm>
            <a:off x="5304454" y="4666488"/>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3</a:t>
            </a:r>
            <a:endParaRPr lang="zh-CN" altLang="en-US" dirty="0"/>
          </a:p>
        </p:txBody>
      </p:sp>
      <p:cxnSp>
        <p:nvCxnSpPr>
          <p:cNvPr id="60" name="直接箭头连接符 59"/>
          <p:cNvCxnSpPr/>
          <p:nvPr/>
        </p:nvCxnSpPr>
        <p:spPr>
          <a:xfrm flipH="1">
            <a:off x="7907044" y="5330627"/>
            <a:ext cx="1592" cy="681471"/>
          </a:xfrm>
          <a:prstGeom prst="straightConnector1">
            <a:avLst/>
          </a:prstGeom>
          <a:ln>
            <a:solidFill>
              <a:srgbClr val="FF0000"/>
            </a:solidFill>
            <a:tailEnd type="triangle"/>
          </a:ln>
        </p:spPr>
        <p:style>
          <a:lnRef idx="3">
            <a:schemeClr val="accent5"/>
          </a:lnRef>
          <a:fillRef idx="0">
            <a:schemeClr val="accent5"/>
          </a:fillRef>
          <a:effectRef idx="2">
            <a:schemeClr val="accent5"/>
          </a:effectRef>
          <a:fontRef idx="minor">
            <a:schemeClr val="tx1"/>
          </a:fontRef>
        </p:style>
      </p:cxnSp>
      <p:grpSp>
        <p:nvGrpSpPr>
          <p:cNvPr id="61" name="组合 60"/>
          <p:cNvGrpSpPr/>
          <p:nvPr/>
        </p:nvGrpSpPr>
        <p:grpSpPr>
          <a:xfrm>
            <a:off x="6714240" y="4625619"/>
            <a:ext cx="1852071" cy="379572"/>
            <a:chOff x="3779717" y="4656248"/>
            <a:chExt cx="1852071" cy="379572"/>
          </a:xfrm>
        </p:grpSpPr>
        <p:sp>
          <p:nvSpPr>
            <p:cNvPr id="62" name="矩形 61"/>
            <p:cNvSpPr/>
            <p:nvPr/>
          </p:nvSpPr>
          <p:spPr>
            <a:xfrm>
              <a:off x="3779717" y="4656248"/>
              <a:ext cx="184731" cy="369332"/>
            </a:xfrm>
            <a:prstGeom prst="rect">
              <a:avLst/>
            </a:prstGeom>
          </p:spPr>
          <p:txBody>
            <a:bodyPr wrap="none">
              <a:spAutoFit/>
            </a:bodyPr>
            <a:lstStyle/>
            <a:p>
              <a:endParaRPr lang="zh-CN" altLang="en-US" dirty="0"/>
            </a:p>
          </p:txBody>
        </p:sp>
        <p:sp>
          <p:nvSpPr>
            <p:cNvPr id="63" name="矩形 62"/>
            <p:cNvSpPr/>
            <p:nvPr/>
          </p:nvSpPr>
          <p:spPr>
            <a:xfrm>
              <a:off x="4455854" y="4656248"/>
              <a:ext cx="319318" cy="369332"/>
            </a:xfrm>
            <a:prstGeom prst="rect">
              <a:avLst/>
            </a:prstGeom>
          </p:spPr>
          <p:txBody>
            <a:bodyPr wrap="none">
              <a:spAutoFit/>
            </a:bodyPr>
            <a:lstStyle/>
            <a:p>
              <a:r>
                <a:rPr lang="en-US" altLang="zh-CN" b="1" dirty="0" smtClean="0">
                  <a:latin typeface="微软雅黑" panose="020B0503020204020204" pitchFamily="34" charset="-122"/>
                  <a:ea typeface="微软雅黑" panose="020B0503020204020204" pitchFamily="34" charset="-122"/>
                </a:rPr>
                <a:t>x</a:t>
              </a:r>
              <a:endParaRPr lang="zh-CN" altLang="en-US" dirty="0"/>
            </a:p>
          </p:txBody>
        </p:sp>
        <p:sp>
          <p:nvSpPr>
            <p:cNvPr id="64" name="矩形 63"/>
            <p:cNvSpPr/>
            <p:nvPr/>
          </p:nvSpPr>
          <p:spPr>
            <a:xfrm>
              <a:off x="5304454" y="4666488"/>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3</a:t>
              </a:r>
              <a:endParaRPr lang="zh-CN" altLang="en-US" dirty="0"/>
            </a:p>
          </p:txBody>
        </p:sp>
      </p:grpSp>
      <p:cxnSp>
        <p:nvCxnSpPr>
          <p:cNvPr id="65" name="直接箭头连接符 64"/>
          <p:cNvCxnSpPr/>
          <p:nvPr/>
        </p:nvCxnSpPr>
        <p:spPr>
          <a:xfrm flipH="1">
            <a:off x="4566735" y="3638408"/>
            <a:ext cx="1499681" cy="4560"/>
          </a:xfrm>
          <a:prstGeom prst="straightConnector1">
            <a:avLst/>
          </a:prstGeom>
          <a:ln>
            <a:solidFill>
              <a:srgbClr val="1B1BF7"/>
            </a:solidFill>
            <a:tailEnd type="triangle"/>
          </a:ln>
        </p:spPr>
        <p:style>
          <a:lnRef idx="3">
            <a:schemeClr val="accent5"/>
          </a:lnRef>
          <a:fillRef idx="0">
            <a:schemeClr val="accent5"/>
          </a:fillRef>
          <a:effectRef idx="2">
            <a:schemeClr val="accent5"/>
          </a:effectRef>
          <a:fontRef idx="minor">
            <a:schemeClr val="tx1"/>
          </a:fontRef>
        </p:style>
      </p:cxnSp>
      <p:cxnSp>
        <p:nvCxnSpPr>
          <p:cNvPr id="66" name="直接箭头连接符 65"/>
          <p:cNvCxnSpPr>
            <a:endCxn id="20" idx="7"/>
          </p:cNvCxnSpPr>
          <p:nvPr/>
        </p:nvCxnSpPr>
        <p:spPr>
          <a:xfrm flipH="1">
            <a:off x="4578367" y="3734662"/>
            <a:ext cx="8697" cy="853410"/>
          </a:xfrm>
          <a:prstGeom prst="straightConnector1">
            <a:avLst/>
          </a:prstGeom>
          <a:ln>
            <a:solidFill>
              <a:srgbClr val="1B1BF7"/>
            </a:solidFill>
            <a:tailEnd type="triangle"/>
          </a:ln>
        </p:spPr>
        <p:style>
          <a:lnRef idx="3">
            <a:schemeClr val="accent5"/>
          </a:lnRef>
          <a:fillRef idx="0">
            <a:schemeClr val="accent5"/>
          </a:fillRef>
          <a:effectRef idx="2">
            <a:schemeClr val="accent5"/>
          </a:effectRef>
          <a:fontRef idx="minor">
            <a:schemeClr val="tx1"/>
          </a:fontRef>
        </p:style>
      </p:cxnSp>
      <p:cxnSp>
        <p:nvCxnSpPr>
          <p:cNvPr id="67" name="直接箭头连接符 66"/>
          <p:cNvCxnSpPr/>
          <p:nvPr/>
        </p:nvCxnSpPr>
        <p:spPr>
          <a:xfrm flipV="1">
            <a:off x="3959099" y="4120232"/>
            <a:ext cx="2796107" cy="9493"/>
          </a:xfrm>
          <a:prstGeom prst="straightConnector1">
            <a:avLst/>
          </a:prstGeom>
          <a:ln>
            <a:solidFill>
              <a:srgbClr val="00B050"/>
            </a:solidFill>
            <a:tailEnd type="triangle"/>
          </a:ln>
        </p:spPr>
        <p:style>
          <a:lnRef idx="3">
            <a:schemeClr val="accent5"/>
          </a:lnRef>
          <a:fillRef idx="0">
            <a:schemeClr val="accent5"/>
          </a:fillRef>
          <a:effectRef idx="2">
            <a:schemeClr val="accent5"/>
          </a:effectRef>
          <a:fontRef idx="minor">
            <a:schemeClr val="tx1"/>
          </a:fontRef>
        </p:style>
      </p:cxnSp>
      <p:cxnSp>
        <p:nvCxnSpPr>
          <p:cNvPr id="68" name="直接箭头连接符 67"/>
          <p:cNvCxnSpPr/>
          <p:nvPr/>
        </p:nvCxnSpPr>
        <p:spPr>
          <a:xfrm flipH="1">
            <a:off x="6838971" y="4121826"/>
            <a:ext cx="12869" cy="471231"/>
          </a:xfrm>
          <a:prstGeom prst="straightConnector1">
            <a:avLst/>
          </a:prstGeom>
          <a:ln>
            <a:solidFill>
              <a:srgbClr val="00B050"/>
            </a:solidFill>
            <a:tailEnd type="triangle"/>
          </a:ln>
        </p:spPr>
        <p:style>
          <a:lnRef idx="3">
            <a:schemeClr val="accent5"/>
          </a:lnRef>
          <a:fillRef idx="0">
            <a:schemeClr val="accent5"/>
          </a:fillRef>
          <a:effectRef idx="2">
            <a:schemeClr val="accent5"/>
          </a:effectRef>
          <a:fontRef idx="minor">
            <a:schemeClr val="tx1"/>
          </a:fontRef>
        </p:style>
      </p:cxnSp>
      <p:sp>
        <p:nvSpPr>
          <p:cNvPr id="70" name="矩形 69"/>
          <p:cNvSpPr/>
          <p:nvPr/>
        </p:nvSpPr>
        <p:spPr>
          <a:xfrm>
            <a:off x="6711202" y="4632726"/>
            <a:ext cx="316112" cy="369332"/>
          </a:xfrm>
          <a:prstGeom prst="rect">
            <a:avLst/>
          </a:prstGeom>
        </p:spPr>
        <p:txBody>
          <a:bodyPr wrap="square">
            <a:spAutoFit/>
          </a:bodyPr>
          <a:lstStyle/>
          <a:p>
            <a:r>
              <a:rPr lang="en-US" altLang="zh-CN" b="1" dirty="0" smtClean="0">
                <a:latin typeface="微软雅黑" panose="020B0503020204020204" pitchFamily="34" charset="-122"/>
                <a:ea typeface="微软雅黑" panose="020B0503020204020204" pitchFamily="34" charset="-122"/>
              </a:rPr>
              <a:t>S</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0" nodeType="clickEffect">
                                  <p:stCondLst>
                                    <p:cond delay="0"/>
                                  </p:stCondLst>
                                  <p:childTnLst>
                                    <p:animEffect transition="out" filter="fade">
                                      <p:cBhvr>
                                        <p:cTn id="34" dur="500"/>
                                        <p:tgtEl>
                                          <p:spTgt spid="55"/>
                                        </p:tgtEl>
                                      </p:cBhvr>
                                    </p:animEffect>
                                    <p:set>
                                      <p:cBhvr>
                                        <p:cTn id="35" dur="1" fill="hold">
                                          <p:stCondLst>
                                            <p:cond delay="499"/>
                                          </p:stCondLst>
                                        </p:cTn>
                                        <p:tgtEl>
                                          <p:spTgt spid="55"/>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53"/>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67"/>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6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70"/>
                                        </p:tgtEl>
                                        <p:attrNameLst>
                                          <p:attrName>style.visibility</p:attrName>
                                        </p:attrNameLst>
                                      </p:cBhvr>
                                      <p:to>
                                        <p:strVal val="visible"/>
                                      </p:to>
                                    </p:set>
                                    <p:animEffect transition="in" filter="fade">
                                      <p:cBhvr>
                                        <p:cTn id="48" dur="500"/>
                                        <p:tgtEl>
                                          <p:spTgt spid="70"/>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7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5780" y="127315"/>
            <a:ext cx="3090403" cy="504280"/>
          </a:xfrm>
          <a:prstGeom prst="rect">
            <a:avLst/>
          </a:prstGeom>
        </p:spPr>
        <p:txBody>
          <a:bodyPr vert="horz" wrap="square" lIns="0" tIns="11723" rIns="0" bIns="0" rtlCol="0">
            <a:spAutoFit/>
          </a:bodyPr>
          <a:lstStyle/>
          <a:p>
            <a:pPr marL="11430">
              <a:spcBef>
                <a:spcPts val="90"/>
              </a:spcBef>
            </a:pPr>
            <a:r>
              <a:rPr dirty="0" err="1" smtClean="0">
                <a:solidFill>
                  <a:schemeClr val="bg1"/>
                </a:solidFill>
              </a:rPr>
              <a:t>侦听协议</a:t>
            </a:r>
            <a:r>
              <a:rPr lang="en-US" dirty="0" smtClean="0">
                <a:solidFill>
                  <a:schemeClr val="bg1"/>
                </a:solidFill>
              </a:rPr>
              <a:t> </a:t>
            </a:r>
            <a:r>
              <a:rPr lang="en-US" altLang="zh-CN" dirty="0" smtClean="0">
                <a:solidFill>
                  <a:schemeClr val="bg1"/>
                </a:solidFill>
              </a:rPr>
              <a:t>- MESI</a:t>
            </a:r>
            <a:endParaRPr dirty="0">
              <a:solidFill>
                <a:schemeClr val="bg1"/>
              </a:solidFill>
            </a:endParaRPr>
          </a:p>
        </p:txBody>
      </p:sp>
      <p:sp>
        <p:nvSpPr>
          <p:cNvPr id="3" name="object 3"/>
          <p:cNvSpPr txBox="1"/>
          <p:nvPr/>
        </p:nvSpPr>
        <p:spPr>
          <a:xfrm>
            <a:off x="228600" y="990600"/>
            <a:ext cx="8229600" cy="319614"/>
          </a:xfrm>
          <a:prstGeom prst="rect">
            <a:avLst/>
          </a:prstGeom>
        </p:spPr>
        <p:txBody>
          <a:bodyPr vert="horz" wrap="square" lIns="0" tIns="11723" rIns="0" bIns="0" rtlCol="0">
            <a:spAutoFit/>
          </a:bodyPr>
          <a:lstStyle/>
          <a:p>
            <a:pPr marL="11430">
              <a:spcBef>
                <a:spcPts val="90"/>
              </a:spcBef>
              <a:tabLst>
                <a:tab pos="327660" algn="l"/>
                <a:tab pos="327660" algn="l"/>
              </a:tabLst>
            </a:pPr>
            <a:r>
              <a:rPr lang="zh-CN" altLang="en-US" sz="2000" b="1" dirty="0">
                <a:latin typeface="微软雅黑" panose="020B0503020204020204" pitchFamily="34" charset="-122"/>
                <a:ea typeface="微软雅黑" panose="020B0503020204020204" pitchFamily="34" charset="-122"/>
                <a:cs typeface="宋体" panose="02010600030101010101" pitchFamily="2" charset="-122"/>
              </a:rPr>
              <a:t>案例</a:t>
            </a:r>
            <a:r>
              <a:rPr lang="en-US" sz="2000" b="1" dirty="0" smtClean="0">
                <a:latin typeface="微软雅黑" panose="020B0503020204020204" pitchFamily="34" charset="-122"/>
                <a:ea typeface="微软雅黑" panose="020B0503020204020204" pitchFamily="34" charset="-122"/>
                <a:cs typeface="宋体" panose="02010600030101010101" pitchFamily="2" charset="-122"/>
              </a:rPr>
              <a:t>:</a:t>
            </a:r>
            <a:endParaRPr lang="en-US" sz="2000" b="1" dirty="0" smtClean="0">
              <a:latin typeface="微软雅黑" panose="020B0503020204020204" pitchFamily="34" charset="-122"/>
              <a:ea typeface="微软雅黑" panose="020B0503020204020204" pitchFamily="34" charset="-122"/>
              <a:cs typeface="宋体" panose="02010600030101010101" pitchFamily="2" charset="-122"/>
            </a:endParaRPr>
          </a:p>
        </p:txBody>
      </p:sp>
      <p:graphicFrame>
        <p:nvGraphicFramePr>
          <p:cNvPr id="6" name="表格 5"/>
          <p:cNvGraphicFramePr>
            <a:graphicFrameLocks noGrp="1"/>
          </p:cNvGraphicFramePr>
          <p:nvPr/>
        </p:nvGraphicFramePr>
        <p:xfrm>
          <a:off x="5692197" y="888034"/>
          <a:ext cx="1905000" cy="1660732"/>
        </p:xfrm>
        <a:graphic>
          <a:graphicData uri="http://schemas.openxmlformats.org/drawingml/2006/table">
            <a:tbl>
              <a:tblPr firstRow="1" bandRow="1">
                <a:tableStyleId>{5940675A-B579-460E-94D1-54222C63F5DA}</a:tableStyleId>
              </a:tblPr>
              <a:tblGrid>
                <a:gridCol w="952500"/>
                <a:gridCol w="952500"/>
              </a:tblGrid>
              <a:tr h="415183">
                <a:tc>
                  <a:txBody>
                    <a:bodyPr/>
                    <a:lstStyle/>
                    <a:p>
                      <a:pPr algn="ctr"/>
                      <a:r>
                        <a:rPr lang="zh-CN" altLang="en-US" b="1" dirty="0" smtClean="0">
                          <a:latin typeface="微软雅黑" panose="020B0503020204020204" pitchFamily="34" charset="-122"/>
                          <a:ea typeface="微软雅黑" panose="020B0503020204020204" pitchFamily="34" charset="-122"/>
                        </a:rPr>
                        <a:t>地址</a:t>
                      </a:r>
                      <a:endParaRPr lang="zh-CN" altLang="en-US" b="1" dirty="0">
                        <a:latin typeface="微软雅黑" panose="020B0503020204020204" pitchFamily="34" charset="-122"/>
                        <a:ea typeface="微软雅黑" panose="020B0503020204020204" pitchFamily="34" charset="-122"/>
                      </a:endParaRPr>
                    </a:p>
                  </a:txBody>
                  <a:tcPr/>
                </a:tc>
                <a:tc>
                  <a:txBody>
                    <a:bodyPr/>
                    <a:lstStyle/>
                    <a:p>
                      <a:pPr algn="ctr"/>
                      <a:r>
                        <a:rPr lang="zh-CN" altLang="en-US" b="1" dirty="0" smtClean="0">
                          <a:latin typeface="微软雅黑" panose="020B0503020204020204" pitchFamily="34" charset="-122"/>
                          <a:ea typeface="微软雅黑" panose="020B0503020204020204" pitchFamily="34" charset="-122"/>
                        </a:rPr>
                        <a:t>数据</a:t>
                      </a:r>
                      <a:endParaRPr lang="zh-CN" altLang="en-US" b="1" dirty="0">
                        <a:latin typeface="微软雅黑" panose="020B0503020204020204" pitchFamily="34" charset="-122"/>
                        <a:ea typeface="微软雅黑" panose="020B0503020204020204" pitchFamily="34" charset="-122"/>
                      </a:endParaRPr>
                    </a:p>
                  </a:txBody>
                  <a:tcPr/>
                </a:tc>
              </a:tr>
              <a:tr h="415183">
                <a:tc>
                  <a:txBody>
                    <a:bodyPr/>
                    <a:lstStyle/>
                    <a:p>
                      <a:pPr algn="ctr"/>
                      <a:endParaRPr lang="zh-CN" altLang="en-US" b="1" dirty="0">
                        <a:latin typeface="微软雅黑" panose="020B0503020204020204" pitchFamily="34" charset="-122"/>
                        <a:ea typeface="微软雅黑" panose="020B0503020204020204" pitchFamily="34" charset="-122"/>
                      </a:endParaRPr>
                    </a:p>
                  </a:txBody>
                  <a:tcPr/>
                </a:tc>
                <a:tc>
                  <a:txBody>
                    <a:bodyPr/>
                    <a:lstStyle/>
                    <a:p>
                      <a:pPr algn="ctr"/>
                      <a:endParaRPr lang="zh-CN" altLang="en-US" b="1" dirty="0">
                        <a:latin typeface="微软雅黑" panose="020B0503020204020204" pitchFamily="34" charset="-122"/>
                        <a:ea typeface="微软雅黑" panose="020B0503020204020204" pitchFamily="34" charset="-122"/>
                      </a:endParaRPr>
                    </a:p>
                  </a:txBody>
                  <a:tcPr/>
                </a:tc>
              </a:tr>
              <a:tr h="415183">
                <a:tc>
                  <a:txBody>
                    <a:bodyPr/>
                    <a:lstStyle/>
                    <a:p>
                      <a:pPr algn="ctr"/>
                      <a:endParaRPr lang="zh-CN" altLang="en-US" b="1" dirty="0">
                        <a:latin typeface="微软雅黑" panose="020B0503020204020204" pitchFamily="34" charset="-122"/>
                        <a:ea typeface="微软雅黑" panose="020B0503020204020204" pitchFamily="34" charset="-122"/>
                      </a:endParaRPr>
                    </a:p>
                  </a:txBody>
                  <a:tcPr>
                    <a:solidFill>
                      <a:srgbClr val="FFC000"/>
                    </a:solidFill>
                  </a:tcPr>
                </a:tc>
                <a:tc>
                  <a:txBody>
                    <a:bodyPr/>
                    <a:lstStyle/>
                    <a:p>
                      <a:pPr algn="ctr"/>
                      <a:endParaRPr lang="zh-CN" altLang="en-US" b="1" dirty="0">
                        <a:latin typeface="微软雅黑" panose="020B0503020204020204" pitchFamily="34" charset="-122"/>
                        <a:ea typeface="微软雅黑" panose="020B0503020204020204" pitchFamily="34" charset="-122"/>
                      </a:endParaRPr>
                    </a:p>
                  </a:txBody>
                  <a:tcPr>
                    <a:solidFill>
                      <a:srgbClr val="FFC000"/>
                    </a:solidFill>
                  </a:tcPr>
                </a:tc>
              </a:tr>
              <a:tr h="415183">
                <a:tc>
                  <a:txBody>
                    <a:bodyPr/>
                    <a:lstStyle/>
                    <a:p>
                      <a:pPr algn="ctr"/>
                      <a:endParaRPr lang="zh-CN" altLang="en-US" b="1">
                        <a:latin typeface="微软雅黑" panose="020B0503020204020204" pitchFamily="34" charset="-122"/>
                        <a:ea typeface="微软雅黑" panose="020B0503020204020204" pitchFamily="34" charset="-122"/>
                      </a:endParaRPr>
                    </a:p>
                  </a:txBody>
                  <a:tcPr/>
                </a:tc>
                <a:tc>
                  <a:txBody>
                    <a:bodyPr/>
                    <a:lstStyle/>
                    <a:p>
                      <a:pPr algn="ctr"/>
                      <a:endParaRPr lang="zh-CN" altLang="en-US" b="1" dirty="0">
                        <a:latin typeface="微软雅黑" panose="020B0503020204020204" pitchFamily="34" charset="-122"/>
                        <a:ea typeface="微软雅黑" panose="020B0503020204020204" pitchFamily="34" charset="-122"/>
                      </a:endParaRPr>
                    </a:p>
                  </a:txBody>
                  <a:tcPr/>
                </a:tc>
              </a:tr>
            </a:tbl>
          </a:graphicData>
        </a:graphic>
      </p:graphicFrame>
      <p:graphicFrame>
        <p:nvGraphicFramePr>
          <p:cNvPr id="7" name="表格 6"/>
          <p:cNvGraphicFramePr>
            <a:graphicFrameLocks noGrp="1"/>
          </p:cNvGraphicFramePr>
          <p:nvPr>
            <p:custDataLst>
              <p:tags r:id="rId1"/>
            </p:custDataLst>
          </p:nvPr>
        </p:nvGraphicFramePr>
        <p:xfrm>
          <a:off x="3728934" y="4607756"/>
          <a:ext cx="2189637" cy="835648"/>
        </p:xfrm>
        <a:graphic>
          <a:graphicData uri="http://schemas.openxmlformats.org/drawingml/2006/table">
            <a:tbl>
              <a:tblPr firstRow="1" bandRow="1">
                <a:tableStyleId>{5940675A-B579-460E-94D1-54222C63F5DA}</a:tableStyleId>
              </a:tblPr>
              <a:tblGrid>
                <a:gridCol w="437267"/>
                <a:gridCol w="837970"/>
                <a:gridCol w="914400"/>
              </a:tblGrid>
              <a:tr h="417824">
                <a:tc>
                  <a:txBody>
                    <a:bodyPr/>
                    <a:lstStyle/>
                    <a:p>
                      <a:endParaRPr lang="zh-CN" altLang="en-US" dirty="0"/>
                    </a:p>
                  </a:txBody>
                  <a:tcPr>
                    <a:solidFill>
                      <a:srgbClr val="92D050"/>
                    </a:solidFill>
                  </a:tcPr>
                </a:tc>
                <a:tc>
                  <a:txBody>
                    <a:bodyPr/>
                    <a:lstStyle/>
                    <a:p>
                      <a:endParaRPr lang="zh-CN" altLang="en-US" dirty="0"/>
                    </a:p>
                  </a:txBody>
                  <a:tcPr>
                    <a:solidFill>
                      <a:srgbClr val="92D050"/>
                    </a:solidFill>
                  </a:tcPr>
                </a:tc>
                <a:tc>
                  <a:txBody>
                    <a:bodyPr/>
                    <a:lstStyle/>
                    <a:p>
                      <a:endParaRPr lang="zh-CN" altLang="en-US" dirty="0"/>
                    </a:p>
                  </a:txBody>
                  <a:tcPr>
                    <a:solidFill>
                      <a:srgbClr val="92D050"/>
                    </a:solidFill>
                  </a:tcPr>
                </a:tc>
              </a:tr>
              <a:tr h="417824">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bl>
          </a:graphicData>
        </a:graphic>
      </p:graphicFrame>
      <p:graphicFrame>
        <p:nvGraphicFramePr>
          <p:cNvPr id="8" name="表格 7"/>
          <p:cNvGraphicFramePr>
            <a:graphicFrameLocks noGrp="1"/>
          </p:cNvGraphicFramePr>
          <p:nvPr/>
        </p:nvGraphicFramePr>
        <p:xfrm>
          <a:off x="6644697" y="4612592"/>
          <a:ext cx="2189637" cy="835648"/>
        </p:xfrm>
        <a:graphic>
          <a:graphicData uri="http://schemas.openxmlformats.org/drawingml/2006/table">
            <a:tbl>
              <a:tblPr firstRow="1" bandRow="1">
                <a:tableStyleId>{5940675A-B579-460E-94D1-54222C63F5DA}</a:tableStyleId>
              </a:tblPr>
              <a:tblGrid>
                <a:gridCol w="437267"/>
                <a:gridCol w="837970"/>
                <a:gridCol w="914400"/>
              </a:tblGrid>
              <a:tr h="417824">
                <a:tc>
                  <a:txBody>
                    <a:bodyPr/>
                    <a:lstStyle/>
                    <a:p>
                      <a:endParaRPr lang="zh-CN" altLang="en-US" dirty="0"/>
                    </a:p>
                  </a:txBody>
                  <a:tcPr>
                    <a:solidFill>
                      <a:srgbClr val="92D050"/>
                    </a:solidFill>
                  </a:tcPr>
                </a:tc>
                <a:tc>
                  <a:txBody>
                    <a:bodyPr/>
                    <a:lstStyle/>
                    <a:p>
                      <a:endParaRPr lang="zh-CN" altLang="en-US" dirty="0"/>
                    </a:p>
                  </a:txBody>
                  <a:tcPr>
                    <a:solidFill>
                      <a:srgbClr val="92D050"/>
                    </a:solidFill>
                  </a:tcPr>
                </a:tc>
                <a:tc>
                  <a:txBody>
                    <a:bodyPr/>
                    <a:lstStyle/>
                    <a:p>
                      <a:endParaRPr lang="zh-CN" altLang="en-US" dirty="0"/>
                    </a:p>
                  </a:txBody>
                  <a:tcPr>
                    <a:solidFill>
                      <a:srgbClr val="92D050"/>
                    </a:solidFill>
                  </a:tcPr>
                </a:tc>
              </a:tr>
              <a:tr h="417824">
                <a:tc>
                  <a:txBody>
                    <a:bodyPr/>
                    <a:lstStyle/>
                    <a:p>
                      <a:endParaRPr lang="zh-CN" altLang="en-US"/>
                    </a:p>
                  </a:txBody>
                  <a:tcPr/>
                </a:tc>
                <a:tc>
                  <a:txBody>
                    <a:bodyPr/>
                    <a:lstStyle/>
                    <a:p>
                      <a:endParaRPr lang="zh-CN" altLang="en-US" dirty="0"/>
                    </a:p>
                  </a:txBody>
                  <a:tcPr/>
                </a:tc>
                <a:tc>
                  <a:txBody>
                    <a:bodyPr/>
                    <a:lstStyle/>
                    <a:p>
                      <a:endParaRPr lang="zh-CN" altLang="en-US" dirty="0"/>
                    </a:p>
                  </a:txBody>
                  <a:tcPr/>
                </a:tc>
              </a:tr>
            </a:tbl>
          </a:graphicData>
        </a:graphic>
      </p:graphicFrame>
      <p:sp>
        <p:nvSpPr>
          <p:cNvPr id="9" name="矩形 8"/>
          <p:cNvSpPr/>
          <p:nvPr/>
        </p:nvSpPr>
        <p:spPr>
          <a:xfrm>
            <a:off x="4290353" y="6019800"/>
            <a:ext cx="1066800" cy="762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CPU 0</a:t>
            </a:r>
            <a:endParaRPr lang="zh-CN" altLang="en-US" sz="2400" b="1" dirty="0">
              <a:solidFill>
                <a:schemeClr val="tx1"/>
              </a:solidFill>
            </a:endParaRPr>
          </a:p>
        </p:txBody>
      </p:sp>
      <p:sp>
        <p:nvSpPr>
          <p:cNvPr id="10" name="矩形 9"/>
          <p:cNvSpPr/>
          <p:nvPr/>
        </p:nvSpPr>
        <p:spPr>
          <a:xfrm>
            <a:off x="7206116" y="6019800"/>
            <a:ext cx="1066800" cy="762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CPU 1</a:t>
            </a:r>
            <a:endParaRPr lang="zh-CN" altLang="en-US" sz="2400" b="1" dirty="0">
              <a:solidFill>
                <a:schemeClr val="tx1"/>
              </a:solidFill>
            </a:endParaRPr>
          </a:p>
        </p:txBody>
      </p:sp>
      <p:sp>
        <p:nvSpPr>
          <p:cNvPr id="11" name="矩形 10"/>
          <p:cNvSpPr/>
          <p:nvPr/>
        </p:nvSpPr>
        <p:spPr>
          <a:xfrm>
            <a:off x="7739515" y="888034"/>
            <a:ext cx="1175643" cy="646331"/>
          </a:xfrm>
          <a:prstGeom prst="rect">
            <a:avLst/>
          </a:prstGeom>
        </p:spPr>
        <p:txBody>
          <a:bodyPr wrap="none">
            <a:spAutoFit/>
          </a:bodyPr>
          <a:lstStyle/>
          <a:p>
            <a:pPr algn="ctr"/>
            <a:r>
              <a:rPr lang="en-US" altLang="zh-CN" b="1" dirty="0" smtClean="0">
                <a:latin typeface="微软雅黑" panose="020B0503020204020204" pitchFamily="34" charset="-122"/>
                <a:ea typeface="微软雅黑" panose="020B0503020204020204" pitchFamily="34" charset="-122"/>
              </a:rPr>
              <a:t>Main</a:t>
            </a:r>
            <a:endParaRPr lang="en-US" altLang="zh-CN" b="1" dirty="0" smtClean="0">
              <a:latin typeface="微软雅黑" panose="020B0503020204020204" pitchFamily="34" charset="-122"/>
              <a:ea typeface="微软雅黑" panose="020B0503020204020204" pitchFamily="34" charset="-122"/>
            </a:endParaRPr>
          </a:p>
          <a:p>
            <a:pPr algn="ctr"/>
            <a:r>
              <a:rPr lang="en-US" altLang="zh-CN" b="1" dirty="0" smtClean="0">
                <a:latin typeface="微软雅黑" panose="020B0503020204020204" pitchFamily="34" charset="-122"/>
                <a:ea typeface="微软雅黑" panose="020B0503020204020204" pitchFamily="34" charset="-122"/>
              </a:rPr>
              <a:t>M</a:t>
            </a:r>
            <a:r>
              <a:rPr lang="en-US" altLang="zh-CN" b="1" dirty="0" smtClean="0">
                <a:latin typeface="微软雅黑" panose="020B0503020204020204" pitchFamily="34" charset="-122"/>
                <a:ea typeface="微软雅黑" panose="020B0503020204020204" pitchFamily="34" charset="-122"/>
              </a:rPr>
              <a:t>em</a:t>
            </a:r>
            <a:r>
              <a:rPr lang="en-US" altLang="zh-CN" b="1" dirty="0" smtClean="0">
                <a:latin typeface="微软雅黑" panose="020B0503020204020204" pitchFamily="34" charset="-122"/>
                <a:ea typeface="微软雅黑" panose="020B0503020204020204" pitchFamily="34" charset="-122"/>
              </a:rPr>
              <a:t>ory</a:t>
            </a:r>
            <a:endParaRPr lang="zh-CN" altLang="en-US" b="1" dirty="0">
              <a:latin typeface="微软雅黑" panose="020B0503020204020204" pitchFamily="34" charset="-122"/>
              <a:ea typeface="微软雅黑" panose="020B0503020204020204" pitchFamily="34" charset="-122"/>
            </a:endParaRPr>
          </a:p>
        </p:txBody>
      </p:sp>
      <p:sp>
        <p:nvSpPr>
          <p:cNvPr id="12" name="左右箭头 11"/>
          <p:cNvSpPr/>
          <p:nvPr/>
        </p:nvSpPr>
        <p:spPr>
          <a:xfrm>
            <a:off x="2971800" y="2999636"/>
            <a:ext cx="6045888" cy="229785"/>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3" name="左右箭头 12"/>
          <p:cNvSpPr/>
          <p:nvPr/>
        </p:nvSpPr>
        <p:spPr>
          <a:xfrm>
            <a:off x="2971799" y="3530465"/>
            <a:ext cx="6036363" cy="229785"/>
          </a:xfrm>
          <a:prstGeom prst="lef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4" name="左右箭头 13"/>
          <p:cNvSpPr/>
          <p:nvPr/>
        </p:nvSpPr>
        <p:spPr>
          <a:xfrm>
            <a:off x="3429000" y="4031360"/>
            <a:ext cx="5588688" cy="229785"/>
          </a:xfrm>
          <a:prstGeom prst="lef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5" name="左右箭头 14"/>
          <p:cNvSpPr/>
          <p:nvPr/>
        </p:nvSpPr>
        <p:spPr>
          <a:xfrm rot="5400000">
            <a:off x="5661219" y="2983816"/>
            <a:ext cx="939713" cy="229785"/>
          </a:xfrm>
          <a:prstGeom prst="lef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6" name="左右箭头 15"/>
          <p:cNvSpPr/>
          <p:nvPr/>
        </p:nvSpPr>
        <p:spPr>
          <a:xfrm rot="5400000">
            <a:off x="6891174" y="2710645"/>
            <a:ext cx="419148" cy="229785"/>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7" name="左右箭头 16"/>
          <p:cNvSpPr/>
          <p:nvPr/>
        </p:nvSpPr>
        <p:spPr>
          <a:xfrm rot="5400000">
            <a:off x="7665990" y="3781903"/>
            <a:ext cx="1403166" cy="229785"/>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8" name="左右箭头 17"/>
          <p:cNvSpPr/>
          <p:nvPr/>
        </p:nvSpPr>
        <p:spPr>
          <a:xfrm rot="5400000">
            <a:off x="7071555" y="4031360"/>
            <a:ext cx="843400" cy="229785"/>
          </a:xfrm>
          <a:prstGeom prst="lef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0" name="左右箭头 19"/>
          <p:cNvSpPr/>
          <p:nvPr/>
        </p:nvSpPr>
        <p:spPr>
          <a:xfrm rot="5400000">
            <a:off x="4156667" y="4051479"/>
            <a:ext cx="843400" cy="229785"/>
          </a:xfrm>
          <a:prstGeom prst="lef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1" name="左右箭头 20"/>
          <p:cNvSpPr/>
          <p:nvPr/>
        </p:nvSpPr>
        <p:spPr>
          <a:xfrm rot="5400000">
            <a:off x="3734085" y="4279798"/>
            <a:ext cx="407377" cy="229785"/>
          </a:xfrm>
          <a:prstGeom prst="lef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2" name="左右箭头 21"/>
          <p:cNvSpPr/>
          <p:nvPr/>
        </p:nvSpPr>
        <p:spPr>
          <a:xfrm rot="5400000">
            <a:off x="6648976" y="4286904"/>
            <a:ext cx="407377" cy="229785"/>
          </a:xfrm>
          <a:prstGeom prst="lef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3" name="左右箭头 22"/>
          <p:cNvSpPr/>
          <p:nvPr/>
        </p:nvSpPr>
        <p:spPr>
          <a:xfrm rot="5400000">
            <a:off x="4766538" y="3771597"/>
            <a:ext cx="1403166" cy="229785"/>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4" name="矩形 23"/>
          <p:cNvSpPr/>
          <p:nvPr/>
        </p:nvSpPr>
        <p:spPr>
          <a:xfrm>
            <a:off x="3096085" y="2719929"/>
            <a:ext cx="1218603" cy="369332"/>
          </a:xfrm>
          <a:prstGeom prst="rect">
            <a:avLst/>
          </a:prstGeom>
        </p:spPr>
        <p:txBody>
          <a:bodyPr wrap="none">
            <a:spAutoFit/>
          </a:bodyPr>
          <a:lstStyle/>
          <a:p>
            <a:r>
              <a:rPr lang="en-US" altLang="zh-CN" b="1" dirty="0" smtClean="0">
                <a:solidFill>
                  <a:srgbClr val="B84C49"/>
                </a:solidFill>
                <a:latin typeface="微软雅黑" panose="020B0503020204020204" pitchFamily="34" charset="-122"/>
                <a:ea typeface="微软雅黑" panose="020B0503020204020204" pitchFamily="34" charset="-122"/>
              </a:rPr>
              <a:t>Data Bus</a:t>
            </a:r>
            <a:endParaRPr lang="zh-CN" altLang="en-US" dirty="0">
              <a:solidFill>
                <a:srgbClr val="B84C49"/>
              </a:solidFill>
            </a:endParaRPr>
          </a:p>
        </p:txBody>
      </p:sp>
      <p:sp>
        <p:nvSpPr>
          <p:cNvPr id="25" name="矩形 24"/>
          <p:cNvSpPr/>
          <p:nvPr/>
        </p:nvSpPr>
        <p:spPr>
          <a:xfrm>
            <a:off x="3077549" y="3288268"/>
            <a:ext cx="1613390" cy="369332"/>
          </a:xfrm>
          <a:prstGeom prst="rect">
            <a:avLst/>
          </a:prstGeom>
        </p:spPr>
        <p:txBody>
          <a:bodyPr wrap="none">
            <a:spAutoFit/>
          </a:bodyPr>
          <a:lstStyle/>
          <a:p>
            <a:r>
              <a:rPr lang="en-US" altLang="zh-CN" b="1" dirty="0" smtClean="0">
                <a:solidFill>
                  <a:srgbClr val="4BACC6"/>
                </a:solidFill>
                <a:latin typeface="微软雅黑" panose="020B0503020204020204" pitchFamily="34" charset="-122"/>
                <a:ea typeface="微软雅黑" panose="020B0503020204020204" pitchFamily="34" charset="-122"/>
              </a:rPr>
              <a:t>Address Bus</a:t>
            </a:r>
            <a:endParaRPr lang="zh-CN" altLang="en-US" dirty="0">
              <a:solidFill>
                <a:srgbClr val="4BACC6"/>
              </a:solidFill>
            </a:endParaRPr>
          </a:p>
        </p:txBody>
      </p:sp>
      <p:sp>
        <p:nvSpPr>
          <p:cNvPr id="26" name="左右箭头 25"/>
          <p:cNvSpPr/>
          <p:nvPr/>
        </p:nvSpPr>
        <p:spPr>
          <a:xfrm rot="5400000">
            <a:off x="4449620" y="5616709"/>
            <a:ext cx="407377" cy="229785"/>
          </a:xfrm>
          <a:prstGeom prst="leftRightArrow">
            <a:avLst/>
          </a:prstGeom>
          <a:solidFill>
            <a:schemeClr val="bg1">
              <a:lumMod val="75000"/>
            </a:schemeClr>
          </a:solidFill>
          <a:ln>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7" name="左右箭头 26"/>
          <p:cNvSpPr/>
          <p:nvPr/>
        </p:nvSpPr>
        <p:spPr>
          <a:xfrm rot="5400000">
            <a:off x="4864204" y="5616709"/>
            <a:ext cx="407377" cy="229785"/>
          </a:xfrm>
          <a:prstGeom prst="leftRightArrow">
            <a:avLst/>
          </a:prstGeom>
          <a:solidFill>
            <a:schemeClr val="bg1">
              <a:lumMod val="75000"/>
            </a:schemeClr>
          </a:solidFill>
          <a:ln>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8" name="左右箭头 27"/>
          <p:cNvSpPr/>
          <p:nvPr/>
        </p:nvSpPr>
        <p:spPr>
          <a:xfrm rot="5400000">
            <a:off x="7289567" y="5626687"/>
            <a:ext cx="407377" cy="229785"/>
          </a:xfrm>
          <a:prstGeom prst="leftRightArrow">
            <a:avLst/>
          </a:prstGeom>
          <a:solidFill>
            <a:schemeClr val="bg1">
              <a:lumMod val="75000"/>
            </a:schemeClr>
          </a:solidFill>
          <a:ln>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9" name="左右箭头 28"/>
          <p:cNvSpPr/>
          <p:nvPr/>
        </p:nvSpPr>
        <p:spPr>
          <a:xfrm rot="5400000">
            <a:off x="7704151" y="5626687"/>
            <a:ext cx="407377" cy="229785"/>
          </a:xfrm>
          <a:prstGeom prst="leftRightArrow">
            <a:avLst/>
          </a:prstGeom>
          <a:solidFill>
            <a:schemeClr val="bg1">
              <a:lumMod val="75000"/>
            </a:schemeClr>
          </a:solidFill>
          <a:ln>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2" name="矩形 31"/>
          <p:cNvSpPr/>
          <p:nvPr/>
        </p:nvSpPr>
        <p:spPr>
          <a:xfrm>
            <a:off x="304800" y="1599164"/>
            <a:ext cx="2125903" cy="2169825"/>
          </a:xfrm>
          <a:prstGeom prst="rect">
            <a:avLst/>
          </a:prstGeom>
        </p:spPr>
        <p:txBody>
          <a:bodyPr wrap="none">
            <a:spAutoFit/>
          </a:bodyPr>
          <a:lstStyle/>
          <a:p>
            <a:pPr marL="342900" indent="-342900">
              <a:lnSpc>
                <a:spcPct val="150000"/>
              </a:lnSpc>
              <a:buAutoNum type="arabicPeriod"/>
            </a:pPr>
            <a:r>
              <a:rPr lang="en-US" altLang="zh-CN" b="1" dirty="0" smtClean="0">
                <a:solidFill>
                  <a:srgbClr val="00B0F0"/>
                </a:solidFill>
                <a:latin typeface="微软雅黑" panose="020B0503020204020204" pitchFamily="34" charset="-122"/>
                <a:ea typeface="微软雅黑" panose="020B0503020204020204" pitchFamily="34" charset="-122"/>
              </a:rPr>
              <a:t> </a:t>
            </a:r>
            <a:r>
              <a:rPr lang="en-US" altLang="zh-CN" b="1" dirty="0" smtClean="0">
                <a:solidFill>
                  <a:schemeClr val="bg1">
                    <a:lumMod val="85000"/>
                  </a:schemeClr>
                </a:solidFill>
                <a:latin typeface="微软雅黑" panose="020B0503020204020204" pitchFamily="34" charset="-122"/>
                <a:ea typeface="微软雅黑" panose="020B0503020204020204" pitchFamily="34" charset="-122"/>
              </a:rPr>
              <a:t>CPU0</a:t>
            </a:r>
            <a:r>
              <a:rPr lang="zh-CN" altLang="en-US" b="1" dirty="0" smtClean="0">
                <a:solidFill>
                  <a:schemeClr val="bg1">
                    <a:lumMod val="85000"/>
                  </a:schemeClr>
                </a:solidFill>
                <a:latin typeface="微软雅黑" panose="020B0503020204020204" pitchFamily="34" charset="-122"/>
                <a:ea typeface="微软雅黑" panose="020B0503020204020204" pitchFamily="34" charset="-122"/>
              </a:rPr>
              <a:t>读主存 </a:t>
            </a:r>
            <a:r>
              <a:rPr lang="en-US" altLang="zh-CN" b="1" dirty="0" smtClean="0">
                <a:solidFill>
                  <a:schemeClr val="bg1">
                    <a:lumMod val="85000"/>
                  </a:schemeClr>
                </a:solidFill>
                <a:latin typeface="微软雅黑" panose="020B0503020204020204" pitchFamily="34" charset="-122"/>
                <a:ea typeface="微软雅黑" panose="020B0503020204020204" pitchFamily="34" charset="-122"/>
              </a:rPr>
              <a:t>x</a:t>
            </a:r>
            <a:endParaRPr lang="en-US" altLang="zh-CN" b="1" dirty="0" smtClean="0">
              <a:solidFill>
                <a:schemeClr val="bg1">
                  <a:lumMod val="85000"/>
                </a:schemeClr>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en-US" altLang="zh-CN" b="1" dirty="0" smtClean="0">
                <a:solidFill>
                  <a:srgbClr val="00B0F0"/>
                </a:solidFill>
                <a:latin typeface="微软雅黑" panose="020B0503020204020204" pitchFamily="34" charset="-122"/>
                <a:ea typeface="微软雅黑" panose="020B0503020204020204" pitchFamily="34" charset="-122"/>
              </a:rPr>
              <a:t> </a:t>
            </a:r>
            <a:r>
              <a:rPr lang="en-US" altLang="zh-CN" b="1" dirty="0" smtClean="0">
                <a:solidFill>
                  <a:schemeClr val="bg1">
                    <a:lumMod val="85000"/>
                  </a:schemeClr>
                </a:solidFill>
                <a:latin typeface="微软雅黑" panose="020B0503020204020204" pitchFamily="34" charset="-122"/>
                <a:ea typeface="微软雅黑" panose="020B0503020204020204" pitchFamily="34" charset="-122"/>
              </a:rPr>
              <a:t>CPU1</a:t>
            </a:r>
            <a:r>
              <a:rPr lang="zh-CN" altLang="en-US" b="1" dirty="0" smtClean="0">
                <a:solidFill>
                  <a:schemeClr val="bg1">
                    <a:lumMod val="85000"/>
                  </a:schemeClr>
                </a:solidFill>
                <a:latin typeface="微软雅黑" panose="020B0503020204020204" pitchFamily="34" charset="-122"/>
                <a:ea typeface="微软雅黑" panose="020B0503020204020204" pitchFamily="34" charset="-122"/>
              </a:rPr>
              <a:t>读</a:t>
            </a:r>
            <a:r>
              <a:rPr lang="zh-CN" altLang="en-US" b="1" dirty="0" smtClean="0">
                <a:solidFill>
                  <a:schemeClr val="bg1">
                    <a:lumMod val="85000"/>
                  </a:schemeClr>
                </a:solidFill>
                <a:latin typeface="微软雅黑" panose="020B0503020204020204" pitchFamily="34" charset="-122"/>
                <a:ea typeface="微软雅黑" panose="020B0503020204020204" pitchFamily="34" charset="-122"/>
              </a:rPr>
              <a:t>主存 </a:t>
            </a:r>
            <a:r>
              <a:rPr lang="en-US" altLang="zh-CN" b="1" dirty="0" smtClean="0">
                <a:solidFill>
                  <a:schemeClr val="bg1">
                    <a:lumMod val="85000"/>
                  </a:schemeClr>
                </a:solidFill>
                <a:latin typeface="微软雅黑" panose="020B0503020204020204" pitchFamily="34" charset="-122"/>
                <a:ea typeface="微软雅黑" panose="020B0503020204020204" pitchFamily="34" charset="-122"/>
              </a:rPr>
              <a:t>x</a:t>
            </a:r>
            <a:endParaRPr lang="en-US" altLang="zh-CN" b="1" dirty="0" smtClean="0">
              <a:solidFill>
                <a:schemeClr val="bg1">
                  <a:lumMod val="85000"/>
                </a:schemeClr>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en-US" altLang="zh-CN" b="1" dirty="0" smtClean="0">
                <a:solidFill>
                  <a:srgbClr val="00B0F0"/>
                </a:solidFill>
                <a:latin typeface="微软雅黑" panose="020B0503020204020204" pitchFamily="34" charset="-122"/>
                <a:ea typeface="微软雅黑" panose="020B0503020204020204" pitchFamily="34" charset="-122"/>
              </a:rPr>
              <a:t> </a:t>
            </a:r>
            <a:r>
              <a:rPr lang="en-US" altLang="zh-CN" b="1" dirty="0" smtClean="0">
                <a:latin typeface="微软雅黑" panose="020B0503020204020204" pitchFamily="34" charset="-122"/>
                <a:ea typeface="微软雅黑" panose="020B0503020204020204" pitchFamily="34" charset="-122"/>
              </a:rPr>
              <a:t>CPU0</a:t>
            </a:r>
            <a:r>
              <a:rPr lang="zh-CN" altLang="en-US" b="1" dirty="0" smtClean="0">
                <a:latin typeface="微软雅黑" panose="020B0503020204020204" pitchFamily="34" charset="-122"/>
                <a:ea typeface="微软雅黑" panose="020B0503020204020204" pitchFamily="34" charset="-122"/>
              </a:rPr>
              <a:t>写主存 </a:t>
            </a:r>
            <a:r>
              <a:rPr lang="en-US" altLang="zh-CN" b="1" dirty="0" smtClean="0">
                <a:latin typeface="微软雅黑" panose="020B0503020204020204" pitchFamily="34" charset="-122"/>
                <a:ea typeface="微软雅黑" panose="020B0503020204020204" pitchFamily="34" charset="-122"/>
              </a:rPr>
              <a:t>x</a:t>
            </a:r>
            <a:endParaRPr lang="en-US" altLang="zh-CN" b="1" dirty="0" smtClean="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en-US" altLang="zh-CN" b="1" dirty="0" smtClean="0">
                <a:solidFill>
                  <a:srgbClr val="00B0F0"/>
                </a:solidFill>
                <a:latin typeface="微软雅黑" panose="020B0503020204020204" pitchFamily="34" charset="-122"/>
                <a:ea typeface="微软雅黑" panose="020B0503020204020204" pitchFamily="34" charset="-122"/>
              </a:rPr>
              <a:t> </a:t>
            </a:r>
            <a:r>
              <a:rPr lang="en-US" altLang="zh-CN" b="1" dirty="0" smtClean="0">
                <a:solidFill>
                  <a:schemeClr val="bg1">
                    <a:lumMod val="85000"/>
                  </a:schemeClr>
                </a:solidFill>
                <a:latin typeface="微软雅黑" panose="020B0503020204020204" pitchFamily="34" charset="-122"/>
                <a:ea typeface="微软雅黑" panose="020B0503020204020204" pitchFamily="34" charset="-122"/>
              </a:rPr>
              <a:t>CPU0</a:t>
            </a:r>
            <a:r>
              <a:rPr lang="zh-CN" altLang="en-US" b="1" dirty="0" smtClean="0">
                <a:solidFill>
                  <a:schemeClr val="bg1">
                    <a:lumMod val="85000"/>
                  </a:schemeClr>
                </a:solidFill>
                <a:latin typeface="微软雅黑" panose="020B0503020204020204" pitchFamily="34" charset="-122"/>
                <a:ea typeface="微软雅黑" panose="020B0503020204020204" pitchFamily="34" charset="-122"/>
              </a:rPr>
              <a:t>写</a:t>
            </a:r>
            <a:r>
              <a:rPr lang="zh-CN" altLang="en-US" b="1" dirty="0" smtClean="0">
                <a:solidFill>
                  <a:schemeClr val="bg1">
                    <a:lumMod val="85000"/>
                  </a:schemeClr>
                </a:solidFill>
                <a:latin typeface="微软雅黑" panose="020B0503020204020204" pitchFamily="34" charset="-122"/>
                <a:ea typeface="微软雅黑" panose="020B0503020204020204" pitchFamily="34" charset="-122"/>
              </a:rPr>
              <a:t>主存 </a:t>
            </a:r>
            <a:r>
              <a:rPr lang="en-US" altLang="zh-CN" b="1" dirty="0" smtClean="0">
                <a:solidFill>
                  <a:schemeClr val="bg1">
                    <a:lumMod val="85000"/>
                  </a:schemeClr>
                </a:solidFill>
                <a:latin typeface="微软雅黑" panose="020B0503020204020204" pitchFamily="34" charset="-122"/>
                <a:ea typeface="微软雅黑" panose="020B0503020204020204" pitchFamily="34" charset="-122"/>
              </a:rPr>
              <a:t>x</a:t>
            </a:r>
            <a:endParaRPr lang="en-US" altLang="zh-CN" b="1" dirty="0" smtClean="0">
              <a:solidFill>
                <a:schemeClr val="bg1">
                  <a:lumMod val="85000"/>
                </a:schemeClr>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en-US" altLang="zh-CN" b="1" dirty="0" smtClean="0">
                <a:solidFill>
                  <a:srgbClr val="00B0F0"/>
                </a:solidFill>
                <a:latin typeface="微软雅黑" panose="020B0503020204020204" pitchFamily="34" charset="-122"/>
                <a:ea typeface="微软雅黑" panose="020B0503020204020204" pitchFamily="34" charset="-122"/>
              </a:rPr>
              <a:t> </a:t>
            </a:r>
            <a:r>
              <a:rPr lang="en-US" altLang="zh-CN" b="1" dirty="0" smtClean="0">
                <a:solidFill>
                  <a:schemeClr val="bg1">
                    <a:lumMod val="85000"/>
                  </a:schemeClr>
                </a:solidFill>
                <a:latin typeface="微软雅黑" panose="020B0503020204020204" pitchFamily="34" charset="-122"/>
                <a:ea typeface="微软雅黑" panose="020B0503020204020204" pitchFamily="34" charset="-122"/>
              </a:rPr>
              <a:t>CPU1</a:t>
            </a:r>
            <a:r>
              <a:rPr lang="zh-CN" altLang="en-US" b="1" dirty="0" smtClean="0">
                <a:solidFill>
                  <a:schemeClr val="bg1">
                    <a:lumMod val="85000"/>
                  </a:schemeClr>
                </a:solidFill>
                <a:latin typeface="微软雅黑" panose="020B0503020204020204" pitchFamily="34" charset="-122"/>
                <a:ea typeface="微软雅黑" panose="020B0503020204020204" pitchFamily="34" charset="-122"/>
              </a:rPr>
              <a:t>读主存 </a:t>
            </a:r>
            <a:r>
              <a:rPr lang="en-US" altLang="zh-CN" b="1" dirty="0" smtClean="0">
                <a:solidFill>
                  <a:schemeClr val="bg1">
                    <a:lumMod val="85000"/>
                  </a:schemeClr>
                </a:solidFill>
                <a:latin typeface="微软雅黑" panose="020B0503020204020204" pitchFamily="34" charset="-122"/>
                <a:ea typeface="微软雅黑" panose="020B0503020204020204" pitchFamily="34" charset="-122"/>
              </a:rPr>
              <a:t>x</a:t>
            </a:r>
            <a:endParaRPr lang="en-US" altLang="zh-CN" b="1" dirty="0" smtClean="0">
              <a:solidFill>
                <a:schemeClr val="bg1">
                  <a:lumMod val="85000"/>
                </a:schemeClr>
              </a:solidFill>
              <a:latin typeface="微软雅黑" panose="020B0503020204020204" pitchFamily="34" charset="-122"/>
              <a:ea typeface="微软雅黑" panose="020B0503020204020204" pitchFamily="34" charset="-122"/>
            </a:endParaRPr>
          </a:p>
        </p:txBody>
      </p:sp>
      <p:sp>
        <p:nvSpPr>
          <p:cNvPr id="33" name="矩形 32"/>
          <p:cNvSpPr/>
          <p:nvPr/>
        </p:nvSpPr>
        <p:spPr>
          <a:xfrm>
            <a:off x="290812" y="4261145"/>
            <a:ext cx="2560316" cy="1754326"/>
          </a:xfrm>
          <a:prstGeom prst="rect">
            <a:avLst/>
          </a:prstGeom>
        </p:spPr>
        <p:txBody>
          <a:bodyPr wrap="none">
            <a:spAutoFit/>
          </a:bodyPr>
          <a:lstStyle/>
          <a:p>
            <a:pPr>
              <a:lnSpc>
                <a:spcPct val="150000"/>
              </a:lnSpc>
            </a:pPr>
            <a:r>
              <a:rPr lang="en-US" altLang="zh-CN" b="1" dirty="0" smtClean="0">
                <a:solidFill>
                  <a:srgbClr val="FF0000"/>
                </a:solidFill>
                <a:latin typeface="微软雅黑" panose="020B0503020204020204" pitchFamily="34" charset="-122"/>
                <a:ea typeface="微软雅黑" panose="020B0503020204020204" pitchFamily="34" charset="-122"/>
              </a:rPr>
              <a:t>M</a:t>
            </a:r>
            <a:r>
              <a:rPr lang="en-US" altLang="zh-CN" b="1" dirty="0" smtClean="0">
                <a:latin typeface="微软雅黑" panose="020B0503020204020204" pitchFamily="34" charset="-122"/>
                <a:ea typeface="微软雅黑" panose="020B0503020204020204" pitchFamily="34" charset="-122"/>
              </a:rPr>
              <a:t>: </a:t>
            </a:r>
            <a:r>
              <a:rPr lang="en-US" altLang="zh-CN" b="1" dirty="0" smtClean="0">
                <a:solidFill>
                  <a:srgbClr val="FF0000"/>
                </a:solidFill>
                <a:latin typeface="微软雅黑" panose="020B0503020204020204" pitchFamily="34" charset="-122"/>
                <a:ea typeface="微软雅黑" panose="020B0503020204020204" pitchFamily="34" charset="-122"/>
              </a:rPr>
              <a:t>M</a:t>
            </a:r>
            <a:r>
              <a:rPr lang="en-US" altLang="zh-CN" b="1" dirty="0" smtClean="0">
                <a:latin typeface="微软雅黑" panose="020B0503020204020204" pitchFamily="34" charset="-122"/>
                <a:ea typeface="微软雅黑" panose="020B0503020204020204" pitchFamily="34" charset="-122"/>
              </a:rPr>
              <a:t>odified (</a:t>
            </a:r>
            <a:r>
              <a:rPr lang="zh-CN" altLang="en-US" b="1" dirty="0" smtClean="0">
                <a:latin typeface="微软雅黑" panose="020B0503020204020204" pitchFamily="34" charset="-122"/>
                <a:ea typeface="微软雅黑" panose="020B0503020204020204" pitchFamily="34" charset="-122"/>
              </a:rPr>
              <a:t>已修改</a:t>
            </a:r>
            <a:r>
              <a:rPr lang="en-US" altLang="zh-CN"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nSpc>
                <a:spcPct val="150000"/>
              </a:lnSpc>
            </a:pPr>
            <a:r>
              <a:rPr lang="en-US" altLang="zh-CN" b="1" dirty="0" smtClean="0">
                <a:solidFill>
                  <a:srgbClr val="FF0000"/>
                </a:solidFill>
                <a:latin typeface="微软雅黑" panose="020B0503020204020204" pitchFamily="34" charset="-122"/>
                <a:ea typeface="微软雅黑" panose="020B0503020204020204" pitchFamily="34" charset="-122"/>
              </a:rPr>
              <a:t>E</a:t>
            </a:r>
            <a:r>
              <a:rPr lang="en-US" altLang="zh-CN" b="1" dirty="0" smtClean="0">
                <a:latin typeface="微软雅黑" panose="020B0503020204020204" pitchFamily="34" charset="-122"/>
                <a:ea typeface="微软雅黑" panose="020B0503020204020204" pitchFamily="34" charset="-122"/>
              </a:rPr>
              <a:t>: </a:t>
            </a:r>
            <a:r>
              <a:rPr lang="en-US" altLang="zh-CN" b="1" dirty="0" smtClean="0">
                <a:solidFill>
                  <a:srgbClr val="FF0000"/>
                </a:solidFill>
                <a:latin typeface="微软雅黑" panose="020B0503020204020204" pitchFamily="34" charset="-122"/>
                <a:ea typeface="微软雅黑" panose="020B0503020204020204" pitchFamily="34" charset="-122"/>
              </a:rPr>
              <a:t>E</a:t>
            </a:r>
            <a:r>
              <a:rPr lang="en-US" altLang="zh-CN" b="1" dirty="0" smtClean="0">
                <a:latin typeface="微软雅黑" panose="020B0503020204020204" pitchFamily="34" charset="-122"/>
                <a:ea typeface="微软雅黑" panose="020B0503020204020204" pitchFamily="34" charset="-122"/>
              </a:rPr>
              <a:t>xclusive (</a:t>
            </a:r>
            <a:r>
              <a:rPr lang="zh-CN" altLang="en-US" b="1" dirty="0" smtClean="0">
                <a:latin typeface="微软雅黑" panose="020B0503020204020204" pitchFamily="34" charset="-122"/>
                <a:ea typeface="微软雅黑" panose="020B0503020204020204" pitchFamily="34" charset="-122"/>
              </a:rPr>
              <a:t>独占</a:t>
            </a:r>
            <a:r>
              <a:rPr lang="en-US" altLang="zh-CN"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nSpc>
                <a:spcPct val="150000"/>
              </a:lnSpc>
            </a:pPr>
            <a:r>
              <a:rPr lang="en-US" altLang="zh-CN" b="1" dirty="0" smtClean="0">
                <a:solidFill>
                  <a:srgbClr val="FF0000"/>
                </a:solidFill>
                <a:latin typeface="微软雅黑" panose="020B0503020204020204" pitchFamily="34" charset="-122"/>
                <a:ea typeface="微软雅黑" panose="020B0503020204020204" pitchFamily="34" charset="-122"/>
              </a:rPr>
              <a:t>S</a:t>
            </a:r>
            <a:r>
              <a:rPr lang="en-US" altLang="zh-CN" b="1" dirty="0" smtClean="0">
                <a:latin typeface="微软雅黑" panose="020B0503020204020204" pitchFamily="34" charset="-122"/>
                <a:ea typeface="微软雅黑" panose="020B0503020204020204" pitchFamily="34" charset="-122"/>
              </a:rPr>
              <a:t>: </a:t>
            </a:r>
            <a:r>
              <a:rPr lang="en-US" altLang="zh-CN" b="1" dirty="0" smtClean="0">
                <a:solidFill>
                  <a:srgbClr val="FF0000"/>
                </a:solidFill>
                <a:latin typeface="微软雅黑" panose="020B0503020204020204" pitchFamily="34" charset="-122"/>
                <a:ea typeface="微软雅黑" panose="020B0503020204020204" pitchFamily="34" charset="-122"/>
              </a:rPr>
              <a:t>S</a:t>
            </a:r>
            <a:r>
              <a:rPr lang="en-US" altLang="zh-CN" b="1" dirty="0" smtClean="0">
                <a:latin typeface="微软雅黑" panose="020B0503020204020204" pitchFamily="34" charset="-122"/>
                <a:ea typeface="微软雅黑" panose="020B0503020204020204" pitchFamily="34" charset="-122"/>
              </a:rPr>
              <a:t>hared </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共享</a:t>
            </a:r>
            <a:r>
              <a:rPr lang="en-US" altLang="zh-CN"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nSpc>
                <a:spcPct val="150000"/>
              </a:lnSpc>
            </a:pPr>
            <a:r>
              <a:rPr lang="en-US" altLang="zh-CN" b="1" dirty="0" smtClean="0">
                <a:solidFill>
                  <a:srgbClr val="FF0000"/>
                </a:solidFill>
                <a:latin typeface="微软雅黑" panose="020B0503020204020204" pitchFamily="34" charset="-122"/>
                <a:ea typeface="微软雅黑" panose="020B0503020204020204" pitchFamily="34" charset="-122"/>
              </a:rPr>
              <a:t>I</a:t>
            </a:r>
            <a:r>
              <a:rPr lang="en-US" altLang="zh-CN" b="1" dirty="0" smtClean="0">
                <a:latin typeface="微软雅黑" panose="020B0503020204020204" pitchFamily="34" charset="-122"/>
                <a:ea typeface="微软雅黑" panose="020B0503020204020204" pitchFamily="34" charset="-122"/>
              </a:rPr>
              <a:t>: </a:t>
            </a:r>
            <a:r>
              <a:rPr lang="en-US" altLang="zh-CN" b="1" dirty="0" smtClean="0">
                <a:solidFill>
                  <a:srgbClr val="FF0000"/>
                </a:solidFill>
                <a:latin typeface="微软雅黑" panose="020B0503020204020204" pitchFamily="34" charset="-122"/>
                <a:ea typeface="微软雅黑" panose="020B0503020204020204" pitchFamily="34" charset="-122"/>
              </a:rPr>
              <a:t>I</a:t>
            </a:r>
            <a:r>
              <a:rPr lang="en-US" altLang="zh-CN" b="1" dirty="0" smtClean="0">
                <a:latin typeface="微软雅黑" panose="020B0503020204020204" pitchFamily="34" charset="-122"/>
                <a:ea typeface="微软雅黑" panose="020B0503020204020204" pitchFamily="34" charset="-122"/>
              </a:rPr>
              <a:t>nvalid (</a:t>
            </a:r>
            <a:r>
              <a:rPr lang="zh-CN" altLang="en-US" b="1" dirty="0">
                <a:latin typeface="微软雅黑" panose="020B0503020204020204" pitchFamily="34" charset="-122"/>
                <a:ea typeface="微软雅黑" panose="020B0503020204020204" pitchFamily="34" charset="-122"/>
              </a:rPr>
              <a:t>失效</a:t>
            </a:r>
            <a:r>
              <a:rPr lang="en-US" altLang="zh-CN"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p:txBody>
      </p:sp>
      <p:sp>
        <p:nvSpPr>
          <p:cNvPr id="34" name="矩形 33"/>
          <p:cNvSpPr/>
          <p:nvPr/>
        </p:nvSpPr>
        <p:spPr>
          <a:xfrm>
            <a:off x="5193416" y="5565958"/>
            <a:ext cx="1087157" cy="369332"/>
          </a:xfrm>
          <a:prstGeom prst="rect">
            <a:avLst/>
          </a:prstGeom>
        </p:spPr>
        <p:txBody>
          <a:bodyPr wrap="none">
            <a:spAutoFit/>
          </a:bodyPr>
          <a:lstStyle/>
          <a:p>
            <a:r>
              <a:rPr lang="en-US" altLang="zh-CN" b="1" dirty="0" smtClean="0">
                <a:latin typeface="微软雅黑" panose="020B0503020204020204" pitchFamily="34" charset="-122"/>
                <a:ea typeface="微软雅黑" panose="020B0503020204020204" pitchFamily="34" charset="-122"/>
              </a:rPr>
              <a:t>Cache 0</a:t>
            </a:r>
            <a:endParaRPr lang="zh-CN" altLang="en-US" dirty="0"/>
          </a:p>
        </p:txBody>
      </p:sp>
      <p:sp>
        <p:nvSpPr>
          <p:cNvPr id="35" name="矩形 34"/>
          <p:cNvSpPr/>
          <p:nvPr/>
        </p:nvSpPr>
        <p:spPr>
          <a:xfrm>
            <a:off x="8022733" y="5580689"/>
            <a:ext cx="1087157" cy="369332"/>
          </a:xfrm>
          <a:prstGeom prst="rect">
            <a:avLst/>
          </a:prstGeom>
        </p:spPr>
        <p:txBody>
          <a:bodyPr wrap="none">
            <a:spAutoFit/>
          </a:bodyPr>
          <a:lstStyle/>
          <a:p>
            <a:r>
              <a:rPr lang="en-US" altLang="zh-CN" b="1" dirty="0" smtClean="0">
                <a:latin typeface="微软雅黑" panose="020B0503020204020204" pitchFamily="34" charset="-122"/>
                <a:ea typeface="微软雅黑" panose="020B0503020204020204" pitchFamily="34" charset="-122"/>
              </a:rPr>
              <a:t>Cache 1</a:t>
            </a:r>
            <a:endParaRPr lang="zh-CN" altLang="en-US" dirty="0"/>
          </a:p>
        </p:txBody>
      </p:sp>
      <p:cxnSp>
        <p:nvCxnSpPr>
          <p:cNvPr id="5" name="直接箭头连接符 4"/>
          <p:cNvCxnSpPr/>
          <p:nvPr/>
        </p:nvCxnSpPr>
        <p:spPr>
          <a:xfrm flipV="1">
            <a:off x="4666560" y="5387867"/>
            <a:ext cx="0" cy="687468"/>
          </a:xfrm>
          <a:prstGeom prst="straightConnector1">
            <a:avLst/>
          </a:prstGeom>
          <a:ln>
            <a:solidFill>
              <a:srgbClr val="1B1BF7"/>
            </a:solidFill>
            <a:tailEnd type="triangle"/>
          </a:ln>
        </p:spPr>
        <p:style>
          <a:lnRef idx="3">
            <a:schemeClr val="accent5"/>
          </a:lnRef>
          <a:fillRef idx="0">
            <a:schemeClr val="accent5"/>
          </a:fillRef>
          <a:effectRef idx="2">
            <a:schemeClr val="accent5"/>
          </a:effectRef>
          <a:fontRef idx="minor">
            <a:schemeClr val="tx1"/>
          </a:fontRef>
        </p:style>
      </p:cxnSp>
      <p:cxnSp>
        <p:nvCxnSpPr>
          <p:cNvPr id="37" name="直接箭头连接符 36"/>
          <p:cNvCxnSpPr/>
          <p:nvPr/>
        </p:nvCxnSpPr>
        <p:spPr>
          <a:xfrm>
            <a:off x="7493255" y="3760250"/>
            <a:ext cx="0" cy="872476"/>
          </a:xfrm>
          <a:prstGeom prst="straightConnector1">
            <a:avLst/>
          </a:prstGeom>
          <a:ln>
            <a:solidFill>
              <a:srgbClr val="1B1BF7"/>
            </a:solidFill>
            <a:tailEnd type="triangle"/>
          </a:ln>
        </p:spPr>
        <p:style>
          <a:lnRef idx="3">
            <a:schemeClr val="accent5"/>
          </a:lnRef>
          <a:fillRef idx="0">
            <a:schemeClr val="accent5"/>
          </a:fillRef>
          <a:effectRef idx="2">
            <a:schemeClr val="accent5"/>
          </a:effectRef>
          <a:fontRef idx="minor">
            <a:schemeClr val="tx1"/>
          </a:fontRef>
        </p:style>
      </p:cxnSp>
      <p:cxnSp>
        <p:nvCxnSpPr>
          <p:cNvPr id="39" name="直接箭头连接符 38"/>
          <p:cNvCxnSpPr/>
          <p:nvPr/>
        </p:nvCxnSpPr>
        <p:spPr>
          <a:xfrm>
            <a:off x="6222992" y="3639930"/>
            <a:ext cx="1366734" cy="5675"/>
          </a:xfrm>
          <a:prstGeom prst="straightConnector1">
            <a:avLst/>
          </a:prstGeom>
          <a:ln>
            <a:solidFill>
              <a:srgbClr val="1B1BF7"/>
            </a:solidFill>
            <a:tailEnd type="triangle"/>
          </a:ln>
        </p:spPr>
        <p:style>
          <a:lnRef idx="3">
            <a:schemeClr val="accent5"/>
          </a:lnRef>
          <a:fillRef idx="0">
            <a:schemeClr val="accent5"/>
          </a:fillRef>
          <a:effectRef idx="2">
            <a:schemeClr val="accent5"/>
          </a:effectRef>
          <a:fontRef idx="minor">
            <a:schemeClr val="tx1"/>
          </a:fontRef>
        </p:style>
      </p:cxnSp>
      <p:cxnSp>
        <p:nvCxnSpPr>
          <p:cNvPr id="43" name="直接箭头连接符 42"/>
          <p:cNvCxnSpPr/>
          <p:nvPr/>
        </p:nvCxnSpPr>
        <p:spPr>
          <a:xfrm flipV="1">
            <a:off x="6124110" y="2357742"/>
            <a:ext cx="8275" cy="1193109"/>
          </a:xfrm>
          <a:prstGeom prst="straightConnector1">
            <a:avLst/>
          </a:prstGeom>
          <a:ln>
            <a:solidFill>
              <a:srgbClr val="1B1BF7"/>
            </a:solidFill>
            <a:tailEnd type="triangle"/>
          </a:ln>
        </p:spPr>
        <p:style>
          <a:lnRef idx="3">
            <a:schemeClr val="accent5"/>
          </a:lnRef>
          <a:fillRef idx="0">
            <a:schemeClr val="accent5"/>
          </a:fillRef>
          <a:effectRef idx="2">
            <a:schemeClr val="accent5"/>
          </a:effectRef>
          <a:fontRef idx="minor">
            <a:schemeClr val="tx1"/>
          </a:fontRef>
        </p:style>
      </p:cxnSp>
      <p:cxnSp>
        <p:nvCxnSpPr>
          <p:cNvPr id="45" name="直接箭头连接符 44"/>
          <p:cNvCxnSpPr/>
          <p:nvPr/>
        </p:nvCxnSpPr>
        <p:spPr>
          <a:xfrm flipH="1" flipV="1">
            <a:off x="7100748" y="2018272"/>
            <a:ext cx="7747" cy="1065925"/>
          </a:xfrm>
          <a:prstGeom prst="straightConnector1">
            <a:avLst/>
          </a:prstGeom>
          <a:ln>
            <a:solidFill>
              <a:srgbClr val="FF0000"/>
            </a:solidFill>
            <a:tailEnd type="triangle"/>
          </a:ln>
        </p:spPr>
        <p:style>
          <a:lnRef idx="3">
            <a:schemeClr val="accent5"/>
          </a:lnRef>
          <a:fillRef idx="0">
            <a:schemeClr val="accent5"/>
          </a:fillRef>
          <a:effectRef idx="2">
            <a:schemeClr val="accent5"/>
          </a:effectRef>
          <a:fontRef idx="minor">
            <a:schemeClr val="tx1"/>
          </a:fontRef>
        </p:style>
      </p:cxnSp>
      <p:cxnSp>
        <p:nvCxnSpPr>
          <p:cNvPr id="48" name="直接箭头连接符 47"/>
          <p:cNvCxnSpPr/>
          <p:nvPr/>
        </p:nvCxnSpPr>
        <p:spPr>
          <a:xfrm>
            <a:off x="5446910" y="3130448"/>
            <a:ext cx="1673923" cy="4648"/>
          </a:xfrm>
          <a:prstGeom prst="straightConnector1">
            <a:avLst/>
          </a:prstGeom>
          <a:ln>
            <a:solidFill>
              <a:srgbClr val="FF0000"/>
            </a:solidFill>
            <a:tailEnd type="triangle"/>
          </a:ln>
        </p:spPr>
        <p:style>
          <a:lnRef idx="3">
            <a:schemeClr val="accent5"/>
          </a:lnRef>
          <a:fillRef idx="0">
            <a:schemeClr val="accent5"/>
          </a:fillRef>
          <a:effectRef idx="2">
            <a:schemeClr val="accent5"/>
          </a:effectRef>
          <a:fontRef idx="minor">
            <a:schemeClr val="tx1"/>
          </a:fontRef>
        </p:style>
      </p:cxnSp>
      <p:cxnSp>
        <p:nvCxnSpPr>
          <p:cNvPr id="51" name="直接箭头连接符 50"/>
          <p:cNvCxnSpPr>
            <a:endCxn id="23" idx="3"/>
          </p:cNvCxnSpPr>
          <p:nvPr/>
        </p:nvCxnSpPr>
        <p:spPr>
          <a:xfrm flipH="1" flipV="1">
            <a:off x="5468121" y="3184907"/>
            <a:ext cx="3058" cy="1377282"/>
          </a:xfrm>
          <a:prstGeom prst="straightConnector1">
            <a:avLst/>
          </a:prstGeom>
          <a:ln>
            <a:solidFill>
              <a:srgbClr val="FF0000"/>
            </a:solidFill>
            <a:tailEnd type="triangle"/>
          </a:ln>
        </p:spPr>
        <p:style>
          <a:lnRef idx="3">
            <a:schemeClr val="accent5"/>
          </a:lnRef>
          <a:fillRef idx="0">
            <a:schemeClr val="accent5"/>
          </a:fillRef>
          <a:effectRef idx="2">
            <a:schemeClr val="accent5"/>
          </a:effectRef>
          <a:fontRef idx="minor">
            <a:schemeClr val="tx1"/>
          </a:fontRef>
        </p:style>
      </p:cxnSp>
      <p:sp>
        <p:nvSpPr>
          <p:cNvPr id="56" name="矩形 55"/>
          <p:cNvSpPr/>
          <p:nvPr/>
        </p:nvSpPr>
        <p:spPr>
          <a:xfrm>
            <a:off x="4455854" y="4656248"/>
            <a:ext cx="319318" cy="369332"/>
          </a:xfrm>
          <a:prstGeom prst="rect">
            <a:avLst/>
          </a:prstGeom>
        </p:spPr>
        <p:txBody>
          <a:bodyPr wrap="none">
            <a:spAutoFit/>
          </a:bodyPr>
          <a:lstStyle/>
          <a:p>
            <a:r>
              <a:rPr lang="en-US" altLang="zh-CN" b="1" dirty="0" smtClean="0">
                <a:latin typeface="微软雅黑" panose="020B0503020204020204" pitchFamily="34" charset="-122"/>
                <a:ea typeface="微软雅黑" panose="020B0503020204020204" pitchFamily="34" charset="-122"/>
              </a:rPr>
              <a:t>x</a:t>
            </a:r>
            <a:endParaRPr lang="zh-CN" altLang="en-US" dirty="0"/>
          </a:p>
        </p:txBody>
      </p:sp>
      <p:sp>
        <p:nvSpPr>
          <p:cNvPr id="57" name="矩形 56"/>
          <p:cNvSpPr/>
          <p:nvPr/>
        </p:nvSpPr>
        <p:spPr>
          <a:xfrm>
            <a:off x="5304454" y="4666488"/>
            <a:ext cx="323850" cy="368300"/>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4</a:t>
            </a:r>
            <a:endParaRPr lang="zh-CN" altLang="en-US" dirty="0"/>
          </a:p>
        </p:txBody>
      </p:sp>
      <p:cxnSp>
        <p:nvCxnSpPr>
          <p:cNvPr id="60" name="直接箭头连接符 59"/>
          <p:cNvCxnSpPr/>
          <p:nvPr/>
        </p:nvCxnSpPr>
        <p:spPr>
          <a:xfrm flipV="1">
            <a:off x="5075806" y="5399625"/>
            <a:ext cx="5435" cy="675710"/>
          </a:xfrm>
          <a:prstGeom prst="straightConnector1">
            <a:avLst/>
          </a:prstGeom>
          <a:ln>
            <a:solidFill>
              <a:srgbClr val="FF0000"/>
            </a:solidFill>
            <a:tailEnd type="triangle"/>
          </a:ln>
        </p:spPr>
        <p:style>
          <a:lnRef idx="3">
            <a:schemeClr val="accent5"/>
          </a:lnRef>
          <a:fillRef idx="0">
            <a:schemeClr val="accent5"/>
          </a:fillRef>
          <a:effectRef idx="2">
            <a:schemeClr val="accent5"/>
          </a:effectRef>
          <a:fontRef idx="minor">
            <a:schemeClr val="tx1"/>
          </a:fontRef>
        </p:style>
      </p:cxnSp>
      <p:grpSp>
        <p:nvGrpSpPr>
          <p:cNvPr id="61" name="组合 60"/>
          <p:cNvGrpSpPr/>
          <p:nvPr/>
        </p:nvGrpSpPr>
        <p:grpSpPr>
          <a:xfrm>
            <a:off x="6714240" y="4625619"/>
            <a:ext cx="1852071" cy="379572"/>
            <a:chOff x="3779717" y="4656248"/>
            <a:chExt cx="1852071" cy="379572"/>
          </a:xfrm>
        </p:grpSpPr>
        <p:sp>
          <p:nvSpPr>
            <p:cNvPr id="62" name="矩形 61"/>
            <p:cNvSpPr/>
            <p:nvPr/>
          </p:nvSpPr>
          <p:spPr>
            <a:xfrm>
              <a:off x="3779717" y="4656248"/>
              <a:ext cx="184731" cy="369332"/>
            </a:xfrm>
            <a:prstGeom prst="rect">
              <a:avLst/>
            </a:prstGeom>
          </p:spPr>
          <p:txBody>
            <a:bodyPr wrap="none">
              <a:spAutoFit/>
            </a:bodyPr>
            <a:lstStyle/>
            <a:p>
              <a:endParaRPr lang="zh-CN" altLang="en-US" dirty="0"/>
            </a:p>
          </p:txBody>
        </p:sp>
        <p:sp>
          <p:nvSpPr>
            <p:cNvPr id="63" name="矩形 62"/>
            <p:cNvSpPr/>
            <p:nvPr/>
          </p:nvSpPr>
          <p:spPr>
            <a:xfrm>
              <a:off x="4455854" y="4656248"/>
              <a:ext cx="319318" cy="369332"/>
            </a:xfrm>
            <a:prstGeom prst="rect">
              <a:avLst/>
            </a:prstGeom>
          </p:spPr>
          <p:txBody>
            <a:bodyPr wrap="none">
              <a:spAutoFit/>
            </a:bodyPr>
            <a:lstStyle/>
            <a:p>
              <a:r>
                <a:rPr lang="en-US" altLang="zh-CN" b="1" dirty="0" smtClean="0">
                  <a:latin typeface="微软雅黑" panose="020B0503020204020204" pitchFamily="34" charset="-122"/>
                  <a:ea typeface="微软雅黑" panose="020B0503020204020204" pitchFamily="34" charset="-122"/>
                </a:rPr>
                <a:t>x</a:t>
              </a:r>
              <a:endParaRPr lang="zh-CN" altLang="en-US" dirty="0"/>
            </a:p>
          </p:txBody>
        </p:sp>
        <p:sp>
          <p:nvSpPr>
            <p:cNvPr id="64" name="矩形 63"/>
            <p:cNvSpPr/>
            <p:nvPr/>
          </p:nvSpPr>
          <p:spPr>
            <a:xfrm>
              <a:off x="5304454" y="4666488"/>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3</a:t>
              </a:r>
              <a:endParaRPr lang="zh-CN" altLang="en-US" dirty="0"/>
            </a:p>
          </p:txBody>
        </p:sp>
      </p:grpSp>
      <p:cxnSp>
        <p:nvCxnSpPr>
          <p:cNvPr id="65" name="直接箭头连接符 64"/>
          <p:cNvCxnSpPr/>
          <p:nvPr/>
        </p:nvCxnSpPr>
        <p:spPr>
          <a:xfrm flipV="1">
            <a:off x="4559273" y="3637619"/>
            <a:ext cx="1673098" cy="10298"/>
          </a:xfrm>
          <a:prstGeom prst="straightConnector1">
            <a:avLst/>
          </a:prstGeom>
          <a:ln>
            <a:solidFill>
              <a:srgbClr val="1B1BF7"/>
            </a:solidFill>
            <a:tailEnd type="triangle"/>
          </a:ln>
        </p:spPr>
        <p:style>
          <a:lnRef idx="3">
            <a:schemeClr val="accent5"/>
          </a:lnRef>
          <a:fillRef idx="0">
            <a:schemeClr val="accent5"/>
          </a:fillRef>
          <a:effectRef idx="2">
            <a:schemeClr val="accent5"/>
          </a:effectRef>
          <a:fontRef idx="minor">
            <a:schemeClr val="tx1"/>
          </a:fontRef>
        </p:style>
      </p:cxnSp>
      <p:cxnSp>
        <p:nvCxnSpPr>
          <p:cNvPr id="66" name="直接箭头连接符 65"/>
          <p:cNvCxnSpPr/>
          <p:nvPr/>
        </p:nvCxnSpPr>
        <p:spPr>
          <a:xfrm flipH="1" flipV="1">
            <a:off x="4575054" y="3677283"/>
            <a:ext cx="1846" cy="942345"/>
          </a:xfrm>
          <a:prstGeom prst="straightConnector1">
            <a:avLst/>
          </a:prstGeom>
          <a:ln>
            <a:solidFill>
              <a:srgbClr val="1B1BF7"/>
            </a:solidFill>
            <a:tailEnd type="triangle"/>
          </a:ln>
        </p:spPr>
        <p:style>
          <a:lnRef idx="3">
            <a:schemeClr val="accent5"/>
          </a:lnRef>
          <a:fillRef idx="0">
            <a:schemeClr val="accent5"/>
          </a:fillRef>
          <a:effectRef idx="2">
            <a:schemeClr val="accent5"/>
          </a:effectRef>
          <a:fontRef idx="minor">
            <a:schemeClr val="tx1"/>
          </a:fontRef>
        </p:style>
      </p:cxnSp>
      <p:sp>
        <p:nvSpPr>
          <p:cNvPr id="58" name="矩形 57"/>
          <p:cNvSpPr/>
          <p:nvPr/>
        </p:nvSpPr>
        <p:spPr>
          <a:xfrm>
            <a:off x="3800155" y="4666488"/>
            <a:ext cx="316112" cy="369332"/>
          </a:xfrm>
          <a:prstGeom prst="rect">
            <a:avLst/>
          </a:prstGeom>
        </p:spPr>
        <p:txBody>
          <a:bodyPr wrap="square">
            <a:spAutoFit/>
          </a:bodyPr>
          <a:lstStyle/>
          <a:p>
            <a:r>
              <a:rPr lang="en-US" altLang="zh-CN" b="1" dirty="0" smtClean="0">
                <a:latin typeface="微软雅黑" panose="020B0503020204020204" pitchFamily="34" charset="-122"/>
                <a:ea typeface="微软雅黑" panose="020B0503020204020204" pitchFamily="34" charset="-122"/>
              </a:rPr>
              <a:t>E</a:t>
            </a:r>
            <a:endParaRPr lang="zh-CN" altLang="en-US" dirty="0"/>
          </a:p>
        </p:txBody>
      </p:sp>
      <p:sp>
        <p:nvSpPr>
          <p:cNvPr id="46" name="矩形 45"/>
          <p:cNvSpPr/>
          <p:nvPr/>
        </p:nvSpPr>
        <p:spPr>
          <a:xfrm>
            <a:off x="5968070" y="1738338"/>
            <a:ext cx="346569" cy="369332"/>
          </a:xfrm>
          <a:prstGeom prst="rect">
            <a:avLst/>
          </a:prstGeom>
        </p:spPr>
        <p:txBody>
          <a:bodyPr wrap="none">
            <a:spAutoFit/>
          </a:bodyPr>
          <a:lstStyle/>
          <a:p>
            <a:pPr algn="ctr"/>
            <a:r>
              <a:rPr lang="en-US" altLang="zh-CN" b="1" dirty="0" smtClean="0">
                <a:latin typeface="微软雅黑" panose="020B0503020204020204" pitchFamily="34" charset="-122"/>
                <a:ea typeface="微软雅黑" panose="020B0503020204020204" pitchFamily="34" charset="-122"/>
              </a:rPr>
              <a:t>X</a:t>
            </a:r>
            <a:endParaRPr lang="zh-CN" altLang="en-US" b="1" dirty="0">
              <a:latin typeface="微软雅黑" panose="020B0503020204020204" pitchFamily="34" charset="-122"/>
              <a:ea typeface="微软雅黑" panose="020B0503020204020204" pitchFamily="34" charset="-122"/>
            </a:endParaRPr>
          </a:p>
        </p:txBody>
      </p:sp>
      <p:sp>
        <p:nvSpPr>
          <p:cNvPr id="71" name="矩形 70"/>
          <p:cNvSpPr/>
          <p:nvPr/>
        </p:nvSpPr>
        <p:spPr>
          <a:xfrm>
            <a:off x="6933905" y="1752307"/>
            <a:ext cx="327333" cy="369332"/>
          </a:xfrm>
          <a:prstGeom prst="rect">
            <a:avLst/>
          </a:prstGeom>
        </p:spPr>
        <p:txBody>
          <a:bodyPr wrap="square">
            <a:spAutoFit/>
          </a:bodyPr>
          <a:lstStyle/>
          <a:p>
            <a:pPr algn="ctr"/>
            <a:r>
              <a:rPr lang="en-US" altLang="zh-CN" b="1" dirty="0" smtClean="0">
                <a:latin typeface="微软雅黑" panose="020B0503020204020204" pitchFamily="34" charset="-122"/>
                <a:ea typeface="微软雅黑" panose="020B0503020204020204" pitchFamily="34" charset="-122"/>
              </a:rPr>
              <a:t>4</a:t>
            </a:r>
            <a:endParaRPr lang="zh-CN" altLang="en-US" b="1" dirty="0">
              <a:latin typeface="微软雅黑" panose="020B0503020204020204" pitchFamily="34" charset="-122"/>
              <a:ea typeface="微软雅黑" panose="020B0503020204020204" pitchFamily="34" charset="-122"/>
            </a:endParaRPr>
          </a:p>
        </p:txBody>
      </p:sp>
      <p:sp>
        <p:nvSpPr>
          <p:cNvPr id="72" name="矩形 71"/>
          <p:cNvSpPr/>
          <p:nvPr/>
        </p:nvSpPr>
        <p:spPr>
          <a:xfrm>
            <a:off x="6743543" y="4641551"/>
            <a:ext cx="286642" cy="369332"/>
          </a:xfrm>
          <a:prstGeom prst="rect">
            <a:avLst/>
          </a:prstGeom>
        </p:spPr>
        <p:txBody>
          <a:bodyPr wrap="square">
            <a:spAutoFit/>
          </a:bodyPr>
          <a:lstStyle/>
          <a:p>
            <a:r>
              <a:rPr lang="en-US" altLang="zh-CN" b="1" dirty="0" smtClean="0">
                <a:latin typeface="微软雅黑" panose="020B0503020204020204" pitchFamily="34" charset="-122"/>
                <a:ea typeface="微软雅黑" panose="020B0503020204020204" pitchFamily="34" charset="-122"/>
              </a:rPr>
              <a:t>I</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57"/>
                                        </p:tgtEl>
                                      </p:cBhvr>
                                    </p:animEffect>
                                    <p:set>
                                      <p:cBhvr>
                                        <p:cTn id="13" dur="1" fill="hold">
                                          <p:stCondLst>
                                            <p:cond delay="499"/>
                                          </p:stCondLst>
                                        </p:cTn>
                                        <p:tgtEl>
                                          <p:spTgt spid="57"/>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8"/>
                                        </p:tgtEl>
                                        <p:attrNameLst>
                                          <p:attrName>style.visibility</p:attrName>
                                        </p:attrNameLst>
                                      </p:cBhvr>
                                      <p:to>
                                        <p:strVal val="visible"/>
                                      </p:to>
                                    </p:set>
                                    <p:animEffect transition="in" filter="fade">
                                      <p:cBhvr>
                                        <p:cTn id="18" dur="500"/>
                                        <p:tgtEl>
                                          <p:spTgt spid="5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6"/>
                                        </p:tgtEl>
                                        <p:attrNameLst>
                                          <p:attrName>style.visibility</p:attrName>
                                        </p:attrNameLst>
                                      </p:cBhvr>
                                      <p:to>
                                        <p:strVal val="visible"/>
                                      </p:to>
                                    </p:set>
                                    <p:animEffect transition="in" filter="fade">
                                      <p:cBhvr>
                                        <p:cTn id="23" dur="500"/>
                                        <p:tgtEl>
                                          <p:spTgt spid="66"/>
                                        </p:tgtEl>
                                      </p:cBhvr>
                                    </p:animEffect>
                                  </p:childTnLst>
                                </p:cTn>
                              </p:par>
                              <p:par>
                                <p:cTn id="24" presetID="10" presetClass="entr" presetSubtype="0" fill="hold" nodeType="withEffect">
                                  <p:stCondLst>
                                    <p:cond delay="0"/>
                                  </p:stCondLst>
                                  <p:childTnLst>
                                    <p:set>
                                      <p:cBhvr>
                                        <p:cTn id="25" dur="1" fill="hold">
                                          <p:stCondLst>
                                            <p:cond delay="0"/>
                                          </p:stCondLst>
                                        </p:cTn>
                                        <p:tgtEl>
                                          <p:spTgt spid="65"/>
                                        </p:tgtEl>
                                        <p:attrNameLst>
                                          <p:attrName>style.visibility</p:attrName>
                                        </p:attrNameLst>
                                      </p:cBhvr>
                                      <p:to>
                                        <p:strVal val="visible"/>
                                      </p:to>
                                    </p:set>
                                    <p:animEffect transition="in" filter="fade">
                                      <p:cBhvr>
                                        <p:cTn id="26" dur="500"/>
                                        <p:tgtEl>
                                          <p:spTgt spid="65"/>
                                        </p:tgtEl>
                                      </p:cBhvr>
                                    </p:animEffect>
                                  </p:childTnLst>
                                </p:cTn>
                              </p:par>
                              <p:par>
                                <p:cTn id="27" presetID="10" presetClass="entr" presetSubtype="0" fill="hold" nodeType="with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fade">
                                      <p:cBhvr>
                                        <p:cTn id="29" dur="500"/>
                                        <p:tgtEl>
                                          <p:spTgt spid="4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fade">
                                      <p:cBhvr>
                                        <p:cTn id="34" dur="500"/>
                                        <p:tgtEl>
                                          <p:spTgt spid="51"/>
                                        </p:tgtEl>
                                      </p:cBhvr>
                                    </p:animEffect>
                                  </p:childTnLst>
                                </p:cTn>
                              </p:par>
                              <p:par>
                                <p:cTn id="35" presetID="10" presetClass="entr" presetSubtype="0" fill="hold"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par>
                                <p:cTn id="38" presetID="10" presetClass="entr" presetSubtype="0" fill="hold" nodeType="with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fade">
                                      <p:cBhvr>
                                        <p:cTn id="40" dur="500"/>
                                        <p:tgtEl>
                                          <p:spTgt spid="4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71"/>
                                        </p:tgtEl>
                                        <p:attrNameLst>
                                          <p:attrName>style.visibility</p:attrName>
                                        </p:attrNameLst>
                                      </p:cBhvr>
                                      <p:to>
                                        <p:strVal val="visible"/>
                                      </p:to>
                                    </p:set>
                                    <p:animEffect transition="in" filter="fade">
                                      <p:cBhvr>
                                        <p:cTn id="45" dur="500"/>
                                        <p:tgtEl>
                                          <p:spTgt spid="7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fade">
                                      <p:cBhvr>
                                        <p:cTn id="50" dur="500"/>
                                        <p:tgtEl>
                                          <p:spTgt spid="39"/>
                                        </p:tgtEl>
                                      </p:cBhvr>
                                    </p:animEffect>
                                  </p:childTnLst>
                                </p:cTn>
                              </p:par>
                              <p:par>
                                <p:cTn id="51" presetID="10" presetClass="entr" presetSubtype="0" fill="hold" nodeType="with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fade">
                                      <p:cBhvr>
                                        <p:cTn id="53" dur="500"/>
                                        <p:tgtEl>
                                          <p:spTgt spid="3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72"/>
                                        </p:tgtEl>
                                        <p:attrNameLst>
                                          <p:attrName>style.visibility</p:attrName>
                                        </p:attrNameLst>
                                      </p:cBhvr>
                                      <p:to>
                                        <p:strVal val="visible"/>
                                      </p:to>
                                    </p:set>
                                    <p:animEffect transition="in" filter="fade">
                                      <p:cBhvr>
                                        <p:cTn id="58"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71" grpId="0"/>
      <p:bldP spid="7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5780" y="127315"/>
            <a:ext cx="3090403" cy="504280"/>
          </a:xfrm>
          <a:prstGeom prst="rect">
            <a:avLst/>
          </a:prstGeom>
        </p:spPr>
        <p:txBody>
          <a:bodyPr vert="horz" wrap="square" lIns="0" tIns="11723" rIns="0" bIns="0" rtlCol="0">
            <a:spAutoFit/>
          </a:bodyPr>
          <a:lstStyle/>
          <a:p>
            <a:pPr marL="11430">
              <a:spcBef>
                <a:spcPts val="90"/>
              </a:spcBef>
            </a:pPr>
            <a:r>
              <a:rPr dirty="0" err="1" smtClean="0">
                <a:solidFill>
                  <a:schemeClr val="bg1"/>
                </a:solidFill>
              </a:rPr>
              <a:t>侦听协议</a:t>
            </a:r>
            <a:r>
              <a:rPr lang="en-US" dirty="0" smtClean="0">
                <a:solidFill>
                  <a:schemeClr val="bg1"/>
                </a:solidFill>
              </a:rPr>
              <a:t> </a:t>
            </a:r>
            <a:r>
              <a:rPr lang="en-US" altLang="zh-CN" dirty="0" smtClean="0">
                <a:solidFill>
                  <a:schemeClr val="bg1"/>
                </a:solidFill>
              </a:rPr>
              <a:t>- MESI</a:t>
            </a:r>
            <a:endParaRPr dirty="0">
              <a:solidFill>
                <a:schemeClr val="bg1"/>
              </a:solidFill>
            </a:endParaRPr>
          </a:p>
        </p:txBody>
      </p:sp>
      <p:sp>
        <p:nvSpPr>
          <p:cNvPr id="3" name="object 3"/>
          <p:cNvSpPr txBox="1"/>
          <p:nvPr/>
        </p:nvSpPr>
        <p:spPr>
          <a:xfrm>
            <a:off x="228600" y="990600"/>
            <a:ext cx="8229600" cy="319614"/>
          </a:xfrm>
          <a:prstGeom prst="rect">
            <a:avLst/>
          </a:prstGeom>
        </p:spPr>
        <p:txBody>
          <a:bodyPr vert="horz" wrap="square" lIns="0" tIns="11723" rIns="0" bIns="0" rtlCol="0">
            <a:spAutoFit/>
          </a:bodyPr>
          <a:lstStyle/>
          <a:p>
            <a:pPr marL="11430">
              <a:spcBef>
                <a:spcPts val="90"/>
              </a:spcBef>
              <a:tabLst>
                <a:tab pos="327660" algn="l"/>
                <a:tab pos="327660" algn="l"/>
              </a:tabLst>
            </a:pPr>
            <a:r>
              <a:rPr lang="zh-CN" altLang="en-US" sz="2000" b="1" dirty="0">
                <a:latin typeface="微软雅黑" panose="020B0503020204020204" pitchFamily="34" charset="-122"/>
                <a:ea typeface="微软雅黑" panose="020B0503020204020204" pitchFamily="34" charset="-122"/>
                <a:cs typeface="宋体" panose="02010600030101010101" pitchFamily="2" charset="-122"/>
              </a:rPr>
              <a:t>案例</a:t>
            </a:r>
            <a:r>
              <a:rPr lang="en-US" sz="2000" b="1" dirty="0" smtClean="0">
                <a:latin typeface="微软雅黑" panose="020B0503020204020204" pitchFamily="34" charset="-122"/>
                <a:ea typeface="微软雅黑" panose="020B0503020204020204" pitchFamily="34" charset="-122"/>
                <a:cs typeface="宋体" panose="02010600030101010101" pitchFamily="2" charset="-122"/>
              </a:rPr>
              <a:t>:</a:t>
            </a:r>
            <a:endParaRPr lang="en-US" sz="2000" b="1" dirty="0" smtClean="0">
              <a:latin typeface="微软雅黑" panose="020B0503020204020204" pitchFamily="34" charset="-122"/>
              <a:ea typeface="微软雅黑" panose="020B0503020204020204" pitchFamily="34" charset="-122"/>
              <a:cs typeface="宋体" panose="02010600030101010101" pitchFamily="2" charset="-122"/>
            </a:endParaRPr>
          </a:p>
        </p:txBody>
      </p:sp>
      <p:graphicFrame>
        <p:nvGraphicFramePr>
          <p:cNvPr id="6" name="表格 5"/>
          <p:cNvGraphicFramePr>
            <a:graphicFrameLocks noGrp="1"/>
          </p:cNvGraphicFramePr>
          <p:nvPr/>
        </p:nvGraphicFramePr>
        <p:xfrm>
          <a:off x="5692197" y="888034"/>
          <a:ext cx="1905000" cy="1660732"/>
        </p:xfrm>
        <a:graphic>
          <a:graphicData uri="http://schemas.openxmlformats.org/drawingml/2006/table">
            <a:tbl>
              <a:tblPr firstRow="1" bandRow="1">
                <a:tableStyleId>{5940675A-B579-460E-94D1-54222C63F5DA}</a:tableStyleId>
              </a:tblPr>
              <a:tblGrid>
                <a:gridCol w="952500"/>
                <a:gridCol w="952500"/>
              </a:tblGrid>
              <a:tr h="415183">
                <a:tc>
                  <a:txBody>
                    <a:bodyPr/>
                    <a:lstStyle/>
                    <a:p>
                      <a:pPr algn="ctr"/>
                      <a:r>
                        <a:rPr lang="zh-CN" altLang="en-US" b="1" dirty="0" smtClean="0">
                          <a:latin typeface="微软雅黑" panose="020B0503020204020204" pitchFamily="34" charset="-122"/>
                          <a:ea typeface="微软雅黑" panose="020B0503020204020204" pitchFamily="34" charset="-122"/>
                        </a:rPr>
                        <a:t>地址</a:t>
                      </a:r>
                      <a:endParaRPr lang="zh-CN" altLang="en-US" b="1" dirty="0">
                        <a:latin typeface="微软雅黑" panose="020B0503020204020204" pitchFamily="34" charset="-122"/>
                        <a:ea typeface="微软雅黑" panose="020B0503020204020204" pitchFamily="34" charset="-122"/>
                      </a:endParaRPr>
                    </a:p>
                  </a:txBody>
                  <a:tcPr/>
                </a:tc>
                <a:tc>
                  <a:txBody>
                    <a:bodyPr/>
                    <a:lstStyle/>
                    <a:p>
                      <a:pPr algn="ctr"/>
                      <a:r>
                        <a:rPr lang="zh-CN" altLang="en-US" b="1" dirty="0" smtClean="0">
                          <a:latin typeface="微软雅黑" panose="020B0503020204020204" pitchFamily="34" charset="-122"/>
                          <a:ea typeface="微软雅黑" panose="020B0503020204020204" pitchFamily="34" charset="-122"/>
                        </a:rPr>
                        <a:t>数据</a:t>
                      </a:r>
                      <a:endParaRPr lang="zh-CN" altLang="en-US" b="1" dirty="0">
                        <a:latin typeface="微软雅黑" panose="020B0503020204020204" pitchFamily="34" charset="-122"/>
                        <a:ea typeface="微软雅黑" panose="020B0503020204020204" pitchFamily="34" charset="-122"/>
                      </a:endParaRPr>
                    </a:p>
                  </a:txBody>
                  <a:tcPr/>
                </a:tc>
              </a:tr>
              <a:tr h="415183">
                <a:tc>
                  <a:txBody>
                    <a:bodyPr/>
                    <a:lstStyle/>
                    <a:p>
                      <a:pPr algn="ctr"/>
                      <a:endParaRPr lang="zh-CN" altLang="en-US" b="1" dirty="0">
                        <a:latin typeface="微软雅黑" panose="020B0503020204020204" pitchFamily="34" charset="-122"/>
                        <a:ea typeface="微软雅黑" panose="020B0503020204020204" pitchFamily="34" charset="-122"/>
                      </a:endParaRPr>
                    </a:p>
                  </a:txBody>
                  <a:tcPr/>
                </a:tc>
                <a:tc>
                  <a:txBody>
                    <a:bodyPr/>
                    <a:lstStyle/>
                    <a:p>
                      <a:pPr algn="ctr"/>
                      <a:endParaRPr lang="zh-CN" altLang="en-US" b="1" dirty="0">
                        <a:latin typeface="微软雅黑" panose="020B0503020204020204" pitchFamily="34" charset="-122"/>
                        <a:ea typeface="微软雅黑" panose="020B0503020204020204" pitchFamily="34" charset="-122"/>
                      </a:endParaRPr>
                    </a:p>
                  </a:txBody>
                  <a:tcPr/>
                </a:tc>
              </a:tr>
              <a:tr h="415183">
                <a:tc>
                  <a:txBody>
                    <a:bodyPr/>
                    <a:lstStyle/>
                    <a:p>
                      <a:pPr algn="ctr"/>
                      <a:endParaRPr lang="zh-CN" altLang="en-US" b="1" dirty="0">
                        <a:latin typeface="微软雅黑" panose="020B0503020204020204" pitchFamily="34" charset="-122"/>
                        <a:ea typeface="微软雅黑" panose="020B0503020204020204" pitchFamily="34" charset="-122"/>
                      </a:endParaRPr>
                    </a:p>
                  </a:txBody>
                  <a:tcPr>
                    <a:solidFill>
                      <a:srgbClr val="FFC000"/>
                    </a:solidFill>
                  </a:tcPr>
                </a:tc>
                <a:tc>
                  <a:txBody>
                    <a:bodyPr/>
                    <a:lstStyle/>
                    <a:p>
                      <a:pPr algn="ctr"/>
                      <a:endParaRPr lang="zh-CN" altLang="en-US" b="1" dirty="0">
                        <a:latin typeface="微软雅黑" panose="020B0503020204020204" pitchFamily="34" charset="-122"/>
                        <a:ea typeface="微软雅黑" panose="020B0503020204020204" pitchFamily="34" charset="-122"/>
                      </a:endParaRPr>
                    </a:p>
                  </a:txBody>
                  <a:tcPr>
                    <a:solidFill>
                      <a:srgbClr val="FFC000"/>
                    </a:solidFill>
                  </a:tcPr>
                </a:tc>
              </a:tr>
              <a:tr h="415183">
                <a:tc>
                  <a:txBody>
                    <a:bodyPr/>
                    <a:lstStyle/>
                    <a:p>
                      <a:pPr algn="ctr"/>
                      <a:endParaRPr lang="zh-CN" altLang="en-US" b="1">
                        <a:latin typeface="微软雅黑" panose="020B0503020204020204" pitchFamily="34" charset="-122"/>
                        <a:ea typeface="微软雅黑" panose="020B0503020204020204" pitchFamily="34" charset="-122"/>
                      </a:endParaRPr>
                    </a:p>
                  </a:txBody>
                  <a:tcPr/>
                </a:tc>
                <a:tc>
                  <a:txBody>
                    <a:bodyPr/>
                    <a:lstStyle/>
                    <a:p>
                      <a:pPr algn="ctr"/>
                      <a:endParaRPr lang="zh-CN" altLang="en-US" b="1" dirty="0">
                        <a:latin typeface="微软雅黑" panose="020B0503020204020204" pitchFamily="34" charset="-122"/>
                        <a:ea typeface="微软雅黑" panose="020B0503020204020204" pitchFamily="34" charset="-122"/>
                      </a:endParaRPr>
                    </a:p>
                  </a:txBody>
                  <a:tcPr/>
                </a:tc>
              </a:tr>
            </a:tbl>
          </a:graphicData>
        </a:graphic>
      </p:graphicFrame>
      <p:graphicFrame>
        <p:nvGraphicFramePr>
          <p:cNvPr id="7" name="表格 6"/>
          <p:cNvGraphicFramePr>
            <a:graphicFrameLocks noGrp="1"/>
          </p:cNvGraphicFramePr>
          <p:nvPr>
            <p:custDataLst>
              <p:tags r:id="rId1"/>
            </p:custDataLst>
          </p:nvPr>
        </p:nvGraphicFramePr>
        <p:xfrm>
          <a:off x="3728934" y="4599501"/>
          <a:ext cx="2189480" cy="843915"/>
        </p:xfrm>
        <a:graphic>
          <a:graphicData uri="http://schemas.openxmlformats.org/drawingml/2006/table">
            <a:tbl>
              <a:tblPr firstRow="1" bandRow="1">
                <a:tableStyleId>{5940675A-B579-460E-94D1-54222C63F5DA}</a:tableStyleId>
              </a:tblPr>
              <a:tblGrid>
                <a:gridCol w="437267"/>
                <a:gridCol w="837970"/>
                <a:gridCol w="914400"/>
              </a:tblGrid>
              <a:tr h="426085">
                <a:tc>
                  <a:txBody>
                    <a:bodyPr/>
                    <a:lstStyle/>
                    <a:p>
                      <a:endParaRPr lang="zh-CN" altLang="en-US" dirty="0"/>
                    </a:p>
                  </a:txBody>
                  <a:tcPr>
                    <a:solidFill>
                      <a:srgbClr val="92D050"/>
                    </a:solidFill>
                  </a:tcPr>
                </a:tc>
                <a:tc>
                  <a:txBody>
                    <a:bodyPr/>
                    <a:lstStyle/>
                    <a:p>
                      <a:endParaRPr lang="zh-CN" altLang="en-US" dirty="0"/>
                    </a:p>
                  </a:txBody>
                  <a:tcPr>
                    <a:solidFill>
                      <a:srgbClr val="92D050"/>
                    </a:solidFill>
                  </a:tcPr>
                </a:tc>
                <a:tc>
                  <a:txBody>
                    <a:bodyPr/>
                    <a:lstStyle/>
                    <a:p>
                      <a:endParaRPr lang="zh-CN" altLang="en-US" dirty="0"/>
                    </a:p>
                  </a:txBody>
                  <a:tcPr>
                    <a:solidFill>
                      <a:srgbClr val="92D050"/>
                    </a:solidFill>
                  </a:tcPr>
                </a:tc>
              </a:tr>
              <a:tr h="417824">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bl>
          </a:graphicData>
        </a:graphic>
      </p:graphicFrame>
      <p:graphicFrame>
        <p:nvGraphicFramePr>
          <p:cNvPr id="8" name="表格 7"/>
          <p:cNvGraphicFramePr>
            <a:graphicFrameLocks noGrp="1"/>
          </p:cNvGraphicFramePr>
          <p:nvPr/>
        </p:nvGraphicFramePr>
        <p:xfrm>
          <a:off x="6644697" y="4612592"/>
          <a:ext cx="2189637" cy="835648"/>
        </p:xfrm>
        <a:graphic>
          <a:graphicData uri="http://schemas.openxmlformats.org/drawingml/2006/table">
            <a:tbl>
              <a:tblPr firstRow="1" bandRow="1">
                <a:tableStyleId>{5940675A-B579-460E-94D1-54222C63F5DA}</a:tableStyleId>
              </a:tblPr>
              <a:tblGrid>
                <a:gridCol w="437267"/>
                <a:gridCol w="837970"/>
                <a:gridCol w="914400"/>
              </a:tblGrid>
              <a:tr h="417824">
                <a:tc>
                  <a:txBody>
                    <a:bodyPr/>
                    <a:lstStyle/>
                    <a:p>
                      <a:endParaRPr lang="zh-CN" altLang="en-US" dirty="0"/>
                    </a:p>
                  </a:txBody>
                  <a:tcPr>
                    <a:solidFill>
                      <a:srgbClr val="92D050"/>
                    </a:solidFill>
                  </a:tcPr>
                </a:tc>
                <a:tc>
                  <a:txBody>
                    <a:bodyPr/>
                    <a:lstStyle/>
                    <a:p>
                      <a:endParaRPr lang="zh-CN" altLang="en-US" dirty="0"/>
                    </a:p>
                  </a:txBody>
                  <a:tcPr>
                    <a:solidFill>
                      <a:srgbClr val="92D050"/>
                    </a:solidFill>
                  </a:tcPr>
                </a:tc>
                <a:tc>
                  <a:txBody>
                    <a:bodyPr/>
                    <a:lstStyle/>
                    <a:p>
                      <a:endParaRPr lang="zh-CN" altLang="en-US" dirty="0"/>
                    </a:p>
                  </a:txBody>
                  <a:tcPr>
                    <a:solidFill>
                      <a:srgbClr val="92D050"/>
                    </a:solidFill>
                  </a:tcPr>
                </a:tc>
              </a:tr>
              <a:tr h="417824">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bl>
          </a:graphicData>
        </a:graphic>
      </p:graphicFrame>
      <p:sp>
        <p:nvSpPr>
          <p:cNvPr id="9" name="矩形 8"/>
          <p:cNvSpPr/>
          <p:nvPr/>
        </p:nvSpPr>
        <p:spPr>
          <a:xfrm>
            <a:off x="4290353" y="6019800"/>
            <a:ext cx="1066800" cy="762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CPU 0</a:t>
            </a:r>
            <a:endParaRPr lang="zh-CN" altLang="en-US" sz="2400" b="1" dirty="0">
              <a:solidFill>
                <a:schemeClr val="tx1"/>
              </a:solidFill>
            </a:endParaRPr>
          </a:p>
        </p:txBody>
      </p:sp>
      <p:sp>
        <p:nvSpPr>
          <p:cNvPr id="10" name="矩形 9"/>
          <p:cNvSpPr/>
          <p:nvPr/>
        </p:nvSpPr>
        <p:spPr>
          <a:xfrm>
            <a:off x="7206116" y="6019800"/>
            <a:ext cx="1066800" cy="762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CPU 1</a:t>
            </a:r>
            <a:endParaRPr lang="zh-CN" altLang="en-US" sz="2400" b="1" dirty="0">
              <a:solidFill>
                <a:schemeClr val="tx1"/>
              </a:solidFill>
            </a:endParaRPr>
          </a:p>
        </p:txBody>
      </p:sp>
      <p:sp>
        <p:nvSpPr>
          <p:cNvPr id="11" name="矩形 10"/>
          <p:cNvSpPr/>
          <p:nvPr/>
        </p:nvSpPr>
        <p:spPr>
          <a:xfrm>
            <a:off x="7739515" y="888034"/>
            <a:ext cx="1175643" cy="646331"/>
          </a:xfrm>
          <a:prstGeom prst="rect">
            <a:avLst/>
          </a:prstGeom>
        </p:spPr>
        <p:txBody>
          <a:bodyPr wrap="none">
            <a:spAutoFit/>
          </a:bodyPr>
          <a:lstStyle/>
          <a:p>
            <a:pPr algn="ctr"/>
            <a:r>
              <a:rPr lang="en-US" altLang="zh-CN" b="1" dirty="0" smtClean="0">
                <a:latin typeface="微软雅黑" panose="020B0503020204020204" pitchFamily="34" charset="-122"/>
                <a:ea typeface="微软雅黑" panose="020B0503020204020204" pitchFamily="34" charset="-122"/>
              </a:rPr>
              <a:t>Main</a:t>
            </a:r>
            <a:endParaRPr lang="en-US" altLang="zh-CN" b="1" dirty="0" smtClean="0">
              <a:latin typeface="微软雅黑" panose="020B0503020204020204" pitchFamily="34" charset="-122"/>
              <a:ea typeface="微软雅黑" panose="020B0503020204020204" pitchFamily="34" charset="-122"/>
            </a:endParaRPr>
          </a:p>
          <a:p>
            <a:pPr algn="ctr"/>
            <a:r>
              <a:rPr lang="en-US" altLang="zh-CN" b="1" dirty="0" smtClean="0">
                <a:latin typeface="微软雅黑" panose="020B0503020204020204" pitchFamily="34" charset="-122"/>
                <a:ea typeface="微软雅黑" panose="020B0503020204020204" pitchFamily="34" charset="-122"/>
              </a:rPr>
              <a:t>M</a:t>
            </a:r>
            <a:r>
              <a:rPr lang="en-US" altLang="zh-CN" b="1" dirty="0" smtClean="0">
                <a:latin typeface="微软雅黑" panose="020B0503020204020204" pitchFamily="34" charset="-122"/>
                <a:ea typeface="微软雅黑" panose="020B0503020204020204" pitchFamily="34" charset="-122"/>
              </a:rPr>
              <a:t>em</a:t>
            </a:r>
            <a:r>
              <a:rPr lang="en-US" altLang="zh-CN" b="1" dirty="0" smtClean="0">
                <a:latin typeface="微软雅黑" panose="020B0503020204020204" pitchFamily="34" charset="-122"/>
                <a:ea typeface="微软雅黑" panose="020B0503020204020204" pitchFamily="34" charset="-122"/>
              </a:rPr>
              <a:t>ory</a:t>
            </a:r>
            <a:endParaRPr lang="zh-CN" altLang="en-US" b="1" dirty="0">
              <a:latin typeface="微软雅黑" panose="020B0503020204020204" pitchFamily="34" charset="-122"/>
              <a:ea typeface="微软雅黑" panose="020B0503020204020204" pitchFamily="34" charset="-122"/>
            </a:endParaRPr>
          </a:p>
        </p:txBody>
      </p:sp>
      <p:sp>
        <p:nvSpPr>
          <p:cNvPr id="12" name="左右箭头 11"/>
          <p:cNvSpPr/>
          <p:nvPr/>
        </p:nvSpPr>
        <p:spPr>
          <a:xfrm>
            <a:off x="2971800" y="2999636"/>
            <a:ext cx="6045888" cy="229785"/>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3" name="左右箭头 12"/>
          <p:cNvSpPr/>
          <p:nvPr/>
        </p:nvSpPr>
        <p:spPr>
          <a:xfrm>
            <a:off x="2971799" y="3530465"/>
            <a:ext cx="6036363" cy="229785"/>
          </a:xfrm>
          <a:prstGeom prst="lef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4" name="左右箭头 13"/>
          <p:cNvSpPr/>
          <p:nvPr/>
        </p:nvSpPr>
        <p:spPr>
          <a:xfrm>
            <a:off x="3429000" y="4031360"/>
            <a:ext cx="5588688" cy="229785"/>
          </a:xfrm>
          <a:prstGeom prst="lef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5" name="左右箭头 14"/>
          <p:cNvSpPr/>
          <p:nvPr/>
        </p:nvSpPr>
        <p:spPr>
          <a:xfrm rot="5400000">
            <a:off x="5661219" y="2983816"/>
            <a:ext cx="939713" cy="229785"/>
          </a:xfrm>
          <a:prstGeom prst="lef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6" name="左右箭头 15"/>
          <p:cNvSpPr/>
          <p:nvPr/>
        </p:nvSpPr>
        <p:spPr>
          <a:xfrm rot="5400000">
            <a:off x="6891174" y="2710645"/>
            <a:ext cx="419148" cy="229785"/>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7" name="左右箭头 16"/>
          <p:cNvSpPr/>
          <p:nvPr/>
        </p:nvSpPr>
        <p:spPr>
          <a:xfrm rot="5400000">
            <a:off x="7665990" y="3781903"/>
            <a:ext cx="1403166" cy="229785"/>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8" name="左右箭头 17"/>
          <p:cNvSpPr/>
          <p:nvPr/>
        </p:nvSpPr>
        <p:spPr>
          <a:xfrm rot="5400000">
            <a:off x="7071555" y="4031360"/>
            <a:ext cx="843400" cy="229785"/>
          </a:xfrm>
          <a:prstGeom prst="lef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0" name="左右箭头 19"/>
          <p:cNvSpPr/>
          <p:nvPr/>
        </p:nvSpPr>
        <p:spPr>
          <a:xfrm rot="5400000">
            <a:off x="4156667" y="4051479"/>
            <a:ext cx="843400" cy="229785"/>
          </a:xfrm>
          <a:prstGeom prst="lef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1" name="左右箭头 20"/>
          <p:cNvSpPr/>
          <p:nvPr/>
        </p:nvSpPr>
        <p:spPr>
          <a:xfrm rot="5400000">
            <a:off x="3734085" y="4279798"/>
            <a:ext cx="407377" cy="229785"/>
          </a:xfrm>
          <a:prstGeom prst="lef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2" name="左右箭头 21"/>
          <p:cNvSpPr/>
          <p:nvPr/>
        </p:nvSpPr>
        <p:spPr>
          <a:xfrm rot="5400000">
            <a:off x="6648976" y="4286904"/>
            <a:ext cx="407377" cy="229785"/>
          </a:xfrm>
          <a:prstGeom prst="lef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3" name="左右箭头 22"/>
          <p:cNvSpPr/>
          <p:nvPr/>
        </p:nvSpPr>
        <p:spPr>
          <a:xfrm rot="5400000">
            <a:off x="4766538" y="3771597"/>
            <a:ext cx="1403166" cy="229785"/>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4" name="矩形 23"/>
          <p:cNvSpPr/>
          <p:nvPr/>
        </p:nvSpPr>
        <p:spPr>
          <a:xfrm>
            <a:off x="3096085" y="2719929"/>
            <a:ext cx="1218603" cy="369332"/>
          </a:xfrm>
          <a:prstGeom prst="rect">
            <a:avLst/>
          </a:prstGeom>
        </p:spPr>
        <p:txBody>
          <a:bodyPr wrap="none">
            <a:spAutoFit/>
          </a:bodyPr>
          <a:lstStyle/>
          <a:p>
            <a:r>
              <a:rPr lang="en-US" altLang="zh-CN" b="1" dirty="0" smtClean="0">
                <a:solidFill>
                  <a:srgbClr val="B84C49"/>
                </a:solidFill>
                <a:latin typeface="微软雅黑" panose="020B0503020204020204" pitchFamily="34" charset="-122"/>
                <a:ea typeface="微软雅黑" panose="020B0503020204020204" pitchFamily="34" charset="-122"/>
              </a:rPr>
              <a:t>Data Bus</a:t>
            </a:r>
            <a:endParaRPr lang="zh-CN" altLang="en-US" dirty="0">
              <a:solidFill>
                <a:srgbClr val="B84C49"/>
              </a:solidFill>
            </a:endParaRPr>
          </a:p>
        </p:txBody>
      </p:sp>
      <p:sp>
        <p:nvSpPr>
          <p:cNvPr id="25" name="矩形 24"/>
          <p:cNvSpPr/>
          <p:nvPr/>
        </p:nvSpPr>
        <p:spPr>
          <a:xfrm>
            <a:off x="3077549" y="3288268"/>
            <a:ext cx="1613390" cy="369332"/>
          </a:xfrm>
          <a:prstGeom prst="rect">
            <a:avLst/>
          </a:prstGeom>
        </p:spPr>
        <p:txBody>
          <a:bodyPr wrap="none">
            <a:spAutoFit/>
          </a:bodyPr>
          <a:lstStyle/>
          <a:p>
            <a:r>
              <a:rPr lang="en-US" altLang="zh-CN" b="1" dirty="0" smtClean="0">
                <a:solidFill>
                  <a:srgbClr val="4BACC6"/>
                </a:solidFill>
                <a:latin typeface="微软雅黑" panose="020B0503020204020204" pitchFamily="34" charset="-122"/>
                <a:ea typeface="微软雅黑" panose="020B0503020204020204" pitchFamily="34" charset="-122"/>
              </a:rPr>
              <a:t>Address Bus</a:t>
            </a:r>
            <a:endParaRPr lang="zh-CN" altLang="en-US" dirty="0">
              <a:solidFill>
                <a:srgbClr val="4BACC6"/>
              </a:solidFill>
            </a:endParaRPr>
          </a:p>
        </p:txBody>
      </p:sp>
      <p:sp>
        <p:nvSpPr>
          <p:cNvPr id="26" name="左右箭头 25"/>
          <p:cNvSpPr/>
          <p:nvPr/>
        </p:nvSpPr>
        <p:spPr>
          <a:xfrm rot="5400000">
            <a:off x="4449620" y="5616709"/>
            <a:ext cx="407377" cy="229785"/>
          </a:xfrm>
          <a:prstGeom prst="leftRightArrow">
            <a:avLst/>
          </a:prstGeom>
          <a:solidFill>
            <a:schemeClr val="bg1">
              <a:lumMod val="75000"/>
            </a:schemeClr>
          </a:solidFill>
          <a:ln>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7" name="左右箭头 26"/>
          <p:cNvSpPr/>
          <p:nvPr/>
        </p:nvSpPr>
        <p:spPr>
          <a:xfrm rot="5400000">
            <a:off x="4864204" y="5616709"/>
            <a:ext cx="407377" cy="229785"/>
          </a:xfrm>
          <a:prstGeom prst="leftRightArrow">
            <a:avLst/>
          </a:prstGeom>
          <a:solidFill>
            <a:schemeClr val="bg1">
              <a:lumMod val="75000"/>
            </a:schemeClr>
          </a:solidFill>
          <a:ln>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8" name="左右箭头 27"/>
          <p:cNvSpPr/>
          <p:nvPr/>
        </p:nvSpPr>
        <p:spPr>
          <a:xfrm rot="5400000">
            <a:off x="7289567" y="5626687"/>
            <a:ext cx="407377" cy="229785"/>
          </a:xfrm>
          <a:prstGeom prst="leftRightArrow">
            <a:avLst/>
          </a:prstGeom>
          <a:solidFill>
            <a:schemeClr val="bg1">
              <a:lumMod val="75000"/>
            </a:schemeClr>
          </a:solidFill>
          <a:ln>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9" name="左右箭头 28"/>
          <p:cNvSpPr/>
          <p:nvPr/>
        </p:nvSpPr>
        <p:spPr>
          <a:xfrm rot="5400000">
            <a:off x="7704151" y="5626687"/>
            <a:ext cx="407377" cy="229785"/>
          </a:xfrm>
          <a:prstGeom prst="leftRightArrow">
            <a:avLst/>
          </a:prstGeom>
          <a:solidFill>
            <a:schemeClr val="bg1">
              <a:lumMod val="75000"/>
            </a:schemeClr>
          </a:solidFill>
          <a:ln>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2" name="矩形 31"/>
          <p:cNvSpPr/>
          <p:nvPr/>
        </p:nvSpPr>
        <p:spPr>
          <a:xfrm>
            <a:off x="304800" y="1599164"/>
            <a:ext cx="2125903" cy="2169825"/>
          </a:xfrm>
          <a:prstGeom prst="rect">
            <a:avLst/>
          </a:prstGeom>
        </p:spPr>
        <p:txBody>
          <a:bodyPr wrap="none">
            <a:spAutoFit/>
          </a:bodyPr>
          <a:lstStyle/>
          <a:p>
            <a:pPr marL="342900" indent="-342900">
              <a:lnSpc>
                <a:spcPct val="150000"/>
              </a:lnSpc>
              <a:buAutoNum type="arabicPeriod"/>
            </a:pPr>
            <a:r>
              <a:rPr lang="en-US" altLang="zh-CN" b="1" dirty="0" smtClean="0">
                <a:solidFill>
                  <a:srgbClr val="00B0F0"/>
                </a:solidFill>
                <a:latin typeface="微软雅黑" panose="020B0503020204020204" pitchFamily="34" charset="-122"/>
                <a:ea typeface="微软雅黑" panose="020B0503020204020204" pitchFamily="34" charset="-122"/>
              </a:rPr>
              <a:t> </a:t>
            </a:r>
            <a:r>
              <a:rPr lang="en-US" altLang="zh-CN" b="1" dirty="0" smtClean="0">
                <a:solidFill>
                  <a:schemeClr val="bg1">
                    <a:lumMod val="85000"/>
                  </a:schemeClr>
                </a:solidFill>
                <a:latin typeface="微软雅黑" panose="020B0503020204020204" pitchFamily="34" charset="-122"/>
                <a:ea typeface="微软雅黑" panose="020B0503020204020204" pitchFamily="34" charset="-122"/>
              </a:rPr>
              <a:t>CPU0</a:t>
            </a:r>
            <a:r>
              <a:rPr lang="zh-CN" altLang="en-US" b="1" dirty="0" smtClean="0">
                <a:solidFill>
                  <a:schemeClr val="bg1">
                    <a:lumMod val="85000"/>
                  </a:schemeClr>
                </a:solidFill>
                <a:latin typeface="微软雅黑" panose="020B0503020204020204" pitchFamily="34" charset="-122"/>
                <a:ea typeface="微软雅黑" panose="020B0503020204020204" pitchFamily="34" charset="-122"/>
              </a:rPr>
              <a:t>读主存 </a:t>
            </a:r>
            <a:r>
              <a:rPr lang="en-US" altLang="zh-CN" b="1" dirty="0" smtClean="0">
                <a:solidFill>
                  <a:schemeClr val="bg1">
                    <a:lumMod val="85000"/>
                  </a:schemeClr>
                </a:solidFill>
                <a:latin typeface="微软雅黑" panose="020B0503020204020204" pitchFamily="34" charset="-122"/>
                <a:ea typeface="微软雅黑" panose="020B0503020204020204" pitchFamily="34" charset="-122"/>
              </a:rPr>
              <a:t>x</a:t>
            </a:r>
            <a:endParaRPr lang="en-US" altLang="zh-CN" b="1" dirty="0" smtClean="0">
              <a:solidFill>
                <a:schemeClr val="bg1">
                  <a:lumMod val="85000"/>
                </a:schemeClr>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en-US" altLang="zh-CN" b="1" dirty="0" smtClean="0">
                <a:solidFill>
                  <a:srgbClr val="00B0F0"/>
                </a:solidFill>
                <a:latin typeface="微软雅黑" panose="020B0503020204020204" pitchFamily="34" charset="-122"/>
                <a:ea typeface="微软雅黑" panose="020B0503020204020204" pitchFamily="34" charset="-122"/>
              </a:rPr>
              <a:t> </a:t>
            </a:r>
            <a:r>
              <a:rPr lang="en-US" altLang="zh-CN" b="1" dirty="0" smtClean="0">
                <a:solidFill>
                  <a:schemeClr val="bg1">
                    <a:lumMod val="85000"/>
                  </a:schemeClr>
                </a:solidFill>
                <a:latin typeface="微软雅黑" panose="020B0503020204020204" pitchFamily="34" charset="-122"/>
                <a:ea typeface="微软雅黑" panose="020B0503020204020204" pitchFamily="34" charset="-122"/>
              </a:rPr>
              <a:t>CPU1</a:t>
            </a:r>
            <a:r>
              <a:rPr lang="zh-CN" altLang="en-US" b="1" dirty="0" smtClean="0">
                <a:solidFill>
                  <a:schemeClr val="bg1">
                    <a:lumMod val="85000"/>
                  </a:schemeClr>
                </a:solidFill>
                <a:latin typeface="微软雅黑" panose="020B0503020204020204" pitchFamily="34" charset="-122"/>
                <a:ea typeface="微软雅黑" panose="020B0503020204020204" pitchFamily="34" charset="-122"/>
              </a:rPr>
              <a:t>读</a:t>
            </a:r>
            <a:r>
              <a:rPr lang="zh-CN" altLang="en-US" b="1" dirty="0" smtClean="0">
                <a:solidFill>
                  <a:schemeClr val="bg1">
                    <a:lumMod val="85000"/>
                  </a:schemeClr>
                </a:solidFill>
                <a:latin typeface="微软雅黑" panose="020B0503020204020204" pitchFamily="34" charset="-122"/>
                <a:ea typeface="微软雅黑" panose="020B0503020204020204" pitchFamily="34" charset="-122"/>
              </a:rPr>
              <a:t>主存 </a:t>
            </a:r>
            <a:r>
              <a:rPr lang="en-US" altLang="zh-CN" b="1" dirty="0" smtClean="0">
                <a:solidFill>
                  <a:schemeClr val="bg1">
                    <a:lumMod val="85000"/>
                  </a:schemeClr>
                </a:solidFill>
                <a:latin typeface="微软雅黑" panose="020B0503020204020204" pitchFamily="34" charset="-122"/>
                <a:ea typeface="微软雅黑" panose="020B0503020204020204" pitchFamily="34" charset="-122"/>
              </a:rPr>
              <a:t>x</a:t>
            </a:r>
            <a:endParaRPr lang="en-US" altLang="zh-CN" b="1" dirty="0" smtClean="0">
              <a:solidFill>
                <a:schemeClr val="bg1">
                  <a:lumMod val="85000"/>
                </a:schemeClr>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en-US" altLang="zh-CN" b="1" dirty="0" smtClean="0">
                <a:solidFill>
                  <a:srgbClr val="00B0F0"/>
                </a:solidFill>
                <a:latin typeface="微软雅黑" panose="020B0503020204020204" pitchFamily="34" charset="-122"/>
                <a:ea typeface="微软雅黑" panose="020B0503020204020204" pitchFamily="34" charset="-122"/>
              </a:rPr>
              <a:t> </a:t>
            </a:r>
            <a:r>
              <a:rPr lang="en-US" altLang="zh-CN" b="1" dirty="0" smtClean="0">
                <a:solidFill>
                  <a:schemeClr val="bg1">
                    <a:lumMod val="85000"/>
                  </a:schemeClr>
                </a:solidFill>
                <a:latin typeface="微软雅黑" panose="020B0503020204020204" pitchFamily="34" charset="-122"/>
                <a:ea typeface="微软雅黑" panose="020B0503020204020204" pitchFamily="34" charset="-122"/>
              </a:rPr>
              <a:t>CPU0</a:t>
            </a:r>
            <a:r>
              <a:rPr lang="zh-CN" altLang="en-US" b="1" dirty="0" smtClean="0">
                <a:solidFill>
                  <a:schemeClr val="bg1">
                    <a:lumMod val="85000"/>
                  </a:schemeClr>
                </a:solidFill>
                <a:latin typeface="微软雅黑" panose="020B0503020204020204" pitchFamily="34" charset="-122"/>
                <a:ea typeface="微软雅黑" panose="020B0503020204020204" pitchFamily="34" charset="-122"/>
              </a:rPr>
              <a:t>写主存 </a:t>
            </a:r>
            <a:r>
              <a:rPr lang="en-US" altLang="zh-CN" b="1" dirty="0" smtClean="0">
                <a:solidFill>
                  <a:schemeClr val="bg1">
                    <a:lumMod val="85000"/>
                  </a:schemeClr>
                </a:solidFill>
                <a:latin typeface="微软雅黑" panose="020B0503020204020204" pitchFamily="34" charset="-122"/>
                <a:ea typeface="微软雅黑" panose="020B0503020204020204" pitchFamily="34" charset="-122"/>
              </a:rPr>
              <a:t>x</a:t>
            </a:r>
            <a:endParaRPr lang="en-US" altLang="zh-CN" b="1" dirty="0" smtClean="0">
              <a:solidFill>
                <a:schemeClr val="bg1">
                  <a:lumMod val="85000"/>
                </a:schemeClr>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en-US" altLang="zh-CN" b="1" dirty="0" smtClean="0">
                <a:solidFill>
                  <a:srgbClr val="00B0F0"/>
                </a:solidFill>
                <a:latin typeface="微软雅黑" panose="020B0503020204020204" pitchFamily="34" charset="-122"/>
                <a:ea typeface="微软雅黑" panose="020B0503020204020204" pitchFamily="34" charset="-122"/>
              </a:rPr>
              <a:t> </a:t>
            </a:r>
            <a:r>
              <a:rPr lang="en-US" altLang="zh-CN" b="1" dirty="0" smtClean="0">
                <a:latin typeface="微软雅黑" panose="020B0503020204020204" pitchFamily="34" charset="-122"/>
                <a:ea typeface="微软雅黑" panose="020B0503020204020204" pitchFamily="34" charset="-122"/>
              </a:rPr>
              <a:t>CPU0</a:t>
            </a:r>
            <a:r>
              <a:rPr lang="zh-CN" altLang="en-US" b="1" dirty="0" smtClean="0">
                <a:latin typeface="微软雅黑" panose="020B0503020204020204" pitchFamily="34" charset="-122"/>
                <a:ea typeface="微软雅黑" panose="020B0503020204020204" pitchFamily="34" charset="-122"/>
              </a:rPr>
              <a:t>写</a:t>
            </a:r>
            <a:r>
              <a:rPr lang="zh-CN" altLang="en-US" b="1" dirty="0" smtClean="0">
                <a:latin typeface="微软雅黑" panose="020B0503020204020204" pitchFamily="34" charset="-122"/>
                <a:ea typeface="微软雅黑" panose="020B0503020204020204" pitchFamily="34" charset="-122"/>
              </a:rPr>
              <a:t>主存 </a:t>
            </a:r>
            <a:r>
              <a:rPr lang="en-US" altLang="zh-CN" b="1" dirty="0" smtClean="0">
                <a:latin typeface="微软雅黑" panose="020B0503020204020204" pitchFamily="34" charset="-122"/>
                <a:ea typeface="微软雅黑" panose="020B0503020204020204" pitchFamily="34" charset="-122"/>
              </a:rPr>
              <a:t>x</a:t>
            </a:r>
            <a:endParaRPr lang="en-US" altLang="zh-CN" b="1" dirty="0" smtClean="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en-US" altLang="zh-CN" b="1" dirty="0" smtClean="0">
                <a:solidFill>
                  <a:srgbClr val="00B0F0"/>
                </a:solidFill>
                <a:latin typeface="微软雅黑" panose="020B0503020204020204" pitchFamily="34" charset="-122"/>
                <a:ea typeface="微软雅黑" panose="020B0503020204020204" pitchFamily="34" charset="-122"/>
              </a:rPr>
              <a:t> </a:t>
            </a:r>
            <a:r>
              <a:rPr lang="en-US" altLang="zh-CN" b="1" dirty="0" smtClean="0">
                <a:solidFill>
                  <a:schemeClr val="bg1">
                    <a:lumMod val="85000"/>
                  </a:schemeClr>
                </a:solidFill>
                <a:latin typeface="微软雅黑" panose="020B0503020204020204" pitchFamily="34" charset="-122"/>
                <a:ea typeface="微软雅黑" panose="020B0503020204020204" pitchFamily="34" charset="-122"/>
              </a:rPr>
              <a:t>CPU1</a:t>
            </a:r>
            <a:r>
              <a:rPr lang="zh-CN" altLang="en-US" b="1" dirty="0" smtClean="0">
                <a:solidFill>
                  <a:schemeClr val="bg1">
                    <a:lumMod val="85000"/>
                  </a:schemeClr>
                </a:solidFill>
                <a:latin typeface="微软雅黑" panose="020B0503020204020204" pitchFamily="34" charset="-122"/>
                <a:ea typeface="微软雅黑" panose="020B0503020204020204" pitchFamily="34" charset="-122"/>
              </a:rPr>
              <a:t>读主 </a:t>
            </a:r>
            <a:r>
              <a:rPr lang="en-US" altLang="zh-CN" b="1" dirty="0" smtClean="0">
                <a:solidFill>
                  <a:schemeClr val="bg1">
                    <a:lumMod val="85000"/>
                  </a:schemeClr>
                </a:solidFill>
                <a:latin typeface="微软雅黑" panose="020B0503020204020204" pitchFamily="34" charset="-122"/>
                <a:ea typeface="微软雅黑" panose="020B0503020204020204" pitchFamily="34" charset="-122"/>
              </a:rPr>
              <a:t>x</a:t>
            </a:r>
            <a:endParaRPr lang="en-US" altLang="zh-CN" b="1" dirty="0" smtClean="0">
              <a:solidFill>
                <a:schemeClr val="bg1">
                  <a:lumMod val="85000"/>
                </a:schemeClr>
              </a:solidFill>
              <a:latin typeface="微软雅黑" panose="020B0503020204020204" pitchFamily="34" charset="-122"/>
              <a:ea typeface="微软雅黑" panose="020B0503020204020204" pitchFamily="34" charset="-122"/>
            </a:endParaRPr>
          </a:p>
        </p:txBody>
      </p:sp>
      <p:sp>
        <p:nvSpPr>
          <p:cNvPr id="33" name="矩形 32"/>
          <p:cNvSpPr/>
          <p:nvPr/>
        </p:nvSpPr>
        <p:spPr>
          <a:xfrm>
            <a:off x="290812" y="4261145"/>
            <a:ext cx="2560316" cy="1754326"/>
          </a:xfrm>
          <a:prstGeom prst="rect">
            <a:avLst/>
          </a:prstGeom>
        </p:spPr>
        <p:txBody>
          <a:bodyPr wrap="none">
            <a:spAutoFit/>
          </a:bodyPr>
          <a:lstStyle/>
          <a:p>
            <a:pPr>
              <a:lnSpc>
                <a:spcPct val="150000"/>
              </a:lnSpc>
            </a:pPr>
            <a:r>
              <a:rPr lang="en-US" altLang="zh-CN" b="1" dirty="0" smtClean="0">
                <a:solidFill>
                  <a:srgbClr val="FF0000"/>
                </a:solidFill>
                <a:latin typeface="微软雅黑" panose="020B0503020204020204" pitchFamily="34" charset="-122"/>
                <a:ea typeface="微软雅黑" panose="020B0503020204020204" pitchFamily="34" charset="-122"/>
              </a:rPr>
              <a:t>M</a:t>
            </a:r>
            <a:r>
              <a:rPr lang="en-US" altLang="zh-CN" b="1" dirty="0" smtClean="0">
                <a:latin typeface="微软雅黑" panose="020B0503020204020204" pitchFamily="34" charset="-122"/>
                <a:ea typeface="微软雅黑" panose="020B0503020204020204" pitchFamily="34" charset="-122"/>
              </a:rPr>
              <a:t>: </a:t>
            </a:r>
            <a:r>
              <a:rPr lang="en-US" altLang="zh-CN" b="1" dirty="0" smtClean="0">
                <a:solidFill>
                  <a:srgbClr val="FF0000"/>
                </a:solidFill>
                <a:latin typeface="微软雅黑" panose="020B0503020204020204" pitchFamily="34" charset="-122"/>
                <a:ea typeface="微软雅黑" panose="020B0503020204020204" pitchFamily="34" charset="-122"/>
              </a:rPr>
              <a:t>M</a:t>
            </a:r>
            <a:r>
              <a:rPr lang="en-US" altLang="zh-CN" b="1" dirty="0" smtClean="0">
                <a:latin typeface="微软雅黑" panose="020B0503020204020204" pitchFamily="34" charset="-122"/>
                <a:ea typeface="微软雅黑" panose="020B0503020204020204" pitchFamily="34" charset="-122"/>
              </a:rPr>
              <a:t>odified (</a:t>
            </a:r>
            <a:r>
              <a:rPr lang="zh-CN" altLang="en-US" b="1" dirty="0" smtClean="0">
                <a:latin typeface="微软雅黑" panose="020B0503020204020204" pitchFamily="34" charset="-122"/>
                <a:ea typeface="微软雅黑" panose="020B0503020204020204" pitchFamily="34" charset="-122"/>
              </a:rPr>
              <a:t>已修改</a:t>
            </a:r>
            <a:r>
              <a:rPr lang="en-US" altLang="zh-CN"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nSpc>
                <a:spcPct val="150000"/>
              </a:lnSpc>
            </a:pPr>
            <a:r>
              <a:rPr lang="en-US" altLang="zh-CN" b="1" dirty="0" smtClean="0">
                <a:solidFill>
                  <a:srgbClr val="FF0000"/>
                </a:solidFill>
                <a:latin typeface="微软雅黑" panose="020B0503020204020204" pitchFamily="34" charset="-122"/>
                <a:ea typeface="微软雅黑" panose="020B0503020204020204" pitchFamily="34" charset="-122"/>
              </a:rPr>
              <a:t>E</a:t>
            </a:r>
            <a:r>
              <a:rPr lang="en-US" altLang="zh-CN" b="1" dirty="0" smtClean="0">
                <a:latin typeface="微软雅黑" panose="020B0503020204020204" pitchFamily="34" charset="-122"/>
                <a:ea typeface="微软雅黑" panose="020B0503020204020204" pitchFamily="34" charset="-122"/>
              </a:rPr>
              <a:t>: </a:t>
            </a:r>
            <a:r>
              <a:rPr lang="en-US" altLang="zh-CN" b="1" dirty="0" smtClean="0">
                <a:solidFill>
                  <a:srgbClr val="FF0000"/>
                </a:solidFill>
                <a:latin typeface="微软雅黑" panose="020B0503020204020204" pitchFamily="34" charset="-122"/>
                <a:ea typeface="微软雅黑" panose="020B0503020204020204" pitchFamily="34" charset="-122"/>
              </a:rPr>
              <a:t>E</a:t>
            </a:r>
            <a:r>
              <a:rPr lang="en-US" altLang="zh-CN" b="1" dirty="0" smtClean="0">
                <a:latin typeface="微软雅黑" panose="020B0503020204020204" pitchFamily="34" charset="-122"/>
                <a:ea typeface="微软雅黑" panose="020B0503020204020204" pitchFamily="34" charset="-122"/>
              </a:rPr>
              <a:t>xclusive (</a:t>
            </a:r>
            <a:r>
              <a:rPr lang="zh-CN" altLang="en-US" b="1" dirty="0" smtClean="0">
                <a:latin typeface="微软雅黑" panose="020B0503020204020204" pitchFamily="34" charset="-122"/>
                <a:ea typeface="微软雅黑" panose="020B0503020204020204" pitchFamily="34" charset="-122"/>
              </a:rPr>
              <a:t>独占</a:t>
            </a:r>
            <a:r>
              <a:rPr lang="en-US" altLang="zh-CN"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nSpc>
                <a:spcPct val="150000"/>
              </a:lnSpc>
            </a:pPr>
            <a:r>
              <a:rPr lang="en-US" altLang="zh-CN" b="1" dirty="0" smtClean="0">
                <a:solidFill>
                  <a:srgbClr val="FF0000"/>
                </a:solidFill>
                <a:latin typeface="微软雅黑" panose="020B0503020204020204" pitchFamily="34" charset="-122"/>
                <a:ea typeface="微软雅黑" panose="020B0503020204020204" pitchFamily="34" charset="-122"/>
              </a:rPr>
              <a:t>S</a:t>
            </a:r>
            <a:r>
              <a:rPr lang="en-US" altLang="zh-CN" b="1" dirty="0" smtClean="0">
                <a:latin typeface="微软雅黑" panose="020B0503020204020204" pitchFamily="34" charset="-122"/>
                <a:ea typeface="微软雅黑" panose="020B0503020204020204" pitchFamily="34" charset="-122"/>
              </a:rPr>
              <a:t>: </a:t>
            </a:r>
            <a:r>
              <a:rPr lang="en-US" altLang="zh-CN" b="1" dirty="0" smtClean="0">
                <a:solidFill>
                  <a:srgbClr val="FF0000"/>
                </a:solidFill>
                <a:latin typeface="微软雅黑" panose="020B0503020204020204" pitchFamily="34" charset="-122"/>
                <a:ea typeface="微软雅黑" panose="020B0503020204020204" pitchFamily="34" charset="-122"/>
              </a:rPr>
              <a:t>S</a:t>
            </a:r>
            <a:r>
              <a:rPr lang="en-US" altLang="zh-CN" b="1" dirty="0" smtClean="0">
                <a:latin typeface="微软雅黑" panose="020B0503020204020204" pitchFamily="34" charset="-122"/>
                <a:ea typeface="微软雅黑" panose="020B0503020204020204" pitchFamily="34" charset="-122"/>
              </a:rPr>
              <a:t>hared </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共享</a:t>
            </a:r>
            <a:r>
              <a:rPr lang="en-US" altLang="zh-CN"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nSpc>
                <a:spcPct val="150000"/>
              </a:lnSpc>
            </a:pPr>
            <a:r>
              <a:rPr lang="en-US" altLang="zh-CN" b="1" dirty="0" smtClean="0">
                <a:solidFill>
                  <a:srgbClr val="FF0000"/>
                </a:solidFill>
                <a:latin typeface="微软雅黑" panose="020B0503020204020204" pitchFamily="34" charset="-122"/>
                <a:ea typeface="微软雅黑" panose="020B0503020204020204" pitchFamily="34" charset="-122"/>
              </a:rPr>
              <a:t>I</a:t>
            </a:r>
            <a:r>
              <a:rPr lang="en-US" altLang="zh-CN" b="1" dirty="0" smtClean="0">
                <a:latin typeface="微软雅黑" panose="020B0503020204020204" pitchFamily="34" charset="-122"/>
                <a:ea typeface="微软雅黑" panose="020B0503020204020204" pitchFamily="34" charset="-122"/>
              </a:rPr>
              <a:t>: </a:t>
            </a:r>
            <a:r>
              <a:rPr lang="en-US" altLang="zh-CN" b="1" dirty="0" smtClean="0">
                <a:solidFill>
                  <a:srgbClr val="FF0000"/>
                </a:solidFill>
                <a:latin typeface="微软雅黑" panose="020B0503020204020204" pitchFamily="34" charset="-122"/>
                <a:ea typeface="微软雅黑" panose="020B0503020204020204" pitchFamily="34" charset="-122"/>
              </a:rPr>
              <a:t>I</a:t>
            </a:r>
            <a:r>
              <a:rPr lang="en-US" altLang="zh-CN" b="1" dirty="0" smtClean="0">
                <a:latin typeface="微软雅黑" panose="020B0503020204020204" pitchFamily="34" charset="-122"/>
                <a:ea typeface="微软雅黑" panose="020B0503020204020204" pitchFamily="34" charset="-122"/>
              </a:rPr>
              <a:t>nvalid (</a:t>
            </a:r>
            <a:r>
              <a:rPr lang="zh-CN" altLang="en-US" b="1" dirty="0">
                <a:latin typeface="微软雅黑" panose="020B0503020204020204" pitchFamily="34" charset="-122"/>
                <a:ea typeface="微软雅黑" panose="020B0503020204020204" pitchFamily="34" charset="-122"/>
              </a:rPr>
              <a:t>失效</a:t>
            </a:r>
            <a:r>
              <a:rPr lang="en-US" altLang="zh-CN"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p:txBody>
      </p:sp>
      <p:sp>
        <p:nvSpPr>
          <p:cNvPr id="34" name="矩形 33"/>
          <p:cNvSpPr/>
          <p:nvPr/>
        </p:nvSpPr>
        <p:spPr>
          <a:xfrm>
            <a:off x="5193416" y="5565958"/>
            <a:ext cx="1087157" cy="369332"/>
          </a:xfrm>
          <a:prstGeom prst="rect">
            <a:avLst/>
          </a:prstGeom>
        </p:spPr>
        <p:txBody>
          <a:bodyPr wrap="none">
            <a:spAutoFit/>
          </a:bodyPr>
          <a:lstStyle/>
          <a:p>
            <a:r>
              <a:rPr lang="en-US" altLang="zh-CN" b="1" dirty="0" smtClean="0">
                <a:latin typeface="微软雅黑" panose="020B0503020204020204" pitchFamily="34" charset="-122"/>
                <a:ea typeface="微软雅黑" panose="020B0503020204020204" pitchFamily="34" charset="-122"/>
              </a:rPr>
              <a:t>Cache 0</a:t>
            </a:r>
            <a:endParaRPr lang="zh-CN" altLang="en-US" dirty="0"/>
          </a:p>
        </p:txBody>
      </p:sp>
      <p:sp>
        <p:nvSpPr>
          <p:cNvPr id="35" name="矩形 34"/>
          <p:cNvSpPr/>
          <p:nvPr/>
        </p:nvSpPr>
        <p:spPr>
          <a:xfrm>
            <a:off x="8022733" y="5580689"/>
            <a:ext cx="1087157" cy="369332"/>
          </a:xfrm>
          <a:prstGeom prst="rect">
            <a:avLst/>
          </a:prstGeom>
        </p:spPr>
        <p:txBody>
          <a:bodyPr wrap="none">
            <a:spAutoFit/>
          </a:bodyPr>
          <a:lstStyle/>
          <a:p>
            <a:r>
              <a:rPr lang="en-US" altLang="zh-CN" b="1" dirty="0" smtClean="0">
                <a:latin typeface="微软雅黑" panose="020B0503020204020204" pitchFamily="34" charset="-122"/>
                <a:ea typeface="微软雅黑" panose="020B0503020204020204" pitchFamily="34" charset="-122"/>
              </a:rPr>
              <a:t>Cache 1</a:t>
            </a:r>
            <a:endParaRPr lang="zh-CN" altLang="en-US" dirty="0"/>
          </a:p>
        </p:txBody>
      </p:sp>
      <p:cxnSp>
        <p:nvCxnSpPr>
          <p:cNvPr id="5" name="直接箭头连接符 4"/>
          <p:cNvCxnSpPr/>
          <p:nvPr/>
        </p:nvCxnSpPr>
        <p:spPr>
          <a:xfrm flipV="1">
            <a:off x="4666560" y="5387867"/>
            <a:ext cx="0" cy="687468"/>
          </a:xfrm>
          <a:prstGeom prst="straightConnector1">
            <a:avLst/>
          </a:prstGeom>
          <a:ln>
            <a:solidFill>
              <a:srgbClr val="1B1BF7"/>
            </a:solidFill>
            <a:tailEnd type="triangle"/>
          </a:ln>
        </p:spPr>
        <p:style>
          <a:lnRef idx="3">
            <a:schemeClr val="accent5"/>
          </a:lnRef>
          <a:fillRef idx="0">
            <a:schemeClr val="accent5"/>
          </a:fillRef>
          <a:effectRef idx="2">
            <a:schemeClr val="accent5"/>
          </a:effectRef>
          <a:fontRef idx="minor">
            <a:schemeClr val="tx1"/>
          </a:fontRef>
        </p:style>
      </p:cxnSp>
      <p:sp>
        <p:nvSpPr>
          <p:cNvPr id="56" name="矩形 55"/>
          <p:cNvSpPr/>
          <p:nvPr/>
        </p:nvSpPr>
        <p:spPr>
          <a:xfrm>
            <a:off x="4455854" y="4656248"/>
            <a:ext cx="319318" cy="369332"/>
          </a:xfrm>
          <a:prstGeom prst="rect">
            <a:avLst/>
          </a:prstGeom>
        </p:spPr>
        <p:txBody>
          <a:bodyPr wrap="none">
            <a:spAutoFit/>
          </a:bodyPr>
          <a:lstStyle/>
          <a:p>
            <a:r>
              <a:rPr lang="en-US" altLang="zh-CN" b="1" dirty="0" smtClean="0">
                <a:latin typeface="微软雅黑" panose="020B0503020204020204" pitchFamily="34" charset="-122"/>
                <a:ea typeface="微软雅黑" panose="020B0503020204020204" pitchFamily="34" charset="-122"/>
              </a:rPr>
              <a:t>x</a:t>
            </a:r>
            <a:endParaRPr lang="zh-CN" altLang="en-US" dirty="0"/>
          </a:p>
        </p:txBody>
      </p:sp>
      <p:cxnSp>
        <p:nvCxnSpPr>
          <p:cNvPr id="60" name="直接箭头连接符 59"/>
          <p:cNvCxnSpPr/>
          <p:nvPr/>
        </p:nvCxnSpPr>
        <p:spPr>
          <a:xfrm flipV="1">
            <a:off x="5075806" y="5399625"/>
            <a:ext cx="5435" cy="675710"/>
          </a:xfrm>
          <a:prstGeom prst="straightConnector1">
            <a:avLst/>
          </a:prstGeom>
          <a:ln>
            <a:solidFill>
              <a:srgbClr val="FF0000"/>
            </a:solidFill>
            <a:tailEnd type="triangle"/>
          </a:ln>
        </p:spPr>
        <p:style>
          <a:lnRef idx="3">
            <a:schemeClr val="accent5"/>
          </a:lnRef>
          <a:fillRef idx="0">
            <a:schemeClr val="accent5"/>
          </a:fillRef>
          <a:effectRef idx="2">
            <a:schemeClr val="accent5"/>
          </a:effectRef>
          <a:fontRef idx="minor">
            <a:schemeClr val="tx1"/>
          </a:fontRef>
        </p:style>
      </p:cxnSp>
      <p:grpSp>
        <p:nvGrpSpPr>
          <p:cNvPr id="61" name="组合 60"/>
          <p:cNvGrpSpPr/>
          <p:nvPr/>
        </p:nvGrpSpPr>
        <p:grpSpPr>
          <a:xfrm>
            <a:off x="6714240" y="4625619"/>
            <a:ext cx="1852071" cy="379572"/>
            <a:chOff x="3779717" y="4656248"/>
            <a:chExt cx="1852071" cy="379572"/>
          </a:xfrm>
        </p:grpSpPr>
        <p:sp>
          <p:nvSpPr>
            <p:cNvPr id="62" name="矩形 61"/>
            <p:cNvSpPr/>
            <p:nvPr/>
          </p:nvSpPr>
          <p:spPr>
            <a:xfrm>
              <a:off x="3779717" y="4656248"/>
              <a:ext cx="184731" cy="369332"/>
            </a:xfrm>
            <a:prstGeom prst="rect">
              <a:avLst/>
            </a:prstGeom>
          </p:spPr>
          <p:txBody>
            <a:bodyPr wrap="none">
              <a:spAutoFit/>
            </a:bodyPr>
            <a:lstStyle/>
            <a:p>
              <a:endParaRPr lang="zh-CN" altLang="en-US" dirty="0"/>
            </a:p>
          </p:txBody>
        </p:sp>
        <p:sp>
          <p:nvSpPr>
            <p:cNvPr id="63" name="矩形 62"/>
            <p:cNvSpPr/>
            <p:nvPr/>
          </p:nvSpPr>
          <p:spPr>
            <a:xfrm>
              <a:off x="4455854" y="4656248"/>
              <a:ext cx="319318" cy="369332"/>
            </a:xfrm>
            <a:prstGeom prst="rect">
              <a:avLst/>
            </a:prstGeom>
          </p:spPr>
          <p:txBody>
            <a:bodyPr wrap="none">
              <a:spAutoFit/>
            </a:bodyPr>
            <a:lstStyle/>
            <a:p>
              <a:r>
                <a:rPr lang="en-US" altLang="zh-CN" b="1" dirty="0" smtClean="0">
                  <a:latin typeface="微软雅黑" panose="020B0503020204020204" pitchFamily="34" charset="-122"/>
                  <a:ea typeface="微软雅黑" panose="020B0503020204020204" pitchFamily="34" charset="-122"/>
                </a:rPr>
                <a:t>x</a:t>
              </a:r>
              <a:endParaRPr lang="zh-CN" altLang="en-US" dirty="0"/>
            </a:p>
          </p:txBody>
        </p:sp>
        <p:sp>
          <p:nvSpPr>
            <p:cNvPr id="64" name="矩形 63"/>
            <p:cNvSpPr/>
            <p:nvPr/>
          </p:nvSpPr>
          <p:spPr>
            <a:xfrm>
              <a:off x="5304454" y="4666488"/>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3</a:t>
              </a:r>
              <a:endParaRPr lang="zh-CN" altLang="en-US" dirty="0"/>
            </a:p>
          </p:txBody>
        </p:sp>
      </p:grpSp>
      <p:sp>
        <p:nvSpPr>
          <p:cNvPr id="70" name="矩形 69"/>
          <p:cNvSpPr/>
          <p:nvPr/>
        </p:nvSpPr>
        <p:spPr>
          <a:xfrm>
            <a:off x="6714240" y="4661282"/>
            <a:ext cx="316112" cy="369332"/>
          </a:xfrm>
          <a:prstGeom prst="rect">
            <a:avLst/>
          </a:prstGeom>
        </p:spPr>
        <p:txBody>
          <a:bodyPr wrap="square">
            <a:spAutoFit/>
          </a:bodyPr>
          <a:lstStyle/>
          <a:p>
            <a:r>
              <a:rPr lang="en-US" altLang="zh-CN" b="1" dirty="0" smtClean="0">
                <a:latin typeface="微软雅黑" panose="020B0503020204020204" pitchFamily="34" charset="-122"/>
                <a:ea typeface="微软雅黑" panose="020B0503020204020204" pitchFamily="34" charset="-122"/>
              </a:rPr>
              <a:t>I</a:t>
            </a:r>
            <a:endParaRPr lang="zh-CN" altLang="en-US" dirty="0"/>
          </a:p>
        </p:txBody>
      </p:sp>
      <p:sp>
        <p:nvSpPr>
          <p:cNvPr id="54" name="矩形 53"/>
          <p:cNvSpPr/>
          <p:nvPr/>
        </p:nvSpPr>
        <p:spPr>
          <a:xfrm>
            <a:off x="5306236" y="4646699"/>
            <a:ext cx="323850" cy="368300"/>
          </a:xfrm>
          <a:prstGeom prst="rect">
            <a:avLst/>
          </a:prstGeom>
        </p:spPr>
        <p:txBody>
          <a:bodyPr wrap="none">
            <a:spAutoFit/>
          </a:bodyPr>
          <a:lstStyle/>
          <a:p>
            <a:r>
              <a:rPr lang="en-US" altLang="zh-CN" b="1" dirty="0" smtClean="0">
                <a:latin typeface="微软雅黑" panose="020B0503020204020204" pitchFamily="34" charset="-122"/>
                <a:ea typeface="微软雅黑" panose="020B0503020204020204" pitchFamily="34" charset="-122"/>
              </a:rPr>
              <a:t>5</a:t>
            </a:r>
            <a:endParaRPr lang="zh-CN" altLang="en-US" dirty="0"/>
          </a:p>
        </p:txBody>
      </p:sp>
      <p:sp>
        <p:nvSpPr>
          <p:cNvPr id="71" name="矩形 70"/>
          <p:cNvSpPr/>
          <p:nvPr/>
        </p:nvSpPr>
        <p:spPr>
          <a:xfrm>
            <a:off x="6937081" y="1733578"/>
            <a:ext cx="327333" cy="369332"/>
          </a:xfrm>
          <a:prstGeom prst="rect">
            <a:avLst/>
          </a:prstGeom>
        </p:spPr>
        <p:txBody>
          <a:bodyPr wrap="square">
            <a:spAutoFit/>
          </a:bodyPr>
          <a:lstStyle/>
          <a:p>
            <a:pPr algn="ctr"/>
            <a:r>
              <a:rPr lang="en-US" altLang="zh-CN" b="1" dirty="0" smtClean="0">
                <a:latin typeface="微软雅黑" panose="020B0503020204020204" pitchFamily="34" charset="-122"/>
                <a:ea typeface="微软雅黑" panose="020B0503020204020204" pitchFamily="34" charset="-122"/>
              </a:rPr>
              <a:t>4</a:t>
            </a:r>
            <a:endParaRPr lang="zh-CN" altLang="en-US" b="1" dirty="0">
              <a:latin typeface="微软雅黑" panose="020B0503020204020204" pitchFamily="34" charset="-122"/>
              <a:ea typeface="微软雅黑" panose="020B0503020204020204" pitchFamily="34" charset="-122"/>
            </a:endParaRPr>
          </a:p>
        </p:txBody>
      </p:sp>
      <p:sp>
        <p:nvSpPr>
          <p:cNvPr id="46" name="矩形 45"/>
          <p:cNvSpPr/>
          <p:nvPr/>
        </p:nvSpPr>
        <p:spPr>
          <a:xfrm>
            <a:off x="5968070" y="1738338"/>
            <a:ext cx="346569" cy="369332"/>
          </a:xfrm>
          <a:prstGeom prst="rect">
            <a:avLst/>
          </a:prstGeom>
        </p:spPr>
        <p:txBody>
          <a:bodyPr wrap="none">
            <a:spAutoFit/>
          </a:bodyPr>
          <a:lstStyle/>
          <a:p>
            <a:pPr algn="ctr"/>
            <a:r>
              <a:rPr lang="en-US" altLang="zh-CN" b="1" dirty="0" smtClean="0">
                <a:latin typeface="微软雅黑" panose="020B0503020204020204" pitchFamily="34" charset="-122"/>
                <a:ea typeface="微软雅黑" panose="020B0503020204020204" pitchFamily="34" charset="-122"/>
              </a:rPr>
              <a:t>X</a:t>
            </a:r>
            <a:endParaRPr lang="zh-CN" altLang="en-US" b="1" dirty="0">
              <a:latin typeface="微软雅黑" panose="020B0503020204020204" pitchFamily="34" charset="-122"/>
              <a:ea typeface="微软雅黑" panose="020B0503020204020204" pitchFamily="34" charset="-122"/>
            </a:endParaRPr>
          </a:p>
        </p:txBody>
      </p:sp>
      <p:sp>
        <p:nvSpPr>
          <p:cNvPr id="59" name="矩形 58"/>
          <p:cNvSpPr/>
          <p:nvPr/>
        </p:nvSpPr>
        <p:spPr>
          <a:xfrm>
            <a:off x="3736554" y="4634658"/>
            <a:ext cx="316112" cy="369332"/>
          </a:xfrm>
          <a:prstGeom prst="rect">
            <a:avLst/>
          </a:prstGeom>
        </p:spPr>
        <p:txBody>
          <a:bodyPr wrap="square">
            <a:spAutoFit/>
          </a:bodyPr>
          <a:lstStyle/>
          <a:p>
            <a:r>
              <a:rPr lang="en-US" altLang="zh-CN" b="1" dirty="0" smtClean="0">
                <a:latin typeface="微软雅黑" panose="020B0503020204020204" pitchFamily="34" charset="-122"/>
                <a:ea typeface="微软雅黑" panose="020B0503020204020204" pitchFamily="34" charset="-122"/>
              </a:rPr>
              <a:t>M</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fade">
                                      <p:cBhvr>
                                        <p:cTn id="15" dur="500"/>
                                        <p:tgtEl>
                                          <p:spTgt spid="5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54"/>
                                        </p:tgtEl>
                                      </p:cBhvr>
                                    </p:animEffect>
                                    <p:set>
                                      <p:cBhvr>
                                        <p:cTn id="20" dur="1" fill="hold">
                                          <p:stCondLst>
                                            <p:cond delay="499"/>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52"/>
          <p:cNvGrpSpPr/>
          <p:nvPr/>
        </p:nvGrpSpPr>
        <p:grpSpPr>
          <a:xfrm>
            <a:off x="138564" y="279057"/>
            <a:ext cx="6293973" cy="253916"/>
            <a:chOff x="5637082" y="1769183"/>
            <a:chExt cx="4430606" cy="451405"/>
          </a:xfrm>
        </p:grpSpPr>
        <p:sp>
          <p:nvSpPr>
            <p:cNvPr id="17" name="等腰三角形 53"/>
            <p:cNvSpPr/>
            <p:nvPr/>
          </p:nvSpPr>
          <p:spPr>
            <a:xfrm rot="5400000">
              <a:off x="5562941" y="1938259"/>
              <a:ext cx="243283" cy="9500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25">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 name="文本框 18"/>
            <p:cNvSpPr txBox="1"/>
            <p:nvPr/>
          </p:nvSpPr>
          <p:spPr>
            <a:xfrm flipH="1">
              <a:off x="5746406" y="1769183"/>
              <a:ext cx="4321282" cy="451405"/>
            </a:xfrm>
            <a:prstGeom prst="rect">
              <a:avLst/>
            </a:prstGeom>
            <a:noFill/>
          </p:spPr>
          <p:txBody>
            <a:bodyPr wrap="square" rtlCol="0">
              <a:spAutoFit/>
            </a:bodyPr>
            <a:lstStyle/>
            <a:p>
              <a:r>
                <a:rPr lang="en-US" altLang="zh-CN" sz="105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Lab6</a:t>
              </a:r>
              <a:r>
                <a:rPr lang="zh-CN" altLang="en-US" sz="105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实验</a:t>
              </a:r>
              <a:r>
                <a:rPr lang="zh-CN" altLang="en-US" sz="105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讲解</a:t>
              </a:r>
              <a:endParaRPr lang="en-US" altLang="zh-CN" sz="105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6" name="矩形 5"/>
          <p:cNvSpPr/>
          <p:nvPr/>
        </p:nvSpPr>
        <p:spPr>
          <a:xfrm>
            <a:off x="2754223" y="1627199"/>
            <a:ext cx="2339102" cy="2677656"/>
          </a:xfrm>
          <a:prstGeom prst="rect">
            <a:avLst/>
          </a:prstGeom>
        </p:spPr>
        <p:txBody>
          <a:bodyPr wrap="none">
            <a:spAutoFit/>
          </a:bodyPr>
          <a:lstStyle/>
          <a:p>
            <a:pPr>
              <a:lnSpc>
                <a:spcPct val="150000"/>
              </a:lnSpc>
            </a:pPr>
            <a:r>
              <a:rPr lang="en-US" altLang="zh-CN" sz="1600" b="1" dirty="0" err="1" smtClean="0">
                <a:latin typeface="微软雅黑" panose="020B0503020204020204" pitchFamily="34" charset="-122"/>
                <a:ea typeface="微软雅黑" panose="020B0503020204020204" pitchFamily="34" charset="-122"/>
              </a:rPr>
              <a:t>Tomasulo</a:t>
            </a:r>
            <a:r>
              <a:rPr lang="zh-CN" altLang="en-US" sz="1600" b="1" dirty="0" smtClean="0">
                <a:latin typeface="微软雅黑" panose="020B0503020204020204" pitchFamily="34" charset="-122"/>
                <a:ea typeface="微软雅黑" panose="020B0503020204020204" pitchFamily="34" charset="-122"/>
              </a:rPr>
              <a:t>算法</a:t>
            </a:r>
            <a:endParaRPr lang="en-US" altLang="zh-CN" sz="1600" b="1" dirty="0" smtClean="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算法介绍</a:t>
            </a:r>
            <a:endParaRPr lang="en-US" altLang="zh-CN" sz="1600" dirty="0" smtClean="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600" dirty="0">
                <a:solidFill>
                  <a:schemeClr val="bg1">
                    <a:lumMod val="85000"/>
                  </a:schemeClr>
                </a:solidFill>
                <a:latin typeface="微软雅黑" panose="020B0503020204020204" pitchFamily="34" charset="-122"/>
                <a:ea typeface="微软雅黑" panose="020B0503020204020204" pitchFamily="34" charset="-122"/>
              </a:rPr>
              <a:t>	</a:t>
            </a:r>
            <a:r>
              <a:rPr lang="zh-CN" altLang="en-US" sz="1600" dirty="0" smtClean="0">
                <a:solidFill>
                  <a:schemeClr val="bg1">
                    <a:lumMod val="85000"/>
                  </a:schemeClr>
                </a:solidFill>
                <a:latin typeface="微软雅黑" panose="020B0503020204020204" pitchFamily="34" charset="-122"/>
                <a:ea typeface="微软雅黑" panose="020B0503020204020204" pitchFamily="34" charset="-122"/>
              </a:rPr>
              <a:t>实验报告</a:t>
            </a:r>
            <a:r>
              <a:rPr lang="zh-CN" altLang="en-US" sz="1600" dirty="0" smtClean="0">
                <a:solidFill>
                  <a:schemeClr val="bg1">
                    <a:lumMod val="85000"/>
                  </a:schemeClr>
                </a:solidFill>
                <a:latin typeface="微软雅黑" panose="020B0503020204020204" pitchFamily="34" charset="-122"/>
                <a:ea typeface="微软雅黑" panose="020B0503020204020204" pitchFamily="34" charset="-122"/>
              </a:rPr>
              <a:t>要求</a:t>
            </a:r>
            <a:endParaRPr lang="en-US" altLang="zh-CN" sz="1600" dirty="0" smtClean="0">
              <a:solidFill>
                <a:schemeClr val="bg1">
                  <a:lumMod val="8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b="1" dirty="0" smtClean="0">
                <a:solidFill>
                  <a:schemeClr val="bg1">
                    <a:lumMod val="85000"/>
                  </a:schemeClr>
                </a:solidFill>
                <a:latin typeface="微软雅黑" panose="020B0503020204020204" pitchFamily="34" charset="-122"/>
                <a:ea typeface="微软雅黑" panose="020B0503020204020204" pitchFamily="34" charset="-122"/>
              </a:rPr>
              <a:t>Cache</a:t>
            </a:r>
            <a:r>
              <a:rPr lang="zh-CN" altLang="en-US" sz="1600" b="1" dirty="0" smtClean="0">
                <a:solidFill>
                  <a:schemeClr val="bg1">
                    <a:lumMod val="85000"/>
                  </a:schemeClr>
                </a:solidFill>
                <a:latin typeface="微软雅黑" panose="020B0503020204020204" pitchFamily="34" charset="-122"/>
                <a:ea typeface="微软雅黑" panose="020B0503020204020204" pitchFamily="34" charset="-122"/>
              </a:rPr>
              <a:t>一致性</a:t>
            </a:r>
            <a:endParaRPr lang="en-US" altLang="zh-CN" sz="1600" b="1" dirty="0" smtClean="0">
              <a:solidFill>
                <a:schemeClr val="bg1">
                  <a:lumMod val="85000"/>
                </a:schemeClr>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600" dirty="0" smtClean="0">
                <a:solidFill>
                  <a:schemeClr val="bg1">
                    <a:lumMod val="85000"/>
                  </a:schemeClr>
                </a:solidFill>
                <a:latin typeface="微软雅黑" panose="020B0503020204020204" pitchFamily="34" charset="-122"/>
                <a:ea typeface="微软雅黑" panose="020B0503020204020204" pitchFamily="34" charset="-122"/>
              </a:rPr>
              <a:t>	</a:t>
            </a:r>
            <a:r>
              <a:rPr lang="zh-CN" altLang="en-US" sz="1600" dirty="0" smtClean="0">
                <a:solidFill>
                  <a:schemeClr val="bg1">
                    <a:lumMod val="85000"/>
                  </a:schemeClr>
                </a:solidFill>
                <a:latin typeface="微软雅黑" panose="020B0503020204020204" pitchFamily="34" charset="-122"/>
                <a:ea typeface="微软雅黑" panose="020B0503020204020204" pitchFamily="34" charset="-122"/>
              </a:rPr>
              <a:t>监听法</a:t>
            </a:r>
            <a:endParaRPr lang="en-US" altLang="zh-CN" sz="1600" dirty="0" smtClean="0">
              <a:solidFill>
                <a:schemeClr val="bg1">
                  <a:lumMod val="85000"/>
                </a:schemeClr>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600" dirty="0" smtClean="0">
                <a:solidFill>
                  <a:schemeClr val="bg1">
                    <a:lumMod val="85000"/>
                  </a:schemeClr>
                </a:solidFill>
                <a:latin typeface="微软雅黑" panose="020B0503020204020204" pitchFamily="34" charset="-122"/>
                <a:ea typeface="微软雅黑" panose="020B0503020204020204" pitchFamily="34" charset="-122"/>
              </a:rPr>
              <a:t>	</a:t>
            </a:r>
            <a:r>
              <a:rPr lang="zh-CN" altLang="en-US" sz="1600" dirty="0" smtClean="0">
                <a:solidFill>
                  <a:schemeClr val="bg1">
                    <a:lumMod val="85000"/>
                  </a:schemeClr>
                </a:solidFill>
                <a:latin typeface="微软雅黑" panose="020B0503020204020204" pitchFamily="34" charset="-122"/>
                <a:ea typeface="微软雅黑" panose="020B0503020204020204" pitchFamily="34" charset="-122"/>
              </a:rPr>
              <a:t>目录法</a:t>
            </a:r>
            <a:endParaRPr lang="en-US" altLang="zh-CN" sz="1600" dirty="0" smtClean="0">
              <a:solidFill>
                <a:schemeClr val="bg1">
                  <a:lumMod val="85000"/>
                </a:schemeClr>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600" dirty="0" smtClean="0">
                <a:solidFill>
                  <a:schemeClr val="bg1">
                    <a:lumMod val="85000"/>
                  </a:schemeClr>
                </a:solidFill>
                <a:latin typeface="微软雅黑" panose="020B0503020204020204" pitchFamily="34" charset="-122"/>
                <a:ea typeface="微软雅黑" panose="020B0503020204020204" pitchFamily="34" charset="-122"/>
              </a:rPr>
              <a:t>	</a:t>
            </a:r>
            <a:r>
              <a:rPr lang="zh-CN" altLang="en-US" sz="1600" dirty="0" smtClean="0">
                <a:solidFill>
                  <a:schemeClr val="bg1">
                    <a:lumMod val="85000"/>
                  </a:schemeClr>
                </a:solidFill>
                <a:latin typeface="微软雅黑" panose="020B0503020204020204" pitchFamily="34" charset="-122"/>
                <a:ea typeface="微软雅黑" panose="020B0503020204020204" pitchFamily="34" charset="-122"/>
              </a:rPr>
              <a:t>实验报告要求</a:t>
            </a:r>
            <a:endParaRPr lang="en-US" altLang="zh-CN" sz="1600" dirty="0" smtClean="0">
              <a:solidFill>
                <a:schemeClr val="bg1">
                  <a:lumMod val="8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13957"/>
    </mc:Choice>
    <mc:Fallback>
      <p:transition spd="slow" advTm="13957"/>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5780" y="127315"/>
            <a:ext cx="3090403" cy="504280"/>
          </a:xfrm>
          <a:prstGeom prst="rect">
            <a:avLst/>
          </a:prstGeom>
        </p:spPr>
        <p:txBody>
          <a:bodyPr vert="horz" wrap="square" lIns="0" tIns="11723" rIns="0" bIns="0" rtlCol="0">
            <a:spAutoFit/>
          </a:bodyPr>
          <a:lstStyle/>
          <a:p>
            <a:pPr marL="11430">
              <a:spcBef>
                <a:spcPts val="90"/>
              </a:spcBef>
            </a:pPr>
            <a:r>
              <a:rPr dirty="0" err="1" smtClean="0">
                <a:solidFill>
                  <a:schemeClr val="bg1"/>
                </a:solidFill>
              </a:rPr>
              <a:t>侦听协议</a:t>
            </a:r>
            <a:r>
              <a:rPr lang="en-US" dirty="0" smtClean="0">
                <a:solidFill>
                  <a:schemeClr val="bg1"/>
                </a:solidFill>
              </a:rPr>
              <a:t> </a:t>
            </a:r>
            <a:r>
              <a:rPr lang="en-US" altLang="zh-CN" dirty="0" smtClean="0">
                <a:solidFill>
                  <a:schemeClr val="bg1"/>
                </a:solidFill>
              </a:rPr>
              <a:t>- MESI</a:t>
            </a:r>
            <a:endParaRPr dirty="0">
              <a:solidFill>
                <a:schemeClr val="bg1"/>
              </a:solidFill>
            </a:endParaRPr>
          </a:p>
        </p:txBody>
      </p:sp>
      <p:sp>
        <p:nvSpPr>
          <p:cNvPr id="3" name="object 3"/>
          <p:cNvSpPr txBox="1"/>
          <p:nvPr/>
        </p:nvSpPr>
        <p:spPr>
          <a:xfrm>
            <a:off x="228600" y="990600"/>
            <a:ext cx="8229600" cy="319614"/>
          </a:xfrm>
          <a:prstGeom prst="rect">
            <a:avLst/>
          </a:prstGeom>
        </p:spPr>
        <p:txBody>
          <a:bodyPr vert="horz" wrap="square" lIns="0" tIns="11723" rIns="0" bIns="0" rtlCol="0">
            <a:spAutoFit/>
          </a:bodyPr>
          <a:lstStyle/>
          <a:p>
            <a:pPr marL="11430">
              <a:spcBef>
                <a:spcPts val="90"/>
              </a:spcBef>
              <a:tabLst>
                <a:tab pos="327660" algn="l"/>
                <a:tab pos="327660" algn="l"/>
              </a:tabLst>
            </a:pPr>
            <a:r>
              <a:rPr lang="zh-CN" altLang="en-US" sz="2000" b="1" dirty="0">
                <a:latin typeface="微软雅黑" panose="020B0503020204020204" pitchFamily="34" charset="-122"/>
                <a:ea typeface="微软雅黑" panose="020B0503020204020204" pitchFamily="34" charset="-122"/>
                <a:cs typeface="宋体" panose="02010600030101010101" pitchFamily="2" charset="-122"/>
              </a:rPr>
              <a:t>案例</a:t>
            </a:r>
            <a:r>
              <a:rPr lang="en-US" sz="2000" b="1" dirty="0" smtClean="0">
                <a:latin typeface="微软雅黑" panose="020B0503020204020204" pitchFamily="34" charset="-122"/>
                <a:ea typeface="微软雅黑" panose="020B0503020204020204" pitchFamily="34" charset="-122"/>
                <a:cs typeface="宋体" panose="02010600030101010101" pitchFamily="2" charset="-122"/>
              </a:rPr>
              <a:t>:</a:t>
            </a:r>
            <a:endParaRPr lang="en-US" sz="2000" b="1" dirty="0" smtClean="0">
              <a:latin typeface="微软雅黑" panose="020B0503020204020204" pitchFamily="34" charset="-122"/>
              <a:ea typeface="微软雅黑" panose="020B0503020204020204" pitchFamily="34" charset="-122"/>
              <a:cs typeface="宋体" panose="02010600030101010101" pitchFamily="2" charset="-122"/>
            </a:endParaRPr>
          </a:p>
        </p:txBody>
      </p:sp>
      <p:graphicFrame>
        <p:nvGraphicFramePr>
          <p:cNvPr id="6" name="表格 5"/>
          <p:cNvGraphicFramePr>
            <a:graphicFrameLocks noGrp="1"/>
          </p:cNvGraphicFramePr>
          <p:nvPr>
            <p:custDataLst>
              <p:tags r:id="rId1"/>
            </p:custDataLst>
          </p:nvPr>
        </p:nvGraphicFramePr>
        <p:xfrm>
          <a:off x="5692197" y="888034"/>
          <a:ext cx="1905000" cy="1660732"/>
        </p:xfrm>
        <a:graphic>
          <a:graphicData uri="http://schemas.openxmlformats.org/drawingml/2006/table">
            <a:tbl>
              <a:tblPr firstRow="1" bandRow="1">
                <a:tableStyleId>{5940675A-B579-460E-94D1-54222C63F5DA}</a:tableStyleId>
              </a:tblPr>
              <a:tblGrid>
                <a:gridCol w="952500"/>
                <a:gridCol w="952500"/>
              </a:tblGrid>
              <a:tr h="415183">
                <a:tc>
                  <a:txBody>
                    <a:bodyPr/>
                    <a:lstStyle/>
                    <a:p>
                      <a:pPr algn="ctr"/>
                      <a:r>
                        <a:rPr lang="zh-CN" altLang="en-US" b="1" dirty="0" smtClean="0">
                          <a:latin typeface="微软雅黑" panose="020B0503020204020204" pitchFamily="34" charset="-122"/>
                          <a:ea typeface="微软雅黑" panose="020B0503020204020204" pitchFamily="34" charset="-122"/>
                        </a:rPr>
                        <a:t>地址</a:t>
                      </a:r>
                      <a:endParaRPr lang="zh-CN" altLang="en-US" b="1" dirty="0">
                        <a:latin typeface="微软雅黑" panose="020B0503020204020204" pitchFamily="34" charset="-122"/>
                        <a:ea typeface="微软雅黑" panose="020B0503020204020204" pitchFamily="34" charset="-122"/>
                      </a:endParaRPr>
                    </a:p>
                  </a:txBody>
                  <a:tcPr/>
                </a:tc>
                <a:tc>
                  <a:txBody>
                    <a:bodyPr/>
                    <a:lstStyle/>
                    <a:p>
                      <a:pPr algn="ctr"/>
                      <a:r>
                        <a:rPr lang="zh-CN" altLang="en-US" b="1" dirty="0" smtClean="0">
                          <a:latin typeface="微软雅黑" panose="020B0503020204020204" pitchFamily="34" charset="-122"/>
                          <a:ea typeface="微软雅黑" panose="020B0503020204020204" pitchFamily="34" charset="-122"/>
                        </a:rPr>
                        <a:t>数据</a:t>
                      </a:r>
                      <a:endParaRPr lang="zh-CN" altLang="en-US" b="1" dirty="0">
                        <a:latin typeface="微软雅黑" panose="020B0503020204020204" pitchFamily="34" charset="-122"/>
                        <a:ea typeface="微软雅黑" panose="020B0503020204020204" pitchFamily="34" charset="-122"/>
                      </a:endParaRPr>
                    </a:p>
                  </a:txBody>
                  <a:tcPr/>
                </a:tc>
              </a:tr>
              <a:tr h="415290">
                <a:tc>
                  <a:txBody>
                    <a:bodyPr/>
                    <a:lstStyle/>
                    <a:p>
                      <a:pPr algn="ctr"/>
                      <a:endParaRPr lang="zh-CN" altLang="en-US" b="1" dirty="0">
                        <a:latin typeface="微软雅黑" panose="020B0503020204020204" pitchFamily="34" charset="-122"/>
                        <a:ea typeface="微软雅黑" panose="020B0503020204020204" pitchFamily="34" charset="-122"/>
                      </a:endParaRPr>
                    </a:p>
                  </a:txBody>
                  <a:tcPr/>
                </a:tc>
                <a:tc>
                  <a:txBody>
                    <a:bodyPr/>
                    <a:lstStyle/>
                    <a:p>
                      <a:pPr algn="ctr"/>
                      <a:endParaRPr lang="zh-CN" altLang="en-US" b="1" dirty="0">
                        <a:latin typeface="微软雅黑" panose="020B0503020204020204" pitchFamily="34" charset="-122"/>
                        <a:ea typeface="微软雅黑" panose="020B0503020204020204" pitchFamily="34" charset="-122"/>
                      </a:endParaRPr>
                    </a:p>
                  </a:txBody>
                  <a:tcPr/>
                </a:tc>
              </a:tr>
              <a:tr h="415183">
                <a:tc>
                  <a:txBody>
                    <a:bodyPr/>
                    <a:lstStyle/>
                    <a:p>
                      <a:pPr algn="ctr"/>
                      <a:endParaRPr lang="zh-CN" altLang="en-US" b="1" dirty="0">
                        <a:latin typeface="微软雅黑" panose="020B0503020204020204" pitchFamily="34" charset="-122"/>
                        <a:ea typeface="微软雅黑" panose="020B0503020204020204" pitchFamily="34" charset="-122"/>
                      </a:endParaRPr>
                    </a:p>
                  </a:txBody>
                  <a:tcPr>
                    <a:solidFill>
                      <a:srgbClr val="FFC000"/>
                    </a:solidFill>
                  </a:tcPr>
                </a:tc>
                <a:tc>
                  <a:txBody>
                    <a:bodyPr/>
                    <a:lstStyle/>
                    <a:p>
                      <a:pPr algn="ctr"/>
                      <a:endParaRPr lang="zh-CN" altLang="en-US" b="1" dirty="0">
                        <a:latin typeface="微软雅黑" panose="020B0503020204020204" pitchFamily="34" charset="-122"/>
                        <a:ea typeface="微软雅黑" panose="020B0503020204020204" pitchFamily="34" charset="-122"/>
                      </a:endParaRPr>
                    </a:p>
                  </a:txBody>
                  <a:tcPr>
                    <a:solidFill>
                      <a:srgbClr val="FFC000"/>
                    </a:solidFill>
                  </a:tcPr>
                </a:tc>
              </a:tr>
              <a:tr h="415183">
                <a:tc>
                  <a:txBody>
                    <a:bodyPr/>
                    <a:lstStyle/>
                    <a:p>
                      <a:pPr algn="ctr"/>
                      <a:endParaRPr lang="zh-CN" altLang="en-US" b="1">
                        <a:latin typeface="微软雅黑" panose="020B0503020204020204" pitchFamily="34" charset="-122"/>
                        <a:ea typeface="微软雅黑" panose="020B0503020204020204" pitchFamily="34" charset="-122"/>
                      </a:endParaRPr>
                    </a:p>
                  </a:txBody>
                  <a:tcPr/>
                </a:tc>
                <a:tc>
                  <a:txBody>
                    <a:bodyPr/>
                    <a:lstStyle/>
                    <a:p>
                      <a:pPr algn="ctr"/>
                      <a:endParaRPr lang="zh-CN" altLang="en-US" b="1" dirty="0">
                        <a:latin typeface="微软雅黑" panose="020B0503020204020204" pitchFamily="34" charset="-122"/>
                        <a:ea typeface="微软雅黑" panose="020B0503020204020204" pitchFamily="34" charset="-122"/>
                      </a:endParaRPr>
                    </a:p>
                  </a:txBody>
                  <a:tcPr/>
                </a:tc>
              </a:tr>
            </a:tbl>
          </a:graphicData>
        </a:graphic>
      </p:graphicFrame>
      <p:graphicFrame>
        <p:nvGraphicFramePr>
          <p:cNvPr id="7" name="表格 6"/>
          <p:cNvGraphicFramePr>
            <a:graphicFrameLocks noGrp="1"/>
          </p:cNvGraphicFramePr>
          <p:nvPr/>
        </p:nvGraphicFramePr>
        <p:xfrm>
          <a:off x="3728934" y="4607756"/>
          <a:ext cx="2189637" cy="835648"/>
        </p:xfrm>
        <a:graphic>
          <a:graphicData uri="http://schemas.openxmlformats.org/drawingml/2006/table">
            <a:tbl>
              <a:tblPr firstRow="1" bandRow="1">
                <a:tableStyleId>{5940675A-B579-460E-94D1-54222C63F5DA}</a:tableStyleId>
              </a:tblPr>
              <a:tblGrid>
                <a:gridCol w="437267"/>
                <a:gridCol w="837970"/>
                <a:gridCol w="914400"/>
              </a:tblGrid>
              <a:tr h="417824">
                <a:tc>
                  <a:txBody>
                    <a:bodyPr/>
                    <a:lstStyle/>
                    <a:p>
                      <a:endParaRPr lang="zh-CN" altLang="en-US" dirty="0"/>
                    </a:p>
                  </a:txBody>
                  <a:tcPr>
                    <a:solidFill>
                      <a:srgbClr val="92D050"/>
                    </a:solidFill>
                  </a:tcPr>
                </a:tc>
                <a:tc>
                  <a:txBody>
                    <a:bodyPr/>
                    <a:lstStyle/>
                    <a:p>
                      <a:endParaRPr lang="zh-CN" altLang="en-US" dirty="0"/>
                    </a:p>
                  </a:txBody>
                  <a:tcPr>
                    <a:solidFill>
                      <a:srgbClr val="92D050"/>
                    </a:solidFill>
                  </a:tcPr>
                </a:tc>
                <a:tc>
                  <a:txBody>
                    <a:bodyPr/>
                    <a:lstStyle/>
                    <a:p>
                      <a:endParaRPr lang="zh-CN" altLang="en-US" dirty="0"/>
                    </a:p>
                  </a:txBody>
                  <a:tcPr>
                    <a:solidFill>
                      <a:srgbClr val="92D050"/>
                    </a:solidFill>
                  </a:tcPr>
                </a:tc>
              </a:tr>
              <a:tr h="417824">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bl>
          </a:graphicData>
        </a:graphic>
      </p:graphicFrame>
      <p:graphicFrame>
        <p:nvGraphicFramePr>
          <p:cNvPr id="8" name="表格 7"/>
          <p:cNvGraphicFramePr>
            <a:graphicFrameLocks noGrp="1"/>
          </p:cNvGraphicFramePr>
          <p:nvPr/>
        </p:nvGraphicFramePr>
        <p:xfrm>
          <a:off x="6644697" y="4612592"/>
          <a:ext cx="2189637" cy="835648"/>
        </p:xfrm>
        <a:graphic>
          <a:graphicData uri="http://schemas.openxmlformats.org/drawingml/2006/table">
            <a:tbl>
              <a:tblPr firstRow="1" bandRow="1">
                <a:tableStyleId>{5940675A-B579-460E-94D1-54222C63F5DA}</a:tableStyleId>
              </a:tblPr>
              <a:tblGrid>
                <a:gridCol w="437267"/>
                <a:gridCol w="837970"/>
                <a:gridCol w="914400"/>
              </a:tblGrid>
              <a:tr h="417824">
                <a:tc>
                  <a:txBody>
                    <a:bodyPr/>
                    <a:lstStyle/>
                    <a:p>
                      <a:endParaRPr lang="zh-CN" altLang="en-US" dirty="0"/>
                    </a:p>
                  </a:txBody>
                  <a:tcPr>
                    <a:solidFill>
                      <a:srgbClr val="92D050"/>
                    </a:solidFill>
                  </a:tcPr>
                </a:tc>
                <a:tc>
                  <a:txBody>
                    <a:bodyPr/>
                    <a:lstStyle/>
                    <a:p>
                      <a:endParaRPr lang="zh-CN" altLang="en-US" dirty="0"/>
                    </a:p>
                  </a:txBody>
                  <a:tcPr>
                    <a:solidFill>
                      <a:srgbClr val="92D050"/>
                    </a:solidFill>
                  </a:tcPr>
                </a:tc>
                <a:tc>
                  <a:txBody>
                    <a:bodyPr/>
                    <a:lstStyle/>
                    <a:p>
                      <a:endParaRPr lang="zh-CN" altLang="en-US" dirty="0"/>
                    </a:p>
                  </a:txBody>
                  <a:tcPr>
                    <a:solidFill>
                      <a:srgbClr val="92D050"/>
                    </a:solidFill>
                  </a:tcPr>
                </a:tc>
              </a:tr>
              <a:tr h="417824">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bl>
          </a:graphicData>
        </a:graphic>
      </p:graphicFrame>
      <p:sp>
        <p:nvSpPr>
          <p:cNvPr id="9" name="矩形 8"/>
          <p:cNvSpPr/>
          <p:nvPr/>
        </p:nvSpPr>
        <p:spPr>
          <a:xfrm>
            <a:off x="4290353" y="6019800"/>
            <a:ext cx="1066800" cy="762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CPU 0</a:t>
            </a:r>
            <a:endParaRPr lang="zh-CN" altLang="en-US" sz="2400" b="1" dirty="0">
              <a:solidFill>
                <a:schemeClr val="tx1"/>
              </a:solidFill>
            </a:endParaRPr>
          </a:p>
        </p:txBody>
      </p:sp>
      <p:sp>
        <p:nvSpPr>
          <p:cNvPr id="10" name="矩形 9"/>
          <p:cNvSpPr/>
          <p:nvPr/>
        </p:nvSpPr>
        <p:spPr>
          <a:xfrm>
            <a:off x="7206116" y="6019800"/>
            <a:ext cx="1066800" cy="762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CPU 1</a:t>
            </a:r>
            <a:endParaRPr lang="zh-CN" altLang="en-US" sz="2400" b="1" dirty="0">
              <a:solidFill>
                <a:schemeClr val="tx1"/>
              </a:solidFill>
            </a:endParaRPr>
          </a:p>
        </p:txBody>
      </p:sp>
      <p:sp>
        <p:nvSpPr>
          <p:cNvPr id="11" name="矩形 10"/>
          <p:cNvSpPr/>
          <p:nvPr/>
        </p:nvSpPr>
        <p:spPr>
          <a:xfrm>
            <a:off x="7739515" y="888034"/>
            <a:ext cx="1175643" cy="646331"/>
          </a:xfrm>
          <a:prstGeom prst="rect">
            <a:avLst/>
          </a:prstGeom>
        </p:spPr>
        <p:txBody>
          <a:bodyPr wrap="none">
            <a:spAutoFit/>
          </a:bodyPr>
          <a:lstStyle/>
          <a:p>
            <a:pPr algn="ctr"/>
            <a:r>
              <a:rPr lang="en-US" altLang="zh-CN" b="1" dirty="0" smtClean="0">
                <a:latin typeface="微软雅黑" panose="020B0503020204020204" pitchFamily="34" charset="-122"/>
                <a:ea typeface="微软雅黑" panose="020B0503020204020204" pitchFamily="34" charset="-122"/>
              </a:rPr>
              <a:t>Main</a:t>
            </a:r>
            <a:endParaRPr lang="en-US" altLang="zh-CN" b="1" dirty="0" smtClean="0">
              <a:latin typeface="微软雅黑" panose="020B0503020204020204" pitchFamily="34" charset="-122"/>
              <a:ea typeface="微软雅黑" panose="020B0503020204020204" pitchFamily="34" charset="-122"/>
            </a:endParaRPr>
          </a:p>
          <a:p>
            <a:pPr algn="ctr"/>
            <a:r>
              <a:rPr lang="en-US" altLang="zh-CN" b="1" dirty="0" smtClean="0">
                <a:latin typeface="微软雅黑" panose="020B0503020204020204" pitchFamily="34" charset="-122"/>
                <a:ea typeface="微软雅黑" panose="020B0503020204020204" pitchFamily="34" charset="-122"/>
              </a:rPr>
              <a:t>M</a:t>
            </a:r>
            <a:r>
              <a:rPr lang="en-US" altLang="zh-CN" b="1" dirty="0" smtClean="0">
                <a:latin typeface="微软雅黑" panose="020B0503020204020204" pitchFamily="34" charset="-122"/>
                <a:ea typeface="微软雅黑" panose="020B0503020204020204" pitchFamily="34" charset="-122"/>
              </a:rPr>
              <a:t>em</a:t>
            </a:r>
            <a:r>
              <a:rPr lang="en-US" altLang="zh-CN" b="1" dirty="0" smtClean="0">
                <a:latin typeface="微软雅黑" panose="020B0503020204020204" pitchFamily="34" charset="-122"/>
                <a:ea typeface="微软雅黑" panose="020B0503020204020204" pitchFamily="34" charset="-122"/>
              </a:rPr>
              <a:t>ory</a:t>
            </a:r>
            <a:endParaRPr lang="zh-CN" altLang="en-US" b="1" dirty="0">
              <a:latin typeface="微软雅黑" panose="020B0503020204020204" pitchFamily="34" charset="-122"/>
              <a:ea typeface="微软雅黑" panose="020B0503020204020204" pitchFamily="34" charset="-122"/>
            </a:endParaRPr>
          </a:p>
        </p:txBody>
      </p:sp>
      <p:sp>
        <p:nvSpPr>
          <p:cNvPr id="12" name="左右箭头 11"/>
          <p:cNvSpPr/>
          <p:nvPr/>
        </p:nvSpPr>
        <p:spPr>
          <a:xfrm>
            <a:off x="2971800" y="2999636"/>
            <a:ext cx="6045888" cy="229785"/>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3" name="左右箭头 12"/>
          <p:cNvSpPr/>
          <p:nvPr/>
        </p:nvSpPr>
        <p:spPr>
          <a:xfrm>
            <a:off x="2971799" y="3530465"/>
            <a:ext cx="6036363" cy="229785"/>
          </a:xfrm>
          <a:prstGeom prst="lef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4" name="左右箭头 13"/>
          <p:cNvSpPr/>
          <p:nvPr/>
        </p:nvSpPr>
        <p:spPr>
          <a:xfrm>
            <a:off x="3429000" y="4031360"/>
            <a:ext cx="5588688" cy="229785"/>
          </a:xfrm>
          <a:prstGeom prst="lef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5" name="左右箭头 14"/>
          <p:cNvSpPr/>
          <p:nvPr/>
        </p:nvSpPr>
        <p:spPr>
          <a:xfrm rot="5400000">
            <a:off x="5661219" y="2983816"/>
            <a:ext cx="939713" cy="229785"/>
          </a:xfrm>
          <a:prstGeom prst="lef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6" name="左右箭头 15"/>
          <p:cNvSpPr/>
          <p:nvPr/>
        </p:nvSpPr>
        <p:spPr>
          <a:xfrm rot="5400000">
            <a:off x="6891174" y="2710645"/>
            <a:ext cx="419148" cy="229785"/>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7" name="左右箭头 16"/>
          <p:cNvSpPr/>
          <p:nvPr/>
        </p:nvSpPr>
        <p:spPr>
          <a:xfrm rot="5400000">
            <a:off x="7665990" y="3781903"/>
            <a:ext cx="1403166" cy="229785"/>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8" name="左右箭头 17"/>
          <p:cNvSpPr/>
          <p:nvPr/>
        </p:nvSpPr>
        <p:spPr>
          <a:xfrm rot="5400000">
            <a:off x="7071555" y="4031360"/>
            <a:ext cx="843400" cy="229785"/>
          </a:xfrm>
          <a:prstGeom prst="lef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0" name="左右箭头 19"/>
          <p:cNvSpPr/>
          <p:nvPr/>
        </p:nvSpPr>
        <p:spPr>
          <a:xfrm rot="5400000">
            <a:off x="4156667" y="4051479"/>
            <a:ext cx="843400" cy="229785"/>
          </a:xfrm>
          <a:prstGeom prst="lef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1" name="左右箭头 20"/>
          <p:cNvSpPr/>
          <p:nvPr/>
        </p:nvSpPr>
        <p:spPr>
          <a:xfrm rot="5400000">
            <a:off x="3734085" y="4279798"/>
            <a:ext cx="407377" cy="229785"/>
          </a:xfrm>
          <a:prstGeom prst="lef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2" name="左右箭头 21"/>
          <p:cNvSpPr/>
          <p:nvPr/>
        </p:nvSpPr>
        <p:spPr>
          <a:xfrm rot="5400000">
            <a:off x="6648976" y="4286904"/>
            <a:ext cx="407377" cy="229785"/>
          </a:xfrm>
          <a:prstGeom prst="lef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3" name="左右箭头 22"/>
          <p:cNvSpPr/>
          <p:nvPr/>
        </p:nvSpPr>
        <p:spPr>
          <a:xfrm rot="5400000">
            <a:off x="4766538" y="3771597"/>
            <a:ext cx="1403166" cy="229785"/>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4" name="矩形 23"/>
          <p:cNvSpPr/>
          <p:nvPr/>
        </p:nvSpPr>
        <p:spPr>
          <a:xfrm>
            <a:off x="3096085" y="2719929"/>
            <a:ext cx="1218603" cy="369332"/>
          </a:xfrm>
          <a:prstGeom prst="rect">
            <a:avLst/>
          </a:prstGeom>
        </p:spPr>
        <p:txBody>
          <a:bodyPr wrap="none">
            <a:spAutoFit/>
          </a:bodyPr>
          <a:lstStyle/>
          <a:p>
            <a:r>
              <a:rPr lang="en-US" altLang="zh-CN" b="1" dirty="0" smtClean="0">
                <a:solidFill>
                  <a:srgbClr val="B84C49"/>
                </a:solidFill>
                <a:latin typeface="微软雅黑" panose="020B0503020204020204" pitchFamily="34" charset="-122"/>
                <a:ea typeface="微软雅黑" panose="020B0503020204020204" pitchFamily="34" charset="-122"/>
              </a:rPr>
              <a:t>Data Bus</a:t>
            </a:r>
            <a:endParaRPr lang="zh-CN" altLang="en-US" dirty="0">
              <a:solidFill>
                <a:srgbClr val="B84C49"/>
              </a:solidFill>
            </a:endParaRPr>
          </a:p>
        </p:txBody>
      </p:sp>
      <p:sp>
        <p:nvSpPr>
          <p:cNvPr id="25" name="矩形 24"/>
          <p:cNvSpPr/>
          <p:nvPr/>
        </p:nvSpPr>
        <p:spPr>
          <a:xfrm>
            <a:off x="3077549" y="3288268"/>
            <a:ext cx="1613390" cy="369332"/>
          </a:xfrm>
          <a:prstGeom prst="rect">
            <a:avLst/>
          </a:prstGeom>
        </p:spPr>
        <p:txBody>
          <a:bodyPr wrap="none">
            <a:spAutoFit/>
          </a:bodyPr>
          <a:lstStyle/>
          <a:p>
            <a:r>
              <a:rPr lang="en-US" altLang="zh-CN" b="1" dirty="0" smtClean="0">
                <a:solidFill>
                  <a:srgbClr val="4BACC6"/>
                </a:solidFill>
                <a:latin typeface="微软雅黑" panose="020B0503020204020204" pitchFamily="34" charset="-122"/>
                <a:ea typeface="微软雅黑" panose="020B0503020204020204" pitchFamily="34" charset="-122"/>
              </a:rPr>
              <a:t>Address Bus</a:t>
            </a:r>
            <a:endParaRPr lang="zh-CN" altLang="en-US" dirty="0">
              <a:solidFill>
                <a:srgbClr val="4BACC6"/>
              </a:solidFill>
            </a:endParaRPr>
          </a:p>
        </p:txBody>
      </p:sp>
      <p:sp>
        <p:nvSpPr>
          <p:cNvPr id="26" name="左右箭头 25"/>
          <p:cNvSpPr/>
          <p:nvPr/>
        </p:nvSpPr>
        <p:spPr>
          <a:xfrm rot="5400000">
            <a:off x="4449620" y="5616709"/>
            <a:ext cx="407377" cy="229785"/>
          </a:xfrm>
          <a:prstGeom prst="leftRightArrow">
            <a:avLst/>
          </a:prstGeom>
          <a:solidFill>
            <a:schemeClr val="bg1">
              <a:lumMod val="75000"/>
            </a:schemeClr>
          </a:solidFill>
          <a:ln>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7" name="左右箭头 26"/>
          <p:cNvSpPr/>
          <p:nvPr/>
        </p:nvSpPr>
        <p:spPr>
          <a:xfrm rot="5400000">
            <a:off x="4864204" y="5616709"/>
            <a:ext cx="407377" cy="229785"/>
          </a:xfrm>
          <a:prstGeom prst="leftRightArrow">
            <a:avLst/>
          </a:prstGeom>
          <a:solidFill>
            <a:schemeClr val="bg1">
              <a:lumMod val="75000"/>
            </a:schemeClr>
          </a:solidFill>
          <a:ln>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8" name="左右箭头 27"/>
          <p:cNvSpPr/>
          <p:nvPr/>
        </p:nvSpPr>
        <p:spPr>
          <a:xfrm rot="5400000">
            <a:off x="7289567" y="5626687"/>
            <a:ext cx="407377" cy="229785"/>
          </a:xfrm>
          <a:prstGeom prst="leftRightArrow">
            <a:avLst/>
          </a:prstGeom>
          <a:solidFill>
            <a:schemeClr val="bg1">
              <a:lumMod val="75000"/>
            </a:schemeClr>
          </a:solidFill>
          <a:ln>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9" name="左右箭头 28"/>
          <p:cNvSpPr/>
          <p:nvPr/>
        </p:nvSpPr>
        <p:spPr>
          <a:xfrm rot="5400000">
            <a:off x="7704151" y="5626687"/>
            <a:ext cx="407377" cy="229785"/>
          </a:xfrm>
          <a:prstGeom prst="leftRightArrow">
            <a:avLst/>
          </a:prstGeom>
          <a:solidFill>
            <a:schemeClr val="bg1">
              <a:lumMod val="75000"/>
            </a:schemeClr>
          </a:solidFill>
          <a:ln>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2" name="矩形 31"/>
          <p:cNvSpPr/>
          <p:nvPr/>
        </p:nvSpPr>
        <p:spPr>
          <a:xfrm>
            <a:off x="304800" y="1599164"/>
            <a:ext cx="2125903" cy="2169825"/>
          </a:xfrm>
          <a:prstGeom prst="rect">
            <a:avLst/>
          </a:prstGeom>
        </p:spPr>
        <p:txBody>
          <a:bodyPr wrap="none">
            <a:spAutoFit/>
          </a:bodyPr>
          <a:lstStyle/>
          <a:p>
            <a:pPr marL="342900" indent="-342900">
              <a:lnSpc>
                <a:spcPct val="150000"/>
              </a:lnSpc>
              <a:buAutoNum type="arabicPeriod"/>
            </a:pPr>
            <a:r>
              <a:rPr lang="en-US" altLang="zh-CN" b="1" dirty="0" smtClean="0">
                <a:solidFill>
                  <a:srgbClr val="00B0F0"/>
                </a:solidFill>
                <a:latin typeface="微软雅黑" panose="020B0503020204020204" pitchFamily="34" charset="-122"/>
                <a:ea typeface="微软雅黑" panose="020B0503020204020204" pitchFamily="34" charset="-122"/>
              </a:rPr>
              <a:t> </a:t>
            </a:r>
            <a:r>
              <a:rPr lang="en-US" altLang="zh-CN" b="1" dirty="0" smtClean="0">
                <a:solidFill>
                  <a:schemeClr val="bg1">
                    <a:lumMod val="85000"/>
                  </a:schemeClr>
                </a:solidFill>
                <a:latin typeface="微软雅黑" panose="020B0503020204020204" pitchFamily="34" charset="-122"/>
                <a:ea typeface="微软雅黑" panose="020B0503020204020204" pitchFamily="34" charset="-122"/>
              </a:rPr>
              <a:t>CPU0</a:t>
            </a:r>
            <a:r>
              <a:rPr lang="zh-CN" altLang="en-US" b="1" dirty="0" smtClean="0">
                <a:solidFill>
                  <a:schemeClr val="bg1">
                    <a:lumMod val="85000"/>
                  </a:schemeClr>
                </a:solidFill>
                <a:latin typeface="微软雅黑" panose="020B0503020204020204" pitchFamily="34" charset="-122"/>
                <a:ea typeface="微软雅黑" panose="020B0503020204020204" pitchFamily="34" charset="-122"/>
              </a:rPr>
              <a:t>读主存 </a:t>
            </a:r>
            <a:r>
              <a:rPr lang="en-US" altLang="zh-CN" b="1" dirty="0" smtClean="0">
                <a:solidFill>
                  <a:schemeClr val="bg1">
                    <a:lumMod val="85000"/>
                  </a:schemeClr>
                </a:solidFill>
                <a:latin typeface="微软雅黑" panose="020B0503020204020204" pitchFamily="34" charset="-122"/>
                <a:ea typeface="微软雅黑" panose="020B0503020204020204" pitchFamily="34" charset="-122"/>
              </a:rPr>
              <a:t>x</a:t>
            </a:r>
            <a:endParaRPr lang="en-US" altLang="zh-CN" b="1" dirty="0" smtClean="0">
              <a:solidFill>
                <a:schemeClr val="bg1">
                  <a:lumMod val="85000"/>
                </a:schemeClr>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en-US" altLang="zh-CN" b="1" dirty="0" smtClean="0">
                <a:solidFill>
                  <a:srgbClr val="00B0F0"/>
                </a:solidFill>
                <a:latin typeface="微软雅黑" panose="020B0503020204020204" pitchFamily="34" charset="-122"/>
                <a:ea typeface="微软雅黑" panose="020B0503020204020204" pitchFamily="34" charset="-122"/>
              </a:rPr>
              <a:t> </a:t>
            </a:r>
            <a:r>
              <a:rPr lang="en-US" altLang="zh-CN" b="1" dirty="0" smtClean="0">
                <a:solidFill>
                  <a:schemeClr val="bg1">
                    <a:lumMod val="85000"/>
                  </a:schemeClr>
                </a:solidFill>
                <a:latin typeface="微软雅黑" panose="020B0503020204020204" pitchFamily="34" charset="-122"/>
                <a:ea typeface="微软雅黑" panose="020B0503020204020204" pitchFamily="34" charset="-122"/>
              </a:rPr>
              <a:t>CPU1</a:t>
            </a:r>
            <a:r>
              <a:rPr lang="zh-CN" altLang="en-US" b="1" dirty="0" smtClean="0">
                <a:solidFill>
                  <a:schemeClr val="bg1">
                    <a:lumMod val="85000"/>
                  </a:schemeClr>
                </a:solidFill>
                <a:latin typeface="微软雅黑" panose="020B0503020204020204" pitchFamily="34" charset="-122"/>
                <a:ea typeface="微软雅黑" panose="020B0503020204020204" pitchFamily="34" charset="-122"/>
              </a:rPr>
              <a:t>读</a:t>
            </a:r>
            <a:r>
              <a:rPr lang="zh-CN" altLang="en-US" b="1" dirty="0" smtClean="0">
                <a:solidFill>
                  <a:schemeClr val="bg1">
                    <a:lumMod val="85000"/>
                  </a:schemeClr>
                </a:solidFill>
                <a:latin typeface="微软雅黑" panose="020B0503020204020204" pitchFamily="34" charset="-122"/>
                <a:ea typeface="微软雅黑" panose="020B0503020204020204" pitchFamily="34" charset="-122"/>
              </a:rPr>
              <a:t>主存 </a:t>
            </a:r>
            <a:r>
              <a:rPr lang="en-US" altLang="zh-CN" b="1" dirty="0" smtClean="0">
                <a:solidFill>
                  <a:schemeClr val="bg1">
                    <a:lumMod val="85000"/>
                  </a:schemeClr>
                </a:solidFill>
                <a:latin typeface="微软雅黑" panose="020B0503020204020204" pitchFamily="34" charset="-122"/>
                <a:ea typeface="微软雅黑" panose="020B0503020204020204" pitchFamily="34" charset="-122"/>
              </a:rPr>
              <a:t>x</a:t>
            </a:r>
            <a:endParaRPr lang="en-US" altLang="zh-CN" b="1" dirty="0" smtClean="0">
              <a:solidFill>
                <a:schemeClr val="bg1">
                  <a:lumMod val="85000"/>
                </a:schemeClr>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en-US" altLang="zh-CN" b="1" dirty="0" smtClean="0">
                <a:solidFill>
                  <a:srgbClr val="00B0F0"/>
                </a:solidFill>
                <a:latin typeface="微软雅黑" panose="020B0503020204020204" pitchFamily="34" charset="-122"/>
                <a:ea typeface="微软雅黑" panose="020B0503020204020204" pitchFamily="34" charset="-122"/>
              </a:rPr>
              <a:t> </a:t>
            </a:r>
            <a:r>
              <a:rPr lang="en-US" altLang="zh-CN" b="1" dirty="0" smtClean="0">
                <a:solidFill>
                  <a:schemeClr val="bg1">
                    <a:lumMod val="85000"/>
                  </a:schemeClr>
                </a:solidFill>
                <a:latin typeface="微软雅黑" panose="020B0503020204020204" pitchFamily="34" charset="-122"/>
                <a:ea typeface="微软雅黑" panose="020B0503020204020204" pitchFamily="34" charset="-122"/>
              </a:rPr>
              <a:t>CPU0</a:t>
            </a:r>
            <a:r>
              <a:rPr lang="zh-CN" altLang="en-US" b="1" dirty="0" smtClean="0">
                <a:solidFill>
                  <a:schemeClr val="bg1">
                    <a:lumMod val="85000"/>
                  </a:schemeClr>
                </a:solidFill>
                <a:latin typeface="微软雅黑" panose="020B0503020204020204" pitchFamily="34" charset="-122"/>
                <a:ea typeface="微软雅黑" panose="020B0503020204020204" pitchFamily="34" charset="-122"/>
              </a:rPr>
              <a:t>写主存 </a:t>
            </a:r>
            <a:r>
              <a:rPr lang="en-US" altLang="zh-CN" b="1" dirty="0" smtClean="0">
                <a:solidFill>
                  <a:schemeClr val="bg1">
                    <a:lumMod val="85000"/>
                  </a:schemeClr>
                </a:solidFill>
                <a:latin typeface="微软雅黑" panose="020B0503020204020204" pitchFamily="34" charset="-122"/>
                <a:ea typeface="微软雅黑" panose="020B0503020204020204" pitchFamily="34" charset="-122"/>
              </a:rPr>
              <a:t>x</a:t>
            </a:r>
            <a:endParaRPr lang="en-US" altLang="zh-CN" b="1" dirty="0" smtClean="0">
              <a:solidFill>
                <a:schemeClr val="bg1">
                  <a:lumMod val="85000"/>
                </a:schemeClr>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en-US" altLang="zh-CN" b="1" dirty="0" smtClean="0">
                <a:solidFill>
                  <a:srgbClr val="00B0F0"/>
                </a:solidFill>
                <a:latin typeface="微软雅黑" panose="020B0503020204020204" pitchFamily="34" charset="-122"/>
                <a:ea typeface="微软雅黑" panose="020B0503020204020204" pitchFamily="34" charset="-122"/>
              </a:rPr>
              <a:t> </a:t>
            </a:r>
            <a:r>
              <a:rPr lang="en-US" altLang="zh-CN" b="1" dirty="0" smtClean="0">
                <a:solidFill>
                  <a:schemeClr val="bg1">
                    <a:lumMod val="85000"/>
                  </a:schemeClr>
                </a:solidFill>
                <a:latin typeface="微软雅黑" panose="020B0503020204020204" pitchFamily="34" charset="-122"/>
                <a:ea typeface="微软雅黑" panose="020B0503020204020204" pitchFamily="34" charset="-122"/>
              </a:rPr>
              <a:t>CPU0</a:t>
            </a:r>
            <a:r>
              <a:rPr lang="zh-CN" altLang="en-US" b="1" dirty="0" smtClean="0">
                <a:solidFill>
                  <a:schemeClr val="bg1">
                    <a:lumMod val="85000"/>
                  </a:schemeClr>
                </a:solidFill>
                <a:latin typeface="微软雅黑" panose="020B0503020204020204" pitchFamily="34" charset="-122"/>
                <a:ea typeface="微软雅黑" panose="020B0503020204020204" pitchFamily="34" charset="-122"/>
              </a:rPr>
              <a:t>写</a:t>
            </a:r>
            <a:r>
              <a:rPr lang="zh-CN" altLang="en-US" b="1" dirty="0" smtClean="0">
                <a:solidFill>
                  <a:schemeClr val="bg1">
                    <a:lumMod val="85000"/>
                  </a:schemeClr>
                </a:solidFill>
                <a:latin typeface="微软雅黑" panose="020B0503020204020204" pitchFamily="34" charset="-122"/>
                <a:ea typeface="微软雅黑" panose="020B0503020204020204" pitchFamily="34" charset="-122"/>
              </a:rPr>
              <a:t>主存 </a:t>
            </a:r>
            <a:r>
              <a:rPr lang="en-US" altLang="zh-CN" b="1" dirty="0" smtClean="0">
                <a:solidFill>
                  <a:schemeClr val="bg1">
                    <a:lumMod val="85000"/>
                  </a:schemeClr>
                </a:solidFill>
                <a:latin typeface="微软雅黑" panose="020B0503020204020204" pitchFamily="34" charset="-122"/>
                <a:ea typeface="微软雅黑" panose="020B0503020204020204" pitchFamily="34" charset="-122"/>
              </a:rPr>
              <a:t>x</a:t>
            </a:r>
            <a:endParaRPr lang="en-US" altLang="zh-CN" b="1" dirty="0" smtClean="0">
              <a:solidFill>
                <a:schemeClr val="bg1">
                  <a:lumMod val="85000"/>
                </a:schemeClr>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en-US" altLang="zh-CN" b="1" dirty="0" smtClean="0">
                <a:solidFill>
                  <a:srgbClr val="00B0F0"/>
                </a:solidFill>
                <a:latin typeface="微软雅黑" panose="020B0503020204020204" pitchFamily="34" charset="-122"/>
                <a:ea typeface="微软雅黑" panose="020B0503020204020204" pitchFamily="34" charset="-122"/>
              </a:rPr>
              <a:t> </a:t>
            </a:r>
            <a:r>
              <a:rPr lang="en-US" altLang="zh-CN" b="1" dirty="0" smtClean="0">
                <a:latin typeface="微软雅黑" panose="020B0503020204020204" pitchFamily="34" charset="-122"/>
                <a:ea typeface="微软雅黑" panose="020B0503020204020204" pitchFamily="34" charset="-122"/>
              </a:rPr>
              <a:t>CPU1</a:t>
            </a:r>
            <a:r>
              <a:rPr lang="zh-CN" altLang="en-US" b="1" dirty="0" smtClean="0">
                <a:latin typeface="微软雅黑" panose="020B0503020204020204" pitchFamily="34" charset="-122"/>
                <a:ea typeface="微软雅黑" panose="020B0503020204020204" pitchFamily="34" charset="-122"/>
              </a:rPr>
              <a:t>读主 </a:t>
            </a:r>
            <a:r>
              <a:rPr lang="en-US" altLang="zh-CN" b="1" dirty="0" smtClean="0">
                <a:latin typeface="微软雅黑" panose="020B0503020204020204" pitchFamily="34" charset="-122"/>
                <a:ea typeface="微软雅黑" panose="020B0503020204020204" pitchFamily="34" charset="-122"/>
              </a:rPr>
              <a:t>x</a:t>
            </a:r>
            <a:endParaRPr lang="en-US" altLang="zh-CN" b="1" dirty="0" smtClean="0">
              <a:latin typeface="微软雅黑" panose="020B0503020204020204" pitchFamily="34" charset="-122"/>
              <a:ea typeface="微软雅黑" panose="020B0503020204020204" pitchFamily="34" charset="-122"/>
            </a:endParaRPr>
          </a:p>
        </p:txBody>
      </p:sp>
      <p:sp>
        <p:nvSpPr>
          <p:cNvPr id="33" name="矩形 32"/>
          <p:cNvSpPr/>
          <p:nvPr/>
        </p:nvSpPr>
        <p:spPr>
          <a:xfrm>
            <a:off x="290812" y="4261145"/>
            <a:ext cx="2560316" cy="1754326"/>
          </a:xfrm>
          <a:prstGeom prst="rect">
            <a:avLst/>
          </a:prstGeom>
        </p:spPr>
        <p:txBody>
          <a:bodyPr wrap="none">
            <a:spAutoFit/>
          </a:bodyPr>
          <a:lstStyle/>
          <a:p>
            <a:pPr>
              <a:lnSpc>
                <a:spcPct val="150000"/>
              </a:lnSpc>
            </a:pPr>
            <a:r>
              <a:rPr lang="en-US" altLang="zh-CN" b="1" dirty="0" smtClean="0">
                <a:solidFill>
                  <a:srgbClr val="FF0000"/>
                </a:solidFill>
                <a:latin typeface="微软雅黑" panose="020B0503020204020204" pitchFamily="34" charset="-122"/>
                <a:ea typeface="微软雅黑" panose="020B0503020204020204" pitchFamily="34" charset="-122"/>
              </a:rPr>
              <a:t>M</a:t>
            </a:r>
            <a:r>
              <a:rPr lang="en-US" altLang="zh-CN" b="1" dirty="0" smtClean="0">
                <a:latin typeface="微软雅黑" panose="020B0503020204020204" pitchFamily="34" charset="-122"/>
                <a:ea typeface="微软雅黑" panose="020B0503020204020204" pitchFamily="34" charset="-122"/>
              </a:rPr>
              <a:t>: </a:t>
            </a:r>
            <a:r>
              <a:rPr lang="en-US" altLang="zh-CN" b="1" dirty="0" smtClean="0">
                <a:solidFill>
                  <a:srgbClr val="FF0000"/>
                </a:solidFill>
                <a:latin typeface="微软雅黑" panose="020B0503020204020204" pitchFamily="34" charset="-122"/>
                <a:ea typeface="微软雅黑" panose="020B0503020204020204" pitchFamily="34" charset="-122"/>
              </a:rPr>
              <a:t>M</a:t>
            </a:r>
            <a:r>
              <a:rPr lang="en-US" altLang="zh-CN" b="1" dirty="0" smtClean="0">
                <a:latin typeface="微软雅黑" panose="020B0503020204020204" pitchFamily="34" charset="-122"/>
                <a:ea typeface="微软雅黑" panose="020B0503020204020204" pitchFamily="34" charset="-122"/>
              </a:rPr>
              <a:t>odified (</a:t>
            </a:r>
            <a:r>
              <a:rPr lang="zh-CN" altLang="en-US" b="1" dirty="0" smtClean="0">
                <a:latin typeface="微软雅黑" panose="020B0503020204020204" pitchFamily="34" charset="-122"/>
                <a:ea typeface="微软雅黑" panose="020B0503020204020204" pitchFamily="34" charset="-122"/>
              </a:rPr>
              <a:t>已修改</a:t>
            </a:r>
            <a:r>
              <a:rPr lang="en-US" altLang="zh-CN"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nSpc>
                <a:spcPct val="150000"/>
              </a:lnSpc>
            </a:pPr>
            <a:r>
              <a:rPr lang="en-US" altLang="zh-CN" b="1" dirty="0" smtClean="0">
                <a:solidFill>
                  <a:srgbClr val="FF0000"/>
                </a:solidFill>
                <a:latin typeface="微软雅黑" panose="020B0503020204020204" pitchFamily="34" charset="-122"/>
                <a:ea typeface="微软雅黑" panose="020B0503020204020204" pitchFamily="34" charset="-122"/>
              </a:rPr>
              <a:t>E</a:t>
            </a:r>
            <a:r>
              <a:rPr lang="en-US" altLang="zh-CN" b="1" dirty="0" smtClean="0">
                <a:latin typeface="微软雅黑" panose="020B0503020204020204" pitchFamily="34" charset="-122"/>
                <a:ea typeface="微软雅黑" panose="020B0503020204020204" pitchFamily="34" charset="-122"/>
              </a:rPr>
              <a:t>: </a:t>
            </a:r>
            <a:r>
              <a:rPr lang="en-US" altLang="zh-CN" b="1" dirty="0" smtClean="0">
                <a:solidFill>
                  <a:srgbClr val="FF0000"/>
                </a:solidFill>
                <a:latin typeface="微软雅黑" panose="020B0503020204020204" pitchFamily="34" charset="-122"/>
                <a:ea typeface="微软雅黑" panose="020B0503020204020204" pitchFamily="34" charset="-122"/>
              </a:rPr>
              <a:t>E</a:t>
            </a:r>
            <a:r>
              <a:rPr lang="en-US" altLang="zh-CN" b="1" dirty="0" smtClean="0">
                <a:latin typeface="微软雅黑" panose="020B0503020204020204" pitchFamily="34" charset="-122"/>
                <a:ea typeface="微软雅黑" panose="020B0503020204020204" pitchFamily="34" charset="-122"/>
              </a:rPr>
              <a:t>xclusive (</a:t>
            </a:r>
            <a:r>
              <a:rPr lang="zh-CN" altLang="en-US" b="1" dirty="0" smtClean="0">
                <a:latin typeface="微软雅黑" panose="020B0503020204020204" pitchFamily="34" charset="-122"/>
                <a:ea typeface="微软雅黑" panose="020B0503020204020204" pitchFamily="34" charset="-122"/>
              </a:rPr>
              <a:t>独占</a:t>
            </a:r>
            <a:r>
              <a:rPr lang="en-US" altLang="zh-CN"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nSpc>
                <a:spcPct val="150000"/>
              </a:lnSpc>
            </a:pPr>
            <a:r>
              <a:rPr lang="en-US" altLang="zh-CN" b="1" dirty="0" smtClean="0">
                <a:solidFill>
                  <a:srgbClr val="FF0000"/>
                </a:solidFill>
                <a:latin typeface="微软雅黑" panose="020B0503020204020204" pitchFamily="34" charset="-122"/>
                <a:ea typeface="微软雅黑" panose="020B0503020204020204" pitchFamily="34" charset="-122"/>
              </a:rPr>
              <a:t>S</a:t>
            </a:r>
            <a:r>
              <a:rPr lang="en-US" altLang="zh-CN" b="1" dirty="0" smtClean="0">
                <a:latin typeface="微软雅黑" panose="020B0503020204020204" pitchFamily="34" charset="-122"/>
                <a:ea typeface="微软雅黑" panose="020B0503020204020204" pitchFamily="34" charset="-122"/>
              </a:rPr>
              <a:t>: </a:t>
            </a:r>
            <a:r>
              <a:rPr lang="en-US" altLang="zh-CN" b="1" dirty="0" smtClean="0">
                <a:solidFill>
                  <a:srgbClr val="FF0000"/>
                </a:solidFill>
                <a:latin typeface="微软雅黑" panose="020B0503020204020204" pitchFamily="34" charset="-122"/>
                <a:ea typeface="微软雅黑" panose="020B0503020204020204" pitchFamily="34" charset="-122"/>
              </a:rPr>
              <a:t>S</a:t>
            </a:r>
            <a:r>
              <a:rPr lang="en-US" altLang="zh-CN" b="1" dirty="0" smtClean="0">
                <a:latin typeface="微软雅黑" panose="020B0503020204020204" pitchFamily="34" charset="-122"/>
                <a:ea typeface="微软雅黑" panose="020B0503020204020204" pitchFamily="34" charset="-122"/>
              </a:rPr>
              <a:t>hared </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共享</a:t>
            </a:r>
            <a:r>
              <a:rPr lang="en-US" altLang="zh-CN"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nSpc>
                <a:spcPct val="150000"/>
              </a:lnSpc>
            </a:pPr>
            <a:r>
              <a:rPr lang="en-US" altLang="zh-CN" b="1" dirty="0" smtClean="0">
                <a:solidFill>
                  <a:srgbClr val="FF0000"/>
                </a:solidFill>
                <a:latin typeface="微软雅黑" panose="020B0503020204020204" pitchFamily="34" charset="-122"/>
                <a:ea typeface="微软雅黑" panose="020B0503020204020204" pitchFamily="34" charset="-122"/>
              </a:rPr>
              <a:t>I</a:t>
            </a:r>
            <a:r>
              <a:rPr lang="en-US" altLang="zh-CN" b="1" dirty="0" smtClean="0">
                <a:latin typeface="微软雅黑" panose="020B0503020204020204" pitchFamily="34" charset="-122"/>
                <a:ea typeface="微软雅黑" panose="020B0503020204020204" pitchFamily="34" charset="-122"/>
              </a:rPr>
              <a:t>: </a:t>
            </a:r>
            <a:r>
              <a:rPr lang="en-US" altLang="zh-CN" b="1" dirty="0" smtClean="0">
                <a:solidFill>
                  <a:srgbClr val="FF0000"/>
                </a:solidFill>
                <a:latin typeface="微软雅黑" panose="020B0503020204020204" pitchFamily="34" charset="-122"/>
                <a:ea typeface="微软雅黑" panose="020B0503020204020204" pitchFamily="34" charset="-122"/>
              </a:rPr>
              <a:t>I</a:t>
            </a:r>
            <a:r>
              <a:rPr lang="en-US" altLang="zh-CN" b="1" dirty="0" smtClean="0">
                <a:latin typeface="微软雅黑" panose="020B0503020204020204" pitchFamily="34" charset="-122"/>
                <a:ea typeface="微软雅黑" panose="020B0503020204020204" pitchFamily="34" charset="-122"/>
              </a:rPr>
              <a:t>nvalid (</a:t>
            </a:r>
            <a:r>
              <a:rPr lang="zh-CN" altLang="en-US" b="1" dirty="0">
                <a:latin typeface="微软雅黑" panose="020B0503020204020204" pitchFamily="34" charset="-122"/>
                <a:ea typeface="微软雅黑" panose="020B0503020204020204" pitchFamily="34" charset="-122"/>
              </a:rPr>
              <a:t>失效</a:t>
            </a:r>
            <a:r>
              <a:rPr lang="en-US" altLang="zh-CN"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p:txBody>
      </p:sp>
      <p:sp>
        <p:nvSpPr>
          <p:cNvPr id="34" name="矩形 33"/>
          <p:cNvSpPr/>
          <p:nvPr/>
        </p:nvSpPr>
        <p:spPr>
          <a:xfrm>
            <a:off x="5193416" y="5565958"/>
            <a:ext cx="1087157" cy="369332"/>
          </a:xfrm>
          <a:prstGeom prst="rect">
            <a:avLst/>
          </a:prstGeom>
        </p:spPr>
        <p:txBody>
          <a:bodyPr wrap="none">
            <a:spAutoFit/>
          </a:bodyPr>
          <a:lstStyle/>
          <a:p>
            <a:r>
              <a:rPr lang="en-US" altLang="zh-CN" b="1" dirty="0" smtClean="0">
                <a:latin typeface="微软雅黑" panose="020B0503020204020204" pitchFamily="34" charset="-122"/>
                <a:ea typeface="微软雅黑" panose="020B0503020204020204" pitchFamily="34" charset="-122"/>
              </a:rPr>
              <a:t>Cache 0</a:t>
            </a:r>
            <a:endParaRPr lang="zh-CN" altLang="en-US" dirty="0"/>
          </a:p>
        </p:txBody>
      </p:sp>
      <p:sp>
        <p:nvSpPr>
          <p:cNvPr id="35" name="矩形 34"/>
          <p:cNvSpPr/>
          <p:nvPr/>
        </p:nvSpPr>
        <p:spPr>
          <a:xfrm>
            <a:off x="8022733" y="5580689"/>
            <a:ext cx="1087157" cy="369332"/>
          </a:xfrm>
          <a:prstGeom prst="rect">
            <a:avLst/>
          </a:prstGeom>
        </p:spPr>
        <p:txBody>
          <a:bodyPr wrap="none">
            <a:spAutoFit/>
          </a:bodyPr>
          <a:lstStyle/>
          <a:p>
            <a:r>
              <a:rPr lang="en-US" altLang="zh-CN" b="1" dirty="0" smtClean="0">
                <a:latin typeface="微软雅黑" panose="020B0503020204020204" pitchFamily="34" charset="-122"/>
                <a:ea typeface="微软雅黑" panose="020B0503020204020204" pitchFamily="34" charset="-122"/>
              </a:rPr>
              <a:t>Cache 1</a:t>
            </a:r>
            <a:endParaRPr lang="zh-CN" altLang="en-US" dirty="0"/>
          </a:p>
        </p:txBody>
      </p:sp>
      <p:cxnSp>
        <p:nvCxnSpPr>
          <p:cNvPr id="5" name="直接箭头连接符 4"/>
          <p:cNvCxnSpPr/>
          <p:nvPr/>
        </p:nvCxnSpPr>
        <p:spPr>
          <a:xfrm flipV="1">
            <a:off x="7502090" y="5328003"/>
            <a:ext cx="0" cy="687468"/>
          </a:xfrm>
          <a:prstGeom prst="straightConnector1">
            <a:avLst/>
          </a:prstGeom>
          <a:ln>
            <a:solidFill>
              <a:srgbClr val="1B1BF7"/>
            </a:solidFill>
            <a:tailEnd type="triangle"/>
          </a:ln>
        </p:spPr>
        <p:style>
          <a:lnRef idx="3">
            <a:schemeClr val="accent5"/>
          </a:lnRef>
          <a:fillRef idx="0">
            <a:schemeClr val="accent5"/>
          </a:fillRef>
          <a:effectRef idx="2">
            <a:schemeClr val="accent5"/>
          </a:effectRef>
          <a:fontRef idx="minor">
            <a:schemeClr val="tx1"/>
          </a:fontRef>
        </p:style>
      </p:cxnSp>
      <p:cxnSp>
        <p:nvCxnSpPr>
          <p:cNvPr id="37" name="直接箭头连接符 36"/>
          <p:cNvCxnSpPr/>
          <p:nvPr/>
        </p:nvCxnSpPr>
        <p:spPr>
          <a:xfrm>
            <a:off x="4578367" y="3725903"/>
            <a:ext cx="0" cy="872476"/>
          </a:xfrm>
          <a:prstGeom prst="straightConnector1">
            <a:avLst/>
          </a:prstGeom>
          <a:ln>
            <a:solidFill>
              <a:srgbClr val="1B1BF7"/>
            </a:solidFill>
            <a:tailEnd type="triangle"/>
          </a:ln>
        </p:spPr>
        <p:style>
          <a:lnRef idx="3">
            <a:schemeClr val="accent5"/>
          </a:lnRef>
          <a:fillRef idx="0">
            <a:schemeClr val="accent5"/>
          </a:fillRef>
          <a:effectRef idx="2">
            <a:schemeClr val="accent5"/>
          </a:effectRef>
          <a:fontRef idx="minor">
            <a:schemeClr val="tx1"/>
          </a:fontRef>
        </p:style>
      </p:cxnSp>
      <p:cxnSp>
        <p:nvCxnSpPr>
          <p:cNvPr id="39" name="直接箭头连接符 38"/>
          <p:cNvCxnSpPr/>
          <p:nvPr/>
        </p:nvCxnSpPr>
        <p:spPr>
          <a:xfrm flipH="1">
            <a:off x="6070973" y="3639508"/>
            <a:ext cx="1417839" cy="9143"/>
          </a:xfrm>
          <a:prstGeom prst="straightConnector1">
            <a:avLst/>
          </a:prstGeom>
          <a:ln>
            <a:solidFill>
              <a:srgbClr val="1B1BF7"/>
            </a:solidFill>
            <a:tailEnd type="triangle"/>
          </a:ln>
        </p:spPr>
        <p:style>
          <a:lnRef idx="3">
            <a:schemeClr val="accent5"/>
          </a:lnRef>
          <a:fillRef idx="0">
            <a:schemeClr val="accent5"/>
          </a:fillRef>
          <a:effectRef idx="2">
            <a:schemeClr val="accent5"/>
          </a:effectRef>
          <a:fontRef idx="minor">
            <a:schemeClr val="tx1"/>
          </a:fontRef>
        </p:style>
      </p:cxnSp>
      <p:cxnSp>
        <p:nvCxnSpPr>
          <p:cNvPr id="43" name="直接箭头连接符 42"/>
          <p:cNvCxnSpPr/>
          <p:nvPr/>
        </p:nvCxnSpPr>
        <p:spPr>
          <a:xfrm flipV="1">
            <a:off x="6124110" y="2357742"/>
            <a:ext cx="8275" cy="1193109"/>
          </a:xfrm>
          <a:prstGeom prst="straightConnector1">
            <a:avLst/>
          </a:prstGeom>
          <a:ln>
            <a:solidFill>
              <a:srgbClr val="1B1BF7"/>
            </a:solidFill>
            <a:tailEnd type="triangle"/>
          </a:ln>
        </p:spPr>
        <p:style>
          <a:lnRef idx="3">
            <a:schemeClr val="accent5"/>
          </a:lnRef>
          <a:fillRef idx="0">
            <a:schemeClr val="accent5"/>
          </a:fillRef>
          <a:effectRef idx="2">
            <a:schemeClr val="accent5"/>
          </a:effectRef>
          <a:fontRef idx="minor">
            <a:schemeClr val="tx1"/>
          </a:fontRef>
        </p:style>
      </p:cxnSp>
      <p:cxnSp>
        <p:nvCxnSpPr>
          <p:cNvPr id="45" name="直接箭头连接符 44"/>
          <p:cNvCxnSpPr/>
          <p:nvPr/>
        </p:nvCxnSpPr>
        <p:spPr>
          <a:xfrm flipH="1" flipV="1">
            <a:off x="7100748" y="2018272"/>
            <a:ext cx="7747" cy="1065925"/>
          </a:xfrm>
          <a:prstGeom prst="straightConnector1">
            <a:avLst/>
          </a:prstGeom>
          <a:ln>
            <a:solidFill>
              <a:srgbClr val="FF0000"/>
            </a:solidFill>
            <a:tailEnd type="triangle"/>
          </a:ln>
        </p:spPr>
        <p:style>
          <a:lnRef idx="3">
            <a:schemeClr val="accent5"/>
          </a:lnRef>
          <a:fillRef idx="0">
            <a:schemeClr val="accent5"/>
          </a:fillRef>
          <a:effectRef idx="2">
            <a:schemeClr val="accent5"/>
          </a:effectRef>
          <a:fontRef idx="minor">
            <a:schemeClr val="tx1"/>
          </a:fontRef>
        </p:style>
      </p:cxnSp>
      <p:cxnSp>
        <p:nvCxnSpPr>
          <p:cNvPr id="48" name="直接箭头连接符 47"/>
          <p:cNvCxnSpPr/>
          <p:nvPr/>
        </p:nvCxnSpPr>
        <p:spPr>
          <a:xfrm>
            <a:off x="5446910" y="3130448"/>
            <a:ext cx="1673923" cy="4648"/>
          </a:xfrm>
          <a:prstGeom prst="straightConnector1">
            <a:avLst/>
          </a:prstGeom>
          <a:ln>
            <a:solidFill>
              <a:srgbClr val="FF0000"/>
            </a:solidFill>
            <a:tailEnd type="triangle"/>
          </a:ln>
        </p:spPr>
        <p:style>
          <a:lnRef idx="3">
            <a:schemeClr val="accent5"/>
          </a:lnRef>
          <a:fillRef idx="0">
            <a:schemeClr val="accent5"/>
          </a:fillRef>
          <a:effectRef idx="2">
            <a:schemeClr val="accent5"/>
          </a:effectRef>
          <a:fontRef idx="minor">
            <a:schemeClr val="tx1"/>
          </a:fontRef>
        </p:style>
      </p:cxnSp>
      <p:cxnSp>
        <p:nvCxnSpPr>
          <p:cNvPr id="51" name="直接箭头连接符 50"/>
          <p:cNvCxnSpPr>
            <a:endCxn id="23" idx="3"/>
          </p:cNvCxnSpPr>
          <p:nvPr/>
        </p:nvCxnSpPr>
        <p:spPr>
          <a:xfrm flipH="1" flipV="1">
            <a:off x="5468121" y="3184907"/>
            <a:ext cx="3058" cy="1377282"/>
          </a:xfrm>
          <a:prstGeom prst="straightConnector1">
            <a:avLst/>
          </a:prstGeom>
          <a:ln>
            <a:solidFill>
              <a:srgbClr val="FF0000"/>
            </a:solidFill>
            <a:tailEnd type="triangle"/>
          </a:ln>
        </p:spPr>
        <p:style>
          <a:lnRef idx="3">
            <a:schemeClr val="accent5"/>
          </a:lnRef>
          <a:fillRef idx="0">
            <a:schemeClr val="accent5"/>
          </a:fillRef>
          <a:effectRef idx="2">
            <a:schemeClr val="accent5"/>
          </a:effectRef>
          <a:fontRef idx="minor">
            <a:schemeClr val="tx1"/>
          </a:fontRef>
        </p:style>
      </p:cxnSp>
      <p:cxnSp>
        <p:nvCxnSpPr>
          <p:cNvPr id="53" name="直接箭头连接符 52"/>
          <p:cNvCxnSpPr/>
          <p:nvPr/>
        </p:nvCxnSpPr>
        <p:spPr>
          <a:xfrm flipH="1" flipV="1">
            <a:off x="3926404" y="4152354"/>
            <a:ext cx="1804" cy="498884"/>
          </a:xfrm>
          <a:prstGeom prst="straightConnector1">
            <a:avLst/>
          </a:prstGeom>
          <a:ln>
            <a:solidFill>
              <a:srgbClr val="00B050"/>
            </a:solidFill>
            <a:tailEnd type="triangle"/>
          </a:ln>
        </p:spPr>
        <p:style>
          <a:lnRef idx="3">
            <a:schemeClr val="accent5"/>
          </a:lnRef>
          <a:fillRef idx="0">
            <a:schemeClr val="accent5"/>
          </a:fillRef>
          <a:effectRef idx="2">
            <a:schemeClr val="accent5"/>
          </a:effectRef>
          <a:fontRef idx="minor">
            <a:schemeClr val="tx1"/>
          </a:fontRef>
        </p:style>
      </p:cxnSp>
      <p:sp>
        <p:nvSpPr>
          <p:cNvPr id="56" name="矩形 55"/>
          <p:cNvSpPr/>
          <p:nvPr/>
        </p:nvSpPr>
        <p:spPr>
          <a:xfrm>
            <a:off x="4455854" y="4656248"/>
            <a:ext cx="319318" cy="369332"/>
          </a:xfrm>
          <a:prstGeom prst="rect">
            <a:avLst/>
          </a:prstGeom>
        </p:spPr>
        <p:txBody>
          <a:bodyPr wrap="none">
            <a:spAutoFit/>
          </a:bodyPr>
          <a:lstStyle/>
          <a:p>
            <a:r>
              <a:rPr lang="en-US" altLang="zh-CN" b="1" dirty="0" smtClean="0">
                <a:latin typeface="微软雅黑" panose="020B0503020204020204" pitchFamily="34" charset="-122"/>
                <a:ea typeface="微软雅黑" panose="020B0503020204020204" pitchFamily="34" charset="-122"/>
              </a:rPr>
              <a:t>x</a:t>
            </a:r>
            <a:endParaRPr lang="zh-CN" altLang="en-US" dirty="0"/>
          </a:p>
        </p:txBody>
      </p:sp>
      <p:cxnSp>
        <p:nvCxnSpPr>
          <p:cNvPr id="60" name="直接箭头连接符 59"/>
          <p:cNvCxnSpPr/>
          <p:nvPr/>
        </p:nvCxnSpPr>
        <p:spPr>
          <a:xfrm flipH="1">
            <a:off x="7916674" y="5297579"/>
            <a:ext cx="2425" cy="748315"/>
          </a:xfrm>
          <a:prstGeom prst="straightConnector1">
            <a:avLst/>
          </a:prstGeom>
          <a:ln>
            <a:solidFill>
              <a:srgbClr val="FF0000"/>
            </a:solidFill>
            <a:tailEnd type="triangle"/>
          </a:ln>
        </p:spPr>
        <p:style>
          <a:lnRef idx="3">
            <a:schemeClr val="accent5"/>
          </a:lnRef>
          <a:fillRef idx="0">
            <a:schemeClr val="accent5"/>
          </a:fillRef>
          <a:effectRef idx="2">
            <a:schemeClr val="accent5"/>
          </a:effectRef>
          <a:fontRef idx="minor">
            <a:schemeClr val="tx1"/>
          </a:fontRef>
        </p:style>
      </p:cxnSp>
      <p:sp>
        <p:nvSpPr>
          <p:cNvPr id="62" name="矩形 61"/>
          <p:cNvSpPr/>
          <p:nvPr/>
        </p:nvSpPr>
        <p:spPr>
          <a:xfrm>
            <a:off x="6714240" y="4625619"/>
            <a:ext cx="184731" cy="369332"/>
          </a:xfrm>
          <a:prstGeom prst="rect">
            <a:avLst/>
          </a:prstGeom>
        </p:spPr>
        <p:txBody>
          <a:bodyPr wrap="none">
            <a:spAutoFit/>
          </a:bodyPr>
          <a:lstStyle/>
          <a:p>
            <a:endParaRPr lang="zh-CN" altLang="en-US" dirty="0"/>
          </a:p>
        </p:txBody>
      </p:sp>
      <p:sp>
        <p:nvSpPr>
          <p:cNvPr id="63" name="矩形 62"/>
          <p:cNvSpPr/>
          <p:nvPr/>
        </p:nvSpPr>
        <p:spPr>
          <a:xfrm>
            <a:off x="7390377" y="4625619"/>
            <a:ext cx="319318" cy="369332"/>
          </a:xfrm>
          <a:prstGeom prst="rect">
            <a:avLst/>
          </a:prstGeom>
        </p:spPr>
        <p:txBody>
          <a:bodyPr wrap="none">
            <a:spAutoFit/>
          </a:bodyPr>
          <a:lstStyle/>
          <a:p>
            <a:r>
              <a:rPr lang="en-US" altLang="zh-CN" b="1" dirty="0" smtClean="0">
                <a:latin typeface="微软雅黑" panose="020B0503020204020204" pitchFamily="34" charset="-122"/>
                <a:ea typeface="微软雅黑" panose="020B0503020204020204" pitchFamily="34" charset="-122"/>
              </a:rPr>
              <a:t>x</a:t>
            </a:r>
            <a:endParaRPr lang="zh-CN" altLang="en-US" dirty="0"/>
          </a:p>
        </p:txBody>
      </p:sp>
      <p:cxnSp>
        <p:nvCxnSpPr>
          <p:cNvPr id="65" name="直接箭头连接符 64"/>
          <p:cNvCxnSpPr/>
          <p:nvPr/>
        </p:nvCxnSpPr>
        <p:spPr>
          <a:xfrm flipH="1" flipV="1">
            <a:off x="4578367" y="3634359"/>
            <a:ext cx="1482185" cy="10298"/>
          </a:xfrm>
          <a:prstGeom prst="straightConnector1">
            <a:avLst/>
          </a:prstGeom>
          <a:ln>
            <a:solidFill>
              <a:srgbClr val="1B1BF7"/>
            </a:solidFill>
            <a:tailEnd type="triangle"/>
          </a:ln>
        </p:spPr>
        <p:style>
          <a:lnRef idx="3">
            <a:schemeClr val="accent5"/>
          </a:lnRef>
          <a:fillRef idx="0">
            <a:schemeClr val="accent5"/>
          </a:fillRef>
          <a:effectRef idx="2">
            <a:schemeClr val="accent5"/>
          </a:effectRef>
          <a:fontRef idx="minor">
            <a:schemeClr val="tx1"/>
          </a:fontRef>
        </p:style>
      </p:cxnSp>
      <p:cxnSp>
        <p:nvCxnSpPr>
          <p:cNvPr id="66" name="直接箭头连接符 65"/>
          <p:cNvCxnSpPr/>
          <p:nvPr/>
        </p:nvCxnSpPr>
        <p:spPr>
          <a:xfrm flipH="1" flipV="1">
            <a:off x="7528030" y="3690244"/>
            <a:ext cx="1846" cy="942345"/>
          </a:xfrm>
          <a:prstGeom prst="straightConnector1">
            <a:avLst/>
          </a:prstGeom>
          <a:ln>
            <a:solidFill>
              <a:srgbClr val="1B1BF7"/>
            </a:solidFill>
            <a:tailEnd type="triangle"/>
          </a:ln>
        </p:spPr>
        <p:style>
          <a:lnRef idx="3">
            <a:schemeClr val="accent5"/>
          </a:lnRef>
          <a:fillRef idx="0">
            <a:schemeClr val="accent5"/>
          </a:fillRef>
          <a:effectRef idx="2">
            <a:schemeClr val="accent5"/>
          </a:effectRef>
          <a:fontRef idx="minor">
            <a:schemeClr val="tx1"/>
          </a:fontRef>
        </p:style>
      </p:cxnSp>
      <p:cxnSp>
        <p:nvCxnSpPr>
          <p:cNvPr id="67" name="直接箭头连接符 66"/>
          <p:cNvCxnSpPr/>
          <p:nvPr/>
        </p:nvCxnSpPr>
        <p:spPr>
          <a:xfrm flipV="1">
            <a:off x="3959099" y="4120232"/>
            <a:ext cx="2796107" cy="9493"/>
          </a:xfrm>
          <a:prstGeom prst="straightConnector1">
            <a:avLst/>
          </a:prstGeom>
          <a:ln>
            <a:solidFill>
              <a:srgbClr val="00B050"/>
            </a:solidFill>
            <a:tailEnd type="triangle"/>
          </a:ln>
        </p:spPr>
        <p:style>
          <a:lnRef idx="3">
            <a:schemeClr val="accent5"/>
          </a:lnRef>
          <a:fillRef idx="0">
            <a:schemeClr val="accent5"/>
          </a:fillRef>
          <a:effectRef idx="2">
            <a:schemeClr val="accent5"/>
          </a:effectRef>
          <a:fontRef idx="minor">
            <a:schemeClr val="tx1"/>
          </a:fontRef>
        </p:style>
      </p:cxnSp>
      <p:cxnSp>
        <p:nvCxnSpPr>
          <p:cNvPr id="68" name="直接箭头连接符 67"/>
          <p:cNvCxnSpPr/>
          <p:nvPr/>
        </p:nvCxnSpPr>
        <p:spPr>
          <a:xfrm flipH="1">
            <a:off x="6838971" y="4121826"/>
            <a:ext cx="12869" cy="471231"/>
          </a:xfrm>
          <a:prstGeom prst="straightConnector1">
            <a:avLst/>
          </a:prstGeom>
          <a:ln>
            <a:solidFill>
              <a:srgbClr val="00B050"/>
            </a:solidFill>
            <a:tailEnd type="triangle"/>
          </a:ln>
        </p:spPr>
        <p:style>
          <a:lnRef idx="3">
            <a:schemeClr val="accent5"/>
          </a:lnRef>
          <a:fillRef idx="0">
            <a:schemeClr val="accent5"/>
          </a:fillRef>
          <a:effectRef idx="2">
            <a:schemeClr val="accent5"/>
          </a:effectRef>
          <a:fontRef idx="minor">
            <a:schemeClr val="tx1"/>
          </a:fontRef>
        </p:style>
      </p:cxnSp>
      <p:sp>
        <p:nvSpPr>
          <p:cNvPr id="46" name="矩形 45"/>
          <p:cNvSpPr/>
          <p:nvPr/>
        </p:nvSpPr>
        <p:spPr>
          <a:xfrm>
            <a:off x="5968070" y="1738338"/>
            <a:ext cx="346569" cy="369332"/>
          </a:xfrm>
          <a:prstGeom prst="rect">
            <a:avLst/>
          </a:prstGeom>
        </p:spPr>
        <p:txBody>
          <a:bodyPr wrap="none">
            <a:spAutoFit/>
          </a:bodyPr>
          <a:lstStyle/>
          <a:p>
            <a:pPr algn="ctr"/>
            <a:r>
              <a:rPr lang="en-US" altLang="zh-CN" b="1" dirty="0" smtClean="0">
                <a:latin typeface="微软雅黑" panose="020B0503020204020204" pitchFamily="34" charset="-122"/>
                <a:ea typeface="微软雅黑" panose="020B0503020204020204" pitchFamily="34" charset="-122"/>
              </a:rPr>
              <a:t>X</a:t>
            </a:r>
            <a:endParaRPr lang="zh-CN" altLang="en-US" b="1" dirty="0">
              <a:latin typeface="微软雅黑" panose="020B0503020204020204" pitchFamily="34" charset="-122"/>
              <a:ea typeface="微软雅黑" panose="020B0503020204020204" pitchFamily="34" charset="-122"/>
            </a:endParaRPr>
          </a:p>
        </p:txBody>
      </p:sp>
      <p:sp>
        <p:nvSpPr>
          <p:cNvPr id="73" name="矩形 72"/>
          <p:cNvSpPr/>
          <p:nvPr/>
        </p:nvSpPr>
        <p:spPr>
          <a:xfrm>
            <a:off x="5304454" y="4665721"/>
            <a:ext cx="327334" cy="369332"/>
          </a:xfrm>
          <a:prstGeom prst="rect">
            <a:avLst/>
          </a:prstGeom>
        </p:spPr>
        <p:txBody>
          <a:bodyPr wrap="none">
            <a:spAutoFit/>
          </a:bodyPr>
          <a:lstStyle/>
          <a:p>
            <a:r>
              <a:rPr lang="en-US" altLang="zh-CN" b="1" dirty="0" smtClean="0">
                <a:latin typeface="微软雅黑" panose="020B0503020204020204" pitchFamily="34" charset="-122"/>
                <a:ea typeface="微软雅黑" panose="020B0503020204020204" pitchFamily="34" charset="-122"/>
              </a:rPr>
              <a:t>5</a:t>
            </a:r>
            <a:endParaRPr lang="zh-CN" altLang="en-US" dirty="0"/>
          </a:p>
        </p:txBody>
      </p:sp>
      <p:sp>
        <p:nvSpPr>
          <p:cNvPr id="69" name="矩形 68"/>
          <p:cNvSpPr/>
          <p:nvPr/>
        </p:nvSpPr>
        <p:spPr>
          <a:xfrm>
            <a:off x="3810258" y="4632118"/>
            <a:ext cx="316112" cy="369332"/>
          </a:xfrm>
          <a:prstGeom prst="rect">
            <a:avLst/>
          </a:prstGeom>
        </p:spPr>
        <p:txBody>
          <a:bodyPr wrap="square">
            <a:spAutoFit/>
          </a:bodyPr>
          <a:lstStyle/>
          <a:p>
            <a:r>
              <a:rPr lang="en-US" altLang="zh-CN" b="1" dirty="0" smtClean="0">
                <a:latin typeface="微软雅黑" panose="020B0503020204020204" pitchFamily="34" charset="-122"/>
                <a:ea typeface="微软雅黑" panose="020B0503020204020204" pitchFamily="34" charset="-122"/>
              </a:rPr>
              <a:t>S</a:t>
            </a:r>
            <a:endParaRPr lang="zh-CN" altLang="en-US" dirty="0"/>
          </a:p>
        </p:txBody>
      </p:sp>
      <p:cxnSp>
        <p:nvCxnSpPr>
          <p:cNvPr id="72" name="直接箭头连接符 71"/>
          <p:cNvCxnSpPr/>
          <p:nvPr/>
        </p:nvCxnSpPr>
        <p:spPr>
          <a:xfrm flipV="1">
            <a:off x="7174230" y="3126384"/>
            <a:ext cx="1228414" cy="4064"/>
          </a:xfrm>
          <a:prstGeom prst="straightConnector1">
            <a:avLst/>
          </a:prstGeom>
          <a:ln>
            <a:solidFill>
              <a:srgbClr val="FF0000"/>
            </a:solidFill>
            <a:tailEnd type="triangle"/>
          </a:ln>
        </p:spPr>
        <p:style>
          <a:lnRef idx="3">
            <a:schemeClr val="accent5"/>
          </a:lnRef>
          <a:fillRef idx="0">
            <a:schemeClr val="accent5"/>
          </a:fillRef>
          <a:effectRef idx="2">
            <a:schemeClr val="accent5"/>
          </a:effectRef>
          <a:fontRef idx="minor">
            <a:schemeClr val="tx1"/>
          </a:fontRef>
        </p:style>
      </p:cxnSp>
      <p:cxnSp>
        <p:nvCxnSpPr>
          <p:cNvPr id="74" name="直接箭头连接符 73"/>
          <p:cNvCxnSpPr>
            <a:stCxn id="17" idx="3"/>
            <a:endCxn id="17" idx="7"/>
          </p:cNvCxnSpPr>
          <p:nvPr/>
        </p:nvCxnSpPr>
        <p:spPr>
          <a:xfrm>
            <a:off x="8367573" y="3195213"/>
            <a:ext cx="0" cy="1403166"/>
          </a:xfrm>
          <a:prstGeom prst="straightConnector1">
            <a:avLst/>
          </a:prstGeom>
          <a:ln>
            <a:solidFill>
              <a:srgbClr val="FF0000"/>
            </a:solidFill>
            <a:tailEnd type="triangle"/>
          </a:ln>
        </p:spPr>
        <p:style>
          <a:lnRef idx="3">
            <a:schemeClr val="accent5"/>
          </a:lnRef>
          <a:fillRef idx="0">
            <a:schemeClr val="accent5"/>
          </a:fillRef>
          <a:effectRef idx="2">
            <a:schemeClr val="accent5"/>
          </a:effectRef>
          <a:fontRef idx="minor">
            <a:schemeClr val="tx1"/>
          </a:fontRef>
        </p:style>
      </p:cxnSp>
      <p:sp>
        <p:nvSpPr>
          <p:cNvPr id="75" name="矩形 74"/>
          <p:cNvSpPr/>
          <p:nvPr/>
        </p:nvSpPr>
        <p:spPr>
          <a:xfrm>
            <a:off x="6738225" y="4605402"/>
            <a:ext cx="259950" cy="369332"/>
          </a:xfrm>
          <a:prstGeom prst="rect">
            <a:avLst/>
          </a:prstGeom>
        </p:spPr>
        <p:txBody>
          <a:bodyPr wrap="square">
            <a:spAutoFit/>
          </a:bodyPr>
          <a:lstStyle/>
          <a:p>
            <a:r>
              <a:rPr lang="en-US" altLang="zh-CN" b="1" dirty="0" smtClean="0">
                <a:latin typeface="微软雅黑" panose="020B0503020204020204" pitchFamily="34" charset="-122"/>
                <a:ea typeface="微软雅黑" panose="020B0503020204020204" pitchFamily="34" charset="-122"/>
              </a:rPr>
              <a:t>S</a:t>
            </a:r>
            <a:endParaRPr lang="zh-CN" altLang="en-US" dirty="0"/>
          </a:p>
        </p:txBody>
      </p:sp>
      <p:sp>
        <p:nvSpPr>
          <p:cNvPr id="76" name="矩形 75"/>
          <p:cNvSpPr/>
          <p:nvPr/>
        </p:nvSpPr>
        <p:spPr>
          <a:xfrm>
            <a:off x="6967561" y="1738507"/>
            <a:ext cx="327333" cy="369332"/>
          </a:xfrm>
          <a:prstGeom prst="rect">
            <a:avLst/>
          </a:prstGeom>
        </p:spPr>
        <p:txBody>
          <a:bodyPr wrap="square">
            <a:spAutoFit/>
          </a:bodyPr>
          <a:lstStyle/>
          <a:p>
            <a:pPr algn="ctr"/>
            <a:r>
              <a:rPr lang="en-US" altLang="zh-CN" b="1" dirty="0" smtClean="0">
                <a:latin typeface="微软雅黑" panose="020B0503020204020204" pitchFamily="34" charset="-122"/>
                <a:ea typeface="微软雅黑" panose="020B0503020204020204" pitchFamily="34" charset="-122"/>
              </a:rPr>
              <a:t>5</a:t>
            </a:r>
            <a:endParaRPr lang="zh-CN" altLang="en-US" b="1" dirty="0">
              <a:latin typeface="微软雅黑" panose="020B0503020204020204" pitchFamily="34" charset="-122"/>
              <a:ea typeface="微软雅黑" panose="020B0503020204020204" pitchFamily="34" charset="-122"/>
            </a:endParaRPr>
          </a:p>
        </p:txBody>
      </p:sp>
      <p:sp>
        <p:nvSpPr>
          <p:cNvPr id="77" name="矩形 76"/>
          <p:cNvSpPr/>
          <p:nvPr/>
        </p:nvSpPr>
        <p:spPr>
          <a:xfrm>
            <a:off x="8229452" y="4632415"/>
            <a:ext cx="327334" cy="369332"/>
          </a:xfrm>
          <a:prstGeom prst="rect">
            <a:avLst/>
          </a:prstGeom>
        </p:spPr>
        <p:txBody>
          <a:bodyPr wrap="none">
            <a:spAutoFit/>
          </a:bodyPr>
          <a:lstStyle/>
          <a:p>
            <a:r>
              <a:rPr lang="en-US" altLang="zh-CN" b="1" dirty="0" smtClean="0">
                <a:latin typeface="微软雅黑" panose="020B0503020204020204" pitchFamily="34" charset="-122"/>
                <a:ea typeface="微软雅黑" panose="020B0503020204020204" pitchFamily="34" charset="-122"/>
              </a:rPr>
              <a:t>5</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fade">
                                      <p:cBhvr>
                                        <p:cTn id="12" dur="500"/>
                                        <p:tgtEl>
                                          <p:spTgt spid="66"/>
                                        </p:tgtEl>
                                      </p:cBhvr>
                                    </p:animEffect>
                                  </p:childTnLst>
                                </p:cTn>
                              </p:par>
                              <p:par>
                                <p:cTn id="13" presetID="10"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500"/>
                                        <p:tgtEl>
                                          <p:spTgt spid="65"/>
                                        </p:tgtEl>
                                      </p:cBhvr>
                                    </p:animEffect>
                                  </p:childTnLst>
                                </p:cTn>
                              </p:par>
                              <p:par>
                                <p:cTn id="21" presetID="10"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9"/>
                                        </p:tgtEl>
                                        <p:attrNameLst>
                                          <p:attrName>style.visibility</p:attrName>
                                        </p:attrNameLst>
                                      </p:cBhvr>
                                      <p:to>
                                        <p:strVal val="visible"/>
                                      </p:to>
                                    </p:set>
                                    <p:animEffect transition="in" filter="fade">
                                      <p:cBhvr>
                                        <p:cTn id="28" dur="500"/>
                                        <p:tgtEl>
                                          <p:spTgt spid="6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fade">
                                      <p:cBhvr>
                                        <p:cTn id="33" dur="500"/>
                                        <p:tgtEl>
                                          <p:spTgt spid="51"/>
                                        </p:tgtEl>
                                      </p:cBhvr>
                                    </p:animEffect>
                                  </p:childTnLst>
                                </p:cTn>
                              </p:par>
                              <p:par>
                                <p:cTn id="34" presetID="10" presetClass="entr" presetSubtype="0" fill="hold" nodeType="with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500"/>
                                        <p:tgtEl>
                                          <p:spTgt spid="48"/>
                                        </p:tgtEl>
                                      </p:cBhvr>
                                    </p:animEffect>
                                  </p:childTnLst>
                                </p:cTn>
                              </p:par>
                              <p:par>
                                <p:cTn id="37" presetID="10" presetClass="entr" presetSubtype="0" fill="hold" nodeType="withEffect">
                                  <p:stCondLst>
                                    <p:cond delay="0"/>
                                  </p:stCondLst>
                                  <p:childTnLst>
                                    <p:set>
                                      <p:cBhvr>
                                        <p:cTn id="38" dur="1" fill="hold">
                                          <p:stCondLst>
                                            <p:cond delay="0"/>
                                          </p:stCondLst>
                                        </p:cTn>
                                        <p:tgtEl>
                                          <p:spTgt spid="72"/>
                                        </p:tgtEl>
                                        <p:attrNameLst>
                                          <p:attrName>style.visibility</p:attrName>
                                        </p:attrNameLst>
                                      </p:cBhvr>
                                      <p:to>
                                        <p:strVal val="visible"/>
                                      </p:to>
                                    </p:set>
                                    <p:animEffect transition="in" filter="fade">
                                      <p:cBhvr>
                                        <p:cTn id="39" dur="500"/>
                                        <p:tgtEl>
                                          <p:spTgt spid="7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fade">
                                      <p:cBhvr>
                                        <p:cTn id="44" dur="500"/>
                                        <p:tgtEl>
                                          <p:spTgt spid="53"/>
                                        </p:tgtEl>
                                      </p:cBhvr>
                                    </p:animEffect>
                                  </p:childTnLst>
                                </p:cTn>
                              </p:par>
                              <p:par>
                                <p:cTn id="45" presetID="10" presetClass="entr" presetSubtype="0" fill="hold" nodeType="withEffect">
                                  <p:stCondLst>
                                    <p:cond delay="0"/>
                                  </p:stCondLst>
                                  <p:childTnLst>
                                    <p:set>
                                      <p:cBhvr>
                                        <p:cTn id="46" dur="1" fill="hold">
                                          <p:stCondLst>
                                            <p:cond delay="0"/>
                                          </p:stCondLst>
                                        </p:cTn>
                                        <p:tgtEl>
                                          <p:spTgt spid="67"/>
                                        </p:tgtEl>
                                        <p:attrNameLst>
                                          <p:attrName>style.visibility</p:attrName>
                                        </p:attrNameLst>
                                      </p:cBhvr>
                                      <p:to>
                                        <p:strVal val="visible"/>
                                      </p:to>
                                    </p:set>
                                    <p:animEffect transition="in" filter="fade">
                                      <p:cBhvr>
                                        <p:cTn id="47" dur="500"/>
                                        <p:tgtEl>
                                          <p:spTgt spid="6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7"/>
                                        </p:tgtEl>
                                        <p:attrNameLst>
                                          <p:attrName>style.visibility</p:attrName>
                                        </p:attrNameLst>
                                      </p:cBhvr>
                                      <p:to>
                                        <p:strVal val="visible"/>
                                      </p:to>
                                    </p:set>
                                    <p:animEffect transition="in" filter="fade">
                                      <p:cBhvr>
                                        <p:cTn id="52" dur="500"/>
                                        <p:tgtEl>
                                          <p:spTgt spid="7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5"/>
                                        </p:tgtEl>
                                        <p:attrNameLst>
                                          <p:attrName>style.visibility</p:attrName>
                                        </p:attrNameLst>
                                      </p:cBhvr>
                                      <p:to>
                                        <p:strVal val="visible"/>
                                      </p:to>
                                    </p:set>
                                    <p:animEffect transition="in" filter="fade">
                                      <p:cBhvr>
                                        <p:cTn id="55" dur="500"/>
                                        <p:tgtEl>
                                          <p:spTgt spid="7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6"/>
                                        </p:tgtEl>
                                        <p:attrNameLst>
                                          <p:attrName>style.visibility</p:attrName>
                                        </p:attrNameLst>
                                      </p:cBhvr>
                                      <p:to>
                                        <p:strVal val="visible"/>
                                      </p:to>
                                    </p:set>
                                    <p:animEffect transition="in" filter="fade">
                                      <p:cBhvr>
                                        <p:cTn id="58" dur="500"/>
                                        <p:tgtEl>
                                          <p:spTgt spid="76"/>
                                        </p:tgtEl>
                                      </p:cBhvr>
                                    </p:animEffect>
                                  </p:childTnLst>
                                </p:cTn>
                              </p:par>
                              <p:par>
                                <p:cTn id="59" presetID="10" presetClass="entr" presetSubtype="0" fill="hold" nodeType="withEffect">
                                  <p:stCondLst>
                                    <p:cond delay="0"/>
                                  </p:stCondLst>
                                  <p:childTnLst>
                                    <p:set>
                                      <p:cBhvr>
                                        <p:cTn id="60" dur="1" fill="hold">
                                          <p:stCondLst>
                                            <p:cond delay="0"/>
                                          </p:stCondLst>
                                        </p:cTn>
                                        <p:tgtEl>
                                          <p:spTgt spid="68"/>
                                        </p:tgtEl>
                                        <p:attrNameLst>
                                          <p:attrName>style.visibility</p:attrName>
                                        </p:attrNameLst>
                                      </p:cBhvr>
                                      <p:to>
                                        <p:strVal val="visible"/>
                                      </p:to>
                                    </p:set>
                                    <p:animEffect transition="in" filter="fade">
                                      <p:cBhvr>
                                        <p:cTn id="61" dur="500"/>
                                        <p:tgtEl>
                                          <p:spTgt spid="68"/>
                                        </p:tgtEl>
                                      </p:cBhvr>
                                    </p:animEffect>
                                  </p:childTnLst>
                                </p:cTn>
                              </p:par>
                              <p:par>
                                <p:cTn id="62" presetID="10" presetClass="entr" presetSubtype="0" fill="hold" nodeType="withEffect">
                                  <p:stCondLst>
                                    <p:cond delay="0"/>
                                  </p:stCondLst>
                                  <p:childTnLst>
                                    <p:set>
                                      <p:cBhvr>
                                        <p:cTn id="63" dur="1" fill="hold">
                                          <p:stCondLst>
                                            <p:cond delay="0"/>
                                          </p:stCondLst>
                                        </p:cTn>
                                        <p:tgtEl>
                                          <p:spTgt spid="43"/>
                                        </p:tgtEl>
                                        <p:attrNameLst>
                                          <p:attrName>style.visibility</p:attrName>
                                        </p:attrNameLst>
                                      </p:cBhvr>
                                      <p:to>
                                        <p:strVal val="visible"/>
                                      </p:to>
                                    </p:set>
                                    <p:animEffect transition="in" filter="fade">
                                      <p:cBhvr>
                                        <p:cTn id="64" dur="500"/>
                                        <p:tgtEl>
                                          <p:spTgt spid="43"/>
                                        </p:tgtEl>
                                      </p:cBhvr>
                                    </p:animEffect>
                                  </p:childTnLst>
                                </p:cTn>
                              </p:par>
                              <p:par>
                                <p:cTn id="65" presetID="10" presetClass="entr" presetSubtype="0" fill="hold" nodeType="with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fade">
                                      <p:cBhvr>
                                        <p:cTn id="67" dur="500"/>
                                        <p:tgtEl>
                                          <p:spTgt spid="45"/>
                                        </p:tgtEl>
                                      </p:cBhvr>
                                    </p:animEffect>
                                  </p:childTnLst>
                                </p:cTn>
                              </p:par>
                              <p:par>
                                <p:cTn id="68" presetID="10" presetClass="entr" presetSubtype="0" fill="hold" nodeType="withEffect">
                                  <p:stCondLst>
                                    <p:cond delay="0"/>
                                  </p:stCondLst>
                                  <p:childTnLst>
                                    <p:set>
                                      <p:cBhvr>
                                        <p:cTn id="69" dur="1" fill="hold">
                                          <p:stCondLst>
                                            <p:cond delay="0"/>
                                          </p:stCondLst>
                                        </p:cTn>
                                        <p:tgtEl>
                                          <p:spTgt spid="74"/>
                                        </p:tgtEl>
                                        <p:attrNameLst>
                                          <p:attrName>style.visibility</p:attrName>
                                        </p:attrNameLst>
                                      </p:cBhvr>
                                      <p:to>
                                        <p:strVal val="visible"/>
                                      </p:to>
                                    </p:set>
                                    <p:animEffect transition="in" filter="fade">
                                      <p:cBhvr>
                                        <p:cTn id="70" dur="500"/>
                                        <p:tgtEl>
                                          <p:spTgt spid="74"/>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60"/>
                                        </p:tgtEl>
                                        <p:attrNameLst>
                                          <p:attrName>style.visibility</p:attrName>
                                        </p:attrNameLst>
                                      </p:cBhvr>
                                      <p:to>
                                        <p:strVal val="visible"/>
                                      </p:to>
                                    </p:set>
                                    <p:animEffect transition="in" filter="fade">
                                      <p:cBhvr>
                                        <p:cTn id="7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5" grpId="0"/>
      <p:bldP spid="76" grpId="0"/>
      <p:bldP spid="7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52"/>
          <p:cNvGrpSpPr/>
          <p:nvPr/>
        </p:nvGrpSpPr>
        <p:grpSpPr>
          <a:xfrm>
            <a:off x="138564" y="279057"/>
            <a:ext cx="6293973" cy="253916"/>
            <a:chOff x="5637082" y="1769183"/>
            <a:chExt cx="4430606" cy="451405"/>
          </a:xfrm>
        </p:grpSpPr>
        <p:sp>
          <p:nvSpPr>
            <p:cNvPr id="17" name="等腰三角形 53"/>
            <p:cNvSpPr/>
            <p:nvPr/>
          </p:nvSpPr>
          <p:spPr>
            <a:xfrm rot="5400000">
              <a:off x="5562941" y="1938259"/>
              <a:ext cx="243283" cy="9500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25">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 name="文本框 18"/>
            <p:cNvSpPr txBox="1"/>
            <p:nvPr/>
          </p:nvSpPr>
          <p:spPr>
            <a:xfrm flipH="1">
              <a:off x="5746406" y="1769183"/>
              <a:ext cx="4321282" cy="451405"/>
            </a:xfrm>
            <a:prstGeom prst="rect">
              <a:avLst/>
            </a:prstGeom>
            <a:noFill/>
          </p:spPr>
          <p:txBody>
            <a:bodyPr wrap="square" rtlCol="0">
              <a:spAutoFit/>
            </a:bodyPr>
            <a:lstStyle/>
            <a:p>
              <a:r>
                <a:rPr lang="en-US" altLang="zh-CN" sz="105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Lab6</a:t>
              </a:r>
              <a:r>
                <a:rPr lang="zh-CN" altLang="en-US" sz="105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实验</a:t>
              </a:r>
              <a:r>
                <a:rPr lang="zh-CN" altLang="en-US" sz="105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讲解</a:t>
              </a:r>
              <a:endParaRPr lang="en-US" altLang="zh-CN" sz="105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6" name="矩形 5"/>
          <p:cNvSpPr/>
          <p:nvPr/>
        </p:nvSpPr>
        <p:spPr>
          <a:xfrm>
            <a:off x="2754223" y="1627199"/>
            <a:ext cx="2339102" cy="2677656"/>
          </a:xfrm>
          <a:prstGeom prst="rect">
            <a:avLst/>
          </a:prstGeom>
        </p:spPr>
        <p:txBody>
          <a:bodyPr wrap="none">
            <a:spAutoFit/>
          </a:bodyPr>
          <a:lstStyle/>
          <a:p>
            <a:pPr>
              <a:lnSpc>
                <a:spcPct val="150000"/>
              </a:lnSpc>
            </a:pPr>
            <a:r>
              <a:rPr lang="en-US" altLang="zh-CN" sz="1600" b="1" dirty="0" err="1" smtClean="0">
                <a:solidFill>
                  <a:schemeClr val="bg1">
                    <a:lumMod val="85000"/>
                  </a:schemeClr>
                </a:solidFill>
                <a:latin typeface="微软雅黑" panose="020B0503020204020204" pitchFamily="34" charset="-122"/>
                <a:ea typeface="微软雅黑" panose="020B0503020204020204" pitchFamily="34" charset="-122"/>
              </a:rPr>
              <a:t>Tomasulo</a:t>
            </a:r>
            <a:r>
              <a:rPr lang="zh-CN" altLang="en-US" sz="1600" b="1" dirty="0" smtClean="0">
                <a:solidFill>
                  <a:schemeClr val="bg1">
                    <a:lumMod val="85000"/>
                  </a:schemeClr>
                </a:solidFill>
                <a:latin typeface="微软雅黑" panose="020B0503020204020204" pitchFamily="34" charset="-122"/>
                <a:ea typeface="微软雅黑" panose="020B0503020204020204" pitchFamily="34" charset="-122"/>
              </a:rPr>
              <a:t>算法</a:t>
            </a:r>
            <a:endParaRPr lang="en-US" altLang="zh-CN" sz="1600" b="1" dirty="0" smtClean="0">
              <a:solidFill>
                <a:schemeClr val="bg1">
                  <a:lumMod val="85000"/>
                </a:schemeClr>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600" dirty="0" smtClean="0">
                <a:solidFill>
                  <a:schemeClr val="bg1">
                    <a:lumMod val="85000"/>
                  </a:schemeClr>
                </a:solidFill>
                <a:latin typeface="微软雅黑" panose="020B0503020204020204" pitchFamily="34" charset="-122"/>
                <a:ea typeface="微软雅黑" panose="020B0503020204020204" pitchFamily="34" charset="-122"/>
              </a:rPr>
              <a:t>	</a:t>
            </a:r>
            <a:r>
              <a:rPr lang="zh-CN" altLang="en-US" sz="1600" dirty="0" smtClean="0">
                <a:solidFill>
                  <a:schemeClr val="bg1">
                    <a:lumMod val="85000"/>
                  </a:schemeClr>
                </a:solidFill>
                <a:latin typeface="微软雅黑" panose="020B0503020204020204" pitchFamily="34" charset="-122"/>
                <a:ea typeface="微软雅黑" panose="020B0503020204020204" pitchFamily="34" charset="-122"/>
              </a:rPr>
              <a:t>算法介绍</a:t>
            </a:r>
            <a:endParaRPr lang="en-US" altLang="zh-CN" sz="1600" dirty="0" smtClean="0">
              <a:solidFill>
                <a:schemeClr val="bg1">
                  <a:lumMod val="85000"/>
                </a:schemeClr>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600" dirty="0">
                <a:solidFill>
                  <a:schemeClr val="bg1">
                    <a:lumMod val="85000"/>
                  </a:schemeClr>
                </a:solidFill>
                <a:latin typeface="微软雅黑" panose="020B0503020204020204" pitchFamily="34" charset="-122"/>
                <a:ea typeface="微软雅黑" panose="020B0503020204020204" pitchFamily="34" charset="-122"/>
              </a:rPr>
              <a:t>	</a:t>
            </a:r>
            <a:r>
              <a:rPr lang="zh-CN" altLang="en-US" sz="1600" dirty="0" smtClean="0">
                <a:solidFill>
                  <a:schemeClr val="bg1">
                    <a:lumMod val="85000"/>
                  </a:schemeClr>
                </a:solidFill>
                <a:latin typeface="微软雅黑" panose="020B0503020204020204" pitchFamily="34" charset="-122"/>
                <a:ea typeface="微软雅黑" panose="020B0503020204020204" pitchFamily="34" charset="-122"/>
              </a:rPr>
              <a:t>实验报告</a:t>
            </a:r>
            <a:r>
              <a:rPr lang="zh-CN" altLang="en-US" sz="1600" dirty="0" smtClean="0">
                <a:solidFill>
                  <a:schemeClr val="bg1">
                    <a:lumMod val="85000"/>
                  </a:schemeClr>
                </a:solidFill>
                <a:latin typeface="微软雅黑" panose="020B0503020204020204" pitchFamily="34" charset="-122"/>
                <a:ea typeface="微软雅黑" panose="020B0503020204020204" pitchFamily="34" charset="-122"/>
              </a:rPr>
              <a:t>要求</a:t>
            </a:r>
            <a:endParaRPr lang="en-US" altLang="zh-CN" sz="1600" dirty="0" smtClean="0">
              <a:solidFill>
                <a:schemeClr val="bg1">
                  <a:lumMod val="8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b="1" dirty="0" smtClean="0">
                <a:latin typeface="微软雅黑" panose="020B0503020204020204" pitchFamily="34" charset="-122"/>
                <a:ea typeface="微软雅黑" panose="020B0503020204020204" pitchFamily="34" charset="-122"/>
              </a:rPr>
              <a:t>Cache</a:t>
            </a:r>
            <a:r>
              <a:rPr lang="zh-CN" altLang="en-US" sz="1600" b="1" dirty="0" smtClean="0">
                <a:latin typeface="微软雅黑" panose="020B0503020204020204" pitchFamily="34" charset="-122"/>
                <a:ea typeface="微软雅黑" panose="020B0503020204020204" pitchFamily="34" charset="-122"/>
              </a:rPr>
              <a:t>一致性</a:t>
            </a:r>
            <a:endParaRPr lang="en-US" altLang="zh-CN" sz="1600" b="1" dirty="0" smtClean="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600" dirty="0" smtClean="0">
                <a:solidFill>
                  <a:schemeClr val="bg1">
                    <a:lumMod val="85000"/>
                  </a:schemeClr>
                </a:solidFill>
                <a:latin typeface="微软雅黑" panose="020B0503020204020204" pitchFamily="34" charset="-122"/>
                <a:ea typeface="微软雅黑" panose="020B0503020204020204" pitchFamily="34" charset="-122"/>
              </a:rPr>
              <a:t>	</a:t>
            </a:r>
            <a:r>
              <a:rPr lang="zh-CN" altLang="en-US" sz="1600" dirty="0" smtClean="0">
                <a:solidFill>
                  <a:schemeClr val="bg1">
                    <a:lumMod val="85000"/>
                  </a:schemeClr>
                </a:solidFill>
                <a:latin typeface="微软雅黑" panose="020B0503020204020204" pitchFamily="34" charset="-122"/>
                <a:ea typeface="微软雅黑" panose="020B0503020204020204" pitchFamily="34" charset="-122"/>
              </a:rPr>
              <a:t>监听法</a:t>
            </a:r>
            <a:endParaRPr lang="en-US" altLang="zh-CN" sz="1600" dirty="0" smtClean="0">
              <a:solidFill>
                <a:schemeClr val="bg1">
                  <a:lumMod val="85000"/>
                </a:schemeClr>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目录法</a:t>
            </a:r>
            <a:endParaRPr lang="en-US" altLang="zh-CN" sz="1600" dirty="0" smtClean="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600" dirty="0" smtClean="0">
                <a:solidFill>
                  <a:schemeClr val="bg1">
                    <a:lumMod val="85000"/>
                  </a:schemeClr>
                </a:solidFill>
                <a:latin typeface="微软雅黑" panose="020B0503020204020204" pitchFamily="34" charset="-122"/>
                <a:ea typeface="微软雅黑" panose="020B0503020204020204" pitchFamily="34" charset="-122"/>
              </a:rPr>
              <a:t>	</a:t>
            </a:r>
            <a:r>
              <a:rPr lang="zh-CN" altLang="en-US" sz="1600" dirty="0" smtClean="0">
                <a:solidFill>
                  <a:schemeClr val="bg1">
                    <a:lumMod val="85000"/>
                  </a:schemeClr>
                </a:solidFill>
                <a:latin typeface="微软雅黑" panose="020B0503020204020204" pitchFamily="34" charset="-122"/>
                <a:ea typeface="微软雅黑" panose="020B0503020204020204" pitchFamily="34" charset="-122"/>
              </a:rPr>
              <a:t>实验报告要求</a:t>
            </a:r>
            <a:endParaRPr lang="en-US" altLang="zh-CN" sz="1600" dirty="0" smtClean="0">
              <a:solidFill>
                <a:schemeClr val="bg1">
                  <a:lumMod val="8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13957"/>
    </mc:Choice>
    <mc:Fallback>
      <p:transition spd="slow" advTm="13957"/>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xfrm>
            <a:off x="7521760" y="6075704"/>
            <a:ext cx="236806" cy="192360"/>
          </a:xfrm>
          <a:prstGeom prst="rect">
            <a:avLst/>
          </a:prstGeom>
        </p:spPr>
        <p:txBody>
          <a:bodyPr vert="horz" wrap="square" lIns="0" tIns="0" rIns="0" bIns="0" rtlCol="0">
            <a:spAutoFit/>
          </a:bodyPr>
          <a:lstStyle/>
          <a:p>
            <a:pPr marL="34925">
              <a:lnSpc>
                <a:spcPts val="1525"/>
              </a:lnSpc>
            </a:pPr>
            <a:r>
              <a:rPr dirty="0"/>
              <a:t>41</a:t>
            </a:r>
            <a:endParaRPr dirty="0"/>
          </a:p>
        </p:txBody>
      </p:sp>
      <p:sp>
        <p:nvSpPr>
          <p:cNvPr id="2" name="object 2"/>
          <p:cNvSpPr txBox="1">
            <a:spLocks noGrp="1"/>
          </p:cNvSpPr>
          <p:nvPr>
            <p:ph type="title"/>
          </p:nvPr>
        </p:nvSpPr>
        <p:spPr>
          <a:xfrm>
            <a:off x="2819400" y="152400"/>
            <a:ext cx="3393440" cy="513715"/>
          </a:xfrm>
          <a:prstGeom prst="rect">
            <a:avLst/>
          </a:prstGeom>
        </p:spPr>
        <p:txBody>
          <a:bodyPr vert="horz" wrap="square" lIns="0" tIns="11723" rIns="0" bIns="0" rtlCol="0">
            <a:spAutoFit/>
          </a:bodyPr>
          <a:lstStyle/>
          <a:p>
            <a:pPr marL="12700">
              <a:spcBef>
                <a:spcPts val="90"/>
              </a:spcBef>
            </a:pPr>
            <a:r>
              <a:rPr dirty="0">
                <a:solidFill>
                  <a:schemeClr val="bg1"/>
                </a:solidFill>
              </a:rPr>
              <a:t>基于目录的协议</a:t>
            </a:r>
            <a:endParaRPr dirty="0">
              <a:solidFill>
                <a:schemeClr val="bg1"/>
              </a:solidFill>
            </a:endParaRPr>
          </a:p>
        </p:txBody>
      </p:sp>
      <p:sp>
        <p:nvSpPr>
          <p:cNvPr id="3" name="object 3"/>
          <p:cNvSpPr txBox="1"/>
          <p:nvPr/>
        </p:nvSpPr>
        <p:spPr>
          <a:xfrm>
            <a:off x="565614" y="1183121"/>
            <a:ext cx="5964702" cy="3689738"/>
          </a:xfrm>
          <a:prstGeom prst="rect">
            <a:avLst/>
          </a:prstGeom>
        </p:spPr>
        <p:txBody>
          <a:bodyPr vert="horz" wrap="square" lIns="0" tIns="193431" rIns="0" bIns="0" rtlCol="0">
            <a:spAutoFit/>
          </a:bodyPr>
          <a:lstStyle/>
          <a:p>
            <a:pPr marL="328295" indent="-316865">
              <a:spcBef>
                <a:spcPts val="1525"/>
              </a:spcBef>
              <a:buFont typeface="Times New Roman" panose="02020603050405020304"/>
              <a:buChar char="•"/>
              <a:tabLst>
                <a:tab pos="327660" algn="l"/>
                <a:tab pos="328295" algn="l"/>
              </a:tabLst>
            </a:pPr>
            <a:r>
              <a:rPr sz="2215" b="1" dirty="0" err="1" smtClean="0">
                <a:latin typeface="微软雅黑" panose="020B0503020204020204" pitchFamily="34" charset="-122"/>
                <a:ea typeface="微软雅黑" panose="020B0503020204020204" pitchFamily="34" charset="-122"/>
                <a:cs typeface="宋体" panose="02010600030101010101" pitchFamily="2" charset="-122"/>
              </a:rPr>
              <a:t>每个存储行对应一个目录项</a:t>
            </a:r>
            <a:endParaRPr sz="2215" dirty="0" smtClean="0">
              <a:latin typeface="微软雅黑" panose="020B0503020204020204" pitchFamily="34" charset="-122"/>
              <a:ea typeface="微软雅黑" panose="020B0503020204020204" pitchFamily="34" charset="-122"/>
              <a:cs typeface="宋体" panose="02010600030101010101" pitchFamily="2" charset="-122"/>
            </a:endParaRPr>
          </a:p>
          <a:p>
            <a:pPr marL="697865" lvl="1" indent="-264795">
              <a:spcBef>
                <a:spcPts val="1200"/>
              </a:spcBef>
              <a:buFont typeface="Times New Roman" panose="02020603050405020304"/>
              <a:buChar char="•"/>
              <a:tabLst>
                <a:tab pos="697865" algn="l"/>
                <a:tab pos="698500" algn="l"/>
              </a:tabLst>
            </a:pPr>
            <a:r>
              <a:rPr sz="1845" spc="5" dirty="0" err="1" smtClean="0">
                <a:latin typeface="微软雅黑" panose="020B0503020204020204" pitchFamily="34" charset="-122"/>
                <a:ea typeface="微软雅黑" panose="020B0503020204020204" pitchFamily="34" charset="-122"/>
                <a:cs typeface="宋体" panose="02010600030101010101" pitchFamily="2" charset="-122"/>
              </a:rPr>
              <a:t>记录拥有该行的一个副本的</a:t>
            </a:r>
            <a:r>
              <a:rPr sz="1845" spc="-5" dirty="0" err="1" smtClean="0">
                <a:latin typeface="微软雅黑" panose="020B0503020204020204" pitchFamily="34" charset="-122"/>
                <a:ea typeface="微软雅黑" panose="020B0503020204020204" pitchFamily="34" charset="-122"/>
                <a:cs typeface="宋体" panose="02010600030101010101" pitchFamily="2" charset="-122"/>
              </a:rPr>
              <a:t>那</a:t>
            </a:r>
            <a:r>
              <a:rPr sz="1845" spc="5" dirty="0" err="1" smtClean="0">
                <a:latin typeface="微软雅黑" panose="020B0503020204020204" pitchFamily="34" charset="-122"/>
                <a:ea typeface="微软雅黑" panose="020B0503020204020204" pitchFamily="34" charset="-122"/>
                <a:cs typeface="宋体" panose="02010600030101010101" pitchFamily="2" charset="-122"/>
              </a:rPr>
              <a:t>些处</a:t>
            </a:r>
            <a:r>
              <a:rPr sz="1845" spc="-5" dirty="0" err="1" smtClean="0">
                <a:latin typeface="微软雅黑" panose="020B0503020204020204" pitchFamily="34" charset="-122"/>
                <a:ea typeface="微软雅黑" panose="020B0503020204020204" pitchFamily="34" charset="-122"/>
                <a:cs typeface="宋体" panose="02010600030101010101" pitchFamily="2" charset="-122"/>
              </a:rPr>
              <a:t>理机</a:t>
            </a:r>
            <a:endParaRPr sz="1845" dirty="0" smtClean="0">
              <a:latin typeface="微软雅黑" panose="020B0503020204020204" pitchFamily="34" charset="-122"/>
              <a:ea typeface="微软雅黑" panose="020B0503020204020204" pitchFamily="34" charset="-122"/>
              <a:cs typeface="宋体" panose="02010600030101010101" pitchFamily="2" charset="-122"/>
            </a:endParaRPr>
          </a:p>
          <a:p>
            <a:pPr marL="697865" lvl="1" indent="-264795">
              <a:spcBef>
                <a:spcPts val="1110"/>
              </a:spcBef>
              <a:buFont typeface="Times New Roman" panose="02020603050405020304"/>
              <a:buChar char="•"/>
              <a:tabLst>
                <a:tab pos="697865" algn="l"/>
                <a:tab pos="698500" algn="l"/>
              </a:tabLst>
            </a:pPr>
            <a:r>
              <a:rPr sz="1845" spc="5" dirty="0" err="1" smtClean="0">
                <a:latin typeface="微软雅黑" panose="020B0503020204020204" pitchFamily="34" charset="-122"/>
                <a:ea typeface="微软雅黑" panose="020B0503020204020204" pitchFamily="34" charset="-122"/>
                <a:cs typeface="宋体" panose="02010600030101010101" pitchFamily="2" charset="-122"/>
              </a:rPr>
              <a:t>当某个处理机写该行</a:t>
            </a:r>
            <a:r>
              <a:rPr sz="1845" spc="-14" dirty="0" err="1" smtClean="0">
                <a:latin typeface="微软雅黑" panose="020B0503020204020204" pitchFamily="34" charset="-122"/>
                <a:ea typeface="微软雅黑" panose="020B0503020204020204" pitchFamily="34" charset="-122"/>
                <a:cs typeface="宋体" panose="02010600030101010101" pitchFamily="2" charset="-122"/>
              </a:rPr>
              <a:t>时</a:t>
            </a:r>
            <a:r>
              <a:rPr sz="1845" dirty="0" err="1" smtClean="0">
                <a:latin typeface="微软雅黑" panose="020B0503020204020204" pitchFamily="34" charset="-122"/>
                <a:ea typeface="微软雅黑" panose="020B0503020204020204" pitchFamily="34" charset="-122"/>
                <a:cs typeface="Times New Roman" panose="02020603050405020304"/>
              </a:rPr>
              <a:t>,</a:t>
            </a:r>
            <a:r>
              <a:rPr sz="1845" spc="-5" dirty="0" err="1" smtClean="0">
                <a:latin typeface="微软雅黑" panose="020B0503020204020204" pitchFamily="34" charset="-122"/>
                <a:ea typeface="微软雅黑" panose="020B0503020204020204" pitchFamily="34" charset="-122"/>
                <a:cs typeface="宋体" panose="02010600030101010101" pitchFamily="2" charset="-122"/>
              </a:rPr>
              <a:t>根</a:t>
            </a:r>
            <a:r>
              <a:rPr sz="1845" spc="5" dirty="0" err="1" smtClean="0">
                <a:latin typeface="微软雅黑" panose="020B0503020204020204" pitchFamily="34" charset="-122"/>
                <a:ea typeface="微软雅黑" panose="020B0503020204020204" pitchFamily="34" charset="-122"/>
                <a:cs typeface="宋体" panose="02010600030101010101" pitchFamily="2" charset="-122"/>
              </a:rPr>
              <a:t>据目录</a:t>
            </a:r>
            <a:r>
              <a:rPr sz="1845" spc="-5" dirty="0" err="1" smtClean="0">
                <a:latin typeface="微软雅黑" panose="020B0503020204020204" pitchFamily="34" charset="-122"/>
                <a:ea typeface="微软雅黑" panose="020B0503020204020204" pitchFamily="34" charset="-122"/>
                <a:cs typeface="宋体" panose="02010600030101010101" pitchFamily="2" charset="-122"/>
              </a:rPr>
              <a:t>项</a:t>
            </a:r>
            <a:r>
              <a:rPr sz="1845" spc="5" dirty="0" err="1" smtClean="0">
                <a:latin typeface="微软雅黑" panose="020B0503020204020204" pitchFamily="34" charset="-122"/>
                <a:ea typeface="微软雅黑" panose="020B0503020204020204" pitchFamily="34" charset="-122"/>
                <a:cs typeface="宋体" panose="02010600030101010101" pitchFamily="2" charset="-122"/>
              </a:rPr>
              <a:t>的内</a:t>
            </a:r>
            <a:r>
              <a:rPr sz="1845" spc="-5" dirty="0" err="1" smtClean="0">
                <a:latin typeface="微软雅黑" panose="020B0503020204020204" pitchFamily="34" charset="-122"/>
                <a:ea typeface="微软雅黑" panose="020B0503020204020204" pitchFamily="34" charset="-122"/>
                <a:cs typeface="宋体" panose="02010600030101010101" pitchFamily="2" charset="-122"/>
              </a:rPr>
              <a:t>容</a:t>
            </a:r>
            <a:r>
              <a:rPr sz="1845" spc="5" dirty="0" err="1" smtClean="0">
                <a:latin typeface="微软雅黑" panose="020B0503020204020204" pitchFamily="34" charset="-122"/>
                <a:ea typeface="微软雅黑" panose="020B0503020204020204" pitchFamily="34" charset="-122"/>
                <a:cs typeface="宋体" panose="02010600030101010101" pitchFamily="2" charset="-122"/>
              </a:rPr>
              <a:t>传播数</a:t>
            </a:r>
            <a:r>
              <a:rPr sz="1845" spc="-5" dirty="0" err="1" smtClean="0">
                <a:latin typeface="微软雅黑" panose="020B0503020204020204" pitchFamily="34" charset="-122"/>
                <a:ea typeface="微软雅黑" panose="020B0503020204020204" pitchFamily="34" charset="-122"/>
                <a:cs typeface="宋体" panose="02010600030101010101" pitchFamily="2" charset="-122"/>
              </a:rPr>
              <a:t>据</a:t>
            </a:r>
            <a:endParaRPr sz="1845" dirty="0" smtClean="0">
              <a:latin typeface="微软雅黑" panose="020B0503020204020204" pitchFamily="34" charset="-122"/>
              <a:ea typeface="微软雅黑" panose="020B0503020204020204" pitchFamily="34" charset="-122"/>
              <a:cs typeface="宋体" panose="02010600030101010101" pitchFamily="2" charset="-122"/>
            </a:endParaRPr>
          </a:p>
          <a:p>
            <a:pPr marL="328295" indent="-316865">
              <a:spcBef>
                <a:spcPts val="1240"/>
              </a:spcBef>
              <a:buFont typeface="Times New Roman" panose="02020603050405020304"/>
              <a:buChar char="•"/>
              <a:tabLst>
                <a:tab pos="327660" algn="l"/>
                <a:tab pos="328295" algn="l"/>
              </a:tabLst>
            </a:pPr>
            <a:r>
              <a:rPr sz="2215" b="1" dirty="0" err="1" smtClean="0">
                <a:latin typeface="微软雅黑" panose="020B0503020204020204" pitchFamily="34" charset="-122"/>
                <a:ea typeface="微软雅黑" panose="020B0503020204020204" pitchFamily="34" charset="-122"/>
                <a:cs typeface="宋体" panose="02010600030101010101" pitchFamily="2" charset="-122"/>
              </a:rPr>
              <a:t>由于避免了广播，目录协议有一定的伸缩性</a:t>
            </a:r>
            <a:endParaRPr sz="2215" dirty="0" smtClean="0">
              <a:latin typeface="微软雅黑" panose="020B0503020204020204" pitchFamily="34" charset="-122"/>
              <a:ea typeface="微软雅黑" panose="020B0503020204020204" pitchFamily="34" charset="-122"/>
              <a:cs typeface="宋体" panose="02010600030101010101" pitchFamily="2" charset="-122"/>
            </a:endParaRPr>
          </a:p>
          <a:p>
            <a:pPr marL="328295" indent="-316865">
              <a:spcBef>
                <a:spcPts val="1330"/>
              </a:spcBef>
              <a:buFont typeface="Times New Roman" panose="02020603050405020304"/>
              <a:buChar char="•"/>
              <a:tabLst>
                <a:tab pos="327660" algn="l"/>
                <a:tab pos="328295" algn="l"/>
              </a:tabLst>
            </a:pPr>
            <a:r>
              <a:rPr sz="2215" b="1" dirty="0" err="1" smtClean="0">
                <a:latin typeface="微软雅黑" panose="020B0503020204020204" pitchFamily="34" charset="-122"/>
                <a:ea typeface="微软雅黑" panose="020B0503020204020204" pitchFamily="34" charset="-122"/>
                <a:cs typeface="宋体" panose="02010600030101010101" pitchFamily="2" charset="-122"/>
              </a:rPr>
              <a:t>目录需要大量存储空</a:t>
            </a:r>
            <a:r>
              <a:rPr sz="2215" b="1" spc="-18" dirty="0" err="1" smtClean="0">
                <a:latin typeface="微软雅黑" panose="020B0503020204020204" pitchFamily="34" charset="-122"/>
                <a:ea typeface="微软雅黑" panose="020B0503020204020204" pitchFamily="34" charset="-122"/>
                <a:cs typeface="宋体" panose="02010600030101010101" pitchFamily="2" charset="-122"/>
              </a:rPr>
              <a:t>间</a:t>
            </a:r>
            <a:r>
              <a:rPr sz="2215" b="1" dirty="0" smtClean="0">
                <a:latin typeface="微软雅黑" panose="020B0503020204020204" pitchFamily="34" charset="-122"/>
                <a:ea typeface="微软雅黑" panose="020B0503020204020204" pitchFamily="34" charset="-122"/>
                <a:cs typeface="Times New Roman" panose="02020603050405020304"/>
              </a:rPr>
              <a:t>,</a:t>
            </a:r>
            <a:r>
              <a:rPr sz="2215" b="1" spc="-9" dirty="0" smtClean="0">
                <a:latin typeface="微软雅黑" panose="020B0503020204020204" pitchFamily="34" charset="-122"/>
                <a:ea typeface="微软雅黑" panose="020B0503020204020204" pitchFamily="34" charset="-122"/>
                <a:cs typeface="Times New Roman" panose="02020603050405020304"/>
              </a:rPr>
              <a:t> </a:t>
            </a:r>
            <a:r>
              <a:rPr sz="2215" b="1" dirty="0" err="1" smtClean="0">
                <a:latin typeface="微软雅黑" panose="020B0503020204020204" pitchFamily="34" charset="-122"/>
                <a:ea typeface="微软雅黑" panose="020B0503020204020204" pitchFamily="34" charset="-122"/>
                <a:cs typeface="宋体" panose="02010600030101010101" pitchFamily="2" charset="-122"/>
              </a:rPr>
              <a:t>需要动态维护</a:t>
            </a:r>
            <a:endParaRPr sz="2215" dirty="0" smtClean="0">
              <a:latin typeface="微软雅黑" panose="020B0503020204020204" pitchFamily="34" charset="-122"/>
              <a:ea typeface="微软雅黑" panose="020B0503020204020204" pitchFamily="34" charset="-122"/>
              <a:cs typeface="宋体" panose="02010600030101010101" pitchFamily="2" charset="-122"/>
            </a:endParaRPr>
          </a:p>
          <a:p>
            <a:pPr marL="697865" lvl="1" indent="-264795">
              <a:spcBef>
                <a:spcPts val="1200"/>
              </a:spcBef>
              <a:buFont typeface="Times New Roman" panose="02020603050405020304"/>
              <a:buChar char="•"/>
              <a:tabLst>
                <a:tab pos="697865" algn="l"/>
                <a:tab pos="698500" algn="l"/>
              </a:tabLst>
            </a:pPr>
            <a:r>
              <a:rPr sz="1845" spc="5" dirty="0" err="1" smtClean="0">
                <a:latin typeface="微软雅黑" panose="020B0503020204020204" pitchFamily="34" charset="-122"/>
                <a:ea typeface="微软雅黑" panose="020B0503020204020204" pitchFamily="34" charset="-122"/>
                <a:cs typeface="宋体" panose="02010600030101010101" pitchFamily="2" charset="-122"/>
              </a:rPr>
              <a:t>位向量目</a:t>
            </a:r>
            <a:r>
              <a:rPr sz="1845" spc="-5" dirty="0" err="1" smtClean="0">
                <a:latin typeface="微软雅黑" panose="020B0503020204020204" pitchFamily="34" charset="-122"/>
                <a:ea typeface="微软雅黑" panose="020B0503020204020204" pitchFamily="34" charset="-122"/>
                <a:cs typeface="宋体" panose="02010600030101010101" pitchFamily="2" charset="-122"/>
              </a:rPr>
              <a:t>录</a:t>
            </a:r>
            <a:r>
              <a:rPr sz="1845" dirty="0" smtClean="0">
                <a:latin typeface="微软雅黑" panose="020B0503020204020204" pitchFamily="34" charset="-122"/>
                <a:ea typeface="微软雅黑" panose="020B0503020204020204" pitchFamily="34" charset="-122"/>
                <a:cs typeface="Times New Roman" panose="02020603050405020304"/>
              </a:rPr>
              <a:t>:</a:t>
            </a:r>
            <a:r>
              <a:rPr sz="1845" spc="-32" dirty="0" smtClean="0">
                <a:latin typeface="微软雅黑" panose="020B0503020204020204" pitchFamily="34" charset="-122"/>
                <a:ea typeface="微软雅黑" panose="020B0503020204020204" pitchFamily="34" charset="-122"/>
                <a:cs typeface="Times New Roman" panose="02020603050405020304"/>
              </a:rPr>
              <a:t> </a:t>
            </a:r>
            <a:r>
              <a:rPr sz="1845" spc="5" dirty="0" smtClean="0">
                <a:latin typeface="微软雅黑" panose="020B0503020204020204" pitchFamily="34" charset="-122"/>
                <a:ea typeface="微软雅黑" panose="020B0503020204020204" pitchFamily="34" charset="-122"/>
                <a:cs typeface="Times New Roman" panose="02020603050405020304"/>
              </a:rPr>
              <a:t>O(MN)</a:t>
            </a:r>
            <a:r>
              <a:rPr sz="1845" spc="5" dirty="0" smtClean="0">
                <a:latin typeface="微软雅黑" panose="020B0503020204020204" pitchFamily="34" charset="-122"/>
                <a:ea typeface="微软雅黑" panose="020B0503020204020204" pitchFamily="34" charset="-122"/>
                <a:cs typeface="宋体" panose="02010600030101010101" pitchFamily="2" charset="-122"/>
              </a:rPr>
              <a:t>，</a:t>
            </a:r>
            <a:r>
              <a:rPr sz="1845" spc="5" dirty="0" err="1" smtClean="0">
                <a:latin typeface="微软雅黑" panose="020B0503020204020204" pitchFamily="34" charset="-122"/>
                <a:ea typeface="微软雅黑" panose="020B0503020204020204" pitchFamily="34" charset="-122"/>
                <a:cs typeface="宋体" panose="02010600030101010101" pitchFamily="2" charset="-122"/>
              </a:rPr>
              <a:t>存</a:t>
            </a:r>
            <a:r>
              <a:rPr sz="1845" spc="-5" dirty="0" err="1" smtClean="0">
                <a:latin typeface="微软雅黑" panose="020B0503020204020204" pitchFamily="34" charset="-122"/>
                <a:ea typeface="微软雅黑" panose="020B0503020204020204" pitchFamily="34" charset="-122"/>
                <a:cs typeface="宋体" panose="02010600030101010101" pitchFamily="2" charset="-122"/>
              </a:rPr>
              <a:t>储</a:t>
            </a:r>
            <a:r>
              <a:rPr sz="1845" spc="5" dirty="0" err="1" smtClean="0">
                <a:latin typeface="微软雅黑" panose="020B0503020204020204" pitchFamily="34" charset="-122"/>
                <a:ea typeface="微软雅黑" panose="020B0503020204020204" pitchFamily="34" charset="-122"/>
                <a:cs typeface="宋体" panose="02010600030101010101" pitchFamily="2" charset="-122"/>
              </a:rPr>
              <a:t>开销</a:t>
            </a:r>
            <a:r>
              <a:rPr sz="1845" spc="-5" dirty="0" err="1" smtClean="0">
                <a:latin typeface="微软雅黑" panose="020B0503020204020204" pitchFamily="34" charset="-122"/>
                <a:ea typeface="微软雅黑" panose="020B0503020204020204" pitchFamily="34" charset="-122"/>
                <a:cs typeface="宋体" panose="02010600030101010101" pitchFamily="2" charset="-122"/>
              </a:rPr>
              <a:t>大</a:t>
            </a:r>
            <a:endParaRPr sz="1845" dirty="0" smtClean="0">
              <a:latin typeface="微软雅黑" panose="020B0503020204020204" pitchFamily="34" charset="-122"/>
              <a:ea typeface="微软雅黑" panose="020B0503020204020204" pitchFamily="34" charset="-122"/>
              <a:cs typeface="宋体" panose="02010600030101010101" pitchFamily="2" charset="-122"/>
            </a:endParaRPr>
          </a:p>
          <a:p>
            <a:pPr marL="697865" lvl="1" indent="-264795">
              <a:spcBef>
                <a:spcPts val="1110"/>
              </a:spcBef>
              <a:buFont typeface="Times New Roman" panose="02020603050405020304"/>
              <a:buChar char="•"/>
              <a:tabLst>
                <a:tab pos="697865" algn="l"/>
                <a:tab pos="698500" algn="l"/>
              </a:tabLst>
            </a:pPr>
            <a:r>
              <a:rPr sz="1845" spc="5" dirty="0" err="1" smtClean="0">
                <a:latin typeface="微软雅黑" panose="020B0503020204020204" pitchFamily="34" charset="-122"/>
                <a:ea typeface="微软雅黑" panose="020B0503020204020204" pitchFamily="34" charset="-122"/>
                <a:cs typeface="宋体" panose="02010600030101010101" pitchFamily="2" charset="-122"/>
              </a:rPr>
              <a:t>有限指针目录</a:t>
            </a:r>
            <a:r>
              <a:rPr sz="1845" spc="-5" dirty="0" err="1" smtClean="0">
                <a:latin typeface="微软雅黑" panose="020B0503020204020204" pitchFamily="34" charset="-122"/>
                <a:ea typeface="微软雅黑" panose="020B0503020204020204" pitchFamily="34" charset="-122"/>
                <a:cs typeface="宋体" panose="02010600030101010101" pitchFamily="2" charset="-122"/>
              </a:rPr>
              <a:t>：</a:t>
            </a:r>
            <a:r>
              <a:rPr sz="1845" spc="-5" dirty="0" err="1" smtClean="0">
                <a:latin typeface="微软雅黑" panose="020B0503020204020204" pitchFamily="34" charset="-122"/>
                <a:ea typeface="微软雅黑" panose="020B0503020204020204" pitchFamily="34" charset="-122"/>
                <a:cs typeface="Times New Roman" panose="02020603050405020304"/>
              </a:rPr>
              <a:t>O</a:t>
            </a:r>
            <a:r>
              <a:rPr sz="1845" spc="-5" dirty="0" smtClean="0">
                <a:latin typeface="微软雅黑" panose="020B0503020204020204" pitchFamily="34" charset="-122"/>
                <a:ea typeface="微软雅黑" panose="020B0503020204020204" pitchFamily="34" charset="-122"/>
                <a:cs typeface="Times New Roman" panose="02020603050405020304"/>
              </a:rPr>
              <a:t>(M</a:t>
            </a:r>
            <a:r>
              <a:rPr sz="1845" spc="-42" dirty="0" smtClean="0">
                <a:latin typeface="微软雅黑" panose="020B0503020204020204" pitchFamily="34" charset="-122"/>
                <a:ea typeface="微软雅黑" panose="020B0503020204020204" pitchFamily="34" charset="-122"/>
                <a:cs typeface="Times New Roman" panose="02020603050405020304"/>
              </a:rPr>
              <a:t> </a:t>
            </a:r>
            <a:r>
              <a:rPr sz="1845" dirty="0" err="1" smtClean="0">
                <a:latin typeface="微软雅黑" panose="020B0503020204020204" pitchFamily="34" charset="-122"/>
                <a:ea typeface="微软雅黑" panose="020B0503020204020204" pitchFamily="34" charset="-122"/>
                <a:cs typeface="Times New Roman" panose="02020603050405020304"/>
              </a:rPr>
              <a:t>logN</a:t>
            </a:r>
            <a:r>
              <a:rPr sz="1845" dirty="0" smtClean="0">
                <a:latin typeface="微软雅黑" panose="020B0503020204020204" pitchFamily="34" charset="-122"/>
                <a:ea typeface="微软雅黑" panose="020B0503020204020204" pitchFamily="34" charset="-122"/>
                <a:cs typeface="Times New Roman" panose="02020603050405020304"/>
              </a:rPr>
              <a:t>)</a:t>
            </a:r>
            <a:r>
              <a:rPr sz="1845" dirty="0" smtClean="0">
                <a:latin typeface="微软雅黑" panose="020B0503020204020204" pitchFamily="34" charset="-122"/>
                <a:ea typeface="微软雅黑" panose="020B0503020204020204" pitchFamily="34" charset="-122"/>
                <a:cs typeface="宋体" panose="02010600030101010101" pitchFamily="2" charset="-122"/>
              </a:rPr>
              <a:t>，</a:t>
            </a:r>
            <a:r>
              <a:rPr sz="1845" spc="5" dirty="0" err="1" smtClean="0">
                <a:latin typeface="微软雅黑" panose="020B0503020204020204" pitchFamily="34" charset="-122"/>
                <a:ea typeface="微软雅黑" panose="020B0503020204020204" pitchFamily="34" charset="-122"/>
                <a:cs typeface="宋体" panose="02010600030101010101" pitchFamily="2" charset="-122"/>
              </a:rPr>
              <a:t>指针溢出</a:t>
            </a:r>
            <a:endParaRPr sz="1845" dirty="0" smtClean="0">
              <a:latin typeface="微软雅黑" panose="020B0503020204020204" pitchFamily="34" charset="-122"/>
              <a:ea typeface="微软雅黑" panose="020B0503020204020204" pitchFamily="34" charset="-122"/>
              <a:cs typeface="宋体" panose="02010600030101010101" pitchFamily="2" charset="-122"/>
            </a:endParaRPr>
          </a:p>
          <a:p>
            <a:pPr marL="697865" lvl="1" indent="-264795">
              <a:spcBef>
                <a:spcPts val="1110"/>
              </a:spcBef>
              <a:buFont typeface="Times New Roman" panose="02020603050405020304"/>
              <a:buChar char="•"/>
              <a:tabLst>
                <a:tab pos="697865" algn="l"/>
                <a:tab pos="698500" algn="l"/>
              </a:tabLst>
            </a:pPr>
            <a:r>
              <a:rPr sz="1845" spc="5" dirty="0" err="1" smtClean="0">
                <a:latin typeface="微软雅黑" panose="020B0503020204020204" pitchFamily="34" charset="-122"/>
                <a:ea typeface="微软雅黑" panose="020B0503020204020204" pitchFamily="34" charset="-122"/>
                <a:cs typeface="宋体" panose="02010600030101010101" pitchFamily="2" charset="-122"/>
              </a:rPr>
              <a:t>链目</a:t>
            </a:r>
            <a:r>
              <a:rPr sz="1845" dirty="0" err="1" smtClean="0">
                <a:latin typeface="微软雅黑" panose="020B0503020204020204" pitchFamily="34" charset="-122"/>
                <a:ea typeface="微软雅黑" panose="020B0503020204020204" pitchFamily="34" charset="-122"/>
                <a:cs typeface="宋体" panose="02010600030101010101" pitchFamily="2" charset="-122"/>
              </a:rPr>
              <a:t>录</a:t>
            </a:r>
            <a:r>
              <a:rPr sz="1845" dirty="0" smtClean="0">
                <a:latin typeface="微软雅黑" panose="020B0503020204020204" pitchFamily="34" charset="-122"/>
                <a:ea typeface="微软雅黑" panose="020B0503020204020204" pitchFamily="34" charset="-122"/>
                <a:cs typeface="Times New Roman" panose="02020603050405020304"/>
              </a:rPr>
              <a:t>:</a:t>
            </a:r>
            <a:r>
              <a:rPr sz="1845" spc="-18" dirty="0" smtClean="0">
                <a:latin typeface="微软雅黑" panose="020B0503020204020204" pitchFamily="34" charset="-122"/>
                <a:ea typeface="微软雅黑" panose="020B0503020204020204" pitchFamily="34" charset="-122"/>
                <a:cs typeface="Times New Roman" panose="02020603050405020304"/>
              </a:rPr>
              <a:t> </a:t>
            </a:r>
            <a:r>
              <a:rPr sz="1845" dirty="0" smtClean="0">
                <a:latin typeface="微软雅黑" panose="020B0503020204020204" pitchFamily="34" charset="-122"/>
                <a:ea typeface="微软雅黑" panose="020B0503020204020204" pitchFamily="34" charset="-122"/>
                <a:cs typeface="Times New Roman" panose="02020603050405020304"/>
              </a:rPr>
              <a:t>O(M</a:t>
            </a:r>
            <a:r>
              <a:rPr sz="1845" spc="-23" dirty="0" smtClean="0">
                <a:latin typeface="微软雅黑" panose="020B0503020204020204" pitchFamily="34" charset="-122"/>
                <a:ea typeface="微软雅黑" panose="020B0503020204020204" pitchFamily="34" charset="-122"/>
                <a:cs typeface="Times New Roman" panose="02020603050405020304"/>
              </a:rPr>
              <a:t> </a:t>
            </a:r>
            <a:r>
              <a:rPr sz="1845" spc="5" dirty="0" err="1" smtClean="0">
                <a:latin typeface="微软雅黑" panose="020B0503020204020204" pitchFamily="34" charset="-122"/>
                <a:ea typeface="微软雅黑" panose="020B0503020204020204" pitchFamily="34" charset="-122"/>
                <a:cs typeface="Times New Roman" panose="02020603050405020304"/>
              </a:rPr>
              <a:t>logN</a:t>
            </a:r>
            <a:r>
              <a:rPr sz="1845" spc="5" dirty="0" smtClean="0">
                <a:latin typeface="微软雅黑" panose="020B0503020204020204" pitchFamily="34" charset="-122"/>
                <a:ea typeface="微软雅黑" panose="020B0503020204020204" pitchFamily="34" charset="-122"/>
                <a:cs typeface="Times New Roman" panose="02020603050405020304"/>
              </a:rPr>
              <a:t>)</a:t>
            </a:r>
            <a:r>
              <a:rPr sz="1845" spc="5" dirty="0" smtClean="0">
                <a:latin typeface="微软雅黑" panose="020B0503020204020204" pitchFamily="34" charset="-122"/>
                <a:ea typeface="微软雅黑" panose="020B0503020204020204" pitchFamily="34" charset="-122"/>
                <a:cs typeface="宋体" panose="02010600030101010101" pitchFamily="2" charset="-122"/>
              </a:rPr>
              <a:t>，</a:t>
            </a:r>
            <a:r>
              <a:rPr sz="1845" spc="5" dirty="0" err="1" smtClean="0">
                <a:latin typeface="微软雅黑" panose="020B0503020204020204" pitchFamily="34" charset="-122"/>
                <a:ea typeface="微软雅黑" panose="020B0503020204020204" pitchFamily="34" charset="-122"/>
                <a:cs typeface="宋体" panose="02010600030101010101" pitchFamily="2" charset="-122"/>
              </a:rPr>
              <a:t>串行更新</a:t>
            </a:r>
            <a:endParaRPr sz="1845" dirty="0">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52"/>
          <p:cNvGrpSpPr/>
          <p:nvPr/>
        </p:nvGrpSpPr>
        <p:grpSpPr>
          <a:xfrm>
            <a:off x="138564" y="279057"/>
            <a:ext cx="6293973" cy="253916"/>
            <a:chOff x="5637082" y="1769183"/>
            <a:chExt cx="4430606" cy="451405"/>
          </a:xfrm>
        </p:grpSpPr>
        <p:sp>
          <p:nvSpPr>
            <p:cNvPr id="17" name="等腰三角形 53"/>
            <p:cNvSpPr/>
            <p:nvPr/>
          </p:nvSpPr>
          <p:spPr>
            <a:xfrm rot="5400000">
              <a:off x="5562941" y="1938259"/>
              <a:ext cx="243283" cy="9500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25">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 name="文本框 18"/>
            <p:cNvSpPr txBox="1"/>
            <p:nvPr/>
          </p:nvSpPr>
          <p:spPr>
            <a:xfrm flipH="1">
              <a:off x="5746406" y="1769183"/>
              <a:ext cx="4321282" cy="451405"/>
            </a:xfrm>
            <a:prstGeom prst="rect">
              <a:avLst/>
            </a:prstGeom>
            <a:noFill/>
          </p:spPr>
          <p:txBody>
            <a:bodyPr wrap="square" rtlCol="0">
              <a:spAutoFit/>
            </a:bodyPr>
            <a:lstStyle/>
            <a:p>
              <a:r>
                <a:rPr lang="en-US" altLang="zh-CN" sz="105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Lab6</a:t>
              </a:r>
              <a:r>
                <a:rPr lang="zh-CN" altLang="en-US" sz="105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实验</a:t>
              </a:r>
              <a:r>
                <a:rPr lang="zh-CN" altLang="en-US" sz="105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讲解</a:t>
              </a:r>
              <a:endParaRPr lang="en-US" altLang="zh-CN" sz="105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6" name="矩形 5"/>
          <p:cNvSpPr/>
          <p:nvPr/>
        </p:nvSpPr>
        <p:spPr>
          <a:xfrm>
            <a:off x="2754223" y="1627199"/>
            <a:ext cx="2339102" cy="2677656"/>
          </a:xfrm>
          <a:prstGeom prst="rect">
            <a:avLst/>
          </a:prstGeom>
        </p:spPr>
        <p:txBody>
          <a:bodyPr wrap="none">
            <a:spAutoFit/>
          </a:bodyPr>
          <a:lstStyle/>
          <a:p>
            <a:pPr>
              <a:lnSpc>
                <a:spcPct val="150000"/>
              </a:lnSpc>
            </a:pPr>
            <a:r>
              <a:rPr lang="en-US" altLang="zh-CN" sz="1600" b="1" dirty="0" err="1" smtClean="0">
                <a:solidFill>
                  <a:schemeClr val="bg1">
                    <a:lumMod val="85000"/>
                  </a:schemeClr>
                </a:solidFill>
                <a:latin typeface="微软雅黑" panose="020B0503020204020204" pitchFamily="34" charset="-122"/>
                <a:ea typeface="微软雅黑" panose="020B0503020204020204" pitchFamily="34" charset="-122"/>
              </a:rPr>
              <a:t>Tomasulo</a:t>
            </a:r>
            <a:r>
              <a:rPr lang="zh-CN" altLang="en-US" sz="1600" b="1" dirty="0" smtClean="0">
                <a:solidFill>
                  <a:schemeClr val="bg1">
                    <a:lumMod val="85000"/>
                  </a:schemeClr>
                </a:solidFill>
                <a:latin typeface="微软雅黑" panose="020B0503020204020204" pitchFamily="34" charset="-122"/>
                <a:ea typeface="微软雅黑" panose="020B0503020204020204" pitchFamily="34" charset="-122"/>
              </a:rPr>
              <a:t>算法</a:t>
            </a:r>
            <a:endParaRPr lang="en-US" altLang="zh-CN" sz="1600" b="1" dirty="0" smtClean="0">
              <a:solidFill>
                <a:schemeClr val="bg1">
                  <a:lumMod val="85000"/>
                </a:schemeClr>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600" dirty="0" smtClean="0">
                <a:solidFill>
                  <a:schemeClr val="bg1">
                    <a:lumMod val="85000"/>
                  </a:schemeClr>
                </a:solidFill>
                <a:latin typeface="微软雅黑" panose="020B0503020204020204" pitchFamily="34" charset="-122"/>
                <a:ea typeface="微软雅黑" panose="020B0503020204020204" pitchFamily="34" charset="-122"/>
              </a:rPr>
              <a:t>	</a:t>
            </a:r>
            <a:r>
              <a:rPr lang="zh-CN" altLang="en-US" sz="1600" dirty="0" smtClean="0">
                <a:solidFill>
                  <a:schemeClr val="bg1">
                    <a:lumMod val="85000"/>
                  </a:schemeClr>
                </a:solidFill>
                <a:latin typeface="微软雅黑" panose="020B0503020204020204" pitchFamily="34" charset="-122"/>
                <a:ea typeface="微软雅黑" panose="020B0503020204020204" pitchFamily="34" charset="-122"/>
              </a:rPr>
              <a:t>算法介绍</a:t>
            </a:r>
            <a:endParaRPr lang="en-US" altLang="zh-CN" sz="1600" dirty="0" smtClean="0">
              <a:solidFill>
                <a:schemeClr val="bg1">
                  <a:lumMod val="85000"/>
                </a:schemeClr>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600" dirty="0">
                <a:solidFill>
                  <a:schemeClr val="bg1">
                    <a:lumMod val="85000"/>
                  </a:schemeClr>
                </a:solidFill>
                <a:latin typeface="微软雅黑" panose="020B0503020204020204" pitchFamily="34" charset="-122"/>
                <a:ea typeface="微软雅黑" panose="020B0503020204020204" pitchFamily="34" charset="-122"/>
              </a:rPr>
              <a:t>	</a:t>
            </a:r>
            <a:r>
              <a:rPr lang="zh-CN" altLang="en-US" sz="1600" dirty="0" smtClean="0">
                <a:solidFill>
                  <a:schemeClr val="bg1">
                    <a:lumMod val="85000"/>
                  </a:schemeClr>
                </a:solidFill>
                <a:latin typeface="微软雅黑" panose="020B0503020204020204" pitchFamily="34" charset="-122"/>
                <a:ea typeface="微软雅黑" panose="020B0503020204020204" pitchFamily="34" charset="-122"/>
              </a:rPr>
              <a:t>实验报告</a:t>
            </a:r>
            <a:r>
              <a:rPr lang="zh-CN" altLang="en-US" sz="1600" dirty="0" smtClean="0">
                <a:solidFill>
                  <a:schemeClr val="bg1">
                    <a:lumMod val="85000"/>
                  </a:schemeClr>
                </a:solidFill>
                <a:latin typeface="微软雅黑" panose="020B0503020204020204" pitchFamily="34" charset="-122"/>
                <a:ea typeface="微软雅黑" panose="020B0503020204020204" pitchFamily="34" charset="-122"/>
              </a:rPr>
              <a:t>要求</a:t>
            </a:r>
            <a:endParaRPr lang="en-US" altLang="zh-CN" sz="1600" dirty="0" smtClean="0">
              <a:solidFill>
                <a:schemeClr val="bg1">
                  <a:lumMod val="8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b="1" dirty="0" smtClean="0">
                <a:latin typeface="微软雅黑" panose="020B0503020204020204" pitchFamily="34" charset="-122"/>
                <a:ea typeface="微软雅黑" panose="020B0503020204020204" pitchFamily="34" charset="-122"/>
              </a:rPr>
              <a:t>Cache</a:t>
            </a:r>
            <a:r>
              <a:rPr lang="zh-CN" altLang="en-US" sz="1600" b="1" dirty="0" smtClean="0">
                <a:latin typeface="微软雅黑" panose="020B0503020204020204" pitchFamily="34" charset="-122"/>
                <a:ea typeface="微软雅黑" panose="020B0503020204020204" pitchFamily="34" charset="-122"/>
              </a:rPr>
              <a:t>一致性</a:t>
            </a:r>
            <a:endParaRPr lang="en-US" altLang="zh-CN" sz="1600" b="1" dirty="0" smtClean="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600" dirty="0" smtClean="0">
                <a:solidFill>
                  <a:schemeClr val="bg1">
                    <a:lumMod val="85000"/>
                  </a:schemeClr>
                </a:solidFill>
                <a:latin typeface="微软雅黑" panose="020B0503020204020204" pitchFamily="34" charset="-122"/>
                <a:ea typeface="微软雅黑" panose="020B0503020204020204" pitchFamily="34" charset="-122"/>
              </a:rPr>
              <a:t>	</a:t>
            </a:r>
            <a:r>
              <a:rPr lang="zh-CN" altLang="en-US" sz="1600" dirty="0" smtClean="0">
                <a:solidFill>
                  <a:schemeClr val="bg1">
                    <a:lumMod val="85000"/>
                  </a:schemeClr>
                </a:solidFill>
                <a:latin typeface="微软雅黑" panose="020B0503020204020204" pitchFamily="34" charset="-122"/>
                <a:ea typeface="微软雅黑" panose="020B0503020204020204" pitchFamily="34" charset="-122"/>
              </a:rPr>
              <a:t>监听法</a:t>
            </a:r>
            <a:endParaRPr lang="en-US" altLang="zh-CN" sz="1600" dirty="0" smtClean="0">
              <a:solidFill>
                <a:schemeClr val="bg1">
                  <a:lumMod val="85000"/>
                </a:schemeClr>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600" dirty="0" smtClean="0">
                <a:solidFill>
                  <a:schemeClr val="bg1">
                    <a:lumMod val="85000"/>
                  </a:schemeClr>
                </a:solidFill>
                <a:latin typeface="微软雅黑" panose="020B0503020204020204" pitchFamily="34" charset="-122"/>
                <a:ea typeface="微软雅黑" panose="020B0503020204020204" pitchFamily="34" charset="-122"/>
              </a:rPr>
              <a:t>	</a:t>
            </a:r>
            <a:r>
              <a:rPr lang="zh-CN" altLang="en-US" sz="1600" dirty="0" smtClean="0">
                <a:solidFill>
                  <a:schemeClr val="bg1">
                    <a:lumMod val="85000"/>
                  </a:schemeClr>
                </a:solidFill>
                <a:latin typeface="微软雅黑" panose="020B0503020204020204" pitchFamily="34" charset="-122"/>
                <a:ea typeface="微软雅黑" panose="020B0503020204020204" pitchFamily="34" charset="-122"/>
              </a:rPr>
              <a:t>目录法</a:t>
            </a:r>
            <a:endParaRPr lang="en-US" altLang="zh-CN" sz="1600" dirty="0" smtClean="0">
              <a:solidFill>
                <a:schemeClr val="bg1">
                  <a:lumMod val="85000"/>
                </a:schemeClr>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实验报告要求</a:t>
            </a:r>
            <a:endParaRPr lang="en-US" altLang="zh-CN" sz="1600"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13957"/>
    </mc:Choice>
    <mc:Fallback>
      <p:transition spd="slow" advTm="13957"/>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143000" y="914400"/>
            <a:ext cx="6781800" cy="572831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3957"/>
    </mc:Choice>
    <mc:Fallback>
      <p:transition spd="slow" advTm="13957"/>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838200" y="914400"/>
            <a:ext cx="7086600" cy="550109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3957"/>
    </mc:Choice>
    <mc:Fallback>
      <p:transition spd="slow" advTm="13957"/>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89524" y="3198168"/>
            <a:ext cx="764953" cy="461665"/>
          </a:xfrm>
          <a:prstGeom prst="rect">
            <a:avLst/>
          </a:prstGeom>
        </p:spPr>
        <p:txBody>
          <a:bodyPr wrap="none">
            <a:spAutoFit/>
          </a:bodyPr>
          <a:lstStyle/>
          <a:p>
            <a:r>
              <a:rPr lang="en-US" altLang="zh-CN" sz="2400" b="1" dirty="0" smtClean="0">
                <a:latin typeface="微软雅黑" panose="020B0503020204020204" pitchFamily="34" charset="-122"/>
                <a:ea typeface="微软雅黑" panose="020B0503020204020204" pitchFamily="34" charset="-122"/>
                <a:cs typeface="宋体" panose="02010600030101010101" pitchFamily="2" charset="-122"/>
              </a:rPr>
              <a:t>End</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slow" p14:dur="2000" advTm="13957"/>
    </mc:Choice>
    <mc:Fallback>
      <p:transition spd="slow" advTm="13957"/>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402742" y="1392114"/>
            <a:ext cx="8427085" cy="3973195"/>
          </a:xfrm>
          <a:prstGeom prst="rect">
            <a:avLst/>
          </a:prstGeom>
        </p:spPr>
        <p:txBody>
          <a:bodyPr vert="horz" wrap="square" lIns="0" tIns="210185" rIns="0" bIns="0" rtlCol="0">
            <a:spAutoFit/>
          </a:bodyPr>
          <a:lstStyle/>
          <a:p>
            <a:pPr marL="355600" indent="-342900">
              <a:lnSpc>
                <a:spcPct val="100000"/>
              </a:lnSpc>
              <a:spcBef>
                <a:spcPts val="1655"/>
              </a:spcBef>
              <a:buFont typeface="Times New Roman" panose="02020603050405020304"/>
              <a:buChar char="•"/>
              <a:tabLst>
                <a:tab pos="354965" algn="l"/>
                <a:tab pos="355600" algn="l"/>
              </a:tabLst>
            </a:pPr>
            <a:r>
              <a:rPr sz="2400" b="1" dirty="0">
                <a:latin typeface="Times New Roman" panose="02020603050405020304"/>
                <a:cs typeface="Times New Roman" panose="02020603050405020304"/>
              </a:rPr>
              <a:t>IBM</a:t>
            </a:r>
            <a:r>
              <a:rPr sz="2400" b="1" spc="-5" dirty="0">
                <a:latin typeface="Times New Roman" panose="02020603050405020304"/>
                <a:cs typeface="Times New Roman" panose="02020603050405020304"/>
              </a:rPr>
              <a:t> 360/91</a:t>
            </a:r>
            <a:r>
              <a:rPr sz="2400" b="1" spc="-5" dirty="0">
                <a:latin typeface="宋体" panose="02010600030101010101" pitchFamily="2" charset="-122"/>
                <a:cs typeface="宋体" panose="02010600030101010101" pitchFamily="2" charset="-122"/>
              </a:rPr>
              <a:t>中首次使用</a:t>
            </a:r>
            <a:endParaRPr sz="2400" dirty="0">
              <a:latin typeface="宋体" panose="02010600030101010101" pitchFamily="2" charset="-122"/>
              <a:cs typeface="宋体" panose="02010600030101010101" pitchFamily="2" charset="-122"/>
            </a:endParaRPr>
          </a:p>
          <a:p>
            <a:pPr marL="756285" lvl="1" indent="-287020">
              <a:lnSpc>
                <a:spcPct val="100000"/>
              </a:lnSpc>
              <a:spcBef>
                <a:spcPts val="1300"/>
              </a:spcBef>
              <a:buFont typeface="Times New Roman" panose="02020603050405020304"/>
              <a:buChar char="•"/>
              <a:tabLst>
                <a:tab pos="756285" algn="l"/>
                <a:tab pos="756920" algn="l"/>
              </a:tabLst>
            </a:pPr>
            <a:r>
              <a:rPr sz="2000" b="1" spc="5" dirty="0">
                <a:latin typeface="Times New Roman" panose="02020603050405020304"/>
                <a:cs typeface="Times New Roman" panose="02020603050405020304"/>
              </a:rPr>
              <a:t>1966</a:t>
            </a:r>
            <a:r>
              <a:rPr sz="2000" b="1" spc="5" dirty="0">
                <a:latin typeface="宋体" panose="02010600030101010101" pitchFamily="2" charset="-122"/>
                <a:cs typeface="宋体" panose="02010600030101010101" pitchFamily="2" charset="-122"/>
              </a:rPr>
              <a:t>年，</a:t>
            </a:r>
            <a:r>
              <a:rPr sz="2000" b="1" spc="-5" dirty="0">
                <a:latin typeface="宋体" panose="02010600030101010101" pitchFamily="2" charset="-122"/>
                <a:cs typeface="宋体" panose="02010600030101010101" pitchFamily="2" charset="-122"/>
              </a:rPr>
              <a:t>比</a:t>
            </a:r>
            <a:r>
              <a:rPr sz="2000" b="1" dirty="0">
                <a:latin typeface="Times New Roman" panose="02020603050405020304"/>
                <a:cs typeface="Times New Roman" panose="02020603050405020304"/>
              </a:rPr>
              <a:t>CDC</a:t>
            </a:r>
            <a:r>
              <a:rPr sz="2000" b="1" spc="-35" dirty="0">
                <a:latin typeface="Times New Roman" panose="02020603050405020304"/>
                <a:cs typeface="Times New Roman" panose="02020603050405020304"/>
              </a:rPr>
              <a:t> </a:t>
            </a:r>
            <a:r>
              <a:rPr sz="2000" b="1" spc="5" dirty="0">
                <a:latin typeface="Times New Roman" panose="02020603050405020304"/>
                <a:cs typeface="Times New Roman" panose="02020603050405020304"/>
              </a:rPr>
              <a:t>6600</a:t>
            </a:r>
            <a:r>
              <a:rPr sz="2000" b="1" spc="5" dirty="0">
                <a:latin typeface="宋体" panose="02010600030101010101" pitchFamily="2" charset="-122"/>
                <a:cs typeface="宋体" panose="02010600030101010101" pitchFamily="2" charset="-122"/>
              </a:rPr>
              <a:t>晚</a:t>
            </a:r>
            <a:r>
              <a:rPr sz="2000" b="1" spc="-5" dirty="0">
                <a:latin typeface="Times New Roman" panose="02020603050405020304"/>
                <a:cs typeface="Times New Roman" panose="02020603050405020304"/>
              </a:rPr>
              <a:t>3</a:t>
            </a:r>
            <a:r>
              <a:rPr sz="2000" b="1" spc="-5" dirty="0">
                <a:latin typeface="宋体" panose="02010600030101010101" pitchFamily="2" charset="-122"/>
                <a:cs typeface="宋体" panose="02010600030101010101" pitchFamily="2" charset="-122"/>
              </a:rPr>
              <a:t>年</a:t>
            </a:r>
            <a:endParaRPr sz="2000" dirty="0">
              <a:latin typeface="宋体" panose="02010600030101010101" pitchFamily="2" charset="-122"/>
              <a:cs typeface="宋体" panose="02010600030101010101" pitchFamily="2" charset="-122"/>
            </a:endParaRPr>
          </a:p>
          <a:p>
            <a:pPr marL="756285" lvl="1" indent="-287020">
              <a:lnSpc>
                <a:spcPct val="100000"/>
              </a:lnSpc>
              <a:spcBef>
                <a:spcPts val="1200"/>
              </a:spcBef>
              <a:buFont typeface="Times New Roman" panose="02020603050405020304"/>
              <a:buChar char="•"/>
              <a:tabLst>
                <a:tab pos="756285" algn="l"/>
                <a:tab pos="756920" algn="l"/>
              </a:tabLst>
            </a:pPr>
            <a:r>
              <a:rPr sz="2000" b="1" dirty="0">
                <a:latin typeface="Times New Roman" panose="02020603050405020304"/>
                <a:cs typeface="Times New Roman" panose="02020603050405020304"/>
              </a:rPr>
              <a:t>Robert</a:t>
            </a:r>
            <a:r>
              <a:rPr sz="2000" b="1" spc="-60" dirty="0">
                <a:latin typeface="Times New Roman" panose="02020603050405020304"/>
                <a:cs typeface="Times New Roman" panose="02020603050405020304"/>
              </a:rPr>
              <a:t> </a:t>
            </a:r>
            <a:r>
              <a:rPr sz="2000" b="1" spc="-20" dirty="0">
                <a:latin typeface="Times New Roman" panose="02020603050405020304"/>
                <a:cs typeface="Times New Roman" panose="02020603050405020304"/>
              </a:rPr>
              <a:t>Tomasulo</a:t>
            </a:r>
            <a:r>
              <a:rPr sz="2000" b="1" spc="-5" dirty="0">
                <a:latin typeface="宋体" panose="02010600030101010101" pitchFamily="2" charset="-122"/>
                <a:cs typeface="宋体" panose="02010600030101010101" pitchFamily="2" charset="-122"/>
              </a:rPr>
              <a:t>提出</a:t>
            </a:r>
            <a:endParaRPr sz="2000" dirty="0">
              <a:latin typeface="宋体" panose="02010600030101010101" pitchFamily="2" charset="-122"/>
              <a:cs typeface="宋体" panose="02010600030101010101" pitchFamily="2" charset="-122"/>
            </a:endParaRPr>
          </a:p>
          <a:p>
            <a:pPr marL="756285" lvl="1" indent="-287020">
              <a:lnSpc>
                <a:spcPct val="100000"/>
              </a:lnSpc>
              <a:spcBef>
                <a:spcPts val="1200"/>
              </a:spcBef>
              <a:buFont typeface="Times New Roman" panose="02020603050405020304"/>
              <a:buChar char="•"/>
              <a:tabLst>
                <a:tab pos="756285" algn="l"/>
                <a:tab pos="756920" algn="l"/>
              </a:tabLst>
            </a:pPr>
            <a:r>
              <a:rPr sz="2000" b="1" dirty="0">
                <a:latin typeface="宋体" panose="02010600030101010101" pitchFamily="2" charset="-122"/>
                <a:cs typeface="宋体" panose="02010600030101010101" pitchFamily="2" charset="-122"/>
              </a:rPr>
              <a:t>设计目标：编译器</a:t>
            </a:r>
            <a:r>
              <a:rPr sz="2000" b="1" spc="5" dirty="0">
                <a:latin typeface="宋体" panose="02010600030101010101" pitchFamily="2" charset="-122"/>
                <a:cs typeface="宋体" panose="02010600030101010101" pitchFamily="2" charset="-122"/>
              </a:rPr>
              <a:t>在</a:t>
            </a:r>
            <a:r>
              <a:rPr sz="2000" b="1" spc="-5" dirty="0">
                <a:latin typeface="Times New Roman" panose="02020603050405020304"/>
                <a:cs typeface="Times New Roman" panose="02020603050405020304"/>
              </a:rPr>
              <a:t>360</a:t>
            </a:r>
            <a:r>
              <a:rPr sz="2000" b="1" dirty="0">
                <a:latin typeface="宋体" panose="02010600030101010101" pitchFamily="2" charset="-122"/>
                <a:cs typeface="宋体" panose="02010600030101010101" pitchFamily="2" charset="-122"/>
              </a:rPr>
              <a:t>系列中</a:t>
            </a:r>
            <a:r>
              <a:rPr sz="2000" b="1" spc="-5" dirty="0">
                <a:latin typeface="宋体" panose="02010600030101010101" pitchFamily="2" charset="-122"/>
                <a:cs typeface="宋体" panose="02010600030101010101" pitchFamily="2" charset="-122"/>
              </a:rPr>
              <a:t>通用</a:t>
            </a:r>
            <a:endParaRPr sz="2000" dirty="0">
              <a:latin typeface="宋体" panose="02010600030101010101" pitchFamily="2" charset="-122"/>
              <a:cs typeface="宋体" panose="02010600030101010101" pitchFamily="2" charset="-122"/>
            </a:endParaRPr>
          </a:p>
          <a:p>
            <a:pPr marL="355600" indent="-342900">
              <a:lnSpc>
                <a:spcPct val="100000"/>
              </a:lnSpc>
              <a:spcBef>
                <a:spcPts val="1340"/>
              </a:spcBef>
              <a:buFont typeface="Times New Roman" panose="02020603050405020304"/>
              <a:buChar char="•"/>
              <a:tabLst>
                <a:tab pos="354965" algn="l"/>
                <a:tab pos="355600" algn="l"/>
              </a:tabLst>
            </a:pPr>
            <a:r>
              <a:rPr sz="2400" b="1" dirty="0">
                <a:latin typeface="宋体" panose="02010600030101010101" pitchFamily="2" charset="-122"/>
                <a:cs typeface="宋体" panose="02010600030101010101" pitchFamily="2" charset="-122"/>
              </a:rPr>
              <a:t>其主要思想现代处理器中普遍使用</a:t>
            </a:r>
            <a:endParaRPr sz="2400" dirty="0">
              <a:latin typeface="宋体" panose="02010600030101010101" pitchFamily="2" charset="-122"/>
              <a:cs typeface="宋体" panose="02010600030101010101" pitchFamily="2" charset="-122"/>
            </a:endParaRPr>
          </a:p>
          <a:p>
            <a:pPr marL="756285" lvl="1" indent="-287020">
              <a:lnSpc>
                <a:spcPct val="100000"/>
              </a:lnSpc>
              <a:spcBef>
                <a:spcPts val="1300"/>
              </a:spcBef>
              <a:buFont typeface="Times New Roman" panose="02020603050405020304"/>
              <a:buChar char="•"/>
              <a:tabLst>
                <a:tab pos="756285" algn="l"/>
                <a:tab pos="756920" algn="l"/>
              </a:tabLst>
            </a:pPr>
            <a:r>
              <a:rPr sz="2000" b="1" spc="5" dirty="0">
                <a:latin typeface="宋体" panose="02010600030101010101" pitchFamily="2" charset="-122"/>
                <a:cs typeface="宋体" panose="02010600030101010101" pitchFamily="2" charset="-122"/>
              </a:rPr>
              <a:t>早期</a:t>
            </a:r>
            <a:r>
              <a:rPr sz="2000" b="1" spc="-5" dirty="0">
                <a:latin typeface="Times New Roman" panose="02020603050405020304"/>
                <a:cs typeface="Times New Roman" panose="02020603050405020304"/>
              </a:rPr>
              <a:t>Alpha</a:t>
            </a:r>
            <a:r>
              <a:rPr sz="2000" b="1" spc="-30" dirty="0">
                <a:latin typeface="Times New Roman" panose="02020603050405020304"/>
                <a:cs typeface="Times New Roman" panose="02020603050405020304"/>
              </a:rPr>
              <a:t> </a:t>
            </a:r>
            <a:r>
              <a:rPr sz="2000" b="1" spc="5" dirty="0">
                <a:latin typeface="Times New Roman" panose="02020603050405020304"/>
                <a:cs typeface="Times New Roman" panose="02020603050405020304"/>
              </a:rPr>
              <a:t>21264,</a:t>
            </a:r>
            <a:r>
              <a:rPr sz="2000" b="1" spc="-30" dirty="0">
                <a:latin typeface="Times New Roman" panose="02020603050405020304"/>
                <a:cs typeface="Times New Roman" panose="02020603050405020304"/>
              </a:rPr>
              <a:t> </a:t>
            </a:r>
            <a:r>
              <a:rPr sz="2000" b="1" dirty="0">
                <a:latin typeface="Times New Roman" panose="02020603050405020304"/>
                <a:cs typeface="Times New Roman" panose="02020603050405020304"/>
              </a:rPr>
              <a:t>HP</a:t>
            </a:r>
            <a:r>
              <a:rPr sz="2000" b="1" spc="-130" dirty="0">
                <a:latin typeface="Times New Roman" panose="02020603050405020304"/>
                <a:cs typeface="Times New Roman" panose="02020603050405020304"/>
              </a:rPr>
              <a:t> </a:t>
            </a:r>
            <a:r>
              <a:rPr sz="2000" b="1" spc="5" dirty="0">
                <a:latin typeface="Times New Roman" panose="02020603050405020304"/>
                <a:cs typeface="Times New Roman" panose="02020603050405020304"/>
              </a:rPr>
              <a:t>8000,</a:t>
            </a:r>
            <a:r>
              <a:rPr sz="2000" b="1" spc="-35" dirty="0">
                <a:latin typeface="Times New Roman" panose="02020603050405020304"/>
                <a:cs typeface="Times New Roman" panose="02020603050405020304"/>
              </a:rPr>
              <a:t> </a:t>
            </a:r>
            <a:r>
              <a:rPr sz="2000" b="1" dirty="0">
                <a:latin typeface="Times New Roman" panose="02020603050405020304"/>
                <a:cs typeface="Times New Roman" panose="02020603050405020304"/>
              </a:rPr>
              <a:t>MIPS</a:t>
            </a:r>
            <a:r>
              <a:rPr sz="2000" b="1" spc="-15" dirty="0">
                <a:latin typeface="Times New Roman" panose="02020603050405020304"/>
                <a:cs typeface="Times New Roman" panose="02020603050405020304"/>
              </a:rPr>
              <a:t> </a:t>
            </a:r>
            <a:r>
              <a:rPr sz="2000" b="1" spc="5" dirty="0">
                <a:latin typeface="Times New Roman" panose="02020603050405020304"/>
                <a:cs typeface="Times New Roman" panose="02020603050405020304"/>
              </a:rPr>
              <a:t>10000,</a:t>
            </a:r>
            <a:r>
              <a:rPr sz="2000" b="1" spc="-40" dirty="0">
                <a:latin typeface="Times New Roman" panose="02020603050405020304"/>
                <a:cs typeface="Times New Roman" panose="02020603050405020304"/>
              </a:rPr>
              <a:t> </a:t>
            </a:r>
            <a:r>
              <a:rPr sz="2000" b="1" dirty="0">
                <a:latin typeface="Times New Roman" panose="02020603050405020304"/>
                <a:cs typeface="Times New Roman" panose="02020603050405020304"/>
              </a:rPr>
              <a:t>Pentium</a:t>
            </a:r>
            <a:r>
              <a:rPr sz="2000" b="1" spc="-25" dirty="0">
                <a:latin typeface="Times New Roman" panose="02020603050405020304"/>
                <a:cs typeface="Times New Roman" panose="02020603050405020304"/>
              </a:rPr>
              <a:t> </a:t>
            </a:r>
            <a:r>
              <a:rPr sz="2000" b="1" spc="-5" dirty="0">
                <a:latin typeface="Times New Roman" panose="02020603050405020304"/>
                <a:cs typeface="Times New Roman" panose="02020603050405020304"/>
              </a:rPr>
              <a:t>II,</a:t>
            </a:r>
            <a:r>
              <a:rPr sz="2000" b="1" spc="-25" dirty="0">
                <a:latin typeface="Times New Roman" panose="02020603050405020304"/>
                <a:cs typeface="Times New Roman" panose="02020603050405020304"/>
              </a:rPr>
              <a:t> </a:t>
            </a:r>
            <a:r>
              <a:rPr sz="2000" b="1" dirty="0">
                <a:latin typeface="Times New Roman" panose="02020603050405020304"/>
                <a:cs typeface="Times New Roman" panose="02020603050405020304"/>
              </a:rPr>
              <a:t>PowerPC </a:t>
            </a:r>
            <a:r>
              <a:rPr sz="2000" b="1" spc="5" dirty="0">
                <a:latin typeface="Times New Roman" panose="02020603050405020304"/>
                <a:cs typeface="Times New Roman" panose="02020603050405020304"/>
              </a:rPr>
              <a:t>604,</a:t>
            </a:r>
            <a:r>
              <a:rPr sz="2000" b="1" spc="-20" dirty="0">
                <a:latin typeface="Times New Roman" panose="02020603050405020304"/>
                <a:cs typeface="Times New Roman" panose="02020603050405020304"/>
              </a:rPr>
              <a:t> </a:t>
            </a:r>
            <a:r>
              <a:rPr sz="2000" b="1" dirty="0">
                <a:latin typeface="Times New Roman" panose="02020603050405020304"/>
                <a:cs typeface="Times New Roman" panose="02020603050405020304"/>
              </a:rPr>
              <a:t>…</a:t>
            </a:r>
            <a:endParaRPr sz="2000" dirty="0">
              <a:latin typeface="Times New Roman" panose="02020603050405020304"/>
              <a:cs typeface="Times New Roman" panose="02020603050405020304"/>
            </a:endParaRPr>
          </a:p>
          <a:p>
            <a:pPr marL="756285" lvl="1" indent="-287020">
              <a:lnSpc>
                <a:spcPct val="100000"/>
              </a:lnSpc>
              <a:spcBef>
                <a:spcPts val="1205"/>
              </a:spcBef>
              <a:buFont typeface="Times New Roman" panose="02020603050405020304"/>
              <a:buChar char="•"/>
              <a:tabLst>
                <a:tab pos="756285" algn="l"/>
                <a:tab pos="756920" algn="l"/>
              </a:tabLst>
            </a:pPr>
            <a:r>
              <a:rPr sz="2000" b="1" spc="5" dirty="0">
                <a:latin typeface="宋体" panose="02010600030101010101" pitchFamily="2" charset="-122"/>
                <a:cs typeface="宋体" panose="02010600030101010101" pitchFamily="2" charset="-122"/>
              </a:rPr>
              <a:t>现在</a:t>
            </a:r>
            <a:r>
              <a:rPr sz="2000" b="1" dirty="0">
                <a:latin typeface="Times New Roman" panose="02020603050405020304"/>
                <a:cs typeface="Times New Roman" panose="02020603050405020304"/>
              </a:rPr>
              <a:t>Intel</a:t>
            </a:r>
            <a:r>
              <a:rPr sz="2000" b="1" spc="5" dirty="0">
                <a:latin typeface="宋体" panose="02010600030101010101" pitchFamily="2" charset="-122"/>
                <a:cs typeface="宋体" panose="02010600030101010101" pitchFamily="2" charset="-122"/>
              </a:rPr>
              <a:t>、</a:t>
            </a:r>
            <a:r>
              <a:rPr sz="2000" b="1" dirty="0">
                <a:latin typeface="Times New Roman" panose="02020603050405020304"/>
                <a:cs typeface="Times New Roman" panose="02020603050405020304"/>
              </a:rPr>
              <a:t>AMD</a:t>
            </a:r>
            <a:r>
              <a:rPr sz="2000" b="1" spc="5" dirty="0">
                <a:latin typeface="宋体" panose="02010600030101010101" pitchFamily="2" charset="-122"/>
                <a:cs typeface="宋体" panose="02010600030101010101" pitchFamily="2" charset="-122"/>
              </a:rPr>
              <a:t>、</a:t>
            </a:r>
            <a:r>
              <a:rPr sz="2000" b="1" spc="-5" dirty="0">
                <a:latin typeface="Times New Roman" panose="02020603050405020304"/>
                <a:cs typeface="Times New Roman" panose="02020603050405020304"/>
              </a:rPr>
              <a:t>IBM</a:t>
            </a:r>
            <a:r>
              <a:rPr sz="2000" b="1" spc="5" dirty="0">
                <a:latin typeface="宋体" panose="02010600030101010101" pitchFamily="2" charset="-122"/>
                <a:cs typeface="宋体" panose="02010600030101010101" pitchFamily="2" charset="-122"/>
              </a:rPr>
              <a:t>的几乎</a:t>
            </a:r>
            <a:r>
              <a:rPr sz="2000" b="1" spc="-5" dirty="0">
                <a:latin typeface="宋体" panose="02010600030101010101" pitchFamily="2" charset="-122"/>
                <a:cs typeface="宋体" panose="02010600030101010101" pitchFamily="2" charset="-122"/>
              </a:rPr>
              <a:t>所</a:t>
            </a:r>
            <a:r>
              <a:rPr sz="2000" b="1" spc="10" dirty="0">
                <a:latin typeface="宋体" panose="02010600030101010101" pitchFamily="2" charset="-122"/>
                <a:cs typeface="宋体" panose="02010600030101010101" pitchFamily="2" charset="-122"/>
              </a:rPr>
              <a:t>有</a:t>
            </a:r>
            <a:r>
              <a:rPr sz="2000" b="1" dirty="0">
                <a:latin typeface="Times New Roman" panose="02020603050405020304"/>
                <a:cs typeface="Times New Roman" panose="02020603050405020304"/>
              </a:rPr>
              <a:t>CPU</a:t>
            </a:r>
            <a:endParaRPr sz="2000" dirty="0">
              <a:latin typeface="Times New Roman" panose="02020603050405020304"/>
              <a:cs typeface="Times New Roman" panose="02020603050405020304"/>
            </a:endParaRPr>
          </a:p>
          <a:p>
            <a:pPr marL="355600" indent="-342900">
              <a:lnSpc>
                <a:spcPct val="100000"/>
              </a:lnSpc>
              <a:spcBef>
                <a:spcPts val="1340"/>
              </a:spcBef>
              <a:buFont typeface="Times New Roman" panose="02020603050405020304"/>
              <a:buChar char="•"/>
              <a:tabLst>
                <a:tab pos="354965" algn="l"/>
                <a:tab pos="355600" algn="l"/>
              </a:tabLst>
            </a:pPr>
            <a:r>
              <a:rPr sz="2400" b="1" dirty="0">
                <a:latin typeface="宋体" panose="02010600030101010101" pitchFamily="2" charset="-122"/>
                <a:cs typeface="宋体" panose="02010600030101010101" pitchFamily="2" charset="-122"/>
              </a:rPr>
              <a:t>通过寄存器重命名消除</a:t>
            </a:r>
            <a:r>
              <a:rPr sz="2400" b="1" spc="-95" dirty="0">
                <a:latin typeface="Times New Roman" panose="02020603050405020304"/>
                <a:cs typeface="Times New Roman" panose="02020603050405020304"/>
              </a:rPr>
              <a:t>WAR</a:t>
            </a:r>
            <a:r>
              <a:rPr sz="2400" b="1" dirty="0">
                <a:latin typeface="宋体" panose="02010600030101010101" pitchFamily="2" charset="-122"/>
                <a:cs typeface="宋体" panose="02010600030101010101" pitchFamily="2" charset="-122"/>
              </a:rPr>
              <a:t>和</a:t>
            </a:r>
            <a:r>
              <a:rPr sz="2400" b="1" spc="-180" dirty="0">
                <a:latin typeface="Times New Roman" panose="02020603050405020304"/>
                <a:cs typeface="Times New Roman" panose="02020603050405020304"/>
              </a:rPr>
              <a:t>WAW</a:t>
            </a:r>
            <a:r>
              <a:rPr sz="2400" b="1" dirty="0">
                <a:latin typeface="宋体" panose="02010600030101010101" pitchFamily="2" charset="-122"/>
                <a:cs typeface="宋体" panose="02010600030101010101" pitchFamily="2" charset="-122"/>
              </a:rPr>
              <a:t>相关</a:t>
            </a:r>
            <a:endParaRPr sz="2400" dirty="0">
              <a:latin typeface="宋体" panose="02010600030101010101" pitchFamily="2" charset="-122"/>
              <a:cs typeface="宋体" panose="02010600030101010101" pitchFamily="2" charset="-122"/>
            </a:endParaRPr>
          </a:p>
        </p:txBody>
      </p:sp>
      <p:sp>
        <p:nvSpPr>
          <p:cNvPr id="7" name="标题 3"/>
          <p:cNvSpPr txBox="1"/>
          <p:nvPr/>
        </p:nvSpPr>
        <p:spPr>
          <a:xfrm>
            <a:off x="0" y="3"/>
            <a:ext cx="9144000" cy="755581"/>
          </a:xfrm>
          <a:prstGeom prst="rect">
            <a:avLst/>
          </a:prstGeom>
          <a:solidFill>
            <a:srgbClr val="02409A"/>
          </a:solidFill>
          <a:ln>
            <a:noFill/>
          </a:ln>
          <a:effectLst>
            <a:outerShdw blurRad="44450" dist="27940" dir="5400000" algn="ctr">
              <a:srgbClr val="000000">
                <a:alpha val="32000"/>
              </a:srgbClr>
            </a:outerShdw>
          </a:effectLst>
        </p:spPr>
        <p:txBody>
          <a:bodyPr tIns="0" bIns="0" anchor="ctr"/>
          <a:lstStyle/>
          <a:p>
            <a:pPr algn="ctr">
              <a:spcBef>
                <a:spcPct val="0"/>
              </a:spcBef>
              <a:defRPr/>
            </a:pPr>
            <a:endParaRPr lang="en-US" altLang="zh-CN" sz="2475" b="1" dirty="0">
              <a:solidFill>
                <a:schemeClr val="bg1"/>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rotWithShape="1">
          <a:blip r:embed="rId1"/>
          <a:srcRect l="8177" t="2247" r="9531" b="2992"/>
          <a:stretch>
            <a:fillRect/>
          </a:stretch>
        </p:blipFill>
        <p:spPr>
          <a:xfrm>
            <a:off x="8408701" y="83713"/>
            <a:ext cx="596509" cy="588159"/>
          </a:xfrm>
          <a:prstGeom prst="ellipse">
            <a:avLst/>
          </a:prstGeom>
        </p:spPr>
      </p:pic>
      <p:sp>
        <p:nvSpPr>
          <p:cNvPr id="2" name="object 2"/>
          <p:cNvSpPr txBox="1">
            <a:spLocks noGrp="1"/>
          </p:cNvSpPr>
          <p:nvPr>
            <p:ph type="title"/>
          </p:nvPr>
        </p:nvSpPr>
        <p:spPr>
          <a:xfrm>
            <a:off x="3281997" y="83713"/>
            <a:ext cx="2580005" cy="513715"/>
          </a:xfrm>
          <a:prstGeom prst="rect">
            <a:avLst/>
          </a:prstGeom>
        </p:spPr>
        <p:txBody>
          <a:bodyPr vert="horz" wrap="square" lIns="0" tIns="13335" rIns="0" bIns="0" rtlCol="0">
            <a:spAutoFit/>
          </a:bodyPr>
          <a:lstStyle/>
          <a:p>
            <a:pPr marL="12700">
              <a:lnSpc>
                <a:spcPct val="100000"/>
              </a:lnSpc>
              <a:spcBef>
                <a:spcPts val="105"/>
              </a:spcBef>
            </a:pPr>
            <a:r>
              <a:rPr spc="-50" dirty="0">
                <a:solidFill>
                  <a:schemeClr val="bg1"/>
                </a:solidFill>
              </a:rPr>
              <a:t>Tomasulo</a:t>
            </a:r>
            <a:r>
              <a:rPr spc="10" dirty="0">
                <a:solidFill>
                  <a:schemeClr val="bg1"/>
                </a:solidFill>
                <a:latin typeface="黑体" panose="02010609060101010101" charset="-122"/>
                <a:cs typeface="黑体" panose="02010609060101010101" charset="-122"/>
              </a:rPr>
              <a:t>算法</a:t>
            </a:r>
            <a:endParaRPr spc="10" dirty="0">
              <a:solidFill>
                <a:schemeClr val="bg1"/>
              </a:solidFill>
              <a:latin typeface="黑体" panose="02010609060101010101" charset="-122"/>
              <a:cs typeface="黑体" panose="02010609060101010101"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4927" y="2377186"/>
            <a:ext cx="1648460" cy="330835"/>
          </a:xfrm>
          <a:prstGeom prst="rect">
            <a:avLst/>
          </a:prstGeom>
        </p:spPr>
        <p:txBody>
          <a:bodyPr vert="horz" wrap="square" lIns="0" tIns="13335" rIns="0" bIns="0" rtlCol="0">
            <a:spAutoFit/>
          </a:bodyPr>
          <a:lstStyle/>
          <a:p>
            <a:pPr marL="355600" indent="-342900">
              <a:lnSpc>
                <a:spcPct val="100000"/>
              </a:lnSpc>
              <a:spcBef>
                <a:spcPts val="105"/>
              </a:spcBef>
              <a:buFont typeface="Times New Roman" panose="02020603050405020304"/>
              <a:buChar char="•"/>
              <a:tabLst>
                <a:tab pos="354965" algn="l"/>
                <a:tab pos="355600" algn="l"/>
              </a:tabLst>
            </a:pPr>
            <a:r>
              <a:rPr sz="2000" b="1" spc="5" dirty="0">
                <a:latin typeface="宋体" panose="02010600030101010101" pitchFamily="2" charset="-122"/>
                <a:cs typeface="宋体" panose="02010600030101010101" pitchFamily="2" charset="-122"/>
              </a:rPr>
              <a:t>保留站内容</a:t>
            </a:r>
            <a:endParaRPr sz="2000">
              <a:latin typeface="宋体" panose="02010600030101010101" pitchFamily="2" charset="-122"/>
              <a:cs typeface="宋体" panose="02010600030101010101" pitchFamily="2" charset="-122"/>
            </a:endParaRPr>
          </a:p>
        </p:txBody>
      </p:sp>
      <p:sp>
        <p:nvSpPr>
          <p:cNvPr id="3" name="object 3"/>
          <p:cNvSpPr txBox="1"/>
          <p:nvPr/>
        </p:nvSpPr>
        <p:spPr>
          <a:xfrm>
            <a:off x="662127" y="2686603"/>
            <a:ext cx="4110354" cy="1741170"/>
          </a:xfrm>
          <a:prstGeom prst="rect">
            <a:avLst/>
          </a:prstGeom>
        </p:spPr>
        <p:txBody>
          <a:bodyPr vert="horz" wrap="square" lIns="0" tIns="81280" rIns="0" bIns="0" rtlCol="0">
            <a:spAutoFit/>
          </a:bodyPr>
          <a:lstStyle/>
          <a:p>
            <a:pPr marL="299085" indent="-287020">
              <a:lnSpc>
                <a:spcPct val="100000"/>
              </a:lnSpc>
              <a:spcBef>
                <a:spcPts val="640"/>
              </a:spcBef>
              <a:buFont typeface="Times New Roman" panose="02020603050405020304"/>
              <a:buChar char="•"/>
              <a:tabLst>
                <a:tab pos="299085" algn="l"/>
                <a:tab pos="299720" algn="l"/>
              </a:tabLst>
            </a:pPr>
            <a:r>
              <a:rPr sz="1800" b="1" spc="-5" dirty="0">
                <a:latin typeface="Times New Roman" panose="02020603050405020304"/>
                <a:cs typeface="Times New Roman" panose="02020603050405020304"/>
              </a:rPr>
              <a:t>Busy:</a:t>
            </a:r>
            <a:r>
              <a:rPr sz="1800" b="1" spc="-10" dirty="0">
                <a:latin typeface="Times New Roman" panose="02020603050405020304"/>
                <a:cs typeface="Times New Roman" panose="02020603050405020304"/>
              </a:rPr>
              <a:t> </a:t>
            </a:r>
            <a:r>
              <a:rPr sz="1800" b="1" dirty="0">
                <a:latin typeface="宋体" panose="02010600030101010101" pitchFamily="2" charset="-122"/>
                <a:cs typeface="宋体" panose="02010600030101010101" pitchFamily="2" charset="-122"/>
              </a:rPr>
              <a:t>忙位</a:t>
            </a:r>
            <a:endParaRPr sz="1800" dirty="0">
              <a:latin typeface="宋体" panose="02010600030101010101" pitchFamily="2" charset="-122"/>
              <a:cs typeface="宋体" panose="02010600030101010101" pitchFamily="2" charset="-122"/>
            </a:endParaRPr>
          </a:p>
          <a:p>
            <a:pPr marL="299085" indent="-287020">
              <a:lnSpc>
                <a:spcPct val="100000"/>
              </a:lnSpc>
              <a:spcBef>
                <a:spcPts val="540"/>
              </a:spcBef>
              <a:buFont typeface="Times New Roman" panose="02020603050405020304"/>
              <a:buChar char="•"/>
              <a:tabLst>
                <a:tab pos="299085" algn="l"/>
                <a:tab pos="299720" algn="l"/>
              </a:tabLst>
            </a:pPr>
            <a:r>
              <a:rPr sz="1800" b="1" spc="-5" dirty="0">
                <a:latin typeface="Times New Roman" panose="02020603050405020304"/>
                <a:cs typeface="Times New Roman" panose="02020603050405020304"/>
              </a:rPr>
              <a:t>Op</a:t>
            </a:r>
            <a:r>
              <a:rPr sz="1800" b="1" spc="-5" dirty="0">
                <a:latin typeface="宋体" panose="02010600030101010101" pitchFamily="2" charset="-122"/>
                <a:cs typeface="宋体" panose="02010600030101010101" pitchFamily="2" charset="-122"/>
              </a:rPr>
              <a:t>：</a:t>
            </a:r>
            <a:r>
              <a:rPr sz="1800" b="1" dirty="0">
                <a:latin typeface="宋体" panose="02010600030101010101" pitchFamily="2" charset="-122"/>
                <a:cs typeface="宋体" panose="02010600030101010101" pitchFamily="2" charset="-122"/>
              </a:rPr>
              <a:t>操作码</a:t>
            </a:r>
            <a:endParaRPr sz="1800" dirty="0">
              <a:latin typeface="宋体" panose="02010600030101010101" pitchFamily="2" charset="-122"/>
              <a:cs typeface="宋体" panose="02010600030101010101" pitchFamily="2" charset="-122"/>
            </a:endParaRPr>
          </a:p>
          <a:p>
            <a:pPr marL="355600" indent="-342900">
              <a:lnSpc>
                <a:spcPct val="100000"/>
              </a:lnSpc>
              <a:spcBef>
                <a:spcPts val="540"/>
              </a:spcBef>
              <a:buFont typeface="Times New Roman" panose="02020603050405020304"/>
              <a:buChar char="•"/>
              <a:tabLst>
                <a:tab pos="354965" algn="l"/>
                <a:tab pos="355600" algn="l"/>
              </a:tabLst>
            </a:pPr>
            <a:r>
              <a:rPr sz="1800" b="1" spc="-5" dirty="0">
                <a:latin typeface="Times New Roman" panose="02020603050405020304"/>
                <a:cs typeface="Times New Roman" panose="02020603050405020304"/>
              </a:rPr>
              <a:t>Vj,</a:t>
            </a:r>
            <a:r>
              <a:rPr sz="1800" b="1" dirty="0">
                <a:latin typeface="Times New Roman" panose="02020603050405020304"/>
                <a:cs typeface="Times New Roman" panose="02020603050405020304"/>
              </a:rPr>
              <a:t> </a:t>
            </a:r>
            <a:r>
              <a:rPr sz="1800" b="1" spc="-5" dirty="0">
                <a:latin typeface="Times New Roman" panose="02020603050405020304"/>
                <a:cs typeface="Times New Roman" panose="02020603050405020304"/>
              </a:rPr>
              <a:t>Vk:</a:t>
            </a:r>
            <a:r>
              <a:rPr sz="1800" b="1" spc="5" dirty="0">
                <a:latin typeface="Times New Roman" panose="02020603050405020304"/>
                <a:cs typeface="Times New Roman" panose="02020603050405020304"/>
              </a:rPr>
              <a:t> </a:t>
            </a:r>
            <a:r>
              <a:rPr sz="1800" b="1" dirty="0">
                <a:latin typeface="宋体" panose="02010600030101010101" pitchFamily="2" charset="-122"/>
                <a:cs typeface="宋体" panose="02010600030101010101" pitchFamily="2" charset="-122"/>
              </a:rPr>
              <a:t>源操作数的值</a:t>
            </a:r>
            <a:endParaRPr sz="1800" dirty="0">
              <a:latin typeface="宋体" panose="02010600030101010101" pitchFamily="2" charset="-122"/>
              <a:cs typeface="宋体" panose="02010600030101010101" pitchFamily="2" charset="-122"/>
            </a:endParaRPr>
          </a:p>
          <a:p>
            <a:pPr marL="286385" indent="-286385">
              <a:lnSpc>
                <a:spcPct val="100000"/>
              </a:lnSpc>
              <a:spcBef>
                <a:spcPts val="540"/>
              </a:spcBef>
              <a:buFont typeface="Times New Roman" panose="02020603050405020304"/>
              <a:buChar char="•"/>
              <a:tabLst>
                <a:tab pos="286385" algn="l"/>
                <a:tab pos="299720" algn="l"/>
              </a:tabLst>
            </a:pPr>
            <a:r>
              <a:rPr sz="1800" b="1" dirty="0">
                <a:latin typeface="Times New Roman" panose="02020603050405020304"/>
                <a:cs typeface="Times New Roman" panose="02020603050405020304"/>
              </a:rPr>
              <a:t>Qj,</a:t>
            </a:r>
            <a:r>
              <a:rPr sz="1800" b="1" spc="-30" dirty="0">
                <a:latin typeface="Times New Roman" panose="02020603050405020304"/>
                <a:cs typeface="Times New Roman" panose="02020603050405020304"/>
              </a:rPr>
              <a:t> </a:t>
            </a:r>
            <a:r>
              <a:rPr sz="1800" b="1" dirty="0">
                <a:latin typeface="Times New Roman" panose="02020603050405020304"/>
                <a:cs typeface="Times New Roman" panose="02020603050405020304"/>
              </a:rPr>
              <a:t>Qk:</a:t>
            </a:r>
            <a:r>
              <a:rPr sz="1800" b="1" spc="-35" dirty="0">
                <a:latin typeface="Times New Roman" panose="02020603050405020304"/>
                <a:cs typeface="Times New Roman" panose="02020603050405020304"/>
              </a:rPr>
              <a:t> </a:t>
            </a:r>
            <a:r>
              <a:rPr sz="1800" b="1" dirty="0">
                <a:latin typeface="宋体" panose="02010600030101010101" pitchFamily="2" charset="-122"/>
                <a:cs typeface="宋体" panose="02010600030101010101" pitchFamily="2" charset="-122"/>
              </a:rPr>
              <a:t>保存没有准备好的源操作数保</a:t>
            </a:r>
            <a:endParaRPr sz="1800" dirty="0">
              <a:latin typeface="宋体" panose="02010600030101010101" pitchFamily="2" charset="-122"/>
              <a:cs typeface="宋体" panose="02010600030101010101" pitchFamily="2" charset="-122"/>
            </a:endParaRPr>
          </a:p>
          <a:p>
            <a:pPr marL="54610" algn="ctr">
              <a:lnSpc>
                <a:spcPct val="100000"/>
              </a:lnSpc>
              <a:spcBef>
                <a:spcPts val="545"/>
              </a:spcBef>
            </a:pPr>
            <a:r>
              <a:rPr sz="1800" b="1" dirty="0">
                <a:latin typeface="宋体" panose="02010600030101010101" pitchFamily="2" charset="-122"/>
                <a:cs typeface="宋体" panose="02010600030101010101" pitchFamily="2" charset="-122"/>
              </a:rPr>
              <a:t>留站号（</a:t>
            </a:r>
            <a:r>
              <a:rPr sz="1800" b="1" dirty="0">
                <a:latin typeface="Times New Roman" panose="02020603050405020304"/>
                <a:cs typeface="Times New Roman" panose="02020603050405020304"/>
              </a:rPr>
              <a:t>0</a:t>
            </a:r>
            <a:r>
              <a:rPr sz="1800" b="1" dirty="0">
                <a:latin typeface="宋体" panose="02010600030101010101" pitchFamily="2" charset="-122"/>
                <a:cs typeface="宋体" panose="02010600030101010101" pitchFamily="2" charset="-122"/>
              </a:rPr>
              <a:t>表示操作数已经准备好）</a:t>
            </a:r>
            <a:endParaRPr sz="1800" dirty="0">
              <a:latin typeface="宋体" panose="02010600030101010101" pitchFamily="2" charset="-122"/>
              <a:cs typeface="宋体" panose="02010600030101010101" pitchFamily="2" charset="-122"/>
            </a:endParaRPr>
          </a:p>
        </p:txBody>
      </p:sp>
      <p:sp>
        <p:nvSpPr>
          <p:cNvPr id="4" name="object 4"/>
          <p:cNvSpPr txBox="1"/>
          <p:nvPr/>
        </p:nvSpPr>
        <p:spPr>
          <a:xfrm>
            <a:off x="204927" y="4392557"/>
            <a:ext cx="4451350" cy="1101725"/>
          </a:xfrm>
          <a:prstGeom prst="rect">
            <a:avLst/>
          </a:prstGeom>
        </p:spPr>
        <p:txBody>
          <a:bodyPr vert="horz" wrap="square" lIns="0" tIns="93980" rIns="0" bIns="0" rtlCol="0">
            <a:spAutoFit/>
          </a:bodyPr>
          <a:lstStyle/>
          <a:p>
            <a:pPr marL="355600" indent="-342900">
              <a:lnSpc>
                <a:spcPct val="100000"/>
              </a:lnSpc>
              <a:spcBef>
                <a:spcPts val="740"/>
              </a:spcBef>
              <a:buFont typeface="Times New Roman" panose="02020603050405020304"/>
              <a:buChar char="•"/>
              <a:tabLst>
                <a:tab pos="354965" algn="l"/>
                <a:tab pos="355600" algn="l"/>
              </a:tabLst>
            </a:pPr>
            <a:r>
              <a:rPr sz="2000" b="1" spc="5" dirty="0">
                <a:latin typeface="宋体" panose="02010600030101010101" pitchFamily="2" charset="-122"/>
                <a:cs typeface="宋体" panose="02010600030101010101" pitchFamily="2" charset="-122"/>
              </a:rPr>
              <a:t>寄存器增加一个域</a:t>
            </a:r>
            <a:endParaRPr sz="2000" dirty="0">
              <a:latin typeface="宋体" panose="02010600030101010101" pitchFamily="2" charset="-122"/>
              <a:cs typeface="宋体" panose="02010600030101010101" pitchFamily="2" charset="-122"/>
            </a:endParaRPr>
          </a:p>
          <a:p>
            <a:pPr marL="756285" marR="5080" lvl="1" indent="-287020">
              <a:lnSpc>
                <a:spcPct val="125000"/>
              </a:lnSpc>
              <a:spcBef>
                <a:spcPts val="30"/>
              </a:spcBef>
              <a:buFont typeface="Times New Roman" panose="02020603050405020304"/>
              <a:buChar char="•"/>
              <a:tabLst>
                <a:tab pos="756285" algn="l"/>
                <a:tab pos="756920" algn="l"/>
              </a:tabLst>
            </a:pPr>
            <a:r>
              <a:rPr sz="1800" b="1" dirty="0">
                <a:latin typeface="宋体" panose="02010600030101010101" pitchFamily="2" charset="-122"/>
                <a:cs typeface="宋体" panose="02010600030101010101" pitchFamily="2" charset="-122"/>
              </a:rPr>
              <a:t>结果状态域：空表示寄存器值可用， 否则保存产生寄存器结果的保留站号</a:t>
            </a:r>
            <a:endParaRPr sz="1800" dirty="0">
              <a:latin typeface="宋体" panose="02010600030101010101" pitchFamily="2" charset="-122"/>
              <a:cs typeface="宋体" panose="02010600030101010101" pitchFamily="2" charset="-122"/>
            </a:endParaRPr>
          </a:p>
        </p:txBody>
      </p:sp>
      <p:sp>
        <p:nvSpPr>
          <p:cNvPr id="5" name="object 5"/>
          <p:cNvSpPr txBox="1"/>
          <p:nvPr/>
        </p:nvSpPr>
        <p:spPr>
          <a:xfrm>
            <a:off x="204927" y="5459687"/>
            <a:ext cx="4451350" cy="1101725"/>
          </a:xfrm>
          <a:prstGeom prst="rect">
            <a:avLst/>
          </a:prstGeom>
        </p:spPr>
        <p:txBody>
          <a:bodyPr vert="horz" wrap="square" lIns="0" tIns="93980" rIns="0" bIns="0" rtlCol="0">
            <a:spAutoFit/>
          </a:bodyPr>
          <a:lstStyle/>
          <a:p>
            <a:pPr marL="355600" indent="-342900">
              <a:lnSpc>
                <a:spcPct val="100000"/>
              </a:lnSpc>
              <a:spcBef>
                <a:spcPts val="740"/>
              </a:spcBef>
              <a:buFont typeface="Times New Roman" panose="02020603050405020304"/>
              <a:buChar char="•"/>
              <a:tabLst>
                <a:tab pos="354965" algn="l"/>
                <a:tab pos="355600" algn="l"/>
              </a:tabLst>
            </a:pPr>
            <a:r>
              <a:rPr sz="2000" b="1" spc="5" dirty="0">
                <a:latin typeface="宋体" panose="02010600030101010101" pitchFamily="2" charset="-122"/>
                <a:cs typeface="宋体" panose="02010600030101010101" pitchFamily="2" charset="-122"/>
              </a:rPr>
              <a:t>结果总线</a:t>
            </a:r>
            <a:endParaRPr sz="2000">
              <a:latin typeface="宋体" panose="02010600030101010101" pitchFamily="2" charset="-122"/>
              <a:cs typeface="宋体" panose="02010600030101010101" pitchFamily="2" charset="-122"/>
            </a:endParaRPr>
          </a:p>
          <a:p>
            <a:pPr marL="756285" marR="5080" lvl="1" indent="-287020">
              <a:lnSpc>
                <a:spcPct val="125000"/>
              </a:lnSpc>
              <a:spcBef>
                <a:spcPts val="30"/>
              </a:spcBef>
              <a:buFont typeface="Times New Roman" panose="02020603050405020304"/>
              <a:buChar char="•"/>
              <a:tabLst>
                <a:tab pos="756285" algn="l"/>
                <a:tab pos="756920" algn="l"/>
              </a:tabLst>
            </a:pPr>
            <a:r>
              <a:rPr sz="1800" b="1" dirty="0">
                <a:latin typeface="宋体" panose="02010600030101010101" pitchFamily="2" charset="-122"/>
                <a:cs typeface="宋体" panose="02010600030101010101" pitchFamily="2" charset="-122"/>
              </a:rPr>
              <a:t>除了送回结果值外，还要送回产生该 结果的保留站号</a:t>
            </a:r>
            <a:endParaRPr sz="1800">
              <a:latin typeface="宋体" panose="02010600030101010101" pitchFamily="2" charset="-122"/>
              <a:cs typeface="宋体" panose="02010600030101010101" pitchFamily="2" charset="-122"/>
            </a:endParaRPr>
          </a:p>
        </p:txBody>
      </p:sp>
      <p:graphicFrame>
        <p:nvGraphicFramePr>
          <p:cNvPr id="7" name="object 7"/>
          <p:cNvGraphicFramePr>
            <a:graphicFrameLocks noGrp="1"/>
          </p:cNvGraphicFramePr>
          <p:nvPr/>
        </p:nvGraphicFramePr>
        <p:xfrm>
          <a:off x="5369571" y="5279910"/>
          <a:ext cx="1461770" cy="1175731"/>
        </p:xfrm>
        <a:graphic>
          <a:graphicData uri="http://schemas.openxmlformats.org/drawingml/2006/table">
            <a:tbl>
              <a:tblPr firstRow="1" bandRow="1">
                <a:tableStyleId>{2D5ABB26-0587-4C30-8999-92F81FD0307C}</a:tableStyleId>
              </a:tblPr>
              <a:tblGrid>
                <a:gridCol w="1461770"/>
              </a:tblGrid>
              <a:tr h="198955">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8522">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8879">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8573">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8879">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81923">
                <a:tc>
                  <a:txBody>
                    <a:bodyPr/>
                    <a:lstStyle/>
                    <a:p>
                      <a:pPr>
                        <a:lnSpc>
                          <a:spcPct val="100000"/>
                        </a:lnSpc>
                      </a:pPr>
                      <a:endParaRPr sz="10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tcPr>
                </a:tc>
              </a:tr>
            </a:tbl>
          </a:graphicData>
        </a:graphic>
      </p:graphicFrame>
      <p:sp>
        <p:nvSpPr>
          <p:cNvPr id="8" name="object 8"/>
          <p:cNvSpPr txBox="1"/>
          <p:nvPr/>
        </p:nvSpPr>
        <p:spPr>
          <a:xfrm>
            <a:off x="5482239" y="3891097"/>
            <a:ext cx="373380" cy="213995"/>
          </a:xfrm>
          <a:prstGeom prst="rect">
            <a:avLst/>
          </a:prstGeom>
          <a:ln w="6928">
            <a:solidFill>
              <a:srgbClr val="000000"/>
            </a:solidFill>
          </a:ln>
        </p:spPr>
        <p:txBody>
          <a:bodyPr vert="horz" wrap="square" lIns="0" tIns="0" rIns="0" bIns="0" rtlCol="0">
            <a:spAutoFit/>
          </a:bodyPr>
          <a:lstStyle/>
          <a:p>
            <a:pPr marL="635" algn="ctr">
              <a:lnSpc>
                <a:spcPts val="1480"/>
              </a:lnSpc>
            </a:pPr>
            <a:r>
              <a:rPr sz="1300" b="1" spc="10" dirty="0">
                <a:solidFill>
                  <a:srgbClr val="FF0000"/>
                </a:solidFill>
                <a:latin typeface="Times New Roman" panose="02020603050405020304"/>
                <a:cs typeface="Times New Roman" panose="02020603050405020304"/>
              </a:rPr>
              <a:t>st</a:t>
            </a:r>
            <a:endParaRPr sz="1300">
              <a:latin typeface="Times New Roman" panose="02020603050405020304"/>
              <a:cs typeface="Times New Roman" panose="02020603050405020304"/>
            </a:endParaRPr>
          </a:p>
        </p:txBody>
      </p:sp>
      <p:sp>
        <p:nvSpPr>
          <p:cNvPr id="9" name="object 9"/>
          <p:cNvSpPr txBox="1"/>
          <p:nvPr/>
        </p:nvSpPr>
        <p:spPr>
          <a:xfrm>
            <a:off x="5855513" y="3891097"/>
            <a:ext cx="1146175" cy="213995"/>
          </a:xfrm>
          <a:prstGeom prst="rect">
            <a:avLst/>
          </a:prstGeom>
          <a:ln w="6928">
            <a:solidFill>
              <a:srgbClr val="000000"/>
            </a:solidFill>
          </a:ln>
        </p:spPr>
        <p:txBody>
          <a:bodyPr vert="horz" wrap="square" lIns="0" tIns="0" rIns="0" bIns="0" rtlCol="0">
            <a:spAutoFit/>
          </a:bodyPr>
          <a:lstStyle/>
          <a:p>
            <a:pPr marL="378460">
              <a:lnSpc>
                <a:spcPts val="1480"/>
              </a:lnSpc>
            </a:pPr>
            <a:r>
              <a:rPr sz="1300" b="1" spc="15" dirty="0">
                <a:latin typeface="Times New Roman" panose="02020603050405020304"/>
                <a:cs typeface="Times New Roman" panose="02020603050405020304"/>
              </a:rPr>
              <a:t>value</a:t>
            </a:r>
            <a:endParaRPr sz="1300">
              <a:latin typeface="Times New Roman" panose="02020603050405020304"/>
              <a:cs typeface="Times New Roman" panose="02020603050405020304"/>
            </a:endParaRPr>
          </a:p>
        </p:txBody>
      </p:sp>
      <p:sp>
        <p:nvSpPr>
          <p:cNvPr id="10" name="object 10"/>
          <p:cNvSpPr/>
          <p:nvPr/>
        </p:nvSpPr>
        <p:spPr>
          <a:xfrm>
            <a:off x="5479765" y="4102481"/>
            <a:ext cx="0" cy="5080"/>
          </a:xfrm>
          <a:custGeom>
            <a:avLst/>
            <a:gdLst/>
            <a:ahLst/>
            <a:cxnLst/>
            <a:rect l="l" t="t" r="r" b="b"/>
            <a:pathLst>
              <a:path h="5079">
                <a:moveTo>
                  <a:pt x="0" y="0"/>
                </a:moveTo>
                <a:lnTo>
                  <a:pt x="0" y="4925"/>
                </a:lnTo>
              </a:path>
            </a:pathLst>
          </a:custGeom>
          <a:ln w="3175">
            <a:solidFill>
              <a:srgbClr val="000000"/>
            </a:solidFill>
          </a:ln>
        </p:spPr>
        <p:txBody>
          <a:bodyPr wrap="square" lIns="0" tIns="0" rIns="0" bIns="0" rtlCol="0"/>
          <a:lstStyle/>
          <a:p/>
        </p:txBody>
      </p:sp>
      <p:sp>
        <p:nvSpPr>
          <p:cNvPr id="11" name="object 11"/>
          <p:cNvSpPr/>
          <p:nvPr/>
        </p:nvSpPr>
        <p:spPr>
          <a:xfrm>
            <a:off x="5485703" y="4104944"/>
            <a:ext cx="367030" cy="0"/>
          </a:xfrm>
          <a:custGeom>
            <a:avLst/>
            <a:gdLst/>
            <a:ahLst/>
            <a:cxnLst/>
            <a:rect l="l" t="t" r="r" b="b"/>
            <a:pathLst>
              <a:path w="367029">
                <a:moveTo>
                  <a:pt x="0" y="0"/>
                </a:moveTo>
                <a:lnTo>
                  <a:pt x="366487" y="0"/>
                </a:lnTo>
              </a:path>
            </a:pathLst>
          </a:custGeom>
          <a:ln w="6567">
            <a:solidFill>
              <a:srgbClr val="000000"/>
            </a:solidFill>
          </a:ln>
        </p:spPr>
        <p:txBody>
          <a:bodyPr wrap="square" lIns="0" tIns="0" rIns="0" bIns="0" rtlCol="0"/>
          <a:lstStyle/>
          <a:p/>
        </p:txBody>
      </p:sp>
      <p:sp>
        <p:nvSpPr>
          <p:cNvPr id="12" name="object 12"/>
          <p:cNvSpPr/>
          <p:nvPr/>
        </p:nvSpPr>
        <p:spPr>
          <a:xfrm>
            <a:off x="5486552" y="4102481"/>
            <a:ext cx="365125" cy="0"/>
          </a:xfrm>
          <a:custGeom>
            <a:avLst/>
            <a:gdLst/>
            <a:ahLst/>
            <a:cxnLst/>
            <a:rect l="l" t="t" r="r" b="b"/>
            <a:pathLst>
              <a:path w="365125">
                <a:moveTo>
                  <a:pt x="0" y="0"/>
                </a:moveTo>
                <a:lnTo>
                  <a:pt x="364790" y="0"/>
                </a:lnTo>
              </a:path>
            </a:pathLst>
          </a:custGeom>
          <a:ln w="3175">
            <a:solidFill>
              <a:srgbClr val="000000"/>
            </a:solidFill>
          </a:ln>
        </p:spPr>
        <p:txBody>
          <a:bodyPr wrap="square" lIns="0" tIns="0" rIns="0" bIns="0" rtlCol="0"/>
          <a:lstStyle/>
          <a:p/>
        </p:txBody>
      </p:sp>
      <p:sp>
        <p:nvSpPr>
          <p:cNvPr id="13" name="object 13"/>
          <p:cNvSpPr/>
          <p:nvPr/>
        </p:nvSpPr>
        <p:spPr>
          <a:xfrm>
            <a:off x="5853039" y="4102481"/>
            <a:ext cx="0" cy="5080"/>
          </a:xfrm>
          <a:custGeom>
            <a:avLst/>
            <a:gdLst/>
            <a:ahLst/>
            <a:cxnLst/>
            <a:rect l="l" t="t" r="r" b="b"/>
            <a:pathLst>
              <a:path h="5079">
                <a:moveTo>
                  <a:pt x="0" y="0"/>
                </a:moveTo>
                <a:lnTo>
                  <a:pt x="0" y="4925"/>
                </a:lnTo>
              </a:path>
            </a:pathLst>
          </a:custGeom>
          <a:ln w="3175">
            <a:solidFill>
              <a:srgbClr val="000000"/>
            </a:solidFill>
          </a:ln>
        </p:spPr>
        <p:txBody>
          <a:bodyPr wrap="square" lIns="0" tIns="0" rIns="0" bIns="0" rtlCol="0"/>
          <a:lstStyle/>
          <a:p/>
        </p:txBody>
      </p:sp>
      <p:sp>
        <p:nvSpPr>
          <p:cNvPr id="14" name="object 14"/>
          <p:cNvSpPr/>
          <p:nvPr/>
        </p:nvSpPr>
        <p:spPr>
          <a:xfrm>
            <a:off x="5858978" y="4104944"/>
            <a:ext cx="1139190" cy="0"/>
          </a:xfrm>
          <a:custGeom>
            <a:avLst/>
            <a:gdLst/>
            <a:ahLst/>
            <a:cxnLst/>
            <a:rect l="l" t="t" r="r" b="b"/>
            <a:pathLst>
              <a:path w="1139190">
                <a:moveTo>
                  <a:pt x="0" y="0"/>
                </a:moveTo>
                <a:lnTo>
                  <a:pt x="1139164" y="0"/>
                </a:lnTo>
              </a:path>
            </a:pathLst>
          </a:custGeom>
          <a:ln w="6567">
            <a:solidFill>
              <a:srgbClr val="000000"/>
            </a:solidFill>
          </a:ln>
        </p:spPr>
        <p:txBody>
          <a:bodyPr wrap="square" lIns="0" tIns="0" rIns="0" bIns="0" rtlCol="0"/>
          <a:lstStyle/>
          <a:p/>
        </p:txBody>
      </p:sp>
      <p:sp>
        <p:nvSpPr>
          <p:cNvPr id="15" name="object 15"/>
          <p:cNvSpPr/>
          <p:nvPr/>
        </p:nvSpPr>
        <p:spPr>
          <a:xfrm>
            <a:off x="5859826" y="4102481"/>
            <a:ext cx="1137920" cy="0"/>
          </a:xfrm>
          <a:custGeom>
            <a:avLst/>
            <a:gdLst/>
            <a:ahLst/>
            <a:cxnLst/>
            <a:rect l="l" t="t" r="r" b="b"/>
            <a:pathLst>
              <a:path w="1137920">
                <a:moveTo>
                  <a:pt x="0" y="0"/>
                </a:moveTo>
                <a:lnTo>
                  <a:pt x="1137439" y="0"/>
                </a:lnTo>
              </a:path>
            </a:pathLst>
          </a:custGeom>
          <a:ln w="3175">
            <a:solidFill>
              <a:srgbClr val="000000"/>
            </a:solidFill>
          </a:ln>
        </p:spPr>
        <p:txBody>
          <a:bodyPr wrap="square" lIns="0" tIns="0" rIns="0" bIns="0" rtlCol="0"/>
          <a:lstStyle/>
          <a:p/>
        </p:txBody>
      </p:sp>
      <p:sp>
        <p:nvSpPr>
          <p:cNvPr id="16" name="object 16"/>
          <p:cNvSpPr/>
          <p:nvPr/>
        </p:nvSpPr>
        <p:spPr>
          <a:xfrm>
            <a:off x="6998962" y="4102481"/>
            <a:ext cx="0" cy="5080"/>
          </a:xfrm>
          <a:custGeom>
            <a:avLst/>
            <a:gdLst/>
            <a:ahLst/>
            <a:cxnLst/>
            <a:rect l="l" t="t" r="r" b="b"/>
            <a:pathLst>
              <a:path h="5079">
                <a:moveTo>
                  <a:pt x="0" y="0"/>
                </a:moveTo>
                <a:lnTo>
                  <a:pt x="0" y="4925"/>
                </a:lnTo>
              </a:path>
            </a:pathLst>
          </a:custGeom>
          <a:ln w="3175">
            <a:solidFill>
              <a:srgbClr val="000000"/>
            </a:solidFill>
          </a:ln>
        </p:spPr>
        <p:txBody>
          <a:bodyPr wrap="square" lIns="0" tIns="0" rIns="0" bIns="0" rtlCol="0"/>
          <a:lstStyle/>
          <a:p/>
        </p:txBody>
      </p:sp>
      <p:sp>
        <p:nvSpPr>
          <p:cNvPr id="17" name="object 17"/>
          <p:cNvSpPr/>
          <p:nvPr/>
        </p:nvSpPr>
        <p:spPr>
          <a:xfrm>
            <a:off x="5479765" y="4109048"/>
            <a:ext cx="0" cy="205740"/>
          </a:xfrm>
          <a:custGeom>
            <a:avLst/>
            <a:gdLst/>
            <a:ahLst/>
            <a:cxnLst/>
            <a:rect l="l" t="t" r="r" b="b"/>
            <a:pathLst>
              <a:path h="205739">
                <a:moveTo>
                  <a:pt x="0" y="0"/>
                </a:moveTo>
                <a:lnTo>
                  <a:pt x="0" y="205568"/>
                </a:lnTo>
              </a:path>
            </a:pathLst>
          </a:custGeom>
          <a:ln w="3175">
            <a:solidFill>
              <a:srgbClr val="000000"/>
            </a:solidFill>
          </a:ln>
        </p:spPr>
        <p:txBody>
          <a:bodyPr wrap="square" lIns="0" tIns="0" rIns="0" bIns="0" rtlCol="0"/>
          <a:lstStyle/>
          <a:p/>
        </p:txBody>
      </p:sp>
      <p:sp>
        <p:nvSpPr>
          <p:cNvPr id="18" name="object 18"/>
          <p:cNvSpPr/>
          <p:nvPr/>
        </p:nvSpPr>
        <p:spPr>
          <a:xfrm>
            <a:off x="5853039" y="4109048"/>
            <a:ext cx="0" cy="205740"/>
          </a:xfrm>
          <a:custGeom>
            <a:avLst/>
            <a:gdLst/>
            <a:ahLst/>
            <a:cxnLst/>
            <a:rect l="l" t="t" r="r" b="b"/>
            <a:pathLst>
              <a:path h="205739">
                <a:moveTo>
                  <a:pt x="0" y="0"/>
                </a:moveTo>
                <a:lnTo>
                  <a:pt x="0" y="205568"/>
                </a:lnTo>
              </a:path>
            </a:pathLst>
          </a:custGeom>
          <a:ln w="3175">
            <a:solidFill>
              <a:srgbClr val="000000"/>
            </a:solidFill>
          </a:ln>
        </p:spPr>
        <p:txBody>
          <a:bodyPr wrap="square" lIns="0" tIns="0" rIns="0" bIns="0" rtlCol="0"/>
          <a:lstStyle/>
          <a:p/>
        </p:txBody>
      </p:sp>
      <p:sp>
        <p:nvSpPr>
          <p:cNvPr id="19" name="object 19"/>
          <p:cNvSpPr/>
          <p:nvPr/>
        </p:nvSpPr>
        <p:spPr>
          <a:xfrm>
            <a:off x="6998962" y="4109048"/>
            <a:ext cx="0" cy="205740"/>
          </a:xfrm>
          <a:custGeom>
            <a:avLst/>
            <a:gdLst/>
            <a:ahLst/>
            <a:cxnLst/>
            <a:rect l="l" t="t" r="r" b="b"/>
            <a:pathLst>
              <a:path h="205739">
                <a:moveTo>
                  <a:pt x="0" y="0"/>
                </a:moveTo>
                <a:lnTo>
                  <a:pt x="0" y="205568"/>
                </a:lnTo>
              </a:path>
            </a:pathLst>
          </a:custGeom>
          <a:ln w="3175">
            <a:solidFill>
              <a:srgbClr val="000000"/>
            </a:solidFill>
          </a:ln>
        </p:spPr>
        <p:txBody>
          <a:bodyPr wrap="square" lIns="0" tIns="0" rIns="0" bIns="0" rtlCol="0"/>
          <a:lstStyle/>
          <a:p/>
        </p:txBody>
      </p:sp>
      <p:sp>
        <p:nvSpPr>
          <p:cNvPr id="20" name="object 20"/>
          <p:cNvSpPr/>
          <p:nvPr/>
        </p:nvSpPr>
        <p:spPr>
          <a:xfrm>
            <a:off x="5479765" y="4316259"/>
            <a:ext cx="0" cy="5080"/>
          </a:xfrm>
          <a:custGeom>
            <a:avLst/>
            <a:gdLst/>
            <a:ahLst/>
            <a:cxnLst/>
            <a:rect l="l" t="t" r="r" b="b"/>
            <a:pathLst>
              <a:path h="5079">
                <a:moveTo>
                  <a:pt x="0" y="0"/>
                </a:moveTo>
                <a:lnTo>
                  <a:pt x="0" y="4925"/>
                </a:lnTo>
              </a:path>
            </a:pathLst>
          </a:custGeom>
          <a:ln w="3175">
            <a:solidFill>
              <a:srgbClr val="000000"/>
            </a:solidFill>
          </a:ln>
        </p:spPr>
        <p:txBody>
          <a:bodyPr wrap="square" lIns="0" tIns="0" rIns="0" bIns="0" rtlCol="0"/>
          <a:lstStyle/>
          <a:p/>
        </p:txBody>
      </p:sp>
      <p:sp>
        <p:nvSpPr>
          <p:cNvPr id="21" name="object 21"/>
          <p:cNvSpPr/>
          <p:nvPr/>
        </p:nvSpPr>
        <p:spPr>
          <a:xfrm>
            <a:off x="5485703" y="4318722"/>
            <a:ext cx="367030" cy="0"/>
          </a:xfrm>
          <a:custGeom>
            <a:avLst/>
            <a:gdLst/>
            <a:ahLst/>
            <a:cxnLst/>
            <a:rect l="l" t="t" r="r" b="b"/>
            <a:pathLst>
              <a:path w="367029">
                <a:moveTo>
                  <a:pt x="0" y="0"/>
                </a:moveTo>
                <a:lnTo>
                  <a:pt x="366487" y="0"/>
                </a:lnTo>
              </a:path>
            </a:pathLst>
          </a:custGeom>
          <a:ln w="6567">
            <a:solidFill>
              <a:srgbClr val="000000"/>
            </a:solidFill>
          </a:ln>
        </p:spPr>
        <p:txBody>
          <a:bodyPr wrap="square" lIns="0" tIns="0" rIns="0" bIns="0" rtlCol="0"/>
          <a:lstStyle/>
          <a:p/>
        </p:txBody>
      </p:sp>
      <p:sp>
        <p:nvSpPr>
          <p:cNvPr id="22" name="object 22"/>
          <p:cNvSpPr/>
          <p:nvPr/>
        </p:nvSpPr>
        <p:spPr>
          <a:xfrm>
            <a:off x="5486552" y="4316259"/>
            <a:ext cx="365125" cy="0"/>
          </a:xfrm>
          <a:custGeom>
            <a:avLst/>
            <a:gdLst/>
            <a:ahLst/>
            <a:cxnLst/>
            <a:rect l="l" t="t" r="r" b="b"/>
            <a:pathLst>
              <a:path w="365125">
                <a:moveTo>
                  <a:pt x="0" y="0"/>
                </a:moveTo>
                <a:lnTo>
                  <a:pt x="364790" y="0"/>
                </a:lnTo>
              </a:path>
            </a:pathLst>
          </a:custGeom>
          <a:ln w="3175">
            <a:solidFill>
              <a:srgbClr val="000000"/>
            </a:solidFill>
          </a:ln>
        </p:spPr>
        <p:txBody>
          <a:bodyPr wrap="square" lIns="0" tIns="0" rIns="0" bIns="0" rtlCol="0"/>
          <a:lstStyle/>
          <a:p/>
        </p:txBody>
      </p:sp>
      <p:sp>
        <p:nvSpPr>
          <p:cNvPr id="23" name="object 23"/>
          <p:cNvSpPr/>
          <p:nvPr/>
        </p:nvSpPr>
        <p:spPr>
          <a:xfrm>
            <a:off x="5853039" y="4316259"/>
            <a:ext cx="0" cy="5080"/>
          </a:xfrm>
          <a:custGeom>
            <a:avLst/>
            <a:gdLst/>
            <a:ahLst/>
            <a:cxnLst/>
            <a:rect l="l" t="t" r="r" b="b"/>
            <a:pathLst>
              <a:path h="5079">
                <a:moveTo>
                  <a:pt x="0" y="0"/>
                </a:moveTo>
                <a:lnTo>
                  <a:pt x="0" y="4925"/>
                </a:lnTo>
              </a:path>
            </a:pathLst>
          </a:custGeom>
          <a:ln w="3175">
            <a:solidFill>
              <a:srgbClr val="000000"/>
            </a:solidFill>
          </a:ln>
        </p:spPr>
        <p:txBody>
          <a:bodyPr wrap="square" lIns="0" tIns="0" rIns="0" bIns="0" rtlCol="0"/>
          <a:lstStyle/>
          <a:p/>
        </p:txBody>
      </p:sp>
      <p:sp>
        <p:nvSpPr>
          <p:cNvPr id="24" name="object 24"/>
          <p:cNvSpPr/>
          <p:nvPr/>
        </p:nvSpPr>
        <p:spPr>
          <a:xfrm>
            <a:off x="5858978" y="4318722"/>
            <a:ext cx="1139190" cy="0"/>
          </a:xfrm>
          <a:custGeom>
            <a:avLst/>
            <a:gdLst/>
            <a:ahLst/>
            <a:cxnLst/>
            <a:rect l="l" t="t" r="r" b="b"/>
            <a:pathLst>
              <a:path w="1139190">
                <a:moveTo>
                  <a:pt x="0" y="0"/>
                </a:moveTo>
                <a:lnTo>
                  <a:pt x="1139164" y="0"/>
                </a:lnTo>
              </a:path>
            </a:pathLst>
          </a:custGeom>
          <a:ln w="6567">
            <a:solidFill>
              <a:srgbClr val="000000"/>
            </a:solidFill>
          </a:ln>
        </p:spPr>
        <p:txBody>
          <a:bodyPr wrap="square" lIns="0" tIns="0" rIns="0" bIns="0" rtlCol="0"/>
          <a:lstStyle/>
          <a:p/>
        </p:txBody>
      </p:sp>
      <p:sp>
        <p:nvSpPr>
          <p:cNvPr id="25" name="object 25"/>
          <p:cNvSpPr/>
          <p:nvPr/>
        </p:nvSpPr>
        <p:spPr>
          <a:xfrm>
            <a:off x="5859826" y="4316259"/>
            <a:ext cx="1137920" cy="0"/>
          </a:xfrm>
          <a:custGeom>
            <a:avLst/>
            <a:gdLst/>
            <a:ahLst/>
            <a:cxnLst/>
            <a:rect l="l" t="t" r="r" b="b"/>
            <a:pathLst>
              <a:path w="1137920">
                <a:moveTo>
                  <a:pt x="0" y="0"/>
                </a:moveTo>
                <a:lnTo>
                  <a:pt x="1137439" y="0"/>
                </a:lnTo>
              </a:path>
            </a:pathLst>
          </a:custGeom>
          <a:ln w="3175">
            <a:solidFill>
              <a:srgbClr val="000000"/>
            </a:solidFill>
          </a:ln>
        </p:spPr>
        <p:txBody>
          <a:bodyPr wrap="square" lIns="0" tIns="0" rIns="0" bIns="0" rtlCol="0"/>
          <a:lstStyle/>
          <a:p/>
        </p:txBody>
      </p:sp>
      <p:sp>
        <p:nvSpPr>
          <p:cNvPr id="26" name="object 26"/>
          <p:cNvSpPr/>
          <p:nvPr/>
        </p:nvSpPr>
        <p:spPr>
          <a:xfrm>
            <a:off x="6998962" y="4316259"/>
            <a:ext cx="0" cy="5080"/>
          </a:xfrm>
          <a:custGeom>
            <a:avLst/>
            <a:gdLst/>
            <a:ahLst/>
            <a:cxnLst/>
            <a:rect l="l" t="t" r="r" b="b"/>
            <a:pathLst>
              <a:path h="5079">
                <a:moveTo>
                  <a:pt x="0" y="0"/>
                </a:moveTo>
                <a:lnTo>
                  <a:pt x="0" y="4925"/>
                </a:lnTo>
              </a:path>
            </a:pathLst>
          </a:custGeom>
          <a:ln w="3175">
            <a:solidFill>
              <a:srgbClr val="000000"/>
            </a:solidFill>
          </a:ln>
        </p:spPr>
        <p:txBody>
          <a:bodyPr wrap="square" lIns="0" tIns="0" rIns="0" bIns="0" rtlCol="0"/>
          <a:lstStyle/>
          <a:p/>
        </p:txBody>
      </p:sp>
      <p:sp>
        <p:nvSpPr>
          <p:cNvPr id="27" name="object 27"/>
          <p:cNvSpPr/>
          <p:nvPr/>
        </p:nvSpPr>
        <p:spPr>
          <a:xfrm>
            <a:off x="5479765" y="4322827"/>
            <a:ext cx="0" cy="205740"/>
          </a:xfrm>
          <a:custGeom>
            <a:avLst/>
            <a:gdLst/>
            <a:ahLst/>
            <a:cxnLst/>
            <a:rect l="l" t="t" r="r" b="b"/>
            <a:pathLst>
              <a:path h="205739">
                <a:moveTo>
                  <a:pt x="0" y="0"/>
                </a:moveTo>
                <a:lnTo>
                  <a:pt x="0" y="205240"/>
                </a:lnTo>
              </a:path>
            </a:pathLst>
          </a:custGeom>
          <a:ln w="3175">
            <a:solidFill>
              <a:srgbClr val="000000"/>
            </a:solidFill>
          </a:ln>
        </p:spPr>
        <p:txBody>
          <a:bodyPr wrap="square" lIns="0" tIns="0" rIns="0" bIns="0" rtlCol="0"/>
          <a:lstStyle/>
          <a:p/>
        </p:txBody>
      </p:sp>
      <p:sp>
        <p:nvSpPr>
          <p:cNvPr id="28" name="object 28"/>
          <p:cNvSpPr/>
          <p:nvPr/>
        </p:nvSpPr>
        <p:spPr>
          <a:xfrm>
            <a:off x="5853039" y="4322827"/>
            <a:ext cx="0" cy="205740"/>
          </a:xfrm>
          <a:custGeom>
            <a:avLst/>
            <a:gdLst/>
            <a:ahLst/>
            <a:cxnLst/>
            <a:rect l="l" t="t" r="r" b="b"/>
            <a:pathLst>
              <a:path h="205739">
                <a:moveTo>
                  <a:pt x="0" y="0"/>
                </a:moveTo>
                <a:lnTo>
                  <a:pt x="0" y="205240"/>
                </a:lnTo>
              </a:path>
            </a:pathLst>
          </a:custGeom>
          <a:ln w="3175">
            <a:solidFill>
              <a:srgbClr val="000000"/>
            </a:solidFill>
          </a:ln>
        </p:spPr>
        <p:txBody>
          <a:bodyPr wrap="square" lIns="0" tIns="0" rIns="0" bIns="0" rtlCol="0"/>
          <a:lstStyle/>
          <a:p/>
        </p:txBody>
      </p:sp>
      <p:sp>
        <p:nvSpPr>
          <p:cNvPr id="29" name="object 29"/>
          <p:cNvSpPr/>
          <p:nvPr/>
        </p:nvSpPr>
        <p:spPr>
          <a:xfrm>
            <a:off x="6998962" y="4322827"/>
            <a:ext cx="0" cy="205740"/>
          </a:xfrm>
          <a:custGeom>
            <a:avLst/>
            <a:gdLst/>
            <a:ahLst/>
            <a:cxnLst/>
            <a:rect l="l" t="t" r="r" b="b"/>
            <a:pathLst>
              <a:path h="205739">
                <a:moveTo>
                  <a:pt x="0" y="0"/>
                </a:moveTo>
                <a:lnTo>
                  <a:pt x="0" y="205240"/>
                </a:lnTo>
              </a:path>
            </a:pathLst>
          </a:custGeom>
          <a:ln w="3175">
            <a:solidFill>
              <a:srgbClr val="000000"/>
            </a:solidFill>
          </a:ln>
        </p:spPr>
        <p:txBody>
          <a:bodyPr wrap="square" lIns="0" tIns="0" rIns="0" bIns="0" rtlCol="0"/>
          <a:lstStyle/>
          <a:p/>
        </p:txBody>
      </p:sp>
      <p:sp>
        <p:nvSpPr>
          <p:cNvPr id="30" name="object 30"/>
          <p:cNvSpPr txBox="1"/>
          <p:nvPr/>
        </p:nvSpPr>
        <p:spPr>
          <a:xfrm>
            <a:off x="5308084" y="3852589"/>
            <a:ext cx="110489" cy="880110"/>
          </a:xfrm>
          <a:prstGeom prst="rect">
            <a:avLst/>
          </a:prstGeom>
        </p:spPr>
        <p:txBody>
          <a:bodyPr vert="horz" wrap="square" lIns="0" tIns="27940" rIns="0" bIns="0" rtlCol="0">
            <a:spAutoFit/>
          </a:bodyPr>
          <a:lstStyle/>
          <a:p>
            <a:pPr marL="12700">
              <a:lnSpc>
                <a:spcPct val="100000"/>
              </a:lnSpc>
              <a:spcBef>
                <a:spcPts val="220"/>
              </a:spcBef>
            </a:pPr>
            <a:r>
              <a:rPr sz="1300" b="1" spc="15" dirty="0">
                <a:latin typeface="Times New Roman" panose="02020603050405020304"/>
                <a:cs typeface="Times New Roman" panose="02020603050405020304"/>
              </a:rPr>
              <a:t>0</a:t>
            </a:r>
            <a:endParaRPr sz="1300">
              <a:latin typeface="Times New Roman" panose="02020603050405020304"/>
              <a:cs typeface="Times New Roman" panose="02020603050405020304"/>
            </a:endParaRPr>
          </a:p>
          <a:p>
            <a:pPr marL="12700">
              <a:lnSpc>
                <a:spcPct val="100000"/>
              </a:lnSpc>
              <a:spcBef>
                <a:spcPts val="120"/>
              </a:spcBef>
            </a:pPr>
            <a:r>
              <a:rPr sz="1300" b="1" spc="15" dirty="0">
                <a:latin typeface="Times New Roman" panose="02020603050405020304"/>
                <a:cs typeface="Times New Roman" panose="02020603050405020304"/>
              </a:rPr>
              <a:t>1</a:t>
            </a:r>
            <a:endParaRPr sz="1300">
              <a:latin typeface="Times New Roman" panose="02020603050405020304"/>
              <a:cs typeface="Times New Roman" panose="02020603050405020304"/>
            </a:endParaRPr>
          </a:p>
          <a:p>
            <a:pPr marL="12700">
              <a:lnSpc>
                <a:spcPct val="100000"/>
              </a:lnSpc>
              <a:spcBef>
                <a:spcPts val="125"/>
              </a:spcBef>
            </a:pPr>
            <a:r>
              <a:rPr sz="1300" b="1" spc="15" dirty="0">
                <a:latin typeface="Times New Roman" panose="02020603050405020304"/>
                <a:cs typeface="Times New Roman" panose="02020603050405020304"/>
              </a:rPr>
              <a:t>2</a:t>
            </a:r>
            <a:endParaRPr sz="1300">
              <a:latin typeface="Times New Roman" panose="02020603050405020304"/>
              <a:cs typeface="Times New Roman" panose="02020603050405020304"/>
            </a:endParaRPr>
          </a:p>
          <a:p>
            <a:pPr marL="12700">
              <a:lnSpc>
                <a:spcPct val="100000"/>
              </a:lnSpc>
              <a:spcBef>
                <a:spcPts val="120"/>
              </a:spcBef>
            </a:pPr>
            <a:r>
              <a:rPr sz="1300" b="1" spc="15" dirty="0">
                <a:latin typeface="Times New Roman" panose="02020603050405020304"/>
                <a:cs typeface="Times New Roman" panose="02020603050405020304"/>
              </a:rPr>
              <a:t>3</a:t>
            </a:r>
            <a:endParaRPr sz="1300">
              <a:latin typeface="Times New Roman" panose="02020603050405020304"/>
              <a:cs typeface="Times New Roman" panose="02020603050405020304"/>
            </a:endParaRPr>
          </a:p>
        </p:txBody>
      </p:sp>
      <p:sp>
        <p:nvSpPr>
          <p:cNvPr id="31" name="object 31"/>
          <p:cNvSpPr/>
          <p:nvPr/>
        </p:nvSpPr>
        <p:spPr>
          <a:xfrm>
            <a:off x="5479765" y="4529709"/>
            <a:ext cx="0" cy="5080"/>
          </a:xfrm>
          <a:custGeom>
            <a:avLst/>
            <a:gdLst/>
            <a:ahLst/>
            <a:cxnLst/>
            <a:rect l="l" t="t" r="r" b="b"/>
            <a:pathLst>
              <a:path h="5079">
                <a:moveTo>
                  <a:pt x="0" y="0"/>
                </a:moveTo>
                <a:lnTo>
                  <a:pt x="0" y="4925"/>
                </a:lnTo>
              </a:path>
            </a:pathLst>
          </a:custGeom>
          <a:ln w="3175">
            <a:solidFill>
              <a:srgbClr val="000000"/>
            </a:solidFill>
          </a:ln>
        </p:spPr>
        <p:txBody>
          <a:bodyPr wrap="square" lIns="0" tIns="0" rIns="0" bIns="0" rtlCol="0"/>
          <a:lstStyle/>
          <a:p/>
        </p:txBody>
      </p:sp>
      <p:sp>
        <p:nvSpPr>
          <p:cNvPr id="32" name="object 32"/>
          <p:cNvSpPr/>
          <p:nvPr/>
        </p:nvSpPr>
        <p:spPr>
          <a:xfrm>
            <a:off x="5485703" y="4532172"/>
            <a:ext cx="367030" cy="0"/>
          </a:xfrm>
          <a:custGeom>
            <a:avLst/>
            <a:gdLst/>
            <a:ahLst/>
            <a:cxnLst/>
            <a:rect l="l" t="t" r="r" b="b"/>
            <a:pathLst>
              <a:path w="367029">
                <a:moveTo>
                  <a:pt x="0" y="0"/>
                </a:moveTo>
                <a:lnTo>
                  <a:pt x="366487" y="0"/>
                </a:lnTo>
              </a:path>
            </a:pathLst>
          </a:custGeom>
          <a:ln w="6567">
            <a:solidFill>
              <a:srgbClr val="000000"/>
            </a:solidFill>
          </a:ln>
        </p:spPr>
        <p:txBody>
          <a:bodyPr wrap="square" lIns="0" tIns="0" rIns="0" bIns="0" rtlCol="0"/>
          <a:lstStyle/>
          <a:p/>
        </p:txBody>
      </p:sp>
      <p:sp>
        <p:nvSpPr>
          <p:cNvPr id="33" name="object 33"/>
          <p:cNvSpPr/>
          <p:nvPr/>
        </p:nvSpPr>
        <p:spPr>
          <a:xfrm>
            <a:off x="5486552" y="4529709"/>
            <a:ext cx="365125" cy="0"/>
          </a:xfrm>
          <a:custGeom>
            <a:avLst/>
            <a:gdLst/>
            <a:ahLst/>
            <a:cxnLst/>
            <a:rect l="l" t="t" r="r" b="b"/>
            <a:pathLst>
              <a:path w="365125">
                <a:moveTo>
                  <a:pt x="0" y="0"/>
                </a:moveTo>
                <a:lnTo>
                  <a:pt x="364790" y="0"/>
                </a:lnTo>
              </a:path>
            </a:pathLst>
          </a:custGeom>
          <a:ln w="3175">
            <a:solidFill>
              <a:srgbClr val="000000"/>
            </a:solidFill>
          </a:ln>
        </p:spPr>
        <p:txBody>
          <a:bodyPr wrap="square" lIns="0" tIns="0" rIns="0" bIns="0" rtlCol="0"/>
          <a:lstStyle/>
          <a:p/>
        </p:txBody>
      </p:sp>
      <p:sp>
        <p:nvSpPr>
          <p:cNvPr id="34" name="object 34"/>
          <p:cNvSpPr/>
          <p:nvPr/>
        </p:nvSpPr>
        <p:spPr>
          <a:xfrm>
            <a:off x="5853039" y="4529709"/>
            <a:ext cx="0" cy="5080"/>
          </a:xfrm>
          <a:custGeom>
            <a:avLst/>
            <a:gdLst/>
            <a:ahLst/>
            <a:cxnLst/>
            <a:rect l="l" t="t" r="r" b="b"/>
            <a:pathLst>
              <a:path h="5079">
                <a:moveTo>
                  <a:pt x="0" y="0"/>
                </a:moveTo>
                <a:lnTo>
                  <a:pt x="0" y="4925"/>
                </a:lnTo>
              </a:path>
            </a:pathLst>
          </a:custGeom>
          <a:ln w="3175">
            <a:solidFill>
              <a:srgbClr val="000000"/>
            </a:solidFill>
          </a:ln>
        </p:spPr>
        <p:txBody>
          <a:bodyPr wrap="square" lIns="0" tIns="0" rIns="0" bIns="0" rtlCol="0"/>
          <a:lstStyle/>
          <a:p/>
        </p:txBody>
      </p:sp>
      <p:sp>
        <p:nvSpPr>
          <p:cNvPr id="35" name="object 35"/>
          <p:cNvSpPr/>
          <p:nvPr/>
        </p:nvSpPr>
        <p:spPr>
          <a:xfrm>
            <a:off x="5858978" y="4532172"/>
            <a:ext cx="1139190" cy="0"/>
          </a:xfrm>
          <a:custGeom>
            <a:avLst/>
            <a:gdLst/>
            <a:ahLst/>
            <a:cxnLst/>
            <a:rect l="l" t="t" r="r" b="b"/>
            <a:pathLst>
              <a:path w="1139190">
                <a:moveTo>
                  <a:pt x="0" y="0"/>
                </a:moveTo>
                <a:lnTo>
                  <a:pt x="1139164" y="0"/>
                </a:lnTo>
              </a:path>
            </a:pathLst>
          </a:custGeom>
          <a:ln w="6567">
            <a:solidFill>
              <a:srgbClr val="000000"/>
            </a:solidFill>
          </a:ln>
        </p:spPr>
        <p:txBody>
          <a:bodyPr wrap="square" lIns="0" tIns="0" rIns="0" bIns="0" rtlCol="0"/>
          <a:lstStyle/>
          <a:p/>
        </p:txBody>
      </p:sp>
      <p:sp>
        <p:nvSpPr>
          <p:cNvPr id="36" name="object 36"/>
          <p:cNvSpPr/>
          <p:nvPr/>
        </p:nvSpPr>
        <p:spPr>
          <a:xfrm>
            <a:off x="5859826" y="4529709"/>
            <a:ext cx="1137920" cy="0"/>
          </a:xfrm>
          <a:custGeom>
            <a:avLst/>
            <a:gdLst/>
            <a:ahLst/>
            <a:cxnLst/>
            <a:rect l="l" t="t" r="r" b="b"/>
            <a:pathLst>
              <a:path w="1137920">
                <a:moveTo>
                  <a:pt x="0" y="0"/>
                </a:moveTo>
                <a:lnTo>
                  <a:pt x="1137439" y="0"/>
                </a:lnTo>
              </a:path>
            </a:pathLst>
          </a:custGeom>
          <a:ln w="3175">
            <a:solidFill>
              <a:srgbClr val="000000"/>
            </a:solidFill>
          </a:ln>
        </p:spPr>
        <p:txBody>
          <a:bodyPr wrap="square" lIns="0" tIns="0" rIns="0" bIns="0" rtlCol="0"/>
          <a:lstStyle/>
          <a:p/>
        </p:txBody>
      </p:sp>
      <p:sp>
        <p:nvSpPr>
          <p:cNvPr id="37" name="object 37"/>
          <p:cNvSpPr/>
          <p:nvPr/>
        </p:nvSpPr>
        <p:spPr>
          <a:xfrm>
            <a:off x="6998962" y="4529709"/>
            <a:ext cx="0" cy="5080"/>
          </a:xfrm>
          <a:custGeom>
            <a:avLst/>
            <a:gdLst/>
            <a:ahLst/>
            <a:cxnLst/>
            <a:rect l="l" t="t" r="r" b="b"/>
            <a:pathLst>
              <a:path h="5079">
                <a:moveTo>
                  <a:pt x="0" y="0"/>
                </a:moveTo>
                <a:lnTo>
                  <a:pt x="0" y="4925"/>
                </a:lnTo>
              </a:path>
            </a:pathLst>
          </a:custGeom>
          <a:ln w="3175">
            <a:solidFill>
              <a:srgbClr val="000000"/>
            </a:solidFill>
          </a:ln>
        </p:spPr>
        <p:txBody>
          <a:bodyPr wrap="square" lIns="0" tIns="0" rIns="0" bIns="0" rtlCol="0"/>
          <a:lstStyle/>
          <a:p/>
        </p:txBody>
      </p:sp>
      <p:sp>
        <p:nvSpPr>
          <p:cNvPr id="38" name="object 38"/>
          <p:cNvSpPr/>
          <p:nvPr/>
        </p:nvSpPr>
        <p:spPr>
          <a:xfrm>
            <a:off x="5482310" y="3887745"/>
            <a:ext cx="0" cy="861694"/>
          </a:xfrm>
          <a:custGeom>
            <a:avLst/>
            <a:gdLst/>
            <a:ahLst/>
            <a:cxnLst/>
            <a:rect l="l" t="t" r="r" b="b"/>
            <a:pathLst>
              <a:path h="861695">
                <a:moveTo>
                  <a:pt x="0" y="0"/>
                </a:moveTo>
                <a:lnTo>
                  <a:pt x="0" y="861489"/>
                </a:lnTo>
              </a:path>
            </a:pathLst>
          </a:custGeom>
          <a:ln w="6786">
            <a:solidFill>
              <a:srgbClr val="000000"/>
            </a:solidFill>
          </a:ln>
        </p:spPr>
        <p:txBody>
          <a:bodyPr wrap="square" lIns="0" tIns="0" rIns="0" bIns="0" rtlCol="0"/>
          <a:lstStyle/>
          <a:p/>
        </p:txBody>
      </p:sp>
      <p:sp>
        <p:nvSpPr>
          <p:cNvPr id="39" name="object 39"/>
          <p:cNvSpPr/>
          <p:nvPr/>
        </p:nvSpPr>
        <p:spPr>
          <a:xfrm>
            <a:off x="5479765" y="4536277"/>
            <a:ext cx="0" cy="205740"/>
          </a:xfrm>
          <a:custGeom>
            <a:avLst/>
            <a:gdLst/>
            <a:ahLst/>
            <a:cxnLst/>
            <a:rect l="l" t="t" r="r" b="b"/>
            <a:pathLst>
              <a:path h="205739">
                <a:moveTo>
                  <a:pt x="0" y="0"/>
                </a:moveTo>
                <a:lnTo>
                  <a:pt x="0" y="205568"/>
                </a:lnTo>
              </a:path>
            </a:pathLst>
          </a:custGeom>
          <a:ln w="3175">
            <a:solidFill>
              <a:srgbClr val="000000"/>
            </a:solidFill>
          </a:ln>
        </p:spPr>
        <p:txBody>
          <a:bodyPr wrap="square" lIns="0" tIns="0" rIns="0" bIns="0" rtlCol="0"/>
          <a:lstStyle/>
          <a:p/>
        </p:txBody>
      </p:sp>
      <p:sp>
        <p:nvSpPr>
          <p:cNvPr id="40" name="object 40"/>
          <p:cNvSpPr/>
          <p:nvPr/>
        </p:nvSpPr>
        <p:spPr>
          <a:xfrm>
            <a:off x="5479765" y="4743487"/>
            <a:ext cx="0" cy="5080"/>
          </a:xfrm>
          <a:custGeom>
            <a:avLst/>
            <a:gdLst/>
            <a:ahLst/>
            <a:cxnLst/>
            <a:rect l="l" t="t" r="r" b="b"/>
            <a:pathLst>
              <a:path h="5079">
                <a:moveTo>
                  <a:pt x="0" y="0"/>
                </a:moveTo>
                <a:lnTo>
                  <a:pt x="0" y="4925"/>
                </a:lnTo>
              </a:path>
            </a:pathLst>
          </a:custGeom>
          <a:ln w="3175">
            <a:solidFill>
              <a:srgbClr val="000000"/>
            </a:solidFill>
          </a:ln>
        </p:spPr>
        <p:txBody>
          <a:bodyPr wrap="square" lIns="0" tIns="0" rIns="0" bIns="0" rtlCol="0"/>
          <a:lstStyle/>
          <a:p/>
        </p:txBody>
      </p:sp>
      <p:sp>
        <p:nvSpPr>
          <p:cNvPr id="41" name="object 41"/>
          <p:cNvSpPr/>
          <p:nvPr/>
        </p:nvSpPr>
        <p:spPr>
          <a:xfrm>
            <a:off x="5479765" y="4743487"/>
            <a:ext cx="0" cy="5080"/>
          </a:xfrm>
          <a:custGeom>
            <a:avLst/>
            <a:gdLst/>
            <a:ahLst/>
            <a:cxnLst/>
            <a:rect l="l" t="t" r="r" b="b"/>
            <a:pathLst>
              <a:path h="5079">
                <a:moveTo>
                  <a:pt x="0" y="0"/>
                </a:moveTo>
                <a:lnTo>
                  <a:pt x="0" y="4925"/>
                </a:lnTo>
              </a:path>
            </a:pathLst>
          </a:custGeom>
          <a:ln w="3175">
            <a:solidFill>
              <a:srgbClr val="000000"/>
            </a:solidFill>
          </a:ln>
        </p:spPr>
        <p:txBody>
          <a:bodyPr wrap="square" lIns="0" tIns="0" rIns="0" bIns="0" rtlCol="0"/>
          <a:lstStyle/>
          <a:p/>
        </p:txBody>
      </p:sp>
      <p:sp>
        <p:nvSpPr>
          <p:cNvPr id="42" name="object 42"/>
          <p:cNvSpPr/>
          <p:nvPr/>
        </p:nvSpPr>
        <p:spPr>
          <a:xfrm>
            <a:off x="5485703" y="4745951"/>
            <a:ext cx="367030" cy="0"/>
          </a:xfrm>
          <a:custGeom>
            <a:avLst/>
            <a:gdLst/>
            <a:ahLst/>
            <a:cxnLst/>
            <a:rect l="l" t="t" r="r" b="b"/>
            <a:pathLst>
              <a:path w="367029">
                <a:moveTo>
                  <a:pt x="0" y="0"/>
                </a:moveTo>
                <a:lnTo>
                  <a:pt x="366487" y="0"/>
                </a:lnTo>
              </a:path>
            </a:pathLst>
          </a:custGeom>
          <a:ln w="6567">
            <a:solidFill>
              <a:srgbClr val="000000"/>
            </a:solidFill>
          </a:ln>
        </p:spPr>
        <p:txBody>
          <a:bodyPr wrap="square" lIns="0" tIns="0" rIns="0" bIns="0" rtlCol="0"/>
          <a:lstStyle/>
          <a:p/>
        </p:txBody>
      </p:sp>
      <p:sp>
        <p:nvSpPr>
          <p:cNvPr id="43" name="object 43"/>
          <p:cNvSpPr/>
          <p:nvPr/>
        </p:nvSpPr>
        <p:spPr>
          <a:xfrm>
            <a:off x="5486552" y="4743487"/>
            <a:ext cx="365125" cy="0"/>
          </a:xfrm>
          <a:custGeom>
            <a:avLst/>
            <a:gdLst/>
            <a:ahLst/>
            <a:cxnLst/>
            <a:rect l="l" t="t" r="r" b="b"/>
            <a:pathLst>
              <a:path w="365125">
                <a:moveTo>
                  <a:pt x="0" y="0"/>
                </a:moveTo>
                <a:lnTo>
                  <a:pt x="364790" y="0"/>
                </a:lnTo>
              </a:path>
            </a:pathLst>
          </a:custGeom>
          <a:ln w="3175">
            <a:solidFill>
              <a:srgbClr val="000000"/>
            </a:solidFill>
          </a:ln>
        </p:spPr>
        <p:txBody>
          <a:bodyPr wrap="square" lIns="0" tIns="0" rIns="0" bIns="0" rtlCol="0"/>
          <a:lstStyle/>
          <a:p/>
        </p:txBody>
      </p:sp>
      <p:sp>
        <p:nvSpPr>
          <p:cNvPr id="44" name="object 44"/>
          <p:cNvSpPr/>
          <p:nvPr/>
        </p:nvSpPr>
        <p:spPr>
          <a:xfrm>
            <a:off x="5855584" y="3887745"/>
            <a:ext cx="0" cy="861694"/>
          </a:xfrm>
          <a:custGeom>
            <a:avLst/>
            <a:gdLst/>
            <a:ahLst/>
            <a:cxnLst/>
            <a:rect l="l" t="t" r="r" b="b"/>
            <a:pathLst>
              <a:path h="861695">
                <a:moveTo>
                  <a:pt x="0" y="0"/>
                </a:moveTo>
                <a:lnTo>
                  <a:pt x="0" y="861489"/>
                </a:lnTo>
              </a:path>
            </a:pathLst>
          </a:custGeom>
          <a:ln w="6786">
            <a:solidFill>
              <a:srgbClr val="000000"/>
            </a:solidFill>
          </a:ln>
        </p:spPr>
        <p:txBody>
          <a:bodyPr wrap="square" lIns="0" tIns="0" rIns="0" bIns="0" rtlCol="0"/>
          <a:lstStyle/>
          <a:p/>
        </p:txBody>
      </p:sp>
      <p:sp>
        <p:nvSpPr>
          <p:cNvPr id="45" name="object 45"/>
          <p:cNvSpPr/>
          <p:nvPr/>
        </p:nvSpPr>
        <p:spPr>
          <a:xfrm>
            <a:off x="5853039" y="4536277"/>
            <a:ext cx="0" cy="205740"/>
          </a:xfrm>
          <a:custGeom>
            <a:avLst/>
            <a:gdLst/>
            <a:ahLst/>
            <a:cxnLst/>
            <a:rect l="l" t="t" r="r" b="b"/>
            <a:pathLst>
              <a:path h="205739">
                <a:moveTo>
                  <a:pt x="0" y="0"/>
                </a:moveTo>
                <a:lnTo>
                  <a:pt x="0" y="205568"/>
                </a:lnTo>
              </a:path>
            </a:pathLst>
          </a:custGeom>
          <a:ln w="3175">
            <a:solidFill>
              <a:srgbClr val="000000"/>
            </a:solidFill>
          </a:ln>
        </p:spPr>
        <p:txBody>
          <a:bodyPr wrap="square" lIns="0" tIns="0" rIns="0" bIns="0" rtlCol="0"/>
          <a:lstStyle/>
          <a:p/>
        </p:txBody>
      </p:sp>
      <p:sp>
        <p:nvSpPr>
          <p:cNvPr id="46" name="object 46"/>
          <p:cNvSpPr/>
          <p:nvPr/>
        </p:nvSpPr>
        <p:spPr>
          <a:xfrm>
            <a:off x="5853039" y="4743487"/>
            <a:ext cx="0" cy="5080"/>
          </a:xfrm>
          <a:custGeom>
            <a:avLst/>
            <a:gdLst/>
            <a:ahLst/>
            <a:cxnLst/>
            <a:rect l="l" t="t" r="r" b="b"/>
            <a:pathLst>
              <a:path h="5079">
                <a:moveTo>
                  <a:pt x="0" y="0"/>
                </a:moveTo>
                <a:lnTo>
                  <a:pt x="0" y="4925"/>
                </a:lnTo>
              </a:path>
            </a:pathLst>
          </a:custGeom>
          <a:ln w="3175">
            <a:solidFill>
              <a:srgbClr val="000000"/>
            </a:solidFill>
          </a:ln>
        </p:spPr>
        <p:txBody>
          <a:bodyPr wrap="square" lIns="0" tIns="0" rIns="0" bIns="0" rtlCol="0"/>
          <a:lstStyle/>
          <a:p/>
        </p:txBody>
      </p:sp>
      <p:sp>
        <p:nvSpPr>
          <p:cNvPr id="47" name="object 47"/>
          <p:cNvSpPr/>
          <p:nvPr/>
        </p:nvSpPr>
        <p:spPr>
          <a:xfrm>
            <a:off x="5858978" y="4745951"/>
            <a:ext cx="1139190" cy="0"/>
          </a:xfrm>
          <a:custGeom>
            <a:avLst/>
            <a:gdLst/>
            <a:ahLst/>
            <a:cxnLst/>
            <a:rect l="l" t="t" r="r" b="b"/>
            <a:pathLst>
              <a:path w="1139190">
                <a:moveTo>
                  <a:pt x="0" y="0"/>
                </a:moveTo>
                <a:lnTo>
                  <a:pt x="1139164" y="0"/>
                </a:lnTo>
              </a:path>
            </a:pathLst>
          </a:custGeom>
          <a:ln w="6567">
            <a:solidFill>
              <a:srgbClr val="000000"/>
            </a:solidFill>
          </a:ln>
        </p:spPr>
        <p:txBody>
          <a:bodyPr wrap="square" lIns="0" tIns="0" rIns="0" bIns="0" rtlCol="0"/>
          <a:lstStyle/>
          <a:p/>
        </p:txBody>
      </p:sp>
      <p:sp>
        <p:nvSpPr>
          <p:cNvPr id="48" name="object 48"/>
          <p:cNvSpPr/>
          <p:nvPr/>
        </p:nvSpPr>
        <p:spPr>
          <a:xfrm>
            <a:off x="5859826" y="4743487"/>
            <a:ext cx="1137920" cy="0"/>
          </a:xfrm>
          <a:custGeom>
            <a:avLst/>
            <a:gdLst/>
            <a:ahLst/>
            <a:cxnLst/>
            <a:rect l="l" t="t" r="r" b="b"/>
            <a:pathLst>
              <a:path w="1137920">
                <a:moveTo>
                  <a:pt x="0" y="0"/>
                </a:moveTo>
                <a:lnTo>
                  <a:pt x="1137439" y="0"/>
                </a:lnTo>
              </a:path>
            </a:pathLst>
          </a:custGeom>
          <a:ln w="3175">
            <a:solidFill>
              <a:srgbClr val="000000"/>
            </a:solidFill>
          </a:ln>
        </p:spPr>
        <p:txBody>
          <a:bodyPr wrap="square" lIns="0" tIns="0" rIns="0" bIns="0" rtlCol="0"/>
          <a:lstStyle/>
          <a:p/>
        </p:txBody>
      </p:sp>
      <p:sp>
        <p:nvSpPr>
          <p:cNvPr id="49" name="object 49"/>
          <p:cNvSpPr/>
          <p:nvPr/>
        </p:nvSpPr>
        <p:spPr>
          <a:xfrm>
            <a:off x="7001508" y="3887745"/>
            <a:ext cx="0" cy="861694"/>
          </a:xfrm>
          <a:custGeom>
            <a:avLst/>
            <a:gdLst/>
            <a:ahLst/>
            <a:cxnLst/>
            <a:rect l="l" t="t" r="r" b="b"/>
            <a:pathLst>
              <a:path h="861695">
                <a:moveTo>
                  <a:pt x="0" y="0"/>
                </a:moveTo>
                <a:lnTo>
                  <a:pt x="0" y="861489"/>
                </a:lnTo>
              </a:path>
            </a:pathLst>
          </a:custGeom>
          <a:ln w="6786">
            <a:solidFill>
              <a:srgbClr val="000000"/>
            </a:solidFill>
          </a:ln>
        </p:spPr>
        <p:txBody>
          <a:bodyPr wrap="square" lIns="0" tIns="0" rIns="0" bIns="0" rtlCol="0"/>
          <a:lstStyle/>
          <a:p/>
        </p:txBody>
      </p:sp>
      <p:sp>
        <p:nvSpPr>
          <p:cNvPr id="50" name="object 50"/>
          <p:cNvSpPr/>
          <p:nvPr/>
        </p:nvSpPr>
        <p:spPr>
          <a:xfrm>
            <a:off x="6998962" y="4536277"/>
            <a:ext cx="0" cy="205740"/>
          </a:xfrm>
          <a:custGeom>
            <a:avLst/>
            <a:gdLst/>
            <a:ahLst/>
            <a:cxnLst/>
            <a:rect l="l" t="t" r="r" b="b"/>
            <a:pathLst>
              <a:path h="205739">
                <a:moveTo>
                  <a:pt x="0" y="0"/>
                </a:moveTo>
                <a:lnTo>
                  <a:pt x="0" y="205568"/>
                </a:lnTo>
              </a:path>
            </a:pathLst>
          </a:custGeom>
          <a:ln w="3175">
            <a:solidFill>
              <a:srgbClr val="000000"/>
            </a:solidFill>
          </a:ln>
        </p:spPr>
        <p:txBody>
          <a:bodyPr wrap="square" lIns="0" tIns="0" rIns="0" bIns="0" rtlCol="0"/>
          <a:lstStyle/>
          <a:p/>
        </p:txBody>
      </p:sp>
      <p:sp>
        <p:nvSpPr>
          <p:cNvPr id="51" name="object 51"/>
          <p:cNvSpPr/>
          <p:nvPr/>
        </p:nvSpPr>
        <p:spPr>
          <a:xfrm>
            <a:off x="6998962" y="4743487"/>
            <a:ext cx="0" cy="5080"/>
          </a:xfrm>
          <a:custGeom>
            <a:avLst/>
            <a:gdLst/>
            <a:ahLst/>
            <a:cxnLst/>
            <a:rect l="l" t="t" r="r" b="b"/>
            <a:pathLst>
              <a:path h="5079">
                <a:moveTo>
                  <a:pt x="0" y="0"/>
                </a:moveTo>
                <a:lnTo>
                  <a:pt x="0" y="4925"/>
                </a:lnTo>
              </a:path>
            </a:pathLst>
          </a:custGeom>
          <a:ln w="3175">
            <a:solidFill>
              <a:srgbClr val="000000"/>
            </a:solidFill>
          </a:ln>
        </p:spPr>
        <p:txBody>
          <a:bodyPr wrap="square" lIns="0" tIns="0" rIns="0" bIns="0" rtlCol="0"/>
          <a:lstStyle/>
          <a:p/>
        </p:txBody>
      </p:sp>
      <p:sp>
        <p:nvSpPr>
          <p:cNvPr id="52" name="object 52"/>
          <p:cNvSpPr/>
          <p:nvPr/>
        </p:nvSpPr>
        <p:spPr>
          <a:xfrm>
            <a:off x="6998962" y="4743487"/>
            <a:ext cx="0" cy="5080"/>
          </a:xfrm>
          <a:custGeom>
            <a:avLst/>
            <a:gdLst/>
            <a:ahLst/>
            <a:cxnLst/>
            <a:rect l="l" t="t" r="r" b="b"/>
            <a:pathLst>
              <a:path h="5079">
                <a:moveTo>
                  <a:pt x="0" y="0"/>
                </a:moveTo>
                <a:lnTo>
                  <a:pt x="0" y="4925"/>
                </a:lnTo>
              </a:path>
            </a:pathLst>
          </a:custGeom>
          <a:ln w="3175">
            <a:solidFill>
              <a:srgbClr val="000000"/>
            </a:solidFill>
          </a:ln>
        </p:spPr>
        <p:txBody>
          <a:bodyPr wrap="square" lIns="0" tIns="0" rIns="0" bIns="0" rtlCol="0"/>
          <a:lstStyle/>
          <a:p/>
        </p:txBody>
      </p:sp>
      <p:sp>
        <p:nvSpPr>
          <p:cNvPr id="53" name="object 53"/>
          <p:cNvSpPr/>
          <p:nvPr/>
        </p:nvSpPr>
        <p:spPr>
          <a:xfrm>
            <a:off x="5505450" y="2116073"/>
            <a:ext cx="76200" cy="335280"/>
          </a:xfrm>
          <a:custGeom>
            <a:avLst/>
            <a:gdLst/>
            <a:ahLst/>
            <a:cxnLst/>
            <a:rect l="l" t="t" r="r" b="b"/>
            <a:pathLst>
              <a:path w="76200" h="335280">
                <a:moveTo>
                  <a:pt x="44450" y="63500"/>
                </a:moveTo>
                <a:lnTo>
                  <a:pt x="31750" y="63500"/>
                </a:lnTo>
                <a:lnTo>
                  <a:pt x="31750" y="335025"/>
                </a:lnTo>
                <a:lnTo>
                  <a:pt x="44450" y="335025"/>
                </a:lnTo>
                <a:lnTo>
                  <a:pt x="44450" y="63500"/>
                </a:lnTo>
                <a:close/>
              </a:path>
              <a:path w="76200" h="335280">
                <a:moveTo>
                  <a:pt x="38100" y="0"/>
                </a:moveTo>
                <a:lnTo>
                  <a:pt x="0" y="76200"/>
                </a:lnTo>
                <a:lnTo>
                  <a:pt x="31750" y="76200"/>
                </a:lnTo>
                <a:lnTo>
                  <a:pt x="31750" y="63500"/>
                </a:lnTo>
                <a:lnTo>
                  <a:pt x="69850" y="63500"/>
                </a:lnTo>
                <a:lnTo>
                  <a:pt x="38100" y="0"/>
                </a:lnTo>
                <a:close/>
              </a:path>
              <a:path w="76200" h="335280">
                <a:moveTo>
                  <a:pt x="69850" y="63500"/>
                </a:moveTo>
                <a:lnTo>
                  <a:pt x="44450" y="63500"/>
                </a:lnTo>
                <a:lnTo>
                  <a:pt x="44450" y="76200"/>
                </a:lnTo>
                <a:lnTo>
                  <a:pt x="76200" y="76200"/>
                </a:lnTo>
                <a:lnTo>
                  <a:pt x="69850" y="63500"/>
                </a:lnTo>
                <a:close/>
              </a:path>
            </a:pathLst>
          </a:custGeom>
          <a:solidFill>
            <a:srgbClr val="000000"/>
          </a:solidFill>
        </p:spPr>
        <p:txBody>
          <a:bodyPr wrap="square" lIns="0" tIns="0" rIns="0" bIns="0" rtlCol="0"/>
          <a:lstStyle/>
          <a:p/>
        </p:txBody>
      </p:sp>
      <p:sp>
        <p:nvSpPr>
          <p:cNvPr id="54" name="object 54"/>
          <p:cNvSpPr/>
          <p:nvPr/>
        </p:nvSpPr>
        <p:spPr>
          <a:xfrm>
            <a:off x="6165850" y="2116073"/>
            <a:ext cx="76200" cy="335280"/>
          </a:xfrm>
          <a:custGeom>
            <a:avLst/>
            <a:gdLst/>
            <a:ahLst/>
            <a:cxnLst/>
            <a:rect l="l" t="t" r="r" b="b"/>
            <a:pathLst>
              <a:path w="76200" h="335280">
                <a:moveTo>
                  <a:pt x="44450" y="63500"/>
                </a:moveTo>
                <a:lnTo>
                  <a:pt x="31750" y="63500"/>
                </a:lnTo>
                <a:lnTo>
                  <a:pt x="31750" y="335025"/>
                </a:lnTo>
                <a:lnTo>
                  <a:pt x="44450" y="335025"/>
                </a:lnTo>
                <a:lnTo>
                  <a:pt x="44450" y="63500"/>
                </a:lnTo>
                <a:close/>
              </a:path>
              <a:path w="76200" h="335280">
                <a:moveTo>
                  <a:pt x="38100" y="0"/>
                </a:moveTo>
                <a:lnTo>
                  <a:pt x="0" y="76200"/>
                </a:lnTo>
                <a:lnTo>
                  <a:pt x="31750" y="76200"/>
                </a:lnTo>
                <a:lnTo>
                  <a:pt x="31750" y="63500"/>
                </a:lnTo>
                <a:lnTo>
                  <a:pt x="69850" y="63500"/>
                </a:lnTo>
                <a:lnTo>
                  <a:pt x="38100" y="0"/>
                </a:lnTo>
                <a:close/>
              </a:path>
              <a:path w="76200" h="335280">
                <a:moveTo>
                  <a:pt x="69850" y="63500"/>
                </a:moveTo>
                <a:lnTo>
                  <a:pt x="44450" y="63500"/>
                </a:lnTo>
                <a:lnTo>
                  <a:pt x="44450" y="76200"/>
                </a:lnTo>
                <a:lnTo>
                  <a:pt x="76200" y="76200"/>
                </a:lnTo>
                <a:lnTo>
                  <a:pt x="69850" y="63500"/>
                </a:lnTo>
                <a:close/>
              </a:path>
            </a:pathLst>
          </a:custGeom>
          <a:solidFill>
            <a:srgbClr val="000000"/>
          </a:solidFill>
        </p:spPr>
        <p:txBody>
          <a:bodyPr wrap="square" lIns="0" tIns="0" rIns="0" bIns="0" rtlCol="0"/>
          <a:lstStyle/>
          <a:p/>
        </p:txBody>
      </p:sp>
      <p:sp>
        <p:nvSpPr>
          <p:cNvPr id="55" name="object 55"/>
          <p:cNvSpPr/>
          <p:nvPr/>
        </p:nvSpPr>
        <p:spPr>
          <a:xfrm>
            <a:off x="7727950" y="2103373"/>
            <a:ext cx="76200" cy="335280"/>
          </a:xfrm>
          <a:custGeom>
            <a:avLst/>
            <a:gdLst/>
            <a:ahLst/>
            <a:cxnLst/>
            <a:rect l="l" t="t" r="r" b="b"/>
            <a:pathLst>
              <a:path w="76200" h="335280">
                <a:moveTo>
                  <a:pt x="44450" y="63500"/>
                </a:moveTo>
                <a:lnTo>
                  <a:pt x="31750" y="63500"/>
                </a:lnTo>
                <a:lnTo>
                  <a:pt x="31750" y="335025"/>
                </a:lnTo>
                <a:lnTo>
                  <a:pt x="44450" y="335025"/>
                </a:lnTo>
                <a:lnTo>
                  <a:pt x="44450" y="63500"/>
                </a:lnTo>
                <a:close/>
              </a:path>
              <a:path w="76200" h="335280">
                <a:moveTo>
                  <a:pt x="38100" y="0"/>
                </a:moveTo>
                <a:lnTo>
                  <a:pt x="0" y="76200"/>
                </a:lnTo>
                <a:lnTo>
                  <a:pt x="31750" y="76200"/>
                </a:lnTo>
                <a:lnTo>
                  <a:pt x="31750" y="63500"/>
                </a:lnTo>
                <a:lnTo>
                  <a:pt x="69850" y="63500"/>
                </a:lnTo>
                <a:lnTo>
                  <a:pt x="38100" y="0"/>
                </a:lnTo>
                <a:close/>
              </a:path>
              <a:path w="76200" h="335280">
                <a:moveTo>
                  <a:pt x="69850" y="63500"/>
                </a:moveTo>
                <a:lnTo>
                  <a:pt x="44450" y="63500"/>
                </a:lnTo>
                <a:lnTo>
                  <a:pt x="44450" y="76200"/>
                </a:lnTo>
                <a:lnTo>
                  <a:pt x="76200" y="76200"/>
                </a:lnTo>
                <a:lnTo>
                  <a:pt x="69850" y="63500"/>
                </a:lnTo>
                <a:close/>
              </a:path>
            </a:pathLst>
          </a:custGeom>
          <a:solidFill>
            <a:srgbClr val="000000"/>
          </a:solidFill>
        </p:spPr>
        <p:txBody>
          <a:bodyPr wrap="square" lIns="0" tIns="0" rIns="0" bIns="0" rtlCol="0"/>
          <a:lstStyle/>
          <a:p/>
        </p:txBody>
      </p:sp>
      <p:sp>
        <p:nvSpPr>
          <p:cNvPr id="56" name="object 56"/>
          <p:cNvSpPr/>
          <p:nvPr/>
        </p:nvSpPr>
        <p:spPr>
          <a:xfrm>
            <a:off x="8439150" y="2090673"/>
            <a:ext cx="76200" cy="335280"/>
          </a:xfrm>
          <a:custGeom>
            <a:avLst/>
            <a:gdLst/>
            <a:ahLst/>
            <a:cxnLst/>
            <a:rect l="l" t="t" r="r" b="b"/>
            <a:pathLst>
              <a:path w="76200" h="335280">
                <a:moveTo>
                  <a:pt x="31750" y="76252"/>
                </a:moveTo>
                <a:lnTo>
                  <a:pt x="31750" y="335025"/>
                </a:lnTo>
                <a:lnTo>
                  <a:pt x="44450" y="335025"/>
                </a:lnTo>
                <a:lnTo>
                  <a:pt x="44450" y="76274"/>
                </a:lnTo>
                <a:lnTo>
                  <a:pt x="31750" y="76252"/>
                </a:lnTo>
                <a:close/>
              </a:path>
              <a:path w="76200" h="335280">
                <a:moveTo>
                  <a:pt x="69797" y="63500"/>
                </a:moveTo>
                <a:lnTo>
                  <a:pt x="31750" y="63500"/>
                </a:lnTo>
                <a:lnTo>
                  <a:pt x="44450" y="63626"/>
                </a:lnTo>
                <a:lnTo>
                  <a:pt x="44450" y="76274"/>
                </a:lnTo>
                <a:lnTo>
                  <a:pt x="76200" y="76326"/>
                </a:lnTo>
                <a:lnTo>
                  <a:pt x="69797" y="63500"/>
                </a:lnTo>
                <a:close/>
              </a:path>
              <a:path w="76200" h="335280">
                <a:moveTo>
                  <a:pt x="31750" y="63500"/>
                </a:moveTo>
                <a:lnTo>
                  <a:pt x="31750" y="76252"/>
                </a:lnTo>
                <a:lnTo>
                  <a:pt x="44450" y="76274"/>
                </a:lnTo>
                <a:lnTo>
                  <a:pt x="44450" y="63626"/>
                </a:lnTo>
                <a:lnTo>
                  <a:pt x="31750" y="63500"/>
                </a:lnTo>
                <a:close/>
              </a:path>
              <a:path w="76200" h="335280">
                <a:moveTo>
                  <a:pt x="38100" y="0"/>
                </a:moveTo>
                <a:lnTo>
                  <a:pt x="0" y="76200"/>
                </a:lnTo>
                <a:lnTo>
                  <a:pt x="31750" y="76252"/>
                </a:lnTo>
                <a:lnTo>
                  <a:pt x="31750" y="63500"/>
                </a:lnTo>
                <a:lnTo>
                  <a:pt x="69797" y="63500"/>
                </a:lnTo>
                <a:lnTo>
                  <a:pt x="38100" y="0"/>
                </a:lnTo>
                <a:close/>
              </a:path>
            </a:pathLst>
          </a:custGeom>
          <a:solidFill>
            <a:srgbClr val="000000"/>
          </a:solidFill>
        </p:spPr>
        <p:txBody>
          <a:bodyPr wrap="square" lIns="0" tIns="0" rIns="0" bIns="0" rtlCol="0"/>
          <a:lstStyle/>
          <a:p/>
        </p:txBody>
      </p:sp>
      <p:sp>
        <p:nvSpPr>
          <p:cNvPr id="57" name="object 57"/>
          <p:cNvSpPr/>
          <p:nvPr/>
        </p:nvSpPr>
        <p:spPr>
          <a:xfrm>
            <a:off x="6065773" y="4659248"/>
            <a:ext cx="76200" cy="617855"/>
          </a:xfrm>
          <a:custGeom>
            <a:avLst/>
            <a:gdLst/>
            <a:ahLst/>
            <a:cxnLst/>
            <a:rect l="l" t="t" r="r" b="b"/>
            <a:pathLst>
              <a:path w="76200" h="617854">
                <a:moveTo>
                  <a:pt x="28575" y="63500"/>
                </a:moveTo>
                <a:lnTo>
                  <a:pt x="28575" y="617601"/>
                </a:lnTo>
                <a:lnTo>
                  <a:pt x="47625" y="617601"/>
                </a:lnTo>
                <a:lnTo>
                  <a:pt x="47625" y="63626"/>
                </a:lnTo>
                <a:lnTo>
                  <a:pt x="28575" y="63500"/>
                </a:lnTo>
                <a:close/>
              </a:path>
              <a:path w="76200" h="617854">
                <a:moveTo>
                  <a:pt x="38100" y="0"/>
                </a:moveTo>
                <a:lnTo>
                  <a:pt x="0" y="76200"/>
                </a:lnTo>
                <a:lnTo>
                  <a:pt x="28575" y="76200"/>
                </a:lnTo>
                <a:lnTo>
                  <a:pt x="28575" y="63500"/>
                </a:lnTo>
                <a:lnTo>
                  <a:pt x="69850" y="63500"/>
                </a:lnTo>
                <a:lnTo>
                  <a:pt x="38100" y="0"/>
                </a:lnTo>
                <a:close/>
              </a:path>
              <a:path w="76200" h="617854">
                <a:moveTo>
                  <a:pt x="69850" y="63500"/>
                </a:moveTo>
                <a:lnTo>
                  <a:pt x="28575" y="63500"/>
                </a:lnTo>
                <a:lnTo>
                  <a:pt x="47625" y="63626"/>
                </a:lnTo>
                <a:lnTo>
                  <a:pt x="47625" y="76200"/>
                </a:lnTo>
                <a:lnTo>
                  <a:pt x="76200" y="76200"/>
                </a:lnTo>
                <a:lnTo>
                  <a:pt x="69850" y="63500"/>
                </a:lnTo>
                <a:close/>
              </a:path>
            </a:pathLst>
          </a:custGeom>
          <a:solidFill>
            <a:srgbClr val="000000"/>
          </a:solidFill>
        </p:spPr>
        <p:txBody>
          <a:bodyPr wrap="square" lIns="0" tIns="0" rIns="0" bIns="0" rtlCol="0"/>
          <a:lstStyle/>
          <a:p/>
        </p:txBody>
      </p:sp>
      <p:sp>
        <p:nvSpPr>
          <p:cNvPr id="58" name="object 58"/>
          <p:cNvSpPr/>
          <p:nvPr/>
        </p:nvSpPr>
        <p:spPr>
          <a:xfrm>
            <a:off x="5808598" y="3044825"/>
            <a:ext cx="76200" cy="247650"/>
          </a:xfrm>
          <a:prstGeom prst="rect">
            <a:avLst/>
          </a:prstGeom>
          <a:blipFill>
            <a:blip r:embed="rId1" cstate="print"/>
            <a:stretch>
              <a:fillRect/>
            </a:stretch>
          </a:blipFill>
        </p:spPr>
        <p:txBody>
          <a:bodyPr wrap="square" lIns="0" tIns="0" rIns="0" bIns="0" rtlCol="0"/>
          <a:lstStyle/>
          <a:p/>
        </p:txBody>
      </p:sp>
      <p:sp>
        <p:nvSpPr>
          <p:cNvPr id="59" name="object 59"/>
          <p:cNvSpPr/>
          <p:nvPr/>
        </p:nvSpPr>
        <p:spPr>
          <a:xfrm>
            <a:off x="8053323" y="3036951"/>
            <a:ext cx="76200" cy="260350"/>
          </a:xfrm>
          <a:custGeom>
            <a:avLst/>
            <a:gdLst/>
            <a:ahLst/>
            <a:cxnLst/>
            <a:rect l="l" t="t" r="r" b="b"/>
            <a:pathLst>
              <a:path w="76200" h="260350">
                <a:moveTo>
                  <a:pt x="28575" y="76120"/>
                </a:moveTo>
                <a:lnTo>
                  <a:pt x="28575" y="260350"/>
                </a:lnTo>
                <a:lnTo>
                  <a:pt x="47625" y="260350"/>
                </a:lnTo>
                <a:lnTo>
                  <a:pt x="47625" y="76152"/>
                </a:lnTo>
                <a:lnTo>
                  <a:pt x="28575" y="76120"/>
                </a:lnTo>
                <a:close/>
              </a:path>
              <a:path w="76200" h="260350">
                <a:moveTo>
                  <a:pt x="69850" y="63500"/>
                </a:moveTo>
                <a:lnTo>
                  <a:pt x="47625" y="63500"/>
                </a:lnTo>
                <a:lnTo>
                  <a:pt x="47625" y="76152"/>
                </a:lnTo>
                <a:lnTo>
                  <a:pt x="76200" y="76200"/>
                </a:lnTo>
                <a:lnTo>
                  <a:pt x="69850" y="63500"/>
                </a:lnTo>
                <a:close/>
              </a:path>
              <a:path w="76200" h="260350">
                <a:moveTo>
                  <a:pt x="47625" y="63500"/>
                </a:moveTo>
                <a:lnTo>
                  <a:pt x="28575" y="63500"/>
                </a:lnTo>
                <a:lnTo>
                  <a:pt x="28575" y="76120"/>
                </a:lnTo>
                <a:lnTo>
                  <a:pt x="47625" y="76152"/>
                </a:lnTo>
                <a:lnTo>
                  <a:pt x="47625" y="63500"/>
                </a:lnTo>
                <a:close/>
              </a:path>
              <a:path w="76200" h="260350">
                <a:moveTo>
                  <a:pt x="38100" y="0"/>
                </a:moveTo>
                <a:lnTo>
                  <a:pt x="0" y="76073"/>
                </a:lnTo>
                <a:lnTo>
                  <a:pt x="28575" y="76120"/>
                </a:lnTo>
                <a:lnTo>
                  <a:pt x="28575" y="63500"/>
                </a:lnTo>
                <a:lnTo>
                  <a:pt x="69850" y="63500"/>
                </a:lnTo>
                <a:lnTo>
                  <a:pt x="38100" y="0"/>
                </a:lnTo>
                <a:close/>
              </a:path>
            </a:pathLst>
          </a:custGeom>
          <a:solidFill>
            <a:srgbClr val="000000"/>
          </a:solidFill>
        </p:spPr>
        <p:txBody>
          <a:bodyPr wrap="square" lIns="0" tIns="0" rIns="0" bIns="0" rtlCol="0"/>
          <a:lstStyle/>
          <a:p/>
        </p:txBody>
      </p:sp>
      <p:sp>
        <p:nvSpPr>
          <p:cNvPr id="60" name="object 60"/>
          <p:cNvSpPr/>
          <p:nvPr/>
        </p:nvSpPr>
        <p:spPr>
          <a:xfrm>
            <a:off x="8072373" y="1449324"/>
            <a:ext cx="76200" cy="370205"/>
          </a:xfrm>
          <a:custGeom>
            <a:avLst/>
            <a:gdLst/>
            <a:ahLst/>
            <a:cxnLst/>
            <a:rect l="l" t="t" r="r" b="b"/>
            <a:pathLst>
              <a:path w="76200" h="370205">
                <a:moveTo>
                  <a:pt x="47625" y="63500"/>
                </a:moveTo>
                <a:lnTo>
                  <a:pt x="28575" y="63500"/>
                </a:lnTo>
                <a:lnTo>
                  <a:pt x="28575" y="369950"/>
                </a:lnTo>
                <a:lnTo>
                  <a:pt x="47625" y="369950"/>
                </a:lnTo>
                <a:lnTo>
                  <a:pt x="47625" y="63500"/>
                </a:lnTo>
                <a:close/>
              </a:path>
              <a:path w="76200" h="370205">
                <a:moveTo>
                  <a:pt x="38100" y="0"/>
                </a:moveTo>
                <a:lnTo>
                  <a:pt x="0" y="76200"/>
                </a:lnTo>
                <a:lnTo>
                  <a:pt x="28575" y="76200"/>
                </a:lnTo>
                <a:lnTo>
                  <a:pt x="28575" y="63500"/>
                </a:lnTo>
                <a:lnTo>
                  <a:pt x="69850" y="63500"/>
                </a:lnTo>
                <a:lnTo>
                  <a:pt x="38100" y="0"/>
                </a:lnTo>
                <a:close/>
              </a:path>
              <a:path w="76200" h="370205">
                <a:moveTo>
                  <a:pt x="69850" y="63500"/>
                </a:moveTo>
                <a:lnTo>
                  <a:pt x="47625" y="63500"/>
                </a:lnTo>
                <a:lnTo>
                  <a:pt x="47625" y="76200"/>
                </a:lnTo>
                <a:lnTo>
                  <a:pt x="76200" y="76200"/>
                </a:lnTo>
                <a:lnTo>
                  <a:pt x="69850" y="63500"/>
                </a:lnTo>
                <a:close/>
              </a:path>
            </a:pathLst>
          </a:custGeom>
          <a:solidFill>
            <a:srgbClr val="FF0000"/>
          </a:solidFill>
        </p:spPr>
        <p:txBody>
          <a:bodyPr wrap="square" lIns="0" tIns="0" rIns="0" bIns="0" rtlCol="0"/>
          <a:lstStyle/>
          <a:p/>
        </p:txBody>
      </p:sp>
      <p:sp>
        <p:nvSpPr>
          <p:cNvPr id="61" name="object 61"/>
          <p:cNvSpPr/>
          <p:nvPr/>
        </p:nvSpPr>
        <p:spPr>
          <a:xfrm>
            <a:off x="5873750" y="1466850"/>
            <a:ext cx="76200" cy="370205"/>
          </a:xfrm>
          <a:custGeom>
            <a:avLst/>
            <a:gdLst/>
            <a:ahLst/>
            <a:cxnLst/>
            <a:rect l="l" t="t" r="r" b="b"/>
            <a:pathLst>
              <a:path w="76200" h="370205">
                <a:moveTo>
                  <a:pt x="47625" y="63500"/>
                </a:moveTo>
                <a:lnTo>
                  <a:pt x="28575" y="63500"/>
                </a:lnTo>
                <a:lnTo>
                  <a:pt x="28575" y="369950"/>
                </a:lnTo>
                <a:lnTo>
                  <a:pt x="47625" y="369950"/>
                </a:lnTo>
                <a:lnTo>
                  <a:pt x="47625" y="63500"/>
                </a:lnTo>
                <a:close/>
              </a:path>
              <a:path w="76200" h="370205">
                <a:moveTo>
                  <a:pt x="38100" y="0"/>
                </a:moveTo>
                <a:lnTo>
                  <a:pt x="0" y="76200"/>
                </a:lnTo>
                <a:lnTo>
                  <a:pt x="28575" y="76200"/>
                </a:lnTo>
                <a:lnTo>
                  <a:pt x="28575" y="63500"/>
                </a:lnTo>
                <a:lnTo>
                  <a:pt x="69850" y="63500"/>
                </a:lnTo>
                <a:lnTo>
                  <a:pt x="38100" y="0"/>
                </a:lnTo>
                <a:close/>
              </a:path>
              <a:path w="76200" h="370205">
                <a:moveTo>
                  <a:pt x="69850" y="63500"/>
                </a:moveTo>
                <a:lnTo>
                  <a:pt x="47625" y="63500"/>
                </a:lnTo>
                <a:lnTo>
                  <a:pt x="47625" y="76200"/>
                </a:lnTo>
                <a:lnTo>
                  <a:pt x="76200" y="76200"/>
                </a:lnTo>
                <a:lnTo>
                  <a:pt x="69850" y="63500"/>
                </a:lnTo>
                <a:close/>
              </a:path>
            </a:pathLst>
          </a:custGeom>
          <a:solidFill>
            <a:srgbClr val="000000"/>
          </a:solidFill>
        </p:spPr>
        <p:txBody>
          <a:bodyPr wrap="square" lIns="0" tIns="0" rIns="0" bIns="0" rtlCol="0"/>
          <a:lstStyle/>
          <a:p/>
        </p:txBody>
      </p:sp>
      <p:sp>
        <p:nvSpPr>
          <p:cNvPr id="62" name="object 62"/>
          <p:cNvSpPr/>
          <p:nvPr/>
        </p:nvSpPr>
        <p:spPr>
          <a:xfrm>
            <a:off x="3867150" y="1460500"/>
            <a:ext cx="5257800" cy="0"/>
          </a:xfrm>
          <a:custGeom>
            <a:avLst/>
            <a:gdLst/>
            <a:ahLst/>
            <a:cxnLst/>
            <a:rect l="l" t="t" r="r" b="b"/>
            <a:pathLst>
              <a:path w="5257800">
                <a:moveTo>
                  <a:pt x="0" y="0"/>
                </a:moveTo>
                <a:lnTo>
                  <a:pt x="5257800" y="0"/>
                </a:lnTo>
              </a:path>
            </a:pathLst>
          </a:custGeom>
          <a:ln w="19050">
            <a:solidFill>
              <a:srgbClr val="FF0000"/>
            </a:solidFill>
          </a:ln>
        </p:spPr>
        <p:txBody>
          <a:bodyPr wrap="square" lIns="0" tIns="0" rIns="0" bIns="0" rtlCol="0"/>
          <a:lstStyle/>
          <a:p/>
        </p:txBody>
      </p:sp>
      <p:sp>
        <p:nvSpPr>
          <p:cNvPr id="63" name="object 63"/>
          <p:cNvSpPr/>
          <p:nvPr/>
        </p:nvSpPr>
        <p:spPr>
          <a:xfrm>
            <a:off x="5332476" y="3035300"/>
            <a:ext cx="76200" cy="519430"/>
          </a:xfrm>
          <a:custGeom>
            <a:avLst/>
            <a:gdLst/>
            <a:ahLst/>
            <a:cxnLst/>
            <a:rect l="l" t="t" r="r" b="b"/>
            <a:pathLst>
              <a:path w="76200" h="519429">
                <a:moveTo>
                  <a:pt x="47625" y="63500"/>
                </a:moveTo>
                <a:lnTo>
                  <a:pt x="28575" y="63500"/>
                </a:lnTo>
                <a:lnTo>
                  <a:pt x="28448" y="519175"/>
                </a:lnTo>
                <a:lnTo>
                  <a:pt x="47498" y="519175"/>
                </a:lnTo>
                <a:lnTo>
                  <a:pt x="47625" y="63500"/>
                </a:lnTo>
                <a:close/>
              </a:path>
              <a:path w="76200" h="519429">
                <a:moveTo>
                  <a:pt x="38100" y="0"/>
                </a:moveTo>
                <a:lnTo>
                  <a:pt x="0" y="76200"/>
                </a:lnTo>
                <a:lnTo>
                  <a:pt x="28571" y="76200"/>
                </a:lnTo>
                <a:lnTo>
                  <a:pt x="28575" y="63500"/>
                </a:lnTo>
                <a:lnTo>
                  <a:pt x="69850" y="63500"/>
                </a:lnTo>
                <a:lnTo>
                  <a:pt x="38100" y="0"/>
                </a:lnTo>
                <a:close/>
              </a:path>
              <a:path w="76200" h="519429">
                <a:moveTo>
                  <a:pt x="69850" y="63500"/>
                </a:moveTo>
                <a:lnTo>
                  <a:pt x="47625" y="63500"/>
                </a:lnTo>
                <a:lnTo>
                  <a:pt x="47621" y="76200"/>
                </a:lnTo>
                <a:lnTo>
                  <a:pt x="76200" y="76200"/>
                </a:lnTo>
                <a:lnTo>
                  <a:pt x="69850" y="63500"/>
                </a:lnTo>
                <a:close/>
              </a:path>
            </a:pathLst>
          </a:custGeom>
          <a:solidFill>
            <a:srgbClr val="FF0000"/>
          </a:solidFill>
        </p:spPr>
        <p:txBody>
          <a:bodyPr wrap="square" lIns="0" tIns="0" rIns="0" bIns="0" rtlCol="0"/>
          <a:lstStyle/>
          <a:p/>
        </p:txBody>
      </p:sp>
      <p:sp>
        <p:nvSpPr>
          <p:cNvPr id="64" name="object 64"/>
          <p:cNvSpPr/>
          <p:nvPr/>
        </p:nvSpPr>
        <p:spPr>
          <a:xfrm>
            <a:off x="8416925" y="3027298"/>
            <a:ext cx="76200" cy="519430"/>
          </a:xfrm>
          <a:custGeom>
            <a:avLst/>
            <a:gdLst/>
            <a:ahLst/>
            <a:cxnLst/>
            <a:rect l="l" t="t" r="r" b="b"/>
            <a:pathLst>
              <a:path w="76200" h="519429">
                <a:moveTo>
                  <a:pt x="47625" y="63500"/>
                </a:moveTo>
                <a:lnTo>
                  <a:pt x="28575" y="63500"/>
                </a:lnTo>
                <a:lnTo>
                  <a:pt x="28575" y="519175"/>
                </a:lnTo>
                <a:lnTo>
                  <a:pt x="47625" y="519175"/>
                </a:lnTo>
                <a:lnTo>
                  <a:pt x="47625" y="63500"/>
                </a:lnTo>
                <a:close/>
              </a:path>
              <a:path w="76200" h="519429">
                <a:moveTo>
                  <a:pt x="38100" y="0"/>
                </a:moveTo>
                <a:lnTo>
                  <a:pt x="0" y="76200"/>
                </a:lnTo>
                <a:lnTo>
                  <a:pt x="28575" y="76200"/>
                </a:lnTo>
                <a:lnTo>
                  <a:pt x="28575" y="63500"/>
                </a:lnTo>
                <a:lnTo>
                  <a:pt x="69850" y="63500"/>
                </a:lnTo>
                <a:lnTo>
                  <a:pt x="38100" y="0"/>
                </a:lnTo>
                <a:close/>
              </a:path>
              <a:path w="76200" h="519429">
                <a:moveTo>
                  <a:pt x="69850" y="63500"/>
                </a:moveTo>
                <a:lnTo>
                  <a:pt x="47625" y="63500"/>
                </a:lnTo>
                <a:lnTo>
                  <a:pt x="47625" y="76200"/>
                </a:lnTo>
                <a:lnTo>
                  <a:pt x="76200" y="76200"/>
                </a:lnTo>
                <a:lnTo>
                  <a:pt x="69850" y="63500"/>
                </a:lnTo>
                <a:close/>
              </a:path>
            </a:pathLst>
          </a:custGeom>
          <a:solidFill>
            <a:srgbClr val="FF0000"/>
          </a:solidFill>
        </p:spPr>
        <p:txBody>
          <a:bodyPr wrap="square" lIns="0" tIns="0" rIns="0" bIns="0" rtlCol="0"/>
          <a:lstStyle/>
          <a:p/>
        </p:txBody>
      </p:sp>
      <p:sp>
        <p:nvSpPr>
          <p:cNvPr id="65" name="object 65"/>
          <p:cNvSpPr/>
          <p:nvPr/>
        </p:nvSpPr>
        <p:spPr>
          <a:xfrm>
            <a:off x="9113901" y="1460500"/>
            <a:ext cx="0" cy="3463925"/>
          </a:xfrm>
          <a:custGeom>
            <a:avLst/>
            <a:gdLst/>
            <a:ahLst/>
            <a:cxnLst/>
            <a:rect l="l" t="t" r="r" b="b"/>
            <a:pathLst>
              <a:path h="3463925">
                <a:moveTo>
                  <a:pt x="0" y="0"/>
                </a:moveTo>
                <a:lnTo>
                  <a:pt x="0" y="3463925"/>
                </a:lnTo>
              </a:path>
            </a:pathLst>
          </a:custGeom>
          <a:ln w="19050">
            <a:solidFill>
              <a:srgbClr val="FF0000"/>
            </a:solidFill>
          </a:ln>
        </p:spPr>
        <p:txBody>
          <a:bodyPr wrap="square" lIns="0" tIns="0" rIns="0" bIns="0" rtlCol="0"/>
          <a:lstStyle/>
          <a:p/>
        </p:txBody>
      </p:sp>
      <p:sp>
        <p:nvSpPr>
          <p:cNvPr id="66" name="object 66"/>
          <p:cNvSpPr/>
          <p:nvPr/>
        </p:nvSpPr>
        <p:spPr>
          <a:xfrm>
            <a:off x="6048375" y="3305175"/>
            <a:ext cx="76200" cy="581025"/>
          </a:xfrm>
          <a:custGeom>
            <a:avLst/>
            <a:gdLst/>
            <a:ahLst/>
            <a:cxnLst/>
            <a:rect l="l" t="t" r="r" b="b"/>
            <a:pathLst>
              <a:path w="76200" h="581025">
                <a:moveTo>
                  <a:pt x="47625" y="63500"/>
                </a:moveTo>
                <a:lnTo>
                  <a:pt x="28575" y="63500"/>
                </a:lnTo>
                <a:lnTo>
                  <a:pt x="28575" y="581025"/>
                </a:lnTo>
                <a:lnTo>
                  <a:pt x="47625" y="581025"/>
                </a:lnTo>
                <a:lnTo>
                  <a:pt x="47625" y="63500"/>
                </a:lnTo>
                <a:close/>
              </a:path>
              <a:path w="76200" h="581025">
                <a:moveTo>
                  <a:pt x="38100" y="0"/>
                </a:moveTo>
                <a:lnTo>
                  <a:pt x="0" y="76200"/>
                </a:lnTo>
                <a:lnTo>
                  <a:pt x="28575" y="76200"/>
                </a:lnTo>
                <a:lnTo>
                  <a:pt x="28575" y="63500"/>
                </a:lnTo>
                <a:lnTo>
                  <a:pt x="69850" y="63500"/>
                </a:lnTo>
                <a:lnTo>
                  <a:pt x="38100" y="0"/>
                </a:lnTo>
                <a:close/>
              </a:path>
              <a:path w="76200" h="581025">
                <a:moveTo>
                  <a:pt x="69850" y="63500"/>
                </a:moveTo>
                <a:lnTo>
                  <a:pt x="47625" y="63500"/>
                </a:lnTo>
                <a:lnTo>
                  <a:pt x="47625" y="76200"/>
                </a:lnTo>
                <a:lnTo>
                  <a:pt x="76200" y="76200"/>
                </a:lnTo>
                <a:lnTo>
                  <a:pt x="69850" y="63500"/>
                </a:lnTo>
                <a:close/>
              </a:path>
            </a:pathLst>
          </a:custGeom>
          <a:solidFill>
            <a:srgbClr val="000000"/>
          </a:solidFill>
        </p:spPr>
        <p:txBody>
          <a:bodyPr wrap="square" lIns="0" tIns="0" rIns="0" bIns="0" rtlCol="0"/>
          <a:lstStyle/>
          <a:p/>
        </p:txBody>
      </p:sp>
      <p:sp>
        <p:nvSpPr>
          <p:cNvPr id="67" name="object 67"/>
          <p:cNvSpPr txBox="1"/>
          <p:nvPr/>
        </p:nvSpPr>
        <p:spPr>
          <a:xfrm>
            <a:off x="4701285" y="2231263"/>
            <a:ext cx="79184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宋体" panose="02010600030101010101" pitchFamily="2" charset="-122"/>
                <a:cs typeface="宋体" panose="02010600030101010101" pitchFamily="2" charset="-122"/>
              </a:rPr>
              <a:t>加法保</a:t>
            </a:r>
            <a:r>
              <a:rPr sz="1200" b="1" spc="-5" dirty="0">
                <a:latin typeface="宋体" panose="02010600030101010101" pitchFamily="2" charset="-122"/>
                <a:cs typeface="宋体" panose="02010600030101010101" pitchFamily="2" charset="-122"/>
              </a:rPr>
              <a:t>留站</a:t>
            </a:r>
            <a:endParaRPr sz="1200">
              <a:latin typeface="宋体" panose="02010600030101010101" pitchFamily="2" charset="-122"/>
              <a:cs typeface="宋体" panose="02010600030101010101" pitchFamily="2" charset="-122"/>
            </a:endParaRPr>
          </a:p>
        </p:txBody>
      </p:sp>
      <p:sp>
        <p:nvSpPr>
          <p:cNvPr id="68" name="object 68"/>
          <p:cNvSpPr txBox="1"/>
          <p:nvPr/>
        </p:nvSpPr>
        <p:spPr>
          <a:xfrm>
            <a:off x="5182361" y="3660140"/>
            <a:ext cx="79184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宋体" panose="02010600030101010101" pitchFamily="2" charset="-122"/>
                <a:cs typeface="宋体" panose="02010600030101010101" pitchFamily="2" charset="-122"/>
              </a:rPr>
              <a:t>浮点寄</a:t>
            </a:r>
            <a:r>
              <a:rPr sz="1200" b="1" spc="-5" dirty="0">
                <a:latin typeface="宋体" panose="02010600030101010101" pitchFamily="2" charset="-122"/>
                <a:cs typeface="宋体" panose="02010600030101010101" pitchFamily="2" charset="-122"/>
              </a:rPr>
              <a:t>存器</a:t>
            </a:r>
            <a:endParaRPr sz="1200">
              <a:latin typeface="宋体" panose="02010600030101010101" pitchFamily="2" charset="-122"/>
              <a:cs typeface="宋体" panose="02010600030101010101" pitchFamily="2" charset="-122"/>
            </a:endParaRPr>
          </a:p>
        </p:txBody>
      </p:sp>
      <p:sp>
        <p:nvSpPr>
          <p:cNvPr id="69" name="object 69"/>
          <p:cNvSpPr txBox="1"/>
          <p:nvPr/>
        </p:nvSpPr>
        <p:spPr>
          <a:xfrm>
            <a:off x="6955917" y="2219959"/>
            <a:ext cx="79184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宋体" panose="02010600030101010101" pitchFamily="2" charset="-122"/>
                <a:cs typeface="宋体" panose="02010600030101010101" pitchFamily="2" charset="-122"/>
              </a:rPr>
              <a:t>乘法保</a:t>
            </a:r>
            <a:r>
              <a:rPr sz="1200" b="1" spc="-5" dirty="0">
                <a:latin typeface="宋体" panose="02010600030101010101" pitchFamily="2" charset="-122"/>
                <a:cs typeface="宋体" panose="02010600030101010101" pitchFamily="2" charset="-122"/>
              </a:rPr>
              <a:t>留站</a:t>
            </a:r>
            <a:endParaRPr sz="1200">
              <a:latin typeface="宋体" panose="02010600030101010101" pitchFamily="2" charset="-122"/>
              <a:cs typeface="宋体" panose="02010600030101010101" pitchFamily="2" charset="-122"/>
            </a:endParaRPr>
          </a:p>
        </p:txBody>
      </p:sp>
      <p:sp>
        <p:nvSpPr>
          <p:cNvPr id="70" name="object 70"/>
          <p:cNvSpPr/>
          <p:nvPr/>
        </p:nvSpPr>
        <p:spPr>
          <a:xfrm>
            <a:off x="6589776" y="4924425"/>
            <a:ext cx="2535555" cy="0"/>
          </a:xfrm>
          <a:custGeom>
            <a:avLst/>
            <a:gdLst/>
            <a:ahLst/>
            <a:cxnLst/>
            <a:rect l="l" t="t" r="r" b="b"/>
            <a:pathLst>
              <a:path w="2535554">
                <a:moveTo>
                  <a:pt x="0" y="0"/>
                </a:moveTo>
                <a:lnTo>
                  <a:pt x="2535174" y="0"/>
                </a:lnTo>
              </a:path>
            </a:pathLst>
          </a:custGeom>
          <a:ln w="19050">
            <a:solidFill>
              <a:srgbClr val="FF0000"/>
            </a:solidFill>
          </a:ln>
        </p:spPr>
        <p:txBody>
          <a:bodyPr wrap="square" lIns="0" tIns="0" rIns="0" bIns="0" rtlCol="0"/>
          <a:lstStyle/>
          <a:p/>
        </p:txBody>
      </p:sp>
      <p:sp>
        <p:nvSpPr>
          <p:cNvPr id="71" name="object 71"/>
          <p:cNvSpPr/>
          <p:nvPr/>
        </p:nvSpPr>
        <p:spPr>
          <a:xfrm>
            <a:off x="6552692" y="4665598"/>
            <a:ext cx="76200" cy="260985"/>
          </a:xfrm>
          <a:custGeom>
            <a:avLst/>
            <a:gdLst/>
            <a:ahLst/>
            <a:cxnLst/>
            <a:rect l="l" t="t" r="r" b="b"/>
            <a:pathLst>
              <a:path w="76200" h="260985">
                <a:moveTo>
                  <a:pt x="28619" y="76216"/>
                </a:moveTo>
                <a:lnTo>
                  <a:pt x="27431" y="260350"/>
                </a:lnTo>
                <a:lnTo>
                  <a:pt x="46481" y="260476"/>
                </a:lnTo>
                <a:lnTo>
                  <a:pt x="47670" y="76311"/>
                </a:lnTo>
                <a:lnTo>
                  <a:pt x="28619" y="76216"/>
                </a:lnTo>
                <a:close/>
              </a:path>
              <a:path w="76200" h="260985">
                <a:moveTo>
                  <a:pt x="69830" y="63500"/>
                </a:moveTo>
                <a:lnTo>
                  <a:pt x="28701" y="63500"/>
                </a:lnTo>
                <a:lnTo>
                  <a:pt x="47751" y="63626"/>
                </a:lnTo>
                <a:lnTo>
                  <a:pt x="47670" y="76311"/>
                </a:lnTo>
                <a:lnTo>
                  <a:pt x="76200" y="76453"/>
                </a:lnTo>
                <a:lnTo>
                  <a:pt x="69830" y="63500"/>
                </a:lnTo>
                <a:close/>
              </a:path>
              <a:path w="76200" h="260985">
                <a:moveTo>
                  <a:pt x="28701" y="63500"/>
                </a:moveTo>
                <a:lnTo>
                  <a:pt x="28619" y="76216"/>
                </a:lnTo>
                <a:lnTo>
                  <a:pt x="47670" y="76311"/>
                </a:lnTo>
                <a:lnTo>
                  <a:pt x="47751" y="63626"/>
                </a:lnTo>
                <a:lnTo>
                  <a:pt x="28701" y="63500"/>
                </a:lnTo>
                <a:close/>
              </a:path>
              <a:path w="76200" h="260985">
                <a:moveTo>
                  <a:pt x="38607" y="0"/>
                </a:moveTo>
                <a:lnTo>
                  <a:pt x="0" y="76073"/>
                </a:lnTo>
                <a:lnTo>
                  <a:pt x="28619" y="76216"/>
                </a:lnTo>
                <a:lnTo>
                  <a:pt x="28701" y="63500"/>
                </a:lnTo>
                <a:lnTo>
                  <a:pt x="69830" y="63500"/>
                </a:lnTo>
                <a:lnTo>
                  <a:pt x="38607" y="0"/>
                </a:lnTo>
                <a:close/>
              </a:path>
            </a:pathLst>
          </a:custGeom>
          <a:solidFill>
            <a:srgbClr val="FF0000"/>
          </a:solidFill>
        </p:spPr>
        <p:txBody>
          <a:bodyPr wrap="square" lIns="0" tIns="0" rIns="0" bIns="0" rtlCol="0"/>
          <a:lstStyle/>
          <a:p/>
        </p:txBody>
      </p:sp>
      <p:graphicFrame>
        <p:nvGraphicFramePr>
          <p:cNvPr id="72" name="object 72"/>
          <p:cNvGraphicFramePr>
            <a:graphicFrameLocks noGrp="1"/>
          </p:cNvGraphicFramePr>
          <p:nvPr/>
        </p:nvGraphicFramePr>
        <p:xfrm>
          <a:off x="5202701" y="2451180"/>
          <a:ext cx="1462404" cy="594226"/>
        </p:xfrm>
        <a:graphic>
          <a:graphicData uri="http://schemas.openxmlformats.org/drawingml/2006/table">
            <a:tbl>
              <a:tblPr firstRow="1" bandRow="1">
                <a:tableStyleId>{2D5ABB26-0587-4C30-8999-92F81FD0307C}</a:tableStyleId>
              </a:tblPr>
              <a:tblGrid>
                <a:gridCol w="321945"/>
                <a:gridCol w="227964"/>
                <a:gridCol w="342265"/>
                <a:gridCol w="227965"/>
                <a:gridCol w="342265"/>
              </a:tblGrid>
              <a:tr h="198071">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8084">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8071">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73" name="object 73"/>
          <p:cNvSpPr txBox="1"/>
          <p:nvPr/>
        </p:nvSpPr>
        <p:spPr>
          <a:xfrm>
            <a:off x="5027741" y="2420731"/>
            <a:ext cx="83185" cy="619760"/>
          </a:xfrm>
          <a:prstGeom prst="rect">
            <a:avLst/>
          </a:prstGeom>
        </p:spPr>
        <p:txBody>
          <a:bodyPr vert="horz" wrap="square" lIns="0" tIns="73660" rIns="0" bIns="0" rtlCol="0">
            <a:spAutoFit/>
          </a:bodyPr>
          <a:lstStyle/>
          <a:p>
            <a:pPr marL="12700">
              <a:lnSpc>
                <a:spcPct val="100000"/>
              </a:lnSpc>
              <a:spcBef>
                <a:spcPts val="580"/>
              </a:spcBef>
            </a:pPr>
            <a:r>
              <a:rPr sz="900" b="1" dirty="0">
                <a:latin typeface="Times New Roman" panose="02020603050405020304"/>
                <a:cs typeface="Times New Roman" panose="02020603050405020304"/>
              </a:rPr>
              <a:t>6</a:t>
            </a:r>
            <a:endParaRPr sz="900">
              <a:latin typeface="Times New Roman" panose="02020603050405020304"/>
              <a:cs typeface="Times New Roman" panose="02020603050405020304"/>
            </a:endParaRPr>
          </a:p>
          <a:p>
            <a:pPr marL="12700">
              <a:lnSpc>
                <a:spcPct val="100000"/>
              </a:lnSpc>
              <a:spcBef>
                <a:spcPts val="480"/>
              </a:spcBef>
            </a:pPr>
            <a:r>
              <a:rPr sz="900" b="1" dirty="0">
                <a:latin typeface="Times New Roman" panose="02020603050405020304"/>
                <a:cs typeface="Times New Roman" panose="02020603050405020304"/>
              </a:rPr>
              <a:t>5</a:t>
            </a:r>
            <a:endParaRPr sz="900">
              <a:latin typeface="Times New Roman" panose="02020603050405020304"/>
              <a:cs typeface="Times New Roman" panose="02020603050405020304"/>
            </a:endParaRPr>
          </a:p>
          <a:p>
            <a:pPr marL="12700">
              <a:lnSpc>
                <a:spcPct val="100000"/>
              </a:lnSpc>
              <a:spcBef>
                <a:spcPts val="475"/>
              </a:spcBef>
            </a:pPr>
            <a:r>
              <a:rPr sz="900" b="1" dirty="0">
                <a:latin typeface="Times New Roman" panose="02020603050405020304"/>
                <a:cs typeface="Times New Roman" panose="02020603050405020304"/>
              </a:rPr>
              <a:t>4</a:t>
            </a:r>
            <a:endParaRPr sz="900">
              <a:latin typeface="Times New Roman" panose="02020603050405020304"/>
              <a:cs typeface="Times New Roman" panose="02020603050405020304"/>
            </a:endParaRPr>
          </a:p>
        </p:txBody>
      </p:sp>
      <p:graphicFrame>
        <p:nvGraphicFramePr>
          <p:cNvPr id="74" name="object 74"/>
          <p:cNvGraphicFramePr>
            <a:graphicFrameLocks noGrp="1"/>
          </p:cNvGraphicFramePr>
          <p:nvPr/>
        </p:nvGraphicFramePr>
        <p:xfrm>
          <a:off x="7428141" y="2433615"/>
          <a:ext cx="1438909" cy="579750"/>
        </p:xfrm>
        <a:graphic>
          <a:graphicData uri="http://schemas.openxmlformats.org/drawingml/2006/table">
            <a:tbl>
              <a:tblPr firstRow="1" bandRow="1">
                <a:tableStyleId>{2D5ABB26-0587-4C30-8999-92F81FD0307C}</a:tableStyleId>
              </a:tblPr>
              <a:tblGrid>
                <a:gridCol w="317500"/>
                <a:gridCol w="224154"/>
                <a:gridCol w="336550"/>
                <a:gridCol w="224155"/>
                <a:gridCol w="336550"/>
              </a:tblGrid>
              <a:tr h="193349">
                <a:tc>
                  <a:txBody>
                    <a:bodyPr/>
                    <a:lstStyle/>
                    <a:p>
                      <a:pPr marL="77470">
                        <a:lnSpc>
                          <a:spcPct val="100000"/>
                        </a:lnSpc>
                        <a:spcBef>
                          <a:spcPts val="5"/>
                        </a:spcBef>
                      </a:pPr>
                      <a:r>
                        <a:rPr sz="1150" b="1" spc="10" dirty="0">
                          <a:solidFill>
                            <a:srgbClr val="FF0000"/>
                          </a:solidFill>
                          <a:latin typeface="Times New Roman" panose="02020603050405020304"/>
                          <a:cs typeface="Times New Roman" panose="02020603050405020304"/>
                        </a:rPr>
                        <a:t>op</a:t>
                      </a:r>
                      <a:endParaRPr sz="1150">
                        <a:latin typeface="Times New Roman" panose="02020603050405020304"/>
                        <a:cs typeface="Times New Roman" panose="02020603050405020304"/>
                      </a:endParaRPr>
                    </a:p>
                  </a:txBody>
                  <a:tcPr marL="0" marR="0" marT="6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7940">
                        <a:lnSpc>
                          <a:spcPct val="100000"/>
                        </a:lnSpc>
                        <a:spcBef>
                          <a:spcPts val="5"/>
                        </a:spcBef>
                      </a:pPr>
                      <a:r>
                        <a:rPr sz="1150" b="1" spc="15" dirty="0">
                          <a:solidFill>
                            <a:srgbClr val="FF0000"/>
                          </a:solidFill>
                          <a:latin typeface="Times New Roman" panose="02020603050405020304"/>
                          <a:cs typeface="Times New Roman" panose="02020603050405020304"/>
                        </a:rPr>
                        <a:t>Qj</a:t>
                      </a:r>
                      <a:endParaRPr sz="1150">
                        <a:latin typeface="Times New Roman" panose="02020603050405020304"/>
                        <a:cs typeface="Times New Roman" panose="02020603050405020304"/>
                      </a:endParaRPr>
                    </a:p>
                  </a:txBody>
                  <a:tcPr marL="0" marR="0" marT="6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9535">
                        <a:lnSpc>
                          <a:spcPct val="100000"/>
                        </a:lnSpc>
                        <a:spcBef>
                          <a:spcPts val="5"/>
                        </a:spcBef>
                      </a:pPr>
                      <a:r>
                        <a:rPr sz="1150" b="1" spc="10" dirty="0">
                          <a:solidFill>
                            <a:srgbClr val="FF0000"/>
                          </a:solidFill>
                          <a:latin typeface="Times New Roman" panose="02020603050405020304"/>
                          <a:cs typeface="Times New Roman" panose="02020603050405020304"/>
                        </a:rPr>
                        <a:t>Vj</a:t>
                      </a:r>
                      <a:endParaRPr sz="1150">
                        <a:latin typeface="Times New Roman" panose="02020603050405020304"/>
                        <a:cs typeface="Times New Roman" panose="02020603050405020304"/>
                      </a:endParaRPr>
                    </a:p>
                  </a:txBody>
                  <a:tcPr marL="0" marR="0" marT="6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1430">
                        <a:lnSpc>
                          <a:spcPct val="100000"/>
                        </a:lnSpc>
                        <a:spcBef>
                          <a:spcPts val="5"/>
                        </a:spcBef>
                      </a:pPr>
                      <a:r>
                        <a:rPr sz="1150" b="1" dirty="0">
                          <a:solidFill>
                            <a:srgbClr val="FF0000"/>
                          </a:solidFill>
                          <a:latin typeface="Times New Roman" panose="02020603050405020304"/>
                          <a:cs typeface="Times New Roman" panose="02020603050405020304"/>
                        </a:rPr>
                        <a:t>Qk</a:t>
                      </a:r>
                      <a:endParaRPr sz="1150">
                        <a:latin typeface="Times New Roman" panose="02020603050405020304"/>
                        <a:cs typeface="Times New Roman" panose="02020603050405020304"/>
                      </a:endParaRPr>
                    </a:p>
                  </a:txBody>
                  <a:tcPr marL="0" marR="0" marT="635" marB="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marL="71755">
                        <a:lnSpc>
                          <a:spcPct val="100000"/>
                        </a:lnSpc>
                        <a:spcBef>
                          <a:spcPts val="5"/>
                        </a:spcBef>
                      </a:pPr>
                      <a:r>
                        <a:rPr sz="1150" b="1" spc="10" dirty="0">
                          <a:solidFill>
                            <a:srgbClr val="FF0000"/>
                          </a:solidFill>
                          <a:latin typeface="Times New Roman" panose="02020603050405020304"/>
                          <a:cs typeface="Times New Roman" panose="02020603050405020304"/>
                        </a:rPr>
                        <a:t>Vk</a:t>
                      </a:r>
                      <a:endParaRPr sz="1150">
                        <a:latin typeface="Times New Roman" panose="02020603050405020304"/>
                        <a:cs typeface="Times New Roman" panose="02020603050405020304"/>
                      </a:endParaRPr>
                    </a:p>
                  </a:txBody>
                  <a:tcPr marL="0" marR="0" marT="635" marB="0">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3052">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3349">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75" name="object 75"/>
          <p:cNvSpPr txBox="1"/>
          <p:nvPr/>
        </p:nvSpPr>
        <p:spPr>
          <a:xfrm>
            <a:off x="7256674" y="2407456"/>
            <a:ext cx="100965" cy="605155"/>
          </a:xfrm>
          <a:prstGeom prst="rect">
            <a:avLst/>
          </a:prstGeom>
        </p:spPr>
        <p:txBody>
          <a:bodyPr vert="horz" wrap="square" lIns="0" tIns="29845" rIns="0" bIns="0" rtlCol="0">
            <a:spAutoFit/>
          </a:bodyPr>
          <a:lstStyle/>
          <a:p>
            <a:pPr marL="12700">
              <a:lnSpc>
                <a:spcPct val="100000"/>
              </a:lnSpc>
              <a:spcBef>
                <a:spcPts val="235"/>
              </a:spcBef>
            </a:pPr>
            <a:r>
              <a:rPr sz="1150" b="1" spc="15" dirty="0">
                <a:latin typeface="Times New Roman" panose="02020603050405020304"/>
                <a:cs typeface="Times New Roman" panose="02020603050405020304"/>
              </a:rPr>
              <a:t>3</a:t>
            </a:r>
            <a:endParaRPr sz="1150">
              <a:latin typeface="Times New Roman" panose="02020603050405020304"/>
              <a:cs typeface="Times New Roman" panose="02020603050405020304"/>
            </a:endParaRPr>
          </a:p>
          <a:p>
            <a:pPr marL="12700">
              <a:lnSpc>
                <a:spcPct val="100000"/>
              </a:lnSpc>
              <a:spcBef>
                <a:spcPts val="145"/>
              </a:spcBef>
            </a:pPr>
            <a:r>
              <a:rPr sz="1150" b="1" spc="15" dirty="0">
                <a:latin typeface="Times New Roman" panose="02020603050405020304"/>
                <a:cs typeface="Times New Roman" panose="02020603050405020304"/>
              </a:rPr>
              <a:t>2</a:t>
            </a:r>
            <a:endParaRPr sz="1150">
              <a:latin typeface="Times New Roman" panose="02020603050405020304"/>
              <a:cs typeface="Times New Roman" panose="02020603050405020304"/>
            </a:endParaRPr>
          </a:p>
          <a:p>
            <a:pPr marL="12700">
              <a:lnSpc>
                <a:spcPct val="100000"/>
              </a:lnSpc>
              <a:spcBef>
                <a:spcPts val="140"/>
              </a:spcBef>
            </a:pPr>
            <a:r>
              <a:rPr sz="1150" b="1" spc="15" dirty="0">
                <a:latin typeface="Times New Roman" panose="02020603050405020304"/>
                <a:cs typeface="Times New Roman" panose="02020603050405020304"/>
              </a:rPr>
              <a:t>1</a:t>
            </a:r>
            <a:endParaRPr sz="1150">
              <a:latin typeface="Times New Roman" panose="02020603050405020304"/>
              <a:cs typeface="Times New Roman" panose="02020603050405020304"/>
            </a:endParaRPr>
          </a:p>
        </p:txBody>
      </p:sp>
      <p:sp>
        <p:nvSpPr>
          <p:cNvPr id="76" name="object 76"/>
          <p:cNvSpPr/>
          <p:nvPr/>
        </p:nvSpPr>
        <p:spPr>
          <a:xfrm>
            <a:off x="4083050" y="3281298"/>
            <a:ext cx="3997325" cy="635"/>
          </a:xfrm>
          <a:custGeom>
            <a:avLst/>
            <a:gdLst/>
            <a:ahLst/>
            <a:cxnLst/>
            <a:rect l="l" t="t" r="r" b="b"/>
            <a:pathLst>
              <a:path w="3997325" h="635">
                <a:moveTo>
                  <a:pt x="0" y="126"/>
                </a:moveTo>
                <a:lnTo>
                  <a:pt x="3997325" y="0"/>
                </a:lnTo>
              </a:path>
            </a:pathLst>
          </a:custGeom>
          <a:ln w="19050">
            <a:solidFill>
              <a:srgbClr val="000000"/>
            </a:solidFill>
          </a:ln>
        </p:spPr>
        <p:txBody>
          <a:bodyPr wrap="square" lIns="0" tIns="0" rIns="0" bIns="0" rtlCol="0"/>
          <a:lstStyle/>
          <a:p/>
        </p:txBody>
      </p:sp>
      <p:sp>
        <p:nvSpPr>
          <p:cNvPr id="77" name="object 77"/>
          <p:cNvSpPr/>
          <p:nvPr/>
        </p:nvSpPr>
        <p:spPr>
          <a:xfrm>
            <a:off x="3757676" y="3533775"/>
            <a:ext cx="5365750" cy="0"/>
          </a:xfrm>
          <a:custGeom>
            <a:avLst/>
            <a:gdLst/>
            <a:ahLst/>
            <a:cxnLst/>
            <a:rect l="l" t="t" r="r" b="b"/>
            <a:pathLst>
              <a:path w="5365750">
                <a:moveTo>
                  <a:pt x="0" y="0"/>
                </a:moveTo>
                <a:lnTo>
                  <a:pt x="5365623" y="0"/>
                </a:lnTo>
              </a:path>
            </a:pathLst>
          </a:custGeom>
          <a:ln w="19050">
            <a:solidFill>
              <a:srgbClr val="FF0000"/>
            </a:solidFill>
          </a:ln>
        </p:spPr>
        <p:txBody>
          <a:bodyPr wrap="square" lIns="0" tIns="0" rIns="0" bIns="0" rtlCol="0"/>
          <a:lstStyle/>
          <a:p/>
        </p:txBody>
      </p:sp>
      <p:sp>
        <p:nvSpPr>
          <p:cNvPr id="78" name="object 78"/>
          <p:cNvSpPr/>
          <p:nvPr/>
        </p:nvSpPr>
        <p:spPr>
          <a:xfrm>
            <a:off x="3835400" y="1457325"/>
            <a:ext cx="76200" cy="370205"/>
          </a:xfrm>
          <a:custGeom>
            <a:avLst/>
            <a:gdLst/>
            <a:ahLst/>
            <a:cxnLst/>
            <a:rect l="l" t="t" r="r" b="b"/>
            <a:pathLst>
              <a:path w="76200" h="370205">
                <a:moveTo>
                  <a:pt x="47625" y="63500"/>
                </a:moveTo>
                <a:lnTo>
                  <a:pt x="28575" y="63500"/>
                </a:lnTo>
                <a:lnTo>
                  <a:pt x="28575" y="369950"/>
                </a:lnTo>
                <a:lnTo>
                  <a:pt x="47625" y="369950"/>
                </a:lnTo>
                <a:lnTo>
                  <a:pt x="47625" y="63500"/>
                </a:lnTo>
                <a:close/>
              </a:path>
              <a:path w="76200" h="370205">
                <a:moveTo>
                  <a:pt x="38100" y="0"/>
                </a:moveTo>
                <a:lnTo>
                  <a:pt x="0" y="76200"/>
                </a:lnTo>
                <a:lnTo>
                  <a:pt x="28575" y="76200"/>
                </a:lnTo>
                <a:lnTo>
                  <a:pt x="28575" y="63500"/>
                </a:lnTo>
                <a:lnTo>
                  <a:pt x="69850" y="63500"/>
                </a:lnTo>
                <a:lnTo>
                  <a:pt x="38100" y="0"/>
                </a:lnTo>
                <a:close/>
              </a:path>
              <a:path w="76200" h="370205">
                <a:moveTo>
                  <a:pt x="69850" y="63500"/>
                </a:moveTo>
                <a:lnTo>
                  <a:pt x="47625" y="63500"/>
                </a:lnTo>
                <a:lnTo>
                  <a:pt x="47625" y="76200"/>
                </a:lnTo>
                <a:lnTo>
                  <a:pt x="76200" y="76200"/>
                </a:lnTo>
                <a:lnTo>
                  <a:pt x="69850" y="63500"/>
                </a:lnTo>
                <a:close/>
              </a:path>
            </a:pathLst>
          </a:custGeom>
          <a:solidFill>
            <a:srgbClr val="000000"/>
          </a:solidFill>
        </p:spPr>
        <p:txBody>
          <a:bodyPr wrap="square" lIns="0" tIns="0" rIns="0" bIns="0" rtlCol="0"/>
          <a:lstStyle/>
          <a:p/>
        </p:txBody>
      </p:sp>
      <p:sp>
        <p:nvSpPr>
          <p:cNvPr id="79" name="object 79"/>
          <p:cNvSpPr/>
          <p:nvPr/>
        </p:nvSpPr>
        <p:spPr>
          <a:xfrm>
            <a:off x="3721100" y="3028950"/>
            <a:ext cx="76200" cy="506730"/>
          </a:xfrm>
          <a:custGeom>
            <a:avLst/>
            <a:gdLst/>
            <a:ahLst/>
            <a:cxnLst/>
            <a:rect l="l" t="t" r="r" b="b"/>
            <a:pathLst>
              <a:path w="76200" h="506729">
                <a:moveTo>
                  <a:pt x="47625" y="63500"/>
                </a:moveTo>
                <a:lnTo>
                  <a:pt x="28575" y="63500"/>
                </a:lnTo>
                <a:lnTo>
                  <a:pt x="28575" y="506475"/>
                </a:lnTo>
                <a:lnTo>
                  <a:pt x="47625" y="506475"/>
                </a:lnTo>
                <a:lnTo>
                  <a:pt x="47625" y="63500"/>
                </a:lnTo>
                <a:close/>
              </a:path>
              <a:path w="76200" h="506729">
                <a:moveTo>
                  <a:pt x="38100" y="0"/>
                </a:moveTo>
                <a:lnTo>
                  <a:pt x="0" y="76200"/>
                </a:lnTo>
                <a:lnTo>
                  <a:pt x="28575" y="76200"/>
                </a:lnTo>
                <a:lnTo>
                  <a:pt x="28575" y="63500"/>
                </a:lnTo>
                <a:lnTo>
                  <a:pt x="69850" y="63500"/>
                </a:lnTo>
                <a:lnTo>
                  <a:pt x="38100" y="0"/>
                </a:lnTo>
                <a:close/>
              </a:path>
              <a:path w="76200" h="506729">
                <a:moveTo>
                  <a:pt x="69850" y="63500"/>
                </a:moveTo>
                <a:lnTo>
                  <a:pt x="47625" y="63500"/>
                </a:lnTo>
                <a:lnTo>
                  <a:pt x="47625" y="76200"/>
                </a:lnTo>
                <a:lnTo>
                  <a:pt x="76200" y="76200"/>
                </a:lnTo>
                <a:lnTo>
                  <a:pt x="69850" y="63500"/>
                </a:lnTo>
                <a:close/>
              </a:path>
            </a:pathLst>
          </a:custGeom>
          <a:solidFill>
            <a:srgbClr val="FF0000"/>
          </a:solidFill>
        </p:spPr>
        <p:txBody>
          <a:bodyPr wrap="square" lIns="0" tIns="0" rIns="0" bIns="0" rtlCol="0"/>
          <a:lstStyle/>
          <a:p/>
        </p:txBody>
      </p:sp>
      <p:sp>
        <p:nvSpPr>
          <p:cNvPr id="80" name="object 80"/>
          <p:cNvSpPr/>
          <p:nvPr/>
        </p:nvSpPr>
        <p:spPr>
          <a:xfrm>
            <a:off x="4044950" y="3038475"/>
            <a:ext cx="76200" cy="247650"/>
          </a:xfrm>
          <a:prstGeom prst="rect">
            <a:avLst/>
          </a:prstGeom>
          <a:blipFill>
            <a:blip r:embed="rId1" cstate="print"/>
            <a:stretch>
              <a:fillRect/>
            </a:stretch>
          </a:blipFill>
        </p:spPr>
        <p:txBody>
          <a:bodyPr wrap="square" lIns="0" tIns="0" rIns="0" bIns="0" rtlCol="0"/>
          <a:lstStyle/>
          <a:p/>
        </p:txBody>
      </p:sp>
      <p:sp>
        <p:nvSpPr>
          <p:cNvPr id="81" name="object 81"/>
          <p:cNvSpPr txBox="1"/>
          <p:nvPr/>
        </p:nvSpPr>
        <p:spPr>
          <a:xfrm>
            <a:off x="5072126" y="1835213"/>
            <a:ext cx="1609725" cy="284480"/>
          </a:xfrm>
          <a:prstGeom prst="rect">
            <a:avLst/>
          </a:prstGeom>
          <a:solidFill>
            <a:srgbClr val="EAEAEA"/>
          </a:solidFill>
          <a:ln w="9525">
            <a:solidFill>
              <a:srgbClr val="000000"/>
            </a:solidFill>
          </a:ln>
        </p:spPr>
        <p:txBody>
          <a:bodyPr vert="horz" wrap="square" lIns="0" tIns="42545" rIns="0" bIns="0" rtlCol="0">
            <a:spAutoFit/>
          </a:bodyPr>
          <a:lstStyle/>
          <a:p>
            <a:pPr marL="324485">
              <a:lnSpc>
                <a:spcPct val="100000"/>
              </a:lnSpc>
              <a:spcBef>
                <a:spcPts val="335"/>
              </a:spcBef>
            </a:pPr>
            <a:r>
              <a:rPr sz="1200" b="1" spc="5" dirty="0">
                <a:latin typeface="宋体" panose="02010600030101010101" pitchFamily="2" charset="-122"/>
                <a:cs typeface="宋体" panose="02010600030101010101" pitchFamily="2" charset="-122"/>
              </a:rPr>
              <a:t>浮点加</a:t>
            </a:r>
            <a:r>
              <a:rPr sz="1200" b="1" dirty="0">
                <a:latin typeface="Times New Roman" panose="02020603050405020304"/>
                <a:cs typeface="Times New Roman" panose="02020603050405020304"/>
              </a:rPr>
              <a:t>/</a:t>
            </a:r>
            <a:r>
              <a:rPr sz="1200" b="1" spc="-5" dirty="0">
                <a:latin typeface="宋体" panose="02010600030101010101" pitchFamily="2" charset="-122"/>
                <a:cs typeface="宋体" panose="02010600030101010101" pitchFamily="2" charset="-122"/>
              </a:rPr>
              <a:t>减法器</a:t>
            </a:r>
            <a:endParaRPr sz="1200">
              <a:latin typeface="宋体" panose="02010600030101010101" pitchFamily="2" charset="-122"/>
              <a:cs typeface="宋体" panose="02010600030101010101" pitchFamily="2" charset="-122"/>
            </a:endParaRPr>
          </a:p>
        </p:txBody>
      </p:sp>
      <p:sp>
        <p:nvSpPr>
          <p:cNvPr id="82" name="object 82"/>
          <p:cNvSpPr txBox="1"/>
          <p:nvPr/>
        </p:nvSpPr>
        <p:spPr>
          <a:xfrm>
            <a:off x="7300976" y="1814512"/>
            <a:ext cx="1609725" cy="284480"/>
          </a:xfrm>
          <a:prstGeom prst="rect">
            <a:avLst/>
          </a:prstGeom>
          <a:solidFill>
            <a:srgbClr val="EAEAEA"/>
          </a:solidFill>
          <a:ln w="9525">
            <a:solidFill>
              <a:srgbClr val="000000"/>
            </a:solidFill>
          </a:ln>
        </p:spPr>
        <p:txBody>
          <a:bodyPr vert="horz" wrap="square" lIns="0" tIns="43180" rIns="0" bIns="0" rtlCol="0">
            <a:spAutoFit/>
          </a:bodyPr>
          <a:lstStyle/>
          <a:p>
            <a:pPr marL="324485">
              <a:lnSpc>
                <a:spcPct val="100000"/>
              </a:lnSpc>
              <a:spcBef>
                <a:spcPts val="340"/>
              </a:spcBef>
            </a:pPr>
            <a:r>
              <a:rPr sz="1200" b="1" spc="5" dirty="0">
                <a:latin typeface="宋体" panose="02010600030101010101" pitchFamily="2" charset="-122"/>
                <a:cs typeface="宋体" panose="02010600030101010101" pitchFamily="2" charset="-122"/>
              </a:rPr>
              <a:t>浮点乘</a:t>
            </a:r>
            <a:r>
              <a:rPr sz="1200" b="1" dirty="0">
                <a:latin typeface="Times New Roman" panose="02020603050405020304"/>
                <a:cs typeface="Times New Roman" panose="02020603050405020304"/>
              </a:rPr>
              <a:t>/</a:t>
            </a:r>
            <a:r>
              <a:rPr sz="1200" b="1" spc="-5" dirty="0">
                <a:latin typeface="宋体" panose="02010600030101010101" pitchFamily="2" charset="-122"/>
                <a:cs typeface="宋体" panose="02010600030101010101" pitchFamily="2" charset="-122"/>
              </a:rPr>
              <a:t>除法器</a:t>
            </a:r>
            <a:endParaRPr sz="1200">
              <a:latin typeface="宋体" panose="02010600030101010101" pitchFamily="2" charset="-122"/>
              <a:cs typeface="宋体" panose="02010600030101010101" pitchFamily="2" charset="-122"/>
            </a:endParaRPr>
          </a:p>
        </p:txBody>
      </p:sp>
      <p:sp>
        <p:nvSpPr>
          <p:cNvPr id="83" name="object 83"/>
          <p:cNvSpPr txBox="1"/>
          <p:nvPr/>
        </p:nvSpPr>
        <p:spPr>
          <a:xfrm>
            <a:off x="3308350" y="1803018"/>
            <a:ext cx="1054100" cy="1224280"/>
          </a:xfrm>
          <a:prstGeom prst="rect">
            <a:avLst/>
          </a:prstGeom>
          <a:solidFill>
            <a:srgbClr val="EAEAEA"/>
          </a:solidFill>
          <a:ln w="9525">
            <a:solidFill>
              <a:srgbClr val="000000"/>
            </a:solidFill>
          </a:ln>
        </p:spPr>
        <p:txBody>
          <a:bodyPr vert="horz" wrap="square" lIns="0" tIns="0" rIns="0" bIns="0" rtlCol="0">
            <a:spAutoFit/>
          </a:bodyPr>
          <a:lstStyle/>
          <a:p>
            <a:pPr>
              <a:lnSpc>
                <a:spcPct val="100000"/>
              </a:lnSpc>
            </a:pPr>
            <a:endParaRPr sz="1300">
              <a:latin typeface="Times New Roman" panose="02020603050405020304"/>
              <a:cs typeface="Times New Roman" panose="02020603050405020304"/>
            </a:endParaRPr>
          </a:p>
          <a:p>
            <a:pPr marL="3175" algn="ctr">
              <a:lnSpc>
                <a:spcPct val="100000"/>
              </a:lnSpc>
              <a:spcBef>
                <a:spcPts val="1005"/>
              </a:spcBef>
            </a:pPr>
            <a:r>
              <a:rPr sz="1200" b="1" spc="5" dirty="0">
                <a:latin typeface="宋体" panose="02010600030101010101" pitchFamily="2" charset="-122"/>
                <a:cs typeface="宋体" panose="02010600030101010101" pitchFamily="2" charset="-122"/>
              </a:rPr>
              <a:t>定</a:t>
            </a:r>
            <a:r>
              <a:rPr sz="1200" b="1" dirty="0">
                <a:latin typeface="宋体" panose="02010600030101010101" pitchFamily="2" charset="-122"/>
                <a:cs typeface="宋体" panose="02010600030101010101" pitchFamily="2" charset="-122"/>
              </a:rPr>
              <a:t>点</a:t>
            </a:r>
            <a:r>
              <a:rPr sz="1200" b="1" dirty="0">
                <a:latin typeface="Times New Roman" panose="02020603050405020304"/>
                <a:cs typeface="Times New Roman" panose="02020603050405020304"/>
              </a:rPr>
              <a:t>/</a:t>
            </a:r>
            <a:r>
              <a:rPr sz="1200" b="1" spc="5" dirty="0">
                <a:latin typeface="宋体" panose="02010600030101010101" pitchFamily="2" charset="-122"/>
                <a:cs typeface="宋体" panose="02010600030101010101" pitchFamily="2" charset="-122"/>
              </a:rPr>
              <a:t>访存</a:t>
            </a:r>
            <a:endParaRPr sz="1200">
              <a:latin typeface="宋体" panose="02010600030101010101" pitchFamily="2" charset="-122"/>
              <a:cs typeface="宋体" panose="02010600030101010101" pitchFamily="2" charset="-122"/>
            </a:endParaRPr>
          </a:p>
          <a:p>
            <a:pPr algn="ctr">
              <a:lnSpc>
                <a:spcPct val="100000"/>
              </a:lnSpc>
              <a:spcBef>
                <a:spcPts val="720"/>
              </a:spcBef>
            </a:pPr>
            <a:r>
              <a:rPr sz="1200" b="1" spc="5" dirty="0">
                <a:latin typeface="宋体" panose="02010600030101010101" pitchFamily="2" charset="-122"/>
                <a:cs typeface="宋体" panose="02010600030101010101" pitchFamily="2" charset="-122"/>
              </a:rPr>
              <a:t>部件</a:t>
            </a:r>
            <a:endParaRPr sz="1200">
              <a:latin typeface="宋体" panose="02010600030101010101" pitchFamily="2" charset="-122"/>
              <a:cs typeface="宋体" panose="02010600030101010101" pitchFamily="2" charset="-122"/>
            </a:endParaRPr>
          </a:p>
        </p:txBody>
      </p:sp>
      <p:sp>
        <p:nvSpPr>
          <p:cNvPr id="84" name="object 84"/>
          <p:cNvSpPr txBox="1"/>
          <p:nvPr/>
        </p:nvSpPr>
        <p:spPr>
          <a:xfrm>
            <a:off x="5223764" y="5030470"/>
            <a:ext cx="64135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宋体" panose="02010600030101010101" pitchFamily="2" charset="-122"/>
                <a:cs typeface="宋体" panose="02010600030101010101" pitchFamily="2" charset="-122"/>
              </a:rPr>
              <a:t>指令队列</a:t>
            </a:r>
            <a:endParaRPr sz="1200">
              <a:latin typeface="宋体" panose="02010600030101010101" pitchFamily="2" charset="-122"/>
              <a:cs typeface="宋体" panose="02010600030101010101" pitchFamily="2" charset="-122"/>
            </a:endParaRPr>
          </a:p>
        </p:txBody>
      </p:sp>
      <p:sp>
        <p:nvSpPr>
          <p:cNvPr id="91" name="标题 90"/>
          <p:cNvSpPr>
            <a:spLocks noGrp="1"/>
          </p:cNvSpPr>
          <p:nvPr>
            <p:ph type="title"/>
          </p:nvPr>
        </p:nvSpPr>
        <p:spPr/>
        <p:txBody>
          <a:bodyPr/>
          <a:lstStyle/>
          <a:p>
            <a:endParaRPr lang="zh-CN" altLang="en-US"/>
          </a:p>
        </p:txBody>
      </p:sp>
      <p:sp>
        <p:nvSpPr>
          <p:cNvPr id="92" name="标题 3"/>
          <p:cNvSpPr txBox="1"/>
          <p:nvPr/>
        </p:nvSpPr>
        <p:spPr>
          <a:xfrm>
            <a:off x="0" y="3"/>
            <a:ext cx="9144000" cy="755581"/>
          </a:xfrm>
          <a:prstGeom prst="rect">
            <a:avLst/>
          </a:prstGeom>
          <a:solidFill>
            <a:srgbClr val="02409A"/>
          </a:solidFill>
          <a:ln>
            <a:noFill/>
          </a:ln>
          <a:effectLst>
            <a:outerShdw blurRad="44450" dist="27940" dir="5400000" algn="ctr">
              <a:srgbClr val="000000">
                <a:alpha val="32000"/>
              </a:srgbClr>
            </a:outerShdw>
          </a:effectLst>
        </p:spPr>
        <p:txBody>
          <a:bodyPr tIns="0" bIns="0" anchor="ctr"/>
          <a:lstStyle/>
          <a:p>
            <a:pPr algn="ctr">
              <a:spcBef>
                <a:spcPct val="0"/>
              </a:spcBef>
              <a:defRPr/>
            </a:pPr>
            <a:endParaRPr lang="en-US" altLang="zh-CN" sz="2475" b="1" dirty="0">
              <a:solidFill>
                <a:schemeClr val="bg1"/>
              </a:solidFill>
              <a:latin typeface="微软雅黑" panose="020B0503020204020204" pitchFamily="34" charset="-122"/>
              <a:ea typeface="微软雅黑" panose="020B0503020204020204" pitchFamily="34" charset="-122"/>
            </a:endParaRPr>
          </a:p>
        </p:txBody>
      </p:sp>
      <p:pic>
        <p:nvPicPr>
          <p:cNvPr id="93" name="图片 92"/>
          <p:cNvPicPr>
            <a:picLocks noChangeAspect="1"/>
          </p:cNvPicPr>
          <p:nvPr/>
        </p:nvPicPr>
        <p:blipFill rotWithShape="1">
          <a:blip r:embed="rId2"/>
          <a:srcRect l="8177" t="2247" r="9531" b="2992"/>
          <a:stretch>
            <a:fillRect/>
          </a:stretch>
        </p:blipFill>
        <p:spPr>
          <a:xfrm>
            <a:off x="8408701" y="83713"/>
            <a:ext cx="596509" cy="588159"/>
          </a:xfrm>
          <a:prstGeom prst="ellipse">
            <a:avLst/>
          </a:prstGeom>
        </p:spPr>
      </p:pic>
      <p:sp>
        <p:nvSpPr>
          <p:cNvPr id="94" name="object 2"/>
          <p:cNvSpPr txBox="1"/>
          <p:nvPr/>
        </p:nvSpPr>
        <p:spPr>
          <a:xfrm>
            <a:off x="2797327" y="107965"/>
            <a:ext cx="3549344" cy="505908"/>
          </a:xfrm>
          <a:prstGeom prst="rect">
            <a:avLst/>
          </a:prstGeom>
        </p:spPr>
        <p:txBody>
          <a:bodyPr vert="horz" wrap="square" lIns="0" tIns="13335" rIns="0" bIns="0" rtlCol="0">
            <a:spAutoFit/>
          </a:bodyPr>
          <a:lstStyle>
            <a:lvl1pPr>
              <a:defRPr sz="3200" b="0" i="0">
                <a:solidFill>
                  <a:srgbClr val="FF0000"/>
                </a:solidFill>
                <a:latin typeface="Arial" panose="020B0604020202020204"/>
                <a:ea typeface="+mj-ea"/>
                <a:cs typeface="Arial" panose="020B0604020202020204"/>
              </a:defRPr>
            </a:lvl1pPr>
          </a:lstStyle>
          <a:p>
            <a:pPr marL="12700">
              <a:spcBef>
                <a:spcPts val="105"/>
              </a:spcBef>
            </a:pPr>
            <a:r>
              <a:rPr lang="en-US" kern="0" spc="-50" dirty="0" err="1" smtClean="0">
                <a:solidFill>
                  <a:schemeClr val="bg1"/>
                </a:solidFill>
              </a:rPr>
              <a:t>Tomasulo</a:t>
            </a:r>
            <a:r>
              <a:rPr lang="zh-CN" altLang="en-US" kern="0" spc="10" dirty="0" smtClean="0">
                <a:solidFill>
                  <a:schemeClr val="bg1"/>
                </a:solidFill>
                <a:latin typeface="微软雅黑" panose="020B0503020204020204" pitchFamily="34" charset="-122"/>
                <a:ea typeface="微软雅黑" panose="020B0503020204020204" pitchFamily="34" charset="-122"/>
                <a:cs typeface="黑体" panose="02010609060101010101" charset="-122"/>
              </a:rPr>
              <a:t>算法结构</a:t>
            </a:r>
            <a:endParaRPr lang="zh-CN" altLang="en-US" kern="0" spc="10" dirty="0">
              <a:solidFill>
                <a:schemeClr val="bg1"/>
              </a:solidFill>
              <a:latin typeface="微软雅黑" panose="020B0503020204020204" pitchFamily="34" charset="-122"/>
              <a:ea typeface="微软雅黑" panose="020B0503020204020204" pitchFamily="34" charset="-122"/>
              <a:cs typeface="黑体" panose="02010609060101010101"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833729" y="1476882"/>
            <a:ext cx="7414259" cy="3317875"/>
          </a:xfrm>
          <a:prstGeom prst="rect">
            <a:avLst/>
          </a:prstGeom>
        </p:spPr>
        <p:txBody>
          <a:bodyPr vert="horz" wrap="square" lIns="0" tIns="195580" rIns="0" bIns="0" rtlCol="0">
            <a:spAutoFit/>
          </a:bodyPr>
          <a:lstStyle/>
          <a:p>
            <a:pPr marL="355600" indent="-342900">
              <a:lnSpc>
                <a:spcPct val="100000"/>
              </a:lnSpc>
              <a:spcBef>
                <a:spcPts val="1540"/>
              </a:spcBef>
              <a:buFont typeface="Arial" panose="020B0604020202020204"/>
              <a:buChar char="•"/>
              <a:tabLst>
                <a:tab pos="354965" algn="l"/>
                <a:tab pos="355600" algn="l"/>
              </a:tabLst>
            </a:pPr>
            <a:r>
              <a:rPr sz="2400" b="1" dirty="0">
                <a:latin typeface="宋体" panose="02010600030101010101" pitchFamily="2" charset="-122"/>
                <a:cs typeface="宋体" panose="02010600030101010101" pitchFamily="2" charset="-122"/>
              </a:rPr>
              <a:t>发射：把操作队列的指令根据操作类型送到保留站</a:t>
            </a:r>
            <a:endParaRPr sz="2400">
              <a:latin typeface="宋体" panose="02010600030101010101" pitchFamily="2" charset="-122"/>
              <a:cs typeface="宋体" panose="02010600030101010101" pitchFamily="2" charset="-122"/>
            </a:endParaRPr>
          </a:p>
          <a:p>
            <a:pPr marL="355600" marR="5080">
              <a:lnSpc>
                <a:spcPts val="4320"/>
              </a:lnSpc>
              <a:spcBef>
                <a:spcPts val="385"/>
              </a:spcBef>
            </a:pPr>
            <a:r>
              <a:rPr sz="2400" b="1" dirty="0">
                <a:latin typeface="宋体" panose="02010600030101010101" pitchFamily="2" charset="-122"/>
                <a:cs typeface="宋体" panose="02010600030101010101" pitchFamily="2" charset="-122"/>
              </a:rPr>
              <a:t>（如果保留站有空），发射过程中读寄存器的值和结 </a:t>
            </a:r>
            <a:r>
              <a:rPr sz="2400" b="1" spc="-5" dirty="0">
                <a:latin typeface="宋体" panose="02010600030101010101" pitchFamily="2" charset="-122"/>
                <a:cs typeface="宋体" panose="02010600030101010101" pitchFamily="2" charset="-122"/>
              </a:rPr>
              <a:t>果状态域</a:t>
            </a:r>
            <a:endParaRPr sz="2400">
              <a:latin typeface="宋体" panose="02010600030101010101" pitchFamily="2" charset="-122"/>
              <a:cs typeface="宋体" panose="02010600030101010101" pitchFamily="2" charset="-122"/>
            </a:endParaRPr>
          </a:p>
          <a:p>
            <a:pPr marL="355600" marR="5080" indent="-342900">
              <a:lnSpc>
                <a:spcPts val="4320"/>
              </a:lnSpc>
              <a:buFont typeface="Arial" panose="020B0604020202020204"/>
              <a:buChar char="•"/>
              <a:tabLst>
                <a:tab pos="354965" algn="l"/>
                <a:tab pos="355600" algn="l"/>
              </a:tabLst>
            </a:pPr>
            <a:r>
              <a:rPr sz="2400" b="1" dirty="0">
                <a:latin typeface="宋体" panose="02010600030101010101" pitchFamily="2" charset="-122"/>
                <a:cs typeface="宋体" panose="02010600030101010101" pitchFamily="2" charset="-122"/>
              </a:rPr>
              <a:t>执行：如果所需的操作数都准备好，则执行，否则侦 听结果总线并接收结果总线的值。</a:t>
            </a:r>
            <a:endParaRPr sz="2400">
              <a:latin typeface="宋体" panose="02010600030101010101" pitchFamily="2" charset="-122"/>
              <a:cs typeface="宋体" panose="02010600030101010101" pitchFamily="2" charset="-122"/>
            </a:endParaRPr>
          </a:p>
          <a:p>
            <a:pPr marL="355600" indent="-342900">
              <a:lnSpc>
                <a:spcPct val="100000"/>
              </a:lnSpc>
              <a:spcBef>
                <a:spcPts val="1060"/>
              </a:spcBef>
              <a:buFont typeface="Arial" panose="020B0604020202020204"/>
              <a:buChar char="•"/>
              <a:tabLst>
                <a:tab pos="354965" algn="l"/>
                <a:tab pos="355600" algn="l"/>
              </a:tabLst>
            </a:pPr>
            <a:r>
              <a:rPr sz="2400" b="1" dirty="0">
                <a:latin typeface="宋体" panose="02010600030101010101" pitchFamily="2" charset="-122"/>
                <a:cs typeface="宋体" panose="02010600030101010101" pitchFamily="2" charset="-122"/>
              </a:rPr>
              <a:t>写回：把结果送到结果总线，释放保留站</a:t>
            </a:r>
            <a:endParaRPr sz="2400">
              <a:latin typeface="宋体" panose="02010600030101010101" pitchFamily="2" charset="-122"/>
              <a:cs typeface="宋体" panose="02010600030101010101" pitchFamily="2" charset="-122"/>
            </a:endParaRPr>
          </a:p>
        </p:txBody>
      </p:sp>
      <p:sp>
        <p:nvSpPr>
          <p:cNvPr id="5" name="标题 3"/>
          <p:cNvSpPr txBox="1"/>
          <p:nvPr/>
        </p:nvSpPr>
        <p:spPr>
          <a:xfrm>
            <a:off x="0" y="3"/>
            <a:ext cx="9144000" cy="755581"/>
          </a:xfrm>
          <a:prstGeom prst="rect">
            <a:avLst/>
          </a:prstGeom>
          <a:solidFill>
            <a:srgbClr val="02409A"/>
          </a:solidFill>
          <a:ln>
            <a:noFill/>
          </a:ln>
          <a:effectLst>
            <a:outerShdw blurRad="44450" dist="27940" dir="5400000" algn="ctr">
              <a:srgbClr val="000000">
                <a:alpha val="32000"/>
              </a:srgbClr>
            </a:outerShdw>
          </a:effectLst>
        </p:spPr>
        <p:txBody>
          <a:bodyPr tIns="0" bIns="0" anchor="ctr"/>
          <a:lstStyle/>
          <a:p>
            <a:pPr algn="ctr">
              <a:spcBef>
                <a:spcPct val="0"/>
              </a:spcBef>
              <a:defRPr/>
            </a:pPr>
            <a:endParaRPr lang="en-US" altLang="zh-CN" sz="2475" b="1"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rotWithShape="1">
          <a:blip r:embed="rId1"/>
          <a:srcRect l="8177" t="2247" r="9531" b="2992"/>
          <a:stretch>
            <a:fillRect/>
          </a:stretch>
        </p:blipFill>
        <p:spPr>
          <a:xfrm>
            <a:off x="8408701" y="83713"/>
            <a:ext cx="596509" cy="588159"/>
          </a:xfrm>
          <a:prstGeom prst="ellipse">
            <a:avLst/>
          </a:prstGeom>
        </p:spPr>
      </p:pic>
      <p:sp>
        <p:nvSpPr>
          <p:cNvPr id="2" name="object 2"/>
          <p:cNvSpPr txBox="1">
            <a:spLocks noGrp="1"/>
          </p:cNvSpPr>
          <p:nvPr>
            <p:ph type="title"/>
          </p:nvPr>
        </p:nvSpPr>
        <p:spPr>
          <a:xfrm>
            <a:off x="2243137" y="120617"/>
            <a:ext cx="4657725" cy="514350"/>
          </a:xfrm>
          <a:prstGeom prst="rect">
            <a:avLst/>
          </a:prstGeom>
        </p:spPr>
        <p:txBody>
          <a:bodyPr vert="horz" wrap="square" lIns="0" tIns="13335" rIns="0" bIns="0" rtlCol="0">
            <a:spAutoFit/>
          </a:bodyPr>
          <a:lstStyle/>
          <a:p>
            <a:pPr marL="12700">
              <a:lnSpc>
                <a:spcPct val="100000"/>
              </a:lnSpc>
              <a:spcBef>
                <a:spcPts val="105"/>
              </a:spcBef>
            </a:pPr>
            <a:r>
              <a:rPr spc="-5" dirty="0">
                <a:solidFill>
                  <a:schemeClr val="bg1"/>
                </a:solidFill>
              </a:rPr>
              <a:t>Tomasulo</a:t>
            </a:r>
            <a:r>
              <a:rPr spc="5" dirty="0">
                <a:solidFill>
                  <a:schemeClr val="bg1"/>
                </a:solidFill>
                <a:latin typeface="黑体" panose="02010609060101010101" charset="-122"/>
                <a:cs typeface="黑体" panose="02010609060101010101" charset="-122"/>
              </a:rPr>
              <a:t>算法的流</a:t>
            </a:r>
            <a:r>
              <a:rPr spc="-10" dirty="0">
                <a:solidFill>
                  <a:schemeClr val="bg1"/>
                </a:solidFill>
                <a:latin typeface="黑体" panose="02010609060101010101" charset="-122"/>
                <a:cs typeface="黑体" panose="02010609060101010101" charset="-122"/>
              </a:rPr>
              <a:t>水</a:t>
            </a:r>
            <a:r>
              <a:rPr spc="5" dirty="0">
                <a:solidFill>
                  <a:schemeClr val="bg1"/>
                </a:solidFill>
                <a:latin typeface="黑体" panose="02010609060101010101" charset="-122"/>
                <a:cs typeface="黑体" panose="02010609060101010101" charset="-122"/>
              </a:rPr>
              <a:t>阶段</a:t>
            </a:r>
            <a:endParaRPr spc="5" dirty="0">
              <a:solidFill>
                <a:schemeClr val="bg1"/>
              </a:solidFill>
              <a:latin typeface="黑体" panose="02010609060101010101" charset="-122"/>
              <a:cs typeface="黑体" panose="02010609060101010101"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object 3"/>
          <p:cNvGraphicFramePr>
            <a:graphicFrameLocks noGrp="1"/>
          </p:cNvGraphicFramePr>
          <p:nvPr/>
        </p:nvGraphicFramePr>
        <p:xfrm>
          <a:off x="4714166" y="4632309"/>
          <a:ext cx="1460499" cy="1172101"/>
        </p:xfrm>
        <a:graphic>
          <a:graphicData uri="http://schemas.openxmlformats.org/drawingml/2006/table">
            <a:tbl>
              <a:tblPr firstRow="1" bandRow="1">
                <a:tableStyleId>{2D5ABB26-0587-4C30-8999-92F81FD0307C}</a:tableStyleId>
              </a:tblPr>
              <a:tblGrid>
                <a:gridCol w="376555"/>
                <a:gridCol w="365125"/>
                <a:gridCol w="365125"/>
                <a:gridCol w="353694"/>
              </a:tblGrid>
              <a:tr h="198480">
                <a:tc>
                  <a:txBody>
                    <a:bodyPr/>
                    <a:lstStyle/>
                    <a:p>
                      <a:pPr marR="26670" algn="r">
                        <a:lnSpc>
                          <a:spcPct val="100000"/>
                        </a:lnSpc>
                        <a:spcBef>
                          <a:spcPts val="140"/>
                        </a:spcBef>
                      </a:pPr>
                      <a:r>
                        <a:rPr sz="900" b="1" spc="175" dirty="0">
                          <a:latin typeface="Courier New" panose="02070309020205020404"/>
                          <a:cs typeface="Courier New" panose="02070309020205020404"/>
                        </a:rPr>
                        <a:t>DI</a:t>
                      </a:r>
                      <a:r>
                        <a:rPr sz="900" b="1" dirty="0">
                          <a:latin typeface="Courier New" panose="02070309020205020404"/>
                          <a:cs typeface="Courier New" panose="02070309020205020404"/>
                        </a:rPr>
                        <a:t>V</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780" marB="0">
                    <a:lnL w="6350">
                      <a:solidFill>
                        <a:srgbClr val="000000"/>
                      </a:solidFill>
                      <a:prstDash val="solid"/>
                    </a:lnL>
                    <a:lnT w="6350">
                      <a:solidFill>
                        <a:srgbClr val="000000"/>
                      </a:solidFill>
                      <a:prstDash val="solid"/>
                    </a:lnT>
                    <a:lnB w="6350">
                      <a:solidFill>
                        <a:srgbClr val="000000"/>
                      </a:solidFill>
                      <a:prstDash val="solid"/>
                    </a:lnB>
                  </a:tcPr>
                </a:tc>
                <a:tc>
                  <a:txBody>
                    <a:bodyPr/>
                    <a:lstStyle/>
                    <a:p>
                      <a:pPr algn="ctr">
                        <a:lnSpc>
                          <a:spcPct val="100000"/>
                        </a:lnSpc>
                        <a:spcBef>
                          <a:spcPts val="140"/>
                        </a:spcBef>
                      </a:pPr>
                      <a:r>
                        <a:rPr sz="900" b="1" spc="85" dirty="0">
                          <a:solidFill>
                            <a:srgbClr val="FF0000"/>
                          </a:solidFill>
                          <a:latin typeface="Courier New" panose="02070309020205020404"/>
                          <a:cs typeface="Courier New" panose="02070309020205020404"/>
                        </a:rPr>
                        <a:t>F0</a:t>
                      </a:r>
                      <a:r>
                        <a:rPr sz="900" b="1" spc="-390" dirty="0">
                          <a:solidFill>
                            <a:srgbClr val="FF0000"/>
                          </a:solidFill>
                          <a:latin typeface="Courier New" panose="02070309020205020404"/>
                          <a:cs typeface="Courier New" panose="02070309020205020404"/>
                        </a:rPr>
                        <a:t> </a:t>
                      </a:r>
                      <a:r>
                        <a:rPr sz="900" b="1" dirty="0">
                          <a:latin typeface="Courier New" panose="02070309020205020404"/>
                          <a:cs typeface="Courier New" panose="02070309020205020404"/>
                        </a:rPr>
                        <a:t>,</a:t>
                      </a:r>
                      <a:endParaRPr sz="900">
                        <a:latin typeface="Courier New" panose="02070309020205020404"/>
                        <a:cs typeface="Courier New" panose="02070309020205020404"/>
                      </a:endParaRPr>
                    </a:p>
                  </a:txBody>
                  <a:tcPr marL="0" marR="0" marT="17780" marB="0">
                    <a:lnT w="6350">
                      <a:solidFill>
                        <a:srgbClr val="000000"/>
                      </a:solidFill>
                      <a:prstDash val="solid"/>
                    </a:lnT>
                    <a:lnB w="6350">
                      <a:solidFill>
                        <a:srgbClr val="000000"/>
                      </a:solidFill>
                      <a:prstDash val="solid"/>
                    </a:lnB>
                  </a:tcPr>
                </a:tc>
                <a:tc>
                  <a:txBody>
                    <a:bodyPr/>
                    <a:lstStyle/>
                    <a:p>
                      <a:pPr marR="26670" algn="r">
                        <a:lnSpc>
                          <a:spcPct val="100000"/>
                        </a:lnSpc>
                        <a:spcBef>
                          <a:spcPts val="140"/>
                        </a:spcBef>
                      </a:pPr>
                      <a:r>
                        <a:rPr sz="900" b="1" spc="175" dirty="0">
                          <a:latin typeface="Courier New" panose="02070309020205020404"/>
                          <a:cs typeface="Courier New" panose="02070309020205020404"/>
                        </a:rPr>
                        <a:t>F1</a:t>
                      </a:r>
                      <a:r>
                        <a:rPr sz="900" b="1" dirty="0">
                          <a:latin typeface="Courier New" panose="02070309020205020404"/>
                          <a:cs typeface="Courier New" panose="02070309020205020404"/>
                        </a:rPr>
                        <a:t>,</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780" marB="0">
                    <a:lnT w="6350">
                      <a:solidFill>
                        <a:srgbClr val="000000"/>
                      </a:solidFill>
                      <a:prstDash val="solid"/>
                    </a:lnT>
                    <a:lnB w="6350">
                      <a:solidFill>
                        <a:srgbClr val="000000"/>
                      </a:solidFill>
                      <a:prstDash val="solid"/>
                    </a:lnB>
                  </a:tcPr>
                </a:tc>
                <a:tc>
                  <a:txBody>
                    <a:bodyPr/>
                    <a:lstStyle/>
                    <a:p>
                      <a:pPr marL="56515">
                        <a:lnSpc>
                          <a:spcPct val="100000"/>
                        </a:lnSpc>
                        <a:spcBef>
                          <a:spcPts val="140"/>
                        </a:spcBef>
                      </a:pPr>
                      <a:r>
                        <a:rPr sz="900" b="1" spc="85" dirty="0">
                          <a:latin typeface="Courier New" panose="02070309020205020404"/>
                          <a:cs typeface="Courier New" panose="02070309020205020404"/>
                        </a:rPr>
                        <a:t>F2</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780" marB="0">
                    <a:lnR w="6350">
                      <a:solidFill>
                        <a:srgbClr val="000000"/>
                      </a:solidFill>
                      <a:prstDash val="solid"/>
                    </a:lnR>
                    <a:lnT w="6350">
                      <a:solidFill>
                        <a:srgbClr val="000000"/>
                      </a:solidFill>
                      <a:prstDash val="solid"/>
                    </a:lnT>
                    <a:lnB w="6350">
                      <a:solidFill>
                        <a:srgbClr val="000000"/>
                      </a:solidFill>
                      <a:prstDash val="solid"/>
                    </a:lnB>
                  </a:tcPr>
                </a:tc>
              </a:tr>
              <a:tr h="198060">
                <a:tc>
                  <a:txBody>
                    <a:bodyPr/>
                    <a:lstStyle/>
                    <a:p>
                      <a:pPr marR="26670" algn="r">
                        <a:lnSpc>
                          <a:spcPct val="100000"/>
                        </a:lnSpc>
                        <a:spcBef>
                          <a:spcPts val="140"/>
                        </a:spcBef>
                      </a:pPr>
                      <a:r>
                        <a:rPr sz="900" b="1" spc="175" dirty="0">
                          <a:latin typeface="Courier New" panose="02070309020205020404"/>
                          <a:cs typeface="Courier New" panose="02070309020205020404"/>
                        </a:rPr>
                        <a:t>MU</a:t>
                      </a:r>
                      <a:r>
                        <a:rPr sz="900" b="1" dirty="0">
                          <a:latin typeface="Courier New" panose="02070309020205020404"/>
                          <a:cs typeface="Courier New" panose="02070309020205020404"/>
                        </a:rPr>
                        <a:t>L</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780" marB="0">
                    <a:lnL w="6350">
                      <a:solidFill>
                        <a:srgbClr val="000000"/>
                      </a:solidFill>
                      <a:prstDash val="solid"/>
                    </a:lnL>
                    <a:lnT w="6350">
                      <a:solidFill>
                        <a:srgbClr val="000000"/>
                      </a:solidFill>
                      <a:prstDash val="solid"/>
                    </a:lnT>
                    <a:lnB w="6350">
                      <a:solidFill>
                        <a:srgbClr val="000000"/>
                      </a:solidFill>
                      <a:prstDash val="solid"/>
                    </a:lnB>
                  </a:tcPr>
                </a:tc>
                <a:tc>
                  <a:txBody>
                    <a:bodyPr/>
                    <a:lstStyle/>
                    <a:p>
                      <a:pPr marL="22225" algn="ctr">
                        <a:lnSpc>
                          <a:spcPct val="100000"/>
                        </a:lnSpc>
                        <a:spcBef>
                          <a:spcPts val="140"/>
                        </a:spcBef>
                      </a:pPr>
                      <a:r>
                        <a:rPr sz="900" b="1" spc="114" dirty="0">
                          <a:latin typeface="Courier New" panose="02070309020205020404"/>
                          <a:cs typeface="Courier New" panose="02070309020205020404"/>
                        </a:rPr>
                        <a:t>F3,</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780" marB="0">
                    <a:lnT w="6350">
                      <a:solidFill>
                        <a:srgbClr val="000000"/>
                      </a:solidFill>
                      <a:prstDash val="solid"/>
                    </a:lnT>
                    <a:lnB w="6350">
                      <a:solidFill>
                        <a:srgbClr val="000000"/>
                      </a:solidFill>
                      <a:prstDash val="solid"/>
                    </a:lnB>
                  </a:tcPr>
                </a:tc>
                <a:tc>
                  <a:txBody>
                    <a:bodyPr/>
                    <a:lstStyle/>
                    <a:p>
                      <a:pPr marR="48895" algn="r">
                        <a:lnSpc>
                          <a:spcPct val="100000"/>
                        </a:lnSpc>
                        <a:spcBef>
                          <a:spcPts val="140"/>
                        </a:spcBef>
                      </a:pPr>
                      <a:r>
                        <a:rPr sz="900" b="1" spc="85" dirty="0">
                          <a:solidFill>
                            <a:srgbClr val="FF0000"/>
                          </a:solidFill>
                          <a:latin typeface="Courier New" panose="02070309020205020404"/>
                          <a:cs typeface="Courier New" panose="02070309020205020404"/>
                        </a:rPr>
                        <a:t>F0</a:t>
                      </a:r>
                      <a:r>
                        <a:rPr sz="900" b="1" spc="-455" dirty="0">
                          <a:solidFill>
                            <a:srgbClr val="FF0000"/>
                          </a:solidFill>
                          <a:latin typeface="Courier New" panose="02070309020205020404"/>
                          <a:cs typeface="Courier New" panose="02070309020205020404"/>
                        </a:rPr>
                        <a:t> </a:t>
                      </a:r>
                      <a:r>
                        <a:rPr sz="900" b="1" dirty="0">
                          <a:latin typeface="Courier New" panose="02070309020205020404"/>
                          <a:cs typeface="Courier New" panose="02070309020205020404"/>
                        </a:rPr>
                        <a:t>,</a:t>
                      </a:r>
                      <a:endParaRPr sz="900">
                        <a:latin typeface="Courier New" panose="02070309020205020404"/>
                        <a:cs typeface="Courier New" panose="02070309020205020404"/>
                      </a:endParaRPr>
                    </a:p>
                  </a:txBody>
                  <a:tcPr marL="0" marR="0" marT="17780" marB="0">
                    <a:lnT w="6350">
                      <a:solidFill>
                        <a:srgbClr val="000000"/>
                      </a:solidFill>
                      <a:prstDash val="solid"/>
                    </a:lnT>
                    <a:lnB w="6350">
                      <a:solidFill>
                        <a:srgbClr val="000000"/>
                      </a:solidFill>
                      <a:prstDash val="solid"/>
                    </a:lnB>
                  </a:tcPr>
                </a:tc>
                <a:tc>
                  <a:txBody>
                    <a:bodyPr/>
                    <a:lstStyle/>
                    <a:p>
                      <a:pPr marL="56515">
                        <a:lnSpc>
                          <a:spcPct val="100000"/>
                        </a:lnSpc>
                        <a:spcBef>
                          <a:spcPts val="140"/>
                        </a:spcBef>
                      </a:pPr>
                      <a:r>
                        <a:rPr sz="900" b="1" spc="85" dirty="0">
                          <a:latin typeface="Courier New" panose="02070309020205020404"/>
                          <a:cs typeface="Courier New" panose="02070309020205020404"/>
                        </a:rPr>
                        <a:t>F2</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780" marB="0">
                    <a:lnR w="6350">
                      <a:solidFill>
                        <a:srgbClr val="000000"/>
                      </a:solidFill>
                      <a:prstDash val="solid"/>
                    </a:lnR>
                    <a:lnT w="6350">
                      <a:solidFill>
                        <a:srgbClr val="000000"/>
                      </a:solidFill>
                      <a:prstDash val="solid"/>
                    </a:lnT>
                    <a:lnB w="6350">
                      <a:solidFill>
                        <a:srgbClr val="000000"/>
                      </a:solidFill>
                      <a:prstDash val="solid"/>
                    </a:lnB>
                  </a:tcPr>
                </a:tc>
              </a:tr>
              <a:tr h="198314">
                <a:tc>
                  <a:txBody>
                    <a:bodyPr/>
                    <a:lstStyle/>
                    <a:p>
                      <a:pPr marR="26670" algn="r">
                        <a:lnSpc>
                          <a:spcPct val="100000"/>
                        </a:lnSpc>
                        <a:spcBef>
                          <a:spcPts val="140"/>
                        </a:spcBef>
                      </a:pPr>
                      <a:r>
                        <a:rPr sz="900" b="1" spc="175" dirty="0">
                          <a:latin typeface="Courier New" panose="02070309020205020404"/>
                          <a:cs typeface="Courier New" panose="02070309020205020404"/>
                        </a:rPr>
                        <a:t>AD</a:t>
                      </a:r>
                      <a:r>
                        <a:rPr sz="900" b="1" dirty="0">
                          <a:latin typeface="Courier New" panose="02070309020205020404"/>
                          <a:cs typeface="Courier New" panose="02070309020205020404"/>
                        </a:rPr>
                        <a:t>D</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780" marB="0">
                    <a:lnL w="6350">
                      <a:solidFill>
                        <a:srgbClr val="000000"/>
                      </a:solidFill>
                      <a:prstDash val="solid"/>
                    </a:lnL>
                    <a:lnT w="6350">
                      <a:solidFill>
                        <a:srgbClr val="000000"/>
                      </a:solidFill>
                      <a:prstDash val="solid"/>
                    </a:lnT>
                    <a:lnB w="6350">
                      <a:solidFill>
                        <a:srgbClr val="000000"/>
                      </a:solidFill>
                      <a:prstDash val="solid"/>
                    </a:lnB>
                  </a:tcPr>
                </a:tc>
                <a:tc>
                  <a:txBody>
                    <a:bodyPr/>
                    <a:lstStyle/>
                    <a:p>
                      <a:pPr algn="ctr">
                        <a:lnSpc>
                          <a:spcPct val="100000"/>
                        </a:lnSpc>
                        <a:spcBef>
                          <a:spcPts val="140"/>
                        </a:spcBef>
                      </a:pPr>
                      <a:r>
                        <a:rPr sz="900" b="1" spc="85" dirty="0">
                          <a:solidFill>
                            <a:srgbClr val="FF0000"/>
                          </a:solidFill>
                          <a:latin typeface="Courier New" panose="02070309020205020404"/>
                          <a:cs typeface="Courier New" panose="02070309020205020404"/>
                        </a:rPr>
                        <a:t>F0</a:t>
                      </a:r>
                      <a:r>
                        <a:rPr sz="900" b="1" spc="-390" dirty="0">
                          <a:solidFill>
                            <a:srgbClr val="FF0000"/>
                          </a:solidFill>
                          <a:latin typeface="Courier New" panose="02070309020205020404"/>
                          <a:cs typeface="Courier New" panose="02070309020205020404"/>
                        </a:rPr>
                        <a:t> </a:t>
                      </a:r>
                      <a:r>
                        <a:rPr sz="900" b="1" dirty="0">
                          <a:latin typeface="Courier New" panose="02070309020205020404"/>
                          <a:cs typeface="Courier New" panose="02070309020205020404"/>
                        </a:rPr>
                        <a:t>,</a:t>
                      </a:r>
                      <a:endParaRPr sz="900">
                        <a:latin typeface="Courier New" panose="02070309020205020404"/>
                        <a:cs typeface="Courier New" panose="02070309020205020404"/>
                      </a:endParaRPr>
                    </a:p>
                  </a:txBody>
                  <a:tcPr marL="0" marR="0" marT="17780" marB="0">
                    <a:lnT w="6350">
                      <a:solidFill>
                        <a:srgbClr val="000000"/>
                      </a:solidFill>
                      <a:prstDash val="solid"/>
                    </a:lnT>
                    <a:lnB w="6350">
                      <a:solidFill>
                        <a:srgbClr val="000000"/>
                      </a:solidFill>
                      <a:prstDash val="solid"/>
                    </a:lnB>
                  </a:tcPr>
                </a:tc>
                <a:tc>
                  <a:txBody>
                    <a:bodyPr/>
                    <a:lstStyle/>
                    <a:p>
                      <a:pPr marR="26670" algn="r">
                        <a:lnSpc>
                          <a:spcPct val="100000"/>
                        </a:lnSpc>
                        <a:spcBef>
                          <a:spcPts val="140"/>
                        </a:spcBef>
                      </a:pPr>
                      <a:r>
                        <a:rPr sz="900" b="1" spc="175" dirty="0">
                          <a:latin typeface="Courier New" panose="02070309020205020404"/>
                          <a:cs typeface="Courier New" panose="02070309020205020404"/>
                        </a:rPr>
                        <a:t>F1</a:t>
                      </a:r>
                      <a:r>
                        <a:rPr sz="900" b="1" dirty="0">
                          <a:latin typeface="Courier New" panose="02070309020205020404"/>
                          <a:cs typeface="Courier New" panose="02070309020205020404"/>
                        </a:rPr>
                        <a:t>,</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780" marB="0">
                    <a:lnT w="6350">
                      <a:solidFill>
                        <a:srgbClr val="000000"/>
                      </a:solidFill>
                      <a:prstDash val="solid"/>
                    </a:lnT>
                    <a:lnB w="6350">
                      <a:solidFill>
                        <a:srgbClr val="000000"/>
                      </a:solidFill>
                      <a:prstDash val="solid"/>
                    </a:lnB>
                  </a:tcPr>
                </a:tc>
                <a:tc>
                  <a:txBody>
                    <a:bodyPr/>
                    <a:lstStyle/>
                    <a:p>
                      <a:pPr marL="56515">
                        <a:lnSpc>
                          <a:spcPct val="100000"/>
                        </a:lnSpc>
                        <a:spcBef>
                          <a:spcPts val="140"/>
                        </a:spcBef>
                      </a:pPr>
                      <a:r>
                        <a:rPr sz="900" b="1" spc="85" dirty="0">
                          <a:latin typeface="Courier New" panose="02070309020205020404"/>
                          <a:cs typeface="Courier New" panose="02070309020205020404"/>
                        </a:rPr>
                        <a:t>F2</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780" marB="0">
                    <a:lnR w="6350">
                      <a:solidFill>
                        <a:srgbClr val="000000"/>
                      </a:solidFill>
                      <a:prstDash val="solid"/>
                    </a:lnR>
                    <a:lnT w="6350">
                      <a:solidFill>
                        <a:srgbClr val="000000"/>
                      </a:solidFill>
                      <a:prstDash val="solid"/>
                    </a:lnT>
                    <a:lnB w="6350">
                      <a:solidFill>
                        <a:srgbClr val="000000"/>
                      </a:solidFill>
                      <a:prstDash val="solid"/>
                    </a:lnB>
                  </a:tcPr>
                </a:tc>
              </a:tr>
              <a:tr h="198417">
                <a:tc>
                  <a:txBody>
                    <a:bodyPr/>
                    <a:lstStyle/>
                    <a:p>
                      <a:pPr marR="26670" algn="r">
                        <a:lnSpc>
                          <a:spcPct val="100000"/>
                        </a:lnSpc>
                        <a:spcBef>
                          <a:spcPts val="140"/>
                        </a:spcBef>
                      </a:pPr>
                      <a:r>
                        <a:rPr sz="900" b="1" spc="175" dirty="0">
                          <a:latin typeface="Courier New" panose="02070309020205020404"/>
                          <a:cs typeface="Courier New" panose="02070309020205020404"/>
                        </a:rPr>
                        <a:t>MU</a:t>
                      </a:r>
                      <a:r>
                        <a:rPr sz="900" b="1" dirty="0">
                          <a:latin typeface="Courier New" panose="02070309020205020404"/>
                          <a:cs typeface="Courier New" panose="02070309020205020404"/>
                        </a:rPr>
                        <a:t>L</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780" marB="0">
                    <a:lnL w="6350">
                      <a:solidFill>
                        <a:srgbClr val="000000"/>
                      </a:solidFill>
                      <a:prstDash val="solid"/>
                    </a:lnL>
                    <a:lnT w="6350">
                      <a:solidFill>
                        <a:srgbClr val="000000"/>
                      </a:solidFill>
                      <a:prstDash val="solid"/>
                    </a:lnT>
                    <a:lnB w="6350">
                      <a:solidFill>
                        <a:srgbClr val="000000"/>
                      </a:solidFill>
                      <a:prstDash val="solid"/>
                    </a:lnB>
                  </a:tcPr>
                </a:tc>
                <a:tc>
                  <a:txBody>
                    <a:bodyPr/>
                    <a:lstStyle/>
                    <a:p>
                      <a:pPr marL="22225" algn="ctr">
                        <a:lnSpc>
                          <a:spcPct val="100000"/>
                        </a:lnSpc>
                        <a:spcBef>
                          <a:spcPts val="140"/>
                        </a:spcBef>
                      </a:pPr>
                      <a:r>
                        <a:rPr sz="900" b="1" spc="114" dirty="0">
                          <a:latin typeface="Courier New" panose="02070309020205020404"/>
                          <a:cs typeface="Courier New" panose="02070309020205020404"/>
                        </a:rPr>
                        <a:t>F3,</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780" marB="0">
                    <a:lnT w="6350">
                      <a:solidFill>
                        <a:srgbClr val="000000"/>
                      </a:solidFill>
                      <a:prstDash val="solid"/>
                    </a:lnT>
                    <a:lnB w="6350">
                      <a:solidFill>
                        <a:srgbClr val="000000"/>
                      </a:solidFill>
                      <a:prstDash val="solid"/>
                    </a:lnB>
                  </a:tcPr>
                </a:tc>
                <a:tc>
                  <a:txBody>
                    <a:bodyPr/>
                    <a:lstStyle/>
                    <a:p>
                      <a:pPr marR="48895" algn="r">
                        <a:lnSpc>
                          <a:spcPct val="100000"/>
                        </a:lnSpc>
                        <a:spcBef>
                          <a:spcPts val="140"/>
                        </a:spcBef>
                      </a:pPr>
                      <a:r>
                        <a:rPr sz="900" b="1" spc="85" dirty="0">
                          <a:solidFill>
                            <a:srgbClr val="FF0000"/>
                          </a:solidFill>
                          <a:latin typeface="Courier New" panose="02070309020205020404"/>
                          <a:cs typeface="Courier New" panose="02070309020205020404"/>
                        </a:rPr>
                        <a:t>F0</a:t>
                      </a:r>
                      <a:r>
                        <a:rPr sz="900" b="1" spc="-455" dirty="0">
                          <a:solidFill>
                            <a:srgbClr val="FF0000"/>
                          </a:solidFill>
                          <a:latin typeface="Courier New" panose="02070309020205020404"/>
                          <a:cs typeface="Courier New" panose="02070309020205020404"/>
                        </a:rPr>
                        <a:t> </a:t>
                      </a:r>
                      <a:r>
                        <a:rPr sz="900" b="1" dirty="0">
                          <a:latin typeface="Courier New" panose="02070309020205020404"/>
                          <a:cs typeface="Courier New" panose="02070309020205020404"/>
                        </a:rPr>
                        <a:t>,</a:t>
                      </a:r>
                      <a:endParaRPr sz="900">
                        <a:latin typeface="Courier New" panose="02070309020205020404"/>
                        <a:cs typeface="Courier New" panose="02070309020205020404"/>
                      </a:endParaRPr>
                    </a:p>
                  </a:txBody>
                  <a:tcPr marL="0" marR="0" marT="17780" marB="0">
                    <a:lnT w="6350">
                      <a:solidFill>
                        <a:srgbClr val="000000"/>
                      </a:solidFill>
                      <a:prstDash val="solid"/>
                    </a:lnT>
                    <a:lnB w="6350">
                      <a:solidFill>
                        <a:srgbClr val="000000"/>
                      </a:solidFill>
                      <a:prstDash val="solid"/>
                    </a:lnB>
                  </a:tcPr>
                </a:tc>
                <a:tc>
                  <a:txBody>
                    <a:bodyPr/>
                    <a:lstStyle/>
                    <a:p>
                      <a:pPr marL="56515">
                        <a:lnSpc>
                          <a:spcPct val="100000"/>
                        </a:lnSpc>
                        <a:spcBef>
                          <a:spcPts val="140"/>
                        </a:spcBef>
                      </a:pPr>
                      <a:r>
                        <a:rPr sz="900" b="1" spc="85" dirty="0">
                          <a:latin typeface="Courier New" panose="02070309020205020404"/>
                          <a:cs typeface="Courier New" panose="02070309020205020404"/>
                        </a:rPr>
                        <a:t>F2</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780" marB="0">
                    <a:lnR w="6350">
                      <a:solidFill>
                        <a:srgbClr val="000000"/>
                      </a:solidFill>
                      <a:prstDash val="solid"/>
                    </a:lnR>
                    <a:lnT w="6350">
                      <a:solidFill>
                        <a:srgbClr val="000000"/>
                      </a:solidFill>
                      <a:prstDash val="solid"/>
                    </a:lnT>
                    <a:lnB w="6350">
                      <a:solidFill>
                        <a:srgbClr val="000000"/>
                      </a:solidFill>
                      <a:prstDash val="solid"/>
                    </a:lnB>
                  </a:tcPr>
                </a:tc>
              </a:tr>
              <a:tr h="198104">
                <a:tc gridSpan="4">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hMerge="1">
                  <a:tcPr marL="0" marR="0" marT="0" marB="0"/>
                </a:tc>
                <a:tc hMerge="1">
                  <a:tcPr marL="0" marR="0" marT="0" marB="0"/>
                </a:tc>
              </a:tr>
              <a:tr h="180726">
                <a:tc gridSpan="4">
                  <a:txBody>
                    <a:bodyPr/>
                    <a:lstStyle/>
                    <a:p>
                      <a:pPr>
                        <a:lnSpc>
                          <a:spcPct val="100000"/>
                        </a:lnSpc>
                      </a:pPr>
                      <a:endParaRPr sz="10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hMerge="1">
                  <a:tcPr marL="0" marR="0" marT="0" marB="0"/>
                </a:tc>
                <a:tc hMerge="1">
                  <a:tcPr marL="0" marR="0" marT="0" marB="0"/>
                </a:tc>
              </a:tr>
            </a:tbl>
          </a:graphicData>
        </a:graphic>
      </p:graphicFrame>
      <p:graphicFrame>
        <p:nvGraphicFramePr>
          <p:cNvPr id="4" name="object 4"/>
          <p:cNvGraphicFramePr>
            <a:graphicFrameLocks noGrp="1"/>
          </p:cNvGraphicFramePr>
          <p:nvPr/>
        </p:nvGraphicFramePr>
        <p:xfrm>
          <a:off x="4788936" y="3241560"/>
          <a:ext cx="1476375" cy="786876"/>
        </p:xfrm>
        <a:graphic>
          <a:graphicData uri="http://schemas.openxmlformats.org/drawingml/2006/table">
            <a:tbl>
              <a:tblPr firstRow="1" bandRow="1">
                <a:tableStyleId>{2D5ABB26-0587-4C30-8999-92F81FD0307C}</a:tableStyleId>
              </a:tblPr>
              <a:tblGrid>
                <a:gridCol w="334645"/>
                <a:gridCol w="1141730"/>
              </a:tblGrid>
              <a:tr h="196870">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360"/>
                        </a:lnSpc>
                      </a:pPr>
                      <a:r>
                        <a:rPr sz="1200" b="1" spc="-5" dirty="0">
                          <a:latin typeface="Times New Roman" panose="02020603050405020304"/>
                          <a:cs typeface="Times New Roman" panose="02020603050405020304"/>
                        </a:rPr>
                        <a:t>1.0</a:t>
                      </a:r>
                      <a:endParaRPr sz="12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6568">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360"/>
                        </a:lnSpc>
                      </a:pPr>
                      <a:r>
                        <a:rPr sz="1200" b="1" spc="-5" dirty="0">
                          <a:latin typeface="Times New Roman" panose="02020603050405020304"/>
                          <a:cs typeface="Times New Roman" panose="02020603050405020304"/>
                        </a:rPr>
                        <a:t>1.0</a:t>
                      </a:r>
                      <a:endParaRPr sz="12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6870">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360"/>
                        </a:lnSpc>
                      </a:pPr>
                      <a:r>
                        <a:rPr sz="1200" b="1" spc="-5" dirty="0">
                          <a:latin typeface="Times New Roman" panose="02020603050405020304"/>
                          <a:cs typeface="Times New Roman" panose="02020603050405020304"/>
                        </a:rPr>
                        <a:t>1.0</a:t>
                      </a:r>
                      <a:endParaRPr sz="12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6568">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360"/>
                        </a:lnSpc>
                      </a:pPr>
                      <a:r>
                        <a:rPr sz="1200" b="1" spc="-5" dirty="0">
                          <a:latin typeface="Times New Roman" panose="02020603050405020304"/>
                          <a:cs typeface="Times New Roman" panose="02020603050405020304"/>
                        </a:rPr>
                        <a:t>1.0</a:t>
                      </a:r>
                      <a:endParaRPr sz="12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5" name="object 5"/>
          <p:cNvSpPr/>
          <p:nvPr/>
        </p:nvSpPr>
        <p:spPr>
          <a:xfrm>
            <a:off x="4841875" y="1471675"/>
            <a:ext cx="76200" cy="335280"/>
          </a:xfrm>
          <a:custGeom>
            <a:avLst/>
            <a:gdLst/>
            <a:ahLst/>
            <a:cxnLst/>
            <a:rect l="l" t="t" r="r" b="b"/>
            <a:pathLst>
              <a:path w="76200" h="335280">
                <a:moveTo>
                  <a:pt x="44450" y="63500"/>
                </a:moveTo>
                <a:lnTo>
                  <a:pt x="31750" y="63500"/>
                </a:lnTo>
                <a:lnTo>
                  <a:pt x="31750" y="334899"/>
                </a:lnTo>
                <a:lnTo>
                  <a:pt x="44450" y="334899"/>
                </a:lnTo>
                <a:lnTo>
                  <a:pt x="44450" y="63500"/>
                </a:lnTo>
                <a:close/>
              </a:path>
              <a:path w="76200" h="335280">
                <a:moveTo>
                  <a:pt x="38100" y="0"/>
                </a:moveTo>
                <a:lnTo>
                  <a:pt x="0" y="76200"/>
                </a:lnTo>
                <a:lnTo>
                  <a:pt x="31750" y="76200"/>
                </a:lnTo>
                <a:lnTo>
                  <a:pt x="31750" y="63500"/>
                </a:lnTo>
                <a:lnTo>
                  <a:pt x="69850" y="63500"/>
                </a:lnTo>
                <a:lnTo>
                  <a:pt x="38100" y="0"/>
                </a:lnTo>
                <a:close/>
              </a:path>
              <a:path w="76200" h="335280">
                <a:moveTo>
                  <a:pt x="69850" y="63500"/>
                </a:moveTo>
                <a:lnTo>
                  <a:pt x="44450" y="63500"/>
                </a:lnTo>
                <a:lnTo>
                  <a:pt x="44450" y="76200"/>
                </a:lnTo>
                <a:lnTo>
                  <a:pt x="76200" y="76200"/>
                </a:lnTo>
                <a:lnTo>
                  <a:pt x="69850" y="63500"/>
                </a:lnTo>
                <a:close/>
              </a:path>
            </a:pathLst>
          </a:custGeom>
          <a:solidFill>
            <a:srgbClr val="000000"/>
          </a:solidFill>
        </p:spPr>
        <p:txBody>
          <a:bodyPr wrap="square" lIns="0" tIns="0" rIns="0" bIns="0" rtlCol="0"/>
          <a:lstStyle/>
          <a:p/>
        </p:txBody>
      </p:sp>
      <p:sp>
        <p:nvSpPr>
          <p:cNvPr id="6" name="object 6"/>
          <p:cNvSpPr/>
          <p:nvPr/>
        </p:nvSpPr>
        <p:spPr>
          <a:xfrm>
            <a:off x="5502275" y="1471675"/>
            <a:ext cx="76200" cy="335280"/>
          </a:xfrm>
          <a:custGeom>
            <a:avLst/>
            <a:gdLst/>
            <a:ahLst/>
            <a:cxnLst/>
            <a:rect l="l" t="t" r="r" b="b"/>
            <a:pathLst>
              <a:path w="76200" h="335280">
                <a:moveTo>
                  <a:pt x="44450" y="63500"/>
                </a:moveTo>
                <a:lnTo>
                  <a:pt x="31750" y="63500"/>
                </a:lnTo>
                <a:lnTo>
                  <a:pt x="31750" y="334899"/>
                </a:lnTo>
                <a:lnTo>
                  <a:pt x="44450" y="334899"/>
                </a:lnTo>
                <a:lnTo>
                  <a:pt x="44450" y="63500"/>
                </a:lnTo>
                <a:close/>
              </a:path>
              <a:path w="76200" h="335280">
                <a:moveTo>
                  <a:pt x="38100" y="0"/>
                </a:moveTo>
                <a:lnTo>
                  <a:pt x="0" y="76200"/>
                </a:lnTo>
                <a:lnTo>
                  <a:pt x="31750" y="76200"/>
                </a:lnTo>
                <a:lnTo>
                  <a:pt x="31750" y="63500"/>
                </a:lnTo>
                <a:lnTo>
                  <a:pt x="69850" y="63500"/>
                </a:lnTo>
                <a:lnTo>
                  <a:pt x="38100" y="0"/>
                </a:lnTo>
                <a:close/>
              </a:path>
              <a:path w="76200" h="335280">
                <a:moveTo>
                  <a:pt x="69850" y="63500"/>
                </a:moveTo>
                <a:lnTo>
                  <a:pt x="44450" y="63500"/>
                </a:lnTo>
                <a:lnTo>
                  <a:pt x="44450" y="76200"/>
                </a:lnTo>
                <a:lnTo>
                  <a:pt x="76200" y="76200"/>
                </a:lnTo>
                <a:lnTo>
                  <a:pt x="69850" y="63500"/>
                </a:lnTo>
                <a:close/>
              </a:path>
            </a:pathLst>
          </a:custGeom>
          <a:solidFill>
            <a:srgbClr val="000000"/>
          </a:solidFill>
        </p:spPr>
        <p:txBody>
          <a:bodyPr wrap="square" lIns="0" tIns="0" rIns="0" bIns="0" rtlCol="0"/>
          <a:lstStyle/>
          <a:p/>
        </p:txBody>
      </p:sp>
      <p:sp>
        <p:nvSpPr>
          <p:cNvPr id="7" name="object 7"/>
          <p:cNvSpPr/>
          <p:nvPr/>
        </p:nvSpPr>
        <p:spPr>
          <a:xfrm>
            <a:off x="7064375" y="1458975"/>
            <a:ext cx="76200" cy="335280"/>
          </a:xfrm>
          <a:custGeom>
            <a:avLst/>
            <a:gdLst/>
            <a:ahLst/>
            <a:cxnLst/>
            <a:rect l="l" t="t" r="r" b="b"/>
            <a:pathLst>
              <a:path w="76200" h="335280">
                <a:moveTo>
                  <a:pt x="44450" y="63500"/>
                </a:moveTo>
                <a:lnTo>
                  <a:pt x="31750" y="63500"/>
                </a:lnTo>
                <a:lnTo>
                  <a:pt x="31750" y="334899"/>
                </a:lnTo>
                <a:lnTo>
                  <a:pt x="44450" y="334899"/>
                </a:lnTo>
                <a:lnTo>
                  <a:pt x="44450" y="63500"/>
                </a:lnTo>
                <a:close/>
              </a:path>
              <a:path w="76200" h="335280">
                <a:moveTo>
                  <a:pt x="38100" y="0"/>
                </a:moveTo>
                <a:lnTo>
                  <a:pt x="0" y="76200"/>
                </a:lnTo>
                <a:lnTo>
                  <a:pt x="31750" y="76200"/>
                </a:lnTo>
                <a:lnTo>
                  <a:pt x="31750" y="63500"/>
                </a:lnTo>
                <a:lnTo>
                  <a:pt x="69850" y="63500"/>
                </a:lnTo>
                <a:lnTo>
                  <a:pt x="38100" y="0"/>
                </a:lnTo>
                <a:close/>
              </a:path>
              <a:path w="76200" h="335280">
                <a:moveTo>
                  <a:pt x="69850" y="63500"/>
                </a:moveTo>
                <a:lnTo>
                  <a:pt x="44450" y="63500"/>
                </a:lnTo>
                <a:lnTo>
                  <a:pt x="44450" y="76200"/>
                </a:lnTo>
                <a:lnTo>
                  <a:pt x="76200" y="76200"/>
                </a:lnTo>
                <a:lnTo>
                  <a:pt x="69850" y="63500"/>
                </a:lnTo>
                <a:close/>
              </a:path>
            </a:pathLst>
          </a:custGeom>
          <a:solidFill>
            <a:srgbClr val="000000"/>
          </a:solidFill>
        </p:spPr>
        <p:txBody>
          <a:bodyPr wrap="square" lIns="0" tIns="0" rIns="0" bIns="0" rtlCol="0"/>
          <a:lstStyle/>
          <a:p/>
        </p:txBody>
      </p:sp>
      <p:sp>
        <p:nvSpPr>
          <p:cNvPr id="8" name="object 8"/>
          <p:cNvSpPr/>
          <p:nvPr/>
        </p:nvSpPr>
        <p:spPr>
          <a:xfrm>
            <a:off x="7775575" y="1446149"/>
            <a:ext cx="76200" cy="335280"/>
          </a:xfrm>
          <a:custGeom>
            <a:avLst/>
            <a:gdLst/>
            <a:ahLst/>
            <a:cxnLst/>
            <a:rect l="l" t="t" r="r" b="b"/>
            <a:pathLst>
              <a:path w="76200" h="335280">
                <a:moveTo>
                  <a:pt x="31750" y="76252"/>
                </a:moveTo>
                <a:lnTo>
                  <a:pt x="31750" y="335025"/>
                </a:lnTo>
                <a:lnTo>
                  <a:pt x="44450" y="335025"/>
                </a:lnTo>
                <a:lnTo>
                  <a:pt x="44450" y="76274"/>
                </a:lnTo>
                <a:lnTo>
                  <a:pt x="31750" y="76252"/>
                </a:lnTo>
                <a:close/>
              </a:path>
              <a:path w="76200" h="335280">
                <a:moveTo>
                  <a:pt x="69860" y="63626"/>
                </a:moveTo>
                <a:lnTo>
                  <a:pt x="44450" y="63626"/>
                </a:lnTo>
                <a:lnTo>
                  <a:pt x="44450" y="76274"/>
                </a:lnTo>
                <a:lnTo>
                  <a:pt x="76200" y="76326"/>
                </a:lnTo>
                <a:lnTo>
                  <a:pt x="69860" y="63626"/>
                </a:lnTo>
                <a:close/>
              </a:path>
              <a:path w="76200" h="335280">
                <a:moveTo>
                  <a:pt x="44450" y="63626"/>
                </a:moveTo>
                <a:lnTo>
                  <a:pt x="31750" y="63626"/>
                </a:lnTo>
                <a:lnTo>
                  <a:pt x="31750" y="76252"/>
                </a:lnTo>
                <a:lnTo>
                  <a:pt x="44450" y="76274"/>
                </a:lnTo>
                <a:lnTo>
                  <a:pt x="44450" y="63626"/>
                </a:lnTo>
                <a:close/>
              </a:path>
              <a:path w="76200" h="335280">
                <a:moveTo>
                  <a:pt x="38100" y="0"/>
                </a:moveTo>
                <a:lnTo>
                  <a:pt x="0" y="76200"/>
                </a:lnTo>
                <a:lnTo>
                  <a:pt x="31750" y="76252"/>
                </a:lnTo>
                <a:lnTo>
                  <a:pt x="31750" y="63626"/>
                </a:lnTo>
                <a:lnTo>
                  <a:pt x="69860" y="63626"/>
                </a:lnTo>
                <a:lnTo>
                  <a:pt x="38100" y="0"/>
                </a:lnTo>
                <a:close/>
              </a:path>
            </a:pathLst>
          </a:custGeom>
          <a:solidFill>
            <a:srgbClr val="000000"/>
          </a:solidFill>
        </p:spPr>
        <p:txBody>
          <a:bodyPr wrap="square" lIns="0" tIns="0" rIns="0" bIns="0" rtlCol="0"/>
          <a:lstStyle/>
          <a:p/>
        </p:txBody>
      </p:sp>
      <p:sp>
        <p:nvSpPr>
          <p:cNvPr id="9" name="object 9"/>
          <p:cNvSpPr/>
          <p:nvPr/>
        </p:nvSpPr>
        <p:spPr>
          <a:xfrm>
            <a:off x="5402198" y="4014723"/>
            <a:ext cx="76200" cy="617855"/>
          </a:xfrm>
          <a:custGeom>
            <a:avLst/>
            <a:gdLst/>
            <a:ahLst/>
            <a:cxnLst/>
            <a:rect l="l" t="t" r="r" b="b"/>
            <a:pathLst>
              <a:path w="76200" h="617854">
                <a:moveTo>
                  <a:pt x="47625" y="63500"/>
                </a:moveTo>
                <a:lnTo>
                  <a:pt x="28575" y="63500"/>
                </a:lnTo>
                <a:lnTo>
                  <a:pt x="28575" y="617601"/>
                </a:lnTo>
                <a:lnTo>
                  <a:pt x="47625" y="617601"/>
                </a:lnTo>
                <a:lnTo>
                  <a:pt x="47625" y="63500"/>
                </a:lnTo>
                <a:close/>
              </a:path>
              <a:path w="76200" h="617854">
                <a:moveTo>
                  <a:pt x="38100" y="0"/>
                </a:moveTo>
                <a:lnTo>
                  <a:pt x="0" y="76200"/>
                </a:lnTo>
                <a:lnTo>
                  <a:pt x="28575" y="76200"/>
                </a:lnTo>
                <a:lnTo>
                  <a:pt x="28575" y="63500"/>
                </a:lnTo>
                <a:lnTo>
                  <a:pt x="69850" y="63500"/>
                </a:lnTo>
                <a:lnTo>
                  <a:pt x="38100" y="0"/>
                </a:lnTo>
                <a:close/>
              </a:path>
              <a:path w="76200" h="617854">
                <a:moveTo>
                  <a:pt x="69850" y="63500"/>
                </a:moveTo>
                <a:lnTo>
                  <a:pt x="47625" y="63500"/>
                </a:lnTo>
                <a:lnTo>
                  <a:pt x="47625" y="76200"/>
                </a:lnTo>
                <a:lnTo>
                  <a:pt x="76200" y="76200"/>
                </a:lnTo>
                <a:lnTo>
                  <a:pt x="69850" y="63500"/>
                </a:lnTo>
                <a:close/>
              </a:path>
            </a:pathLst>
          </a:custGeom>
          <a:solidFill>
            <a:srgbClr val="000000"/>
          </a:solidFill>
        </p:spPr>
        <p:txBody>
          <a:bodyPr wrap="square" lIns="0" tIns="0" rIns="0" bIns="0" rtlCol="0"/>
          <a:lstStyle/>
          <a:p/>
        </p:txBody>
      </p:sp>
      <p:sp>
        <p:nvSpPr>
          <p:cNvPr id="10" name="object 10"/>
          <p:cNvSpPr/>
          <p:nvPr/>
        </p:nvSpPr>
        <p:spPr>
          <a:xfrm>
            <a:off x="5145023" y="2400300"/>
            <a:ext cx="76200" cy="247650"/>
          </a:xfrm>
          <a:prstGeom prst="rect">
            <a:avLst/>
          </a:prstGeom>
          <a:blipFill>
            <a:blip r:embed="rId1" cstate="print"/>
            <a:stretch>
              <a:fillRect/>
            </a:stretch>
          </a:blipFill>
        </p:spPr>
        <p:txBody>
          <a:bodyPr wrap="square" lIns="0" tIns="0" rIns="0" bIns="0" rtlCol="0"/>
          <a:lstStyle/>
          <a:p/>
        </p:txBody>
      </p:sp>
      <p:sp>
        <p:nvSpPr>
          <p:cNvPr id="11" name="object 11"/>
          <p:cNvSpPr/>
          <p:nvPr/>
        </p:nvSpPr>
        <p:spPr>
          <a:xfrm>
            <a:off x="7389748" y="2392426"/>
            <a:ext cx="76200" cy="260350"/>
          </a:xfrm>
          <a:custGeom>
            <a:avLst/>
            <a:gdLst/>
            <a:ahLst/>
            <a:cxnLst/>
            <a:rect l="l" t="t" r="r" b="b"/>
            <a:pathLst>
              <a:path w="76200" h="260350">
                <a:moveTo>
                  <a:pt x="28575" y="76120"/>
                </a:moveTo>
                <a:lnTo>
                  <a:pt x="28575" y="260350"/>
                </a:lnTo>
                <a:lnTo>
                  <a:pt x="47625" y="260350"/>
                </a:lnTo>
                <a:lnTo>
                  <a:pt x="47625" y="76152"/>
                </a:lnTo>
                <a:lnTo>
                  <a:pt x="28575" y="76120"/>
                </a:lnTo>
                <a:close/>
              </a:path>
              <a:path w="76200" h="260350">
                <a:moveTo>
                  <a:pt x="69786" y="63373"/>
                </a:moveTo>
                <a:lnTo>
                  <a:pt x="47625" y="63373"/>
                </a:lnTo>
                <a:lnTo>
                  <a:pt x="47625" y="76152"/>
                </a:lnTo>
                <a:lnTo>
                  <a:pt x="76200" y="76200"/>
                </a:lnTo>
                <a:lnTo>
                  <a:pt x="69786" y="63373"/>
                </a:lnTo>
                <a:close/>
              </a:path>
              <a:path w="76200" h="260350">
                <a:moveTo>
                  <a:pt x="47625" y="63373"/>
                </a:moveTo>
                <a:lnTo>
                  <a:pt x="28575" y="63373"/>
                </a:lnTo>
                <a:lnTo>
                  <a:pt x="28575" y="76120"/>
                </a:lnTo>
                <a:lnTo>
                  <a:pt x="47625" y="76152"/>
                </a:lnTo>
                <a:lnTo>
                  <a:pt x="47625" y="63373"/>
                </a:lnTo>
                <a:close/>
              </a:path>
              <a:path w="76200" h="260350">
                <a:moveTo>
                  <a:pt x="38100" y="0"/>
                </a:moveTo>
                <a:lnTo>
                  <a:pt x="0" y="76073"/>
                </a:lnTo>
                <a:lnTo>
                  <a:pt x="28575" y="76120"/>
                </a:lnTo>
                <a:lnTo>
                  <a:pt x="28575" y="63373"/>
                </a:lnTo>
                <a:lnTo>
                  <a:pt x="69786" y="63373"/>
                </a:lnTo>
                <a:lnTo>
                  <a:pt x="38100" y="0"/>
                </a:lnTo>
                <a:close/>
              </a:path>
            </a:pathLst>
          </a:custGeom>
          <a:solidFill>
            <a:srgbClr val="000000"/>
          </a:solidFill>
        </p:spPr>
        <p:txBody>
          <a:bodyPr wrap="square" lIns="0" tIns="0" rIns="0" bIns="0" rtlCol="0"/>
          <a:lstStyle/>
          <a:p/>
        </p:txBody>
      </p:sp>
      <p:sp>
        <p:nvSpPr>
          <p:cNvPr id="12" name="object 12"/>
          <p:cNvSpPr/>
          <p:nvPr/>
        </p:nvSpPr>
        <p:spPr>
          <a:xfrm>
            <a:off x="7408798" y="804926"/>
            <a:ext cx="76200" cy="370205"/>
          </a:xfrm>
          <a:custGeom>
            <a:avLst/>
            <a:gdLst/>
            <a:ahLst/>
            <a:cxnLst/>
            <a:rect l="l" t="t" r="r" b="b"/>
            <a:pathLst>
              <a:path w="76200" h="370205">
                <a:moveTo>
                  <a:pt x="47625" y="63500"/>
                </a:moveTo>
                <a:lnTo>
                  <a:pt x="28575" y="63500"/>
                </a:lnTo>
                <a:lnTo>
                  <a:pt x="28575" y="369824"/>
                </a:lnTo>
                <a:lnTo>
                  <a:pt x="47625" y="369824"/>
                </a:lnTo>
                <a:lnTo>
                  <a:pt x="47625" y="63500"/>
                </a:lnTo>
                <a:close/>
              </a:path>
              <a:path w="76200" h="370205">
                <a:moveTo>
                  <a:pt x="38100" y="0"/>
                </a:moveTo>
                <a:lnTo>
                  <a:pt x="0" y="76200"/>
                </a:lnTo>
                <a:lnTo>
                  <a:pt x="28575" y="76200"/>
                </a:lnTo>
                <a:lnTo>
                  <a:pt x="28575" y="63500"/>
                </a:lnTo>
                <a:lnTo>
                  <a:pt x="69850" y="63500"/>
                </a:lnTo>
                <a:lnTo>
                  <a:pt x="38100" y="0"/>
                </a:lnTo>
                <a:close/>
              </a:path>
              <a:path w="76200" h="370205">
                <a:moveTo>
                  <a:pt x="69850" y="63500"/>
                </a:moveTo>
                <a:lnTo>
                  <a:pt x="47625" y="63500"/>
                </a:lnTo>
                <a:lnTo>
                  <a:pt x="47625" y="76200"/>
                </a:lnTo>
                <a:lnTo>
                  <a:pt x="76200" y="76200"/>
                </a:lnTo>
                <a:lnTo>
                  <a:pt x="69850" y="63500"/>
                </a:lnTo>
                <a:close/>
              </a:path>
            </a:pathLst>
          </a:custGeom>
          <a:solidFill>
            <a:srgbClr val="FF0000"/>
          </a:solidFill>
        </p:spPr>
        <p:txBody>
          <a:bodyPr wrap="square" lIns="0" tIns="0" rIns="0" bIns="0" rtlCol="0"/>
          <a:lstStyle/>
          <a:p/>
        </p:txBody>
      </p:sp>
      <p:sp>
        <p:nvSpPr>
          <p:cNvPr id="13" name="object 13"/>
          <p:cNvSpPr/>
          <p:nvPr/>
        </p:nvSpPr>
        <p:spPr>
          <a:xfrm>
            <a:off x="5210175" y="822325"/>
            <a:ext cx="76200" cy="370205"/>
          </a:xfrm>
          <a:custGeom>
            <a:avLst/>
            <a:gdLst/>
            <a:ahLst/>
            <a:cxnLst/>
            <a:rect l="l" t="t" r="r" b="b"/>
            <a:pathLst>
              <a:path w="76200" h="370205">
                <a:moveTo>
                  <a:pt x="47625" y="63500"/>
                </a:moveTo>
                <a:lnTo>
                  <a:pt x="28575" y="63500"/>
                </a:lnTo>
                <a:lnTo>
                  <a:pt x="28575" y="369824"/>
                </a:lnTo>
                <a:lnTo>
                  <a:pt x="47625" y="369824"/>
                </a:lnTo>
                <a:lnTo>
                  <a:pt x="47625" y="63500"/>
                </a:lnTo>
                <a:close/>
              </a:path>
              <a:path w="76200" h="370205">
                <a:moveTo>
                  <a:pt x="38100" y="0"/>
                </a:moveTo>
                <a:lnTo>
                  <a:pt x="0" y="76200"/>
                </a:lnTo>
                <a:lnTo>
                  <a:pt x="28575" y="76200"/>
                </a:lnTo>
                <a:lnTo>
                  <a:pt x="28575" y="63500"/>
                </a:lnTo>
                <a:lnTo>
                  <a:pt x="69850" y="63500"/>
                </a:lnTo>
                <a:lnTo>
                  <a:pt x="38100" y="0"/>
                </a:lnTo>
                <a:close/>
              </a:path>
              <a:path w="76200" h="370205">
                <a:moveTo>
                  <a:pt x="69850" y="63500"/>
                </a:moveTo>
                <a:lnTo>
                  <a:pt x="47625" y="63500"/>
                </a:lnTo>
                <a:lnTo>
                  <a:pt x="47625" y="76200"/>
                </a:lnTo>
                <a:lnTo>
                  <a:pt x="76200" y="76200"/>
                </a:lnTo>
                <a:lnTo>
                  <a:pt x="69850" y="63500"/>
                </a:lnTo>
                <a:close/>
              </a:path>
            </a:pathLst>
          </a:custGeom>
          <a:solidFill>
            <a:srgbClr val="000000"/>
          </a:solidFill>
        </p:spPr>
        <p:txBody>
          <a:bodyPr wrap="square" lIns="0" tIns="0" rIns="0" bIns="0" rtlCol="0"/>
          <a:lstStyle/>
          <a:p/>
        </p:txBody>
      </p:sp>
      <p:sp>
        <p:nvSpPr>
          <p:cNvPr id="14" name="object 14"/>
          <p:cNvSpPr/>
          <p:nvPr/>
        </p:nvSpPr>
        <p:spPr>
          <a:xfrm>
            <a:off x="3203575" y="815975"/>
            <a:ext cx="5257800" cy="0"/>
          </a:xfrm>
          <a:custGeom>
            <a:avLst/>
            <a:gdLst/>
            <a:ahLst/>
            <a:cxnLst/>
            <a:rect l="l" t="t" r="r" b="b"/>
            <a:pathLst>
              <a:path w="5257800">
                <a:moveTo>
                  <a:pt x="0" y="0"/>
                </a:moveTo>
                <a:lnTo>
                  <a:pt x="5257800" y="0"/>
                </a:lnTo>
              </a:path>
            </a:pathLst>
          </a:custGeom>
          <a:ln w="19050">
            <a:solidFill>
              <a:srgbClr val="FF0000"/>
            </a:solidFill>
          </a:ln>
        </p:spPr>
        <p:txBody>
          <a:bodyPr wrap="square" lIns="0" tIns="0" rIns="0" bIns="0" rtlCol="0"/>
          <a:lstStyle/>
          <a:p/>
        </p:txBody>
      </p:sp>
      <p:sp>
        <p:nvSpPr>
          <p:cNvPr id="15" name="object 15"/>
          <p:cNvSpPr/>
          <p:nvPr/>
        </p:nvSpPr>
        <p:spPr>
          <a:xfrm>
            <a:off x="4668901" y="2390775"/>
            <a:ext cx="76200" cy="519430"/>
          </a:xfrm>
          <a:custGeom>
            <a:avLst/>
            <a:gdLst/>
            <a:ahLst/>
            <a:cxnLst/>
            <a:rect l="l" t="t" r="r" b="b"/>
            <a:pathLst>
              <a:path w="76200" h="519430">
                <a:moveTo>
                  <a:pt x="47625" y="63500"/>
                </a:moveTo>
                <a:lnTo>
                  <a:pt x="28575" y="63500"/>
                </a:lnTo>
                <a:lnTo>
                  <a:pt x="28448" y="519049"/>
                </a:lnTo>
                <a:lnTo>
                  <a:pt x="47498" y="519049"/>
                </a:lnTo>
                <a:lnTo>
                  <a:pt x="47625" y="63500"/>
                </a:lnTo>
                <a:close/>
              </a:path>
              <a:path w="76200" h="519430">
                <a:moveTo>
                  <a:pt x="38100" y="0"/>
                </a:moveTo>
                <a:lnTo>
                  <a:pt x="0" y="76200"/>
                </a:lnTo>
                <a:lnTo>
                  <a:pt x="28571" y="76200"/>
                </a:lnTo>
                <a:lnTo>
                  <a:pt x="28575" y="63500"/>
                </a:lnTo>
                <a:lnTo>
                  <a:pt x="69850" y="63500"/>
                </a:lnTo>
                <a:lnTo>
                  <a:pt x="38100" y="0"/>
                </a:lnTo>
                <a:close/>
              </a:path>
              <a:path w="76200" h="519430">
                <a:moveTo>
                  <a:pt x="69850" y="63500"/>
                </a:moveTo>
                <a:lnTo>
                  <a:pt x="47625" y="63500"/>
                </a:lnTo>
                <a:lnTo>
                  <a:pt x="47621" y="76200"/>
                </a:lnTo>
                <a:lnTo>
                  <a:pt x="76200" y="76200"/>
                </a:lnTo>
                <a:lnTo>
                  <a:pt x="69850" y="63500"/>
                </a:lnTo>
                <a:close/>
              </a:path>
            </a:pathLst>
          </a:custGeom>
          <a:solidFill>
            <a:srgbClr val="FF0000"/>
          </a:solidFill>
        </p:spPr>
        <p:txBody>
          <a:bodyPr wrap="square" lIns="0" tIns="0" rIns="0" bIns="0" rtlCol="0"/>
          <a:lstStyle/>
          <a:p/>
        </p:txBody>
      </p:sp>
      <p:sp>
        <p:nvSpPr>
          <p:cNvPr id="16" name="object 16"/>
          <p:cNvSpPr/>
          <p:nvPr/>
        </p:nvSpPr>
        <p:spPr>
          <a:xfrm>
            <a:off x="7753350" y="2382773"/>
            <a:ext cx="76200" cy="519430"/>
          </a:xfrm>
          <a:custGeom>
            <a:avLst/>
            <a:gdLst/>
            <a:ahLst/>
            <a:cxnLst/>
            <a:rect l="l" t="t" r="r" b="b"/>
            <a:pathLst>
              <a:path w="76200" h="519430">
                <a:moveTo>
                  <a:pt x="47625" y="63500"/>
                </a:moveTo>
                <a:lnTo>
                  <a:pt x="28575" y="63500"/>
                </a:lnTo>
                <a:lnTo>
                  <a:pt x="28575" y="519175"/>
                </a:lnTo>
                <a:lnTo>
                  <a:pt x="47625" y="519175"/>
                </a:lnTo>
                <a:lnTo>
                  <a:pt x="47625" y="63500"/>
                </a:lnTo>
                <a:close/>
              </a:path>
              <a:path w="76200" h="519430">
                <a:moveTo>
                  <a:pt x="38100" y="0"/>
                </a:moveTo>
                <a:lnTo>
                  <a:pt x="0" y="76200"/>
                </a:lnTo>
                <a:lnTo>
                  <a:pt x="28575" y="76200"/>
                </a:lnTo>
                <a:lnTo>
                  <a:pt x="28575" y="63500"/>
                </a:lnTo>
                <a:lnTo>
                  <a:pt x="69850" y="63500"/>
                </a:lnTo>
                <a:lnTo>
                  <a:pt x="38100" y="0"/>
                </a:lnTo>
                <a:close/>
              </a:path>
              <a:path w="76200" h="519430">
                <a:moveTo>
                  <a:pt x="69850" y="63500"/>
                </a:moveTo>
                <a:lnTo>
                  <a:pt x="47625" y="63500"/>
                </a:lnTo>
                <a:lnTo>
                  <a:pt x="47625" y="76200"/>
                </a:lnTo>
                <a:lnTo>
                  <a:pt x="76200" y="76200"/>
                </a:lnTo>
                <a:lnTo>
                  <a:pt x="69850" y="63500"/>
                </a:lnTo>
                <a:close/>
              </a:path>
            </a:pathLst>
          </a:custGeom>
          <a:solidFill>
            <a:srgbClr val="FF0000"/>
          </a:solidFill>
        </p:spPr>
        <p:txBody>
          <a:bodyPr wrap="square" lIns="0" tIns="0" rIns="0" bIns="0" rtlCol="0"/>
          <a:lstStyle/>
          <a:p/>
        </p:txBody>
      </p:sp>
      <p:sp>
        <p:nvSpPr>
          <p:cNvPr id="17" name="object 17"/>
          <p:cNvSpPr/>
          <p:nvPr/>
        </p:nvSpPr>
        <p:spPr>
          <a:xfrm>
            <a:off x="8450326" y="815975"/>
            <a:ext cx="0" cy="3463925"/>
          </a:xfrm>
          <a:custGeom>
            <a:avLst/>
            <a:gdLst/>
            <a:ahLst/>
            <a:cxnLst/>
            <a:rect l="l" t="t" r="r" b="b"/>
            <a:pathLst>
              <a:path h="3463925">
                <a:moveTo>
                  <a:pt x="0" y="0"/>
                </a:moveTo>
                <a:lnTo>
                  <a:pt x="0" y="3463925"/>
                </a:lnTo>
              </a:path>
            </a:pathLst>
          </a:custGeom>
          <a:ln w="19050">
            <a:solidFill>
              <a:srgbClr val="FF0000"/>
            </a:solidFill>
          </a:ln>
        </p:spPr>
        <p:txBody>
          <a:bodyPr wrap="square" lIns="0" tIns="0" rIns="0" bIns="0" rtlCol="0"/>
          <a:lstStyle/>
          <a:p/>
        </p:txBody>
      </p:sp>
      <p:sp>
        <p:nvSpPr>
          <p:cNvPr id="18" name="object 18"/>
          <p:cNvSpPr/>
          <p:nvPr/>
        </p:nvSpPr>
        <p:spPr>
          <a:xfrm>
            <a:off x="5384800" y="2660650"/>
            <a:ext cx="76200" cy="581025"/>
          </a:xfrm>
          <a:custGeom>
            <a:avLst/>
            <a:gdLst/>
            <a:ahLst/>
            <a:cxnLst/>
            <a:rect l="l" t="t" r="r" b="b"/>
            <a:pathLst>
              <a:path w="76200" h="581025">
                <a:moveTo>
                  <a:pt x="47625" y="63500"/>
                </a:moveTo>
                <a:lnTo>
                  <a:pt x="28575" y="63500"/>
                </a:lnTo>
                <a:lnTo>
                  <a:pt x="28575" y="581025"/>
                </a:lnTo>
                <a:lnTo>
                  <a:pt x="47625" y="581025"/>
                </a:lnTo>
                <a:lnTo>
                  <a:pt x="47625" y="63500"/>
                </a:lnTo>
                <a:close/>
              </a:path>
              <a:path w="76200" h="581025">
                <a:moveTo>
                  <a:pt x="38100" y="0"/>
                </a:moveTo>
                <a:lnTo>
                  <a:pt x="0" y="76200"/>
                </a:lnTo>
                <a:lnTo>
                  <a:pt x="28575" y="76200"/>
                </a:lnTo>
                <a:lnTo>
                  <a:pt x="28575" y="63500"/>
                </a:lnTo>
                <a:lnTo>
                  <a:pt x="69850" y="63500"/>
                </a:lnTo>
                <a:lnTo>
                  <a:pt x="38100" y="0"/>
                </a:lnTo>
                <a:close/>
              </a:path>
              <a:path w="76200" h="581025">
                <a:moveTo>
                  <a:pt x="69850" y="63500"/>
                </a:moveTo>
                <a:lnTo>
                  <a:pt x="47625" y="63500"/>
                </a:lnTo>
                <a:lnTo>
                  <a:pt x="47625" y="76200"/>
                </a:lnTo>
                <a:lnTo>
                  <a:pt x="76200" y="76200"/>
                </a:lnTo>
                <a:lnTo>
                  <a:pt x="69850" y="63500"/>
                </a:lnTo>
                <a:close/>
              </a:path>
            </a:pathLst>
          </a:custGeom>
          <a:solidFill>
            <a:srgbClr val="000000"/>
          </a:solidFill>
        </p:spPr>
        <p:txBody>
          <a:bodyPr wrap="square" lIns="0" tIns="0" rIns="0" bIns="0" rtlCol="0"/>
          <a:lstStyle/>
          <a:p/>
        </p:txBody>
      </p:sp>
      <p:sp>
        <p:nvSpPr>
          <p:cNvPr id="19" name="object 19"/>
          <p:cNvSpPr txBox="1"/>
          <p:nvPr/>
        </p:nvSpPr>
        <p:spPr>
          <a:xfrm>
            <a:off x="4037838" y="1586306"/>
            <a:ext cx="792480" cy="208915"/>
          </a:xfrm>
          <a:prstGeom prst="rect">
            <a:avLst/>
          </a:prstGeom>
        </p:spPr>
        <p:txBody>
          <a:bodyPr vert="horz" wrap="square" lIns="0" tIns="12700" rIns="0" bIns="0" rtlCol="0">
            <a:spAutoFit/>
          </a:bodyPr>
          <a:lstStyle/>
          <a:p>
            <a:pPr marL="12700">
              <a:lnSpc>
                <a:spcPct val="100000"/>
              </a:lnSpc>
              <a:spcBef>
                <a:spcPts val="100"/>
              </a:spcBef>
            </a:pPr>
            <a:r>
              <a:rPr sz="1200" b="1" dirty="0">
                <a:latin typeface="宋体" panose="02010600030101010101" pitchFamily="2" charset="-122"/>
                <a:cs typeface="宋体" panose="02010600030101010101" pitchFamily="2" charset="-122"/>
              </a:rPr>
              <a:t>加法保</a:t>
            </a:r>
            <a:r>
              <a:rPr sz="1200" b="1" spc="-5" dirty="0">
                <a:latin typeface="宋体" panose="02010600030101010101" pitchFamily="2" charset="-122"/>
                <a:cs typeface="宋体" panose="02010600030101010101" pitchFamily="2" charset="-122"/>
              </a:rPr>
              <a:t>留站</a:t>
            </a:r>
            <a:endParaRPr sz="1200">
              <a:latin typeface="宋体" panose="02010600030101010101" pitchFamily="2" charset="-122"/>
              <a:cs typeface="宋体" panose="02010600030101010101" pitchFamily="2" charset="-122"/>
            </a:endParaRPr>
          </a:p>
        </p:txBody>
      </p:sp>
      <p:sp>
        <p:nvSpPr>
          <p:cNvPr id="20" name="object 20"/>
          <p:cNvSpPr txBox="1"/>
          <p:nvPr/>
        </p:nvSpPr>
        <p:spPr>
          <a:xfrm>
            <a:off x="6292341" y="1575308"/>
            <a:ext cx="79184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宋体" panose="02010600030101010101" pitchFamily="2" charset="-122"/>
                <a:cs typeface="宋体" panose="02010600030101010101" pitchFamily="2" charset="-122"/>
              </a:rPr>
              <a:t>乘法保</a:t>
            </a:r>
            <a:r>
              <a:rPr sz="1200" b="1" spc="-5" dirty="0">
                <a:latin typeface="宋体" panose="02010600030101010101" pitchFamily="2" charset="-122"/>
                <a:cs typeface="宋体" panose="02010600030101010101" pitchFamily="2" charset="-122"/>
              </a:rPr>
              <a:t>留站</a:t>
            </a:r>
            <a:endParaRPr sz="1200">
              <a:latin typeface="宋体" panose="02010600030101010101" pitchFamily="2" charset="-122"/>
              <a:cs typeface="宋体" panose="02010600030101010101" pitchFamily="2" charset="-122"/>
            </a:endParaRPr>
          </a:p>
        </p:txBody>
      </p:sp>
      <p:sp>
        <p:nvSpPr>
          <p:cNvPr id="21" name="object 21"/>
          <p:cNvSpPr/>
          <p:nvPr/>
        </p:nvSpPr>
        <p:spPr>
          <a:xfrm>
            <a:off x="5926201" y="4279900"/>
            <a:ext cx="2535555" cy="0"/>
          </a:xfrm>
          <a:custGeom>
            <a:avLst/>
            <a:gdLst/>
            <a:ahLst/>
            <a:cxnLst/>
            <a:rect l="l" t="t" r="r" b="b"/>
            <a:pathLst>
              <a:path w="2535554">
                <a:moveTo>
                  <a:pt x="0" y="0"/>
                </a:moveTo>
                <a:lnTo>
                  <a:pt x="2535174" y="0"/>
                </a:lnTo>
              </a:path>
            </a:pathLst>
          </a:custGeom>
          <a:ln w="19050">
            <a:solidFill>
              <a:srgbClr val="FF0000"/>
            </a:solidFill>
          </a:ln>
        </p:spPr>
        <p:txBody>
          <a:bodyPr wrap="square" lIns="0" tIns="0" rIns="0" bIns="0" rtlCol="0"/>
          <a:lstStyle/>
          <a:p/>
        </p:txBody>
      </p:sp>
      <p:sp>
        <p:nvSpPr>
          <p:cNvPr id="22" name="object 22"/>
          <p:cNvSpPr/>
          <p:nvPr/>
        </p:nvSpPr>
        <p:spPr>
          <a:xfrm>
            <a:off x="5889116" y="4021073"/>
            <a:ext cx="76200" cy="260985"/>
          </a:xfrm>
          <a:custGeom>
            <a:avLst/>
            <a:gdLst/>
            <a:ahLst/>
            <a:cxnLst/>
            <a:rect l="l" t="t" r="r" b="b"/>
            <a:pathLst>
              <a:path w="76200" h="260985">
                <a:moveTo>
                  <a:pt x="28619" y="76216"/>
                </a:moveTo>
                <a:lnTo>
                  <a:pt x="27432" y="260350"/>
                </a:lnTo>
                <a:lnTo>
                  <a:pt x="46482" y="260476"/>
                </a:lnTo>
                <a:lnTo>
                  <a:pt x="47670" y="76311"/>
                </a:lnTo>
                <a:lnTo>
                  <a:pt x="28619" y="76216"/>
                </a:lnTo>
                <a:close/>
              </a:path>
              <a:path w="76200" h="260985">
                <a:moveTo>
                  <a:pt x="69830" y="63500"/>
                </a:moveTo>
                <a:lnTo>
                  <a:pt x="28702" y="63500"/>
                </a:lnTo>
                <a:lnTo>
                  <a:pt x="47752" y="63626"/>
                </a:lnTo>
                <a:lnTo>
                  <a:pt x="47670" y="76311"/>
                </a:lnTo>
                <a:lnTo>
                  <a:pt x="76200" y="76453"/>
                </a:lnTo>
                <a:lnTo>
                  <a:pt x="69830" y="63500"/>
                </a:lnTo>
                <a:close/>
              </a:path>
              <a:path w="76200" h="260985">
                <a:moveTo>
                  <a:pt x="28702" y="63500"/>
                </a:moveTo>
                <a:lnTo>
                  <a:pt x="28619" y="76216"/>
                </a:lnTo>
                <a:lnTo>
                  <a:pt x="47670" y="76311"/>
                </a:lnTo>
                <a:lnTo>
                  <a:pt x="47752" y="63626"/>
                </a:lnTo>
                <a:lnTo>
                  <a:pt x="28702" y="63500"/>
                </a:lnTo>
                <a:close/>
              </a:path>
              <a:path w="76200" h="260985">
                <a:moveTo>
                  <a:pt x="38608" y="0"/>
                </a:moveTo>
                <a:lnTo>
                  <a:pt x="0" y="76073"/>
                </a:lnTo>
                <a:lnTo>
                  <a:pt x="28619" y="76216"/>
                </a:lnTo>
                <a:lnTo>
                  <a:pt x="28702" y="63500"/>
                </a:lnTo>
                <a:lnTo>
                  <a:pt x="69830" y="63500"/>
                </a:lnTo>
                <a:lnTo>
                  <a:pt x="38608" y="0"/>
                </a:lnTo>
                <a:close/>
              </a:path>
            </a:pathLst>
          </a:custGeom>
          <a:solidFill>
            <a:srgbClr val="FF0000"/>
          </a:solidFill>
        </p:spPr>
        <p:txBody>
          <a:bodyPr wrap="square" lIns="0" tIns="0" rIns="0" bIns="0" rtlCol="0"/>
          <a:lstStyle/>
          <a:p/>
        </p:txBody>
      </p:sp>
      <p:graphicFrame>
        <p:nvGraphicFramePr>
          <p:cNvPr id="23" name="object 23"/>
          <p:cNvGraphicFramePr>
            <a:graphicFrameLocks noGrp="1"/>
          </p:cNvGraphicFramePr>
          <p:nvPr/>
        </p:nvGraphicFramePr>
        <p:xfrm>
          <a:off x="4539125" y="1806528"/>
          <a:ext cx="1462404" cy="594226"/>
        </p:xfrm>
        <a:graphic>
          <a:graphicData uri="http://schemas.openxmlformats.org/drawingml/2006/table">
            <a:tbl>
              <a:tblPr firstRow="1" bandRow="1">
                <a:tableStyleId>{2D5ABB26-0587-4C30-8999-92F81FD0307C}</a:tableStyleId>
              </a:tblPr>
              <a:tblGrid>
                <a:gridCol w="321945"/>
                <a:gridCol w="227964"/>
                <a:gridCol w="342265"/>
                <a:gridCol w="227965"/>
                <a:gridCol w="342265"/>
              </a:tblGrid>
              <a:tr h="198071">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8084">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8071">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24" name="object 24"/>
          <p:cNvSpPr txBox="1"/>
          <p:nvPr/>
        </p:nvSpPr>
        <p:spPr>
          <a:xfrm>
            <a:off x="4364166" y="1776078"/>
            <a:ext cx="83185" cy="619760"/>
          </a:xfrm>
          <a:prstGeom prst="rect">
            <a:avLst/>
          </a:prstGeom>
        </p:spPr>
        <p:txBody>
          <a:bodyPr vert="horz" wrap="square" lIns="0" tIns="73660" rIns="0" bIns="0" rtlCol="0">
            <a:spAutoFit/>
          </a:bodyPr>
          <a:lstStyle/>
          <a:p>
            <a:pPr marL="12700">
              <a:lnSpc>
                <a:spcPct val="100000"/>
              </a:lnSpc>
              <a:spcBef>
                <a:spcPts val="580"/>
              </a:spcBef>
            </a:pPr>
            <a:r>
              <a:rPr sz="900" b="1" dirty="0">
                <a:latin typeface="Times New Roman" panose="02020603050405020304"/>
                <a:cs typeface="Times New Roman" panose="02020603050405020304"/>
              </a:rPr>
              <a:t>6</a:t>
            </a:r>
            <a:endParaRPr sz="900">
              <a:latin typeface="Times New Roman" panose="02020603050405020304"/>
              <a:cs typeface="Times New Roman" panose="02020603050405020304"/>
            </a:endParaRPr>
          </a:p>
          <a:p>
            <a:pPr marL="12700">
              <a:lnSpc>
                <a:spcPct val="100000"/>
              </a:lnSpc>
              <a:spcBef>
                <a:spcPts val="480"/>
              </a:spcBef>
            </a:pPr>
            <a:r>
              <a:rPr sz="900" b="1" dirty="0">
                <a:latin typeface="Times New Roman" panose="02020603050405020304"/>
                <a:cs typeface="Times New Roman" panose="02020603050405020304"/>
              </a:rPr>
              <a:t>5</a:t>
            </a:r>
            <a:endParaRPr sz="900">
              <a:latin typeface="Times New Roman" panose="02020603050405020304"/>
              <a:cs typeface="Times New Roman" panose="02020603050405020304"/>
            </a:endParaRPr>
          </a:p>
          <a:p>
            <a:pPr marL="12700">
              <a:lnSpc>
                <a:spcPct val="100000"/>
              </a:lnSpc>
              <a:spcBef>
                <a:spcPts val="475"/>
              </a:spcBef>
            </a:pPr>
            <a:r>
              <a:rPr sz="900" b="1" dirty="0">
                <a:latin typeface="Times New Roman" panose="02020603050405020304"/>
                <a:cs typeface="Times New Roman" panose="02020603050405020304"/>
              </a:rPr>
              <a:t>4</a:t>
            </a:r>
            <a:endParaRPr sz="900">
              <a:latin typeface="Times New Roman" panose="02020603050405020304"/>
              <a:cs typeface="Times New Roman" panose="02020603050405020304"/>
            </a:endParaRPr>
          </a:p>
        </p:txBody>
      </p:sp>
      <p:graphicFrame>
        <p:nvGraphicFramePr>
          <p:cNvPr id="25" name="object 25"/>
          <p:cNvGraphicFramePr>
            <a:graphicFrameLocks noGrp="1"/>
          </p:cNvGraphicFramePr>
          <p:nvPr/>
        </p:nvGraphicFramePr>
        <p:xfrm>
          <a:off x="6763042" y="1787439"/>
          <a:ext cx="1438909" cy="579750"/>
        </p:xfrm>
        <a:graphic>
          <a:graphicData uri="http://schemas.openxmlformats.org/drawingml/2006/table">
            <a:tbl>
              <a:tblPr firstRow="1" bandRow="1">
                <a:tableStyleId>{2D5ABB26-0587-4C30-8999-92F81FD0307C}</a:tableStyleId>
              </a:tblPr>
              <a:tblGrid>
                <a:gridCol w="317500"/>
                <a:gridCol w="224154"/>
                <a:gridCol w="336550"/>
                <a:gridCol w="224155"/>
                <a:gridCol w="336550"/>
              </a:tblGrid>
              <a:tr h="193349">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3052">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3349">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26" name="object 26"/>
          <p:cNvSpPr txBox="1"/>
          <p:nvPr/>
        </p:nvSpPr>
        <p:spPr>
          <a:xfrm>
            <a:off x="6591575" y="1761280"/>
            <a:ext cx="100965" cy="605155"/>
          </a:xfrm>
          <a:prstGeom prst="rect">
            <a:avLst/>
          </a:prstGeom>
        </p:spPr>
        <p:txBody>
          <a:bodyPr vert="horz" wrap="square" lIns="0" tIns="29845" rIns="0" bIns="0" rtlCol="0">
            <a:spAutoFit/>
          </a:bodyPr>
          <a:lstStyle/>
          <a:p>
            <a:pPr marL="12700">
              <a:lnSpc>
                <a:spcPct val="100000"/>
              </a:lnSpc>
              <a:spcBef>
                <a:spcPts val="235"/>
              </a:spcBef>
            </a:pPr>
            <a:r>
              <a:rPr sz="1150" b="1" spc="15" dirty="0">
                <a:latin typeface="Times New Roman" panose="02020603050405020304"/>
                <a:cs typeface="Times New Roman" panose="02020603050405020304"/>
              </a:rPr>
              <a:t>3</a:t>
            </a:r>
            <a:endParaRPr sz="1150">
              <a:latin typeface="Times New Roman" panose="02020603050405020304"/>
              <a:cs typeface="Times New Roman" panose="02020603050405020304"/>
            </a:endParaRPr>
          </a:p>
          <a:p>
            <a:pPr marL="12700">
              <a:lnSpc>
                <a:spcPct val="100000"/>
              </a:lnSpc>
              <a:spcBef>
                <a:spcPts val="145"/>
              </a:spcBef>
            </a:pPr>
            <a:r>
              <a:rPr sz="1150" b="1" spc="15" dirty="0">
                <a:latin typeface="Times New Roman" panose="02020603050405020304"/>
                <a:cs typeface="Times New Roman" panose="02020603050405020304"/>
              </a:rPr>
              <a:t>2</a:t>
            </a:r>
            <a:endParaRPr sz="1150">
              <a:latin typeface="Times New Roman" panose="02020603050405020304"/>
              <a:cs typeface="Times New Roman" panose="02020603050405020304"/>
            </a:endParaRPr>
          </a:p>
          <a:p>
            <a:pPr marL="12700">
              <a:lnSpc>
                <a:spcPct val="100000"/>
              </a:lnSpc>
              <a:spcBef>
                <a:spcPts val="140"/>
              </a:spcBef>
            </a:pPr>
            <a:r>
              <a:rPr sz="1150" b="1" spc="15" dirty="0">
                <a:latin typeface="Times New Roman" panose="02020603050405020304"/>
                <a:cs typeface="Times New Roman" panose="02020603050405020304"/>
              </a:rPr>
              <a:t>1</a:t>
            </a:r>
            <a:endParaRPr sz="1150">
              <a:latin typeface="Times New Roman" panose="02020603050405020304"/>
              <a:cs typeface="Times New Roman" panose="02020603050405020304"/>
            </a:endParaRPr>
          </a:p>
        </p:txBody>
      </p:sp>
      <p:sp>
        <p:nvSpPr>
          <p:cNvPr id="27" name="object 27"/>
          <p:cNvSpPr/>
          <p:nvPr/>
        </p:nvSpPr>
        <p:spPr>
          <a:xfrm>
            <a:off x="3419475" y="2636773"/>
            <a:ext cx="3997325" cy="0"/>
          </a:xfrm>
          <a:custGeom>
            <a:avLst/>
            <a:gdLst/>
            <a:ahLst/>
            <a:cxnLst/>
            <a:rect l="l" t="t" r="r" b="b"/>
            <a:pathLst>
              <a:path w="3997325">
                <a:moveTo>
                  <a:pt x="0" y="0"/>
                </a:moveTo>
                <a:lnTo>
                  <a:pt x="3997325" y="0"/>
                </a:lnTo>
              </a:path>
            </a:pathLst>
          </a:custGeom>
          <a:ln w="19050">
            <a:solidFill>
              <a:srgbClr val="000000"/>
            </a:solidFill>
          </a:ln>
        </p:spPr>
        <p:txBody>
          <a:bodyPr wrap="square" lIns="0" tIns="0" rIns="0" bIns="0" rtlCol="0"/>
          <a:lstStyle/>
          <a:p/>
        </p:txBody>
      </p:sp>
      <p:sp>
        <p:nvSpPr>
          <p:cNvPr id="28" name="object 28"/>
          <p:cNvSpPr/>
          <p:nvPr/>
        </p:nvSpPr>
        <p:spPr>
          <a:xfrm>
            <a:off x="3094101" y="2889250"/>
            <a:ext cx="5365750" cy="0"/>
          </a:xfrm>
          <a:custGeom>
            <a:avLst/>
            <a:gdLst/>
            <a:ahLst/>
            <a:cxnLst/>
            <a:rect l="l" t="t" r="r" b="b"/>
            <a:pathLst>
              <a:path w="5365750">
                <a:moveTo>
                  <a:pt x="0" y="0"/>
                </a:moveTo>
                <a:lnTo>
                  <a:pt x="5365750" y="0"/>
                </a:lnTo>
              </a:path>
            </a:pathLst>
          </a:custGeom>
          <a:ln w="19050">
            <a:solidFill>
              <a:srgbClr val="FF0000"/>
            </a:solidFill>
          </a:ln>
        </p:spPr>
        <p:txBody>
          <a:bodyPr wrap="square" lIns="0" tIns="0" rIns="0" bIns="0" rtlCol="0"/>
          <a:lstStyle/>
          <a:p/>
        </p:txBody>
      </p:sp>
      <p:sp>
        <p:nvSpPr>
          <p:cNvPr id="29" name="object 29"/>
          <p:cNvSpPr/>
          <p:nvPr/>
        </p:nvSpPr>
        <p:spPr>
          <a:xfrm>
            <a:off x="3171825" y="812800"/>
            <a:ext cx="76200" cy="370205"/>
          </a:xfrm>
          <a:custGeom>
            <a:avLst/>
            <a:gdLst/>
            <a:ahLst/>
            <a:cxnLst/>
            <a:rect l="l" t="t" r="r" b="b"/>
            <a:pathLst>
              <a:path w="76200" h="370205">
                <a:moveTo>
                  <a:pt x="47625" y="63500"/>
                </a:moveTo>
                <a:lnTo>
                  <a:pt x="28575" y="63500"/>
                </a:lnTo>
                <a:lnTo>
                  <a:pt x="28575" y="369824"/>
                </a:lnTo>
                <a:lnTo>
                  <a:pt x="47625" y="369824"/>
                </a:lnTo>
                <a:lnTo>
                  <a:pt x="47625" y="63500"/>
                </a:lnTo>
                <a:close/>
              </a:path>
              <a:path w="76200" h="370205">
                <a:moveTo>
                  <a:pt x="38100" y="0"/>
                </a:moveTo>
                <a:lnTo>
                  <a:pt x="0" y="76200"/>
                </a:lnTo>
                <a:lnTo>
                  <a:pt x="28575" y="76200"/>
                </a:lnTo>
                <a:lnTo>
                  <a:pt x="28575" y="63500"/>
                </a:lnTo>
                <a:lnTo>
                  <a:pt x="69850" y="63500"/>
                </a:lnTo>
                <a:lnTo>
                  <a:pt x="38100" y="0"/>
                </a:lnTo>
                <a:close/>
              </a:path>
              <a:path w="76200" h="370205">
                <a:moveTo>
                  <a:pt x="69850" y="63500"/>
                </a:moveTo>
                <a:lnTo>
                  <a:pt x="47625" y="63500"/>
                </a:lnTo>
                <a:lnTo>
                  <a:pt x="47625" y="76200"/>
                </a:lnTo>
                <a:lnTo>
                  <a:pt x="76200" y="76200"/>
                </a:lnTo>
                <a:lnTo>
                  <a:pt x="69850" y="63500"/>
                </a:lnTo>
                <a:close/>
              </a:path>
            </a:pathLst>
          </a:custGeom>
          <a:solidFill>
            <a:srgbClr val="000000"/>
          </a:solidFill>
        </p:spPr>
        <p:txBody>
          <a:bodyPr wrap="square" lIns="0" tIns="0" rIns="0" bIns="0" rtlCol="0"/>
          <a:lstStyle/>
          <a:p/>
        </p:txBody>
      </p:sp>
      <p:sp>
        <p:nvSpPr>
          <p:cNvPr id="30" name="object 30"/>
          <p:cNvSpPr/>
          <p:nvPr/>
        </p:nvSpPr>
        <p:spPr>
          <a:xfrm>
            <a:off x="3057525" y="2384425"/>
            <a:ext cx="76200" cy="506730"/>
          </a:xfrm>
          <a:custGeom>
            <a:avLst/>
            <a:gdLst/>
            <a:ahLst/>
            <a:cxnLst/>
            <a:rect l="l" t="t" r="r" b="b"/>
            <a:pathLst>
              <a:path w="76200" h="506730">
                <a:moveTo>
                  <a:pt x="47625" y="63500"/>
                </a:moveTo>
                <a:lnTo>
                  <a:pt x="28575" y="63500"/>
                </a:lnTo>
                <a:lnTo>
                  <a:pt x="28575" y="506349"/>
                </a:lnTo>
                <a:lnTo>
                  <a:pt x="47625" y="506349"/>
                </a:lnTo>
                <a:lnTo>
                  <a:pt x="47625" y="63500"/>
                </a:lnTo>
                <a:close/>
              </a:path>
              <a:path w="76200" h="506730">
                <a:moveTo>
                  <a:pt x="38100" y="0"/>
                </a:moveTo>
                <a:lnTo>
                  <a:pt x="0" y="76200"/>
                </a:lnTo>
                <a:lnTo>
                  <a:pt x="28575" y="76200"/>
                </a:lnTo>
                <a:lnTo>
                  <a:pt x="28575" y="63500"/>
                </a:lnTo>
                <a:lnTo>
                  <a:pt x="69850" y="63500"/>
                </a:lnTo>
                <a:lnTo>
                  <a:pt x="38100" y="0"/>
                </a:lnTo>
                <a:close/>
              </a:path>
              <a:path w="76200" h="506730">
                <a:moveTo>
                  <a:pt x="69850" y="63500"/>
                </a:moveTo>
                <a:lnTo>
                  <a:pt x="47625" y="63500"/>
                </a:lnTo>
                <a:lnTo>
                  <a:pt x="47625" y="76200"/>
                </a:lnTo>
                <a:lnTo>
                  <a:pt x="76200" y="76200"/>
                </a:lnTo>
                <a:lnTo>
                  <a:pt x="69850" y="63500"/>
                </a:lnTo>
                <a:close/>
              </a:path>
            </a:pathLst>
          </a:custGeom>
          <a:solidFill>
            <a:srgbClr val="FF0000"/>
          </a:solidFill>
        </p:spPr>
        <p:txBody>
          <a:bodyPr wrap="square" lIns="0" tIns="0" rIns="0" bIns="0" rtlCol="0"/>
          <a:lstStyle/>
          <a:p/>
        </p:txBody>
      </p:sp>
      <p:sp>
        <p:nvSpPr>
          <p:cNvPr id="31" name="object 31"/>
          <p:cNvSpPr/>
          <p:nvPr/>
        </p:nvSpPr>
        <p:spPr>
          <a:xfrm>
            <a:off x="3381375" y="2393950"/>
            <a:ext cx="76200" cy="247650"/>
          </a:xfrm>
          <a:prstGeom prst="rect">
            <a:avLst/>
          </a:prstGeom>
          <a:blipFill>
            <a:blip r:embed="rId1" cstate="print"/>
            <a:stretch>
              <a:fillRect/>
            </a:stretch>
          </a:blipFill>
        </p:spPr>
        <p:txBody>
          <a:bodyPr wrap="square" lIns="0" tIns="0" rIns="0" bIns="0" rtlCol="0"/>
          <a:lstStyle/>
          <a:p/>
        </p:txBody>
      </p:sp>
      <p:sp>
        <p:nvSpPr>
          <p:cNvPr id="32" name="object 32"/>
          <p:cNvSpPr txBox="1"/>
          <p:nvPr/>
        </p:nvSpPr>
        <p:spPr>
          <a:xfrm>
            <a:off x="4408551" y="1190561"/>
            <a:ext cx="1609725" cy="284480"/>
          </a:xfrm>
          <a:prstGeom prst="rect">
            <a:avLst/>
          </a:prstGeom>
          <a:solidFill>
            <a:srgbClr val="EAEAEA"/>
          </a:solidFill>
          <a:ln w="9525">
            <a:solidFill>
              <a:srgbClr val="000000"/>
            </a:solidFill>
          </a:ln>
        </p:spPr>
        <p:txBody>
          <a:bodyPr vert="horz" wrap="square" lIns="0" tIns="42545" rIns="0" bIns="0" rtlCol="0">
            <a:spAutoFit/>
          </a:bodyPr>
          <a:lstStyle/>
          <a:p>
            <a:pPr marL="323850">
              <a:lnSpc>
                <a:spcPct val="100000"/>
              </a:lnSpc>
              <a:spcBef>
                <a:spcPts val="335"/>
              </a:spcBef>
            </a:pPr>
            <a:r>
              <a:rPr sz="1200" b="1" spc="5" dirty="0">
                <a:latin typeface="宋体" panose="02010600030101010101" pitchFamily="2" charset="-122"/>
                <a:cs typeface="宋体" panose="02010600030101010101" pitchFamily="2" charset="-122"/>
              </a:rPr>
              <a:t>浮点加</a:t>
            </a:r>
            <a:r>
              <a:rPr sz="1200" b="1" dirty="0">
                <a:latin typeface="Times New Roman" panose="02020603050405020304"/>
                <a:cs typeface="Times New Roman" panose="02020603050405020304"/>
              </a:rPr>
              <a:t>/</a:t>
            </a:r>
            <a:r>
              <a:rPr sz="1200" b="1" spc="-5" dirty="0">
                <a:latin typeface="宋体" panose="02010600030101010101" pitchFamily="2" charset="-122"/>
                <a:cs typeface="宋体" panose="02010600030101010101" pitchFamily="2" charset="-122"/>
              </a:rPr>
              <a:t>减法器</a:t>
            </a:r>
            <a:endParaRPr sz="1200">
              <a:latin typeface="宋体" panose="02010600030101010101" pitchFamily="2" charset="-122"/>
              <a:cs typeface="宋体" panose="02010600030101010101" pitchFamily="2" charset="-122"/>
            </a:endParaRPr>
          </a:p>
        </p:txBody>
      </p:sp>
      <p:sp>
        <p:nvSpPr>
          <p:cNvPr id="33" name="object 33"/>
          <p:cNvSpPr txBox="1"/>
          <p:nvPr/>
        </p:nvSpPr>
        <p:spPr>
          <a:xfrm>
            <a:off x="6637401" y="1169987"/>
            <a:ext cx="1609725" cy="284480"/>
          </a:xfrm>
          <a:prstGeom prst="rect">
            <a:avLst/>
          </a:prstGeom>
          <a:solidFill>
            <a:srgbClr val="EAEAEA"/>
          </a:solidFill>
          <a:ln w="9525">
            <a:solidFill>
              <a:srgbClr val="000000"/>
            </a:solidFill>
          </a:ln>
        </p:spPr>
        <p:txBody>
          <a:bodyPr vert="horz" wrap="square" lIns="0" tIns="43180" rIns="0" bIns="0" rtlCol="0">
            <a:spAutoFit/>
          </a:bodyPr>
          <a:lstStyle/>
          <a:p>
            <a:pPr marL="324485">
              <a:lnSpc>
                <a:spcPct val="100000"/>
              </a:lnSpc>
              <a:spcBef>
                <a:spcPts val="340"/>
              </a:spcBef>
            </a:pPr>
            <a:r>
              <a:rPr sz="1200" b="1" dirty="0">
                <a:latin typeface="宋体" panose="02010600030101010101" pitchFamily="2" charset="-122"/>
                <a:cs typeface="宋体" panose="02010600030101010101" pitchFamily="2" charset="-122"/>
              </a:rPr>
              <a:t>浮点乘</a:t>
            </a:r>
            <a:r>
              <a:rPr sz="1200" b="1" dirty="0">
                <a:latin typeface="Times New Roman" panose="02020603050405020304"/>
                <a:cs typeface="Times New Roman" panose="02020603050405020304"/>
              </a:rPr>
              <a:t>/</a:t>
            </a:r>
            <a:r>
              <a:rPr sz="1200" b="1" spc="-10" dirty="0">
                <a:latin typeface="宋体" panose="02010600030101010101" pitchFamily="2" charset="-122"/>
                <a:cs typeface="宋体" panose="02010600030101010101" pitchFamily="2" charset="-122"/>
              </a:rPr>
              <a:t>除法器</a:t>
            </a:r>
            <a:endParaRPr sz="1200">
              <a:latin typeface="宋体" panose="02010600030101010101" pitchFamily="2" charset="-122"/>
              <a:cs typeface="宋体" panose="02010600030101010101" pitchFamily="2" charset="-122"/>
            </a:endParaRPr>
          </a:p>
        </p:txBody>
      </p:sp>
      <p:sp>
        <p:nvSpPr>
          <p:cNvPr id="34" name="object 34"/>
          <p:cNvSpPr txBox="1"/>
          <p:nvPr/>
        </p:nvSpPr>
        <p:spPr>
          <a:xfrm>
            <a:off x="2700401" y="1160462"/>
            <a:ext cx="1054100" cy="1224280"/>
          </a:xfrm>
          <a:prstGeom prst="rect">
            <a:avLst/>
          </a:prstGeom>
          <a:solidFill>
            <a:srgbClr val="EAEAEA"/>
          </a:solidFill>
          <a:ln w="9525">
            <a:solidFill>
              <a:srgbClr val="000000"/>
            </a:solidFill>
          </a:ln>
        </p:spPr>
        <p:txBody>
          <a:bodyPr vert="horz" wrap="square" lIns="0" tIns="5715" rIns="0" bIns="0" rtlCol="0">
            <a:spAutoFit/>
          </a:bodyPr>
          <a:lstStyle/>
          <a:p>
            <a:pPr>
              <a:lnSpc>
                <a:spcPct val="100000"/>
              </a:lnSpc>
              <a:spcBef>
                <a:spcPts val="45"/>
              </a:spcBef>
            </a:pPr>
            <a:endParaRPr sz="1500">
              <a:latin typeface="Times New Roman" panose="02020603050405020304"/>
              <a:cs typeface="Times New Roman" panose="02020603050405020304"/>
            </a:endParaRPr>
          </a:p>
          <a:p>
            <a:pPr marL="372745" marR="188595" indent="-173990">
              <a:lnSpc>
                <a:spcPct val="150000"/>
              </a:lnSpc>
              <a:spcBef>
                <a:spcPts val="5"/>
              </a:spcBef>
            </a:pPr>
            <a:r>
              <a:rPr sz="1200" b="1" spc="5" dirty="0">
                <a:latin typeface="宋体" panose="02010600030101010101" pitchFamily="2" charset="-122"/>
                <a:cs typeface="宋体" panose="02010600030101010101" pitchFamily="2" charset="-122"/>
              </a:rPr>
              <a:t>定点</a:t>
            </a:r>
            <a:r>
              <a:rPr sz="1200" b="1" dirty="0">
                <a:latin typeface="Times New Roman" panose="02020603050405020304"/>
                <a:cs typeface="Times New Roman" panose="02020603050405020304"/>
              </a:rPr>
              <a:t>/</a:t>
            </a:r>
            <a:r>
              <a:rPr sz="1200" b="1" spc="5" dirty="0">
                <a:latin typeface="宋体" panose="02010600030101010101" pitchFamily="2" charset="-122"/>
                <a:cs typeface="宋体" panose="02010600030101010101" pitchFamily="2" charset="-122"/>
              </a:rPr>
              <a:t>访存 部件</a:t>
            </a:r>
            <a:endParaRPr sz="1200">
              <a:latin typeface="宋体" panose="02010600030101010101" pitchFamily="2" charset="-122"/>
              <a:cs typeface="宋体" panose="02010600030101010101" pitchFamily="2" charset="-122"/>
            </a:endParaRPr>
          </a:p>
        </p:txBody>
      </p:sp>
      <p:sp>
        <p:nvSpPr>
          <p:cNvPr id="35" name="object 35"/>
          <p:cNvSpPr txBox="1"/>
          <p:nvPr/>
        </p:nvSpPr>
        <p:spPr>
          <a:xfrm>
            <a:off x="4518786" y="2990723"/>
            <a:ext cx="791845" cy="1603375"/>
          </a:xfrm>
          <a:prstGeom prst="rect">
            <a:avLst/>
          </a:prstGeom>
        </p:spPr>
        <p:txBody>
          <a:bodyPr vert="horz" wrap="square" lIns="0" tIns="37465" rIns="0" bIns="0" rtlCol="0">
            <a:spAutoFit/>
          </a:bodyPr>
          <a:lstStyle/>
          <a:p>
            <a:pPr marL="12700">
              <a:lnSpc>
                <a:spcPct val="100000"/>
              </a:lnSpc>
              <a:spcBef>
                <a:spcPts val="295"/>
              </a:spcBef>
            </a:pPr>
            <a:r>
              <a:rPr sz="1200" b="1" spc="5" dirty="0">
                <a:latin typeface="宋体" panose="02010600030101010101" pitchFamily="2" charset="-122"/>
                <a:cs typeface="宋体" panose="02010600030101010101" pitchFamily="2" charset="-122"/>
              </a:rPr>
              <a:t>浮点寄</a:t>
            </a:r>
            <a:r>
              <a:rPr sz="1200" b="1" spc="-5" dirty="0">
                <a:latin typeface="宋体" panose="02010600030101010101" pitchFamily="2" charset="-122"/>
                <a:cs typeface="宋体" panose="02010600030101010101" pitchFamily="2" charset="-122"/>
              </a:rPr>
              <a:t>存器</a:t>
            </a:r>
            <a:endParaRPr sz="1200">
              <a:latin typeface="宋体" panose="02010600030101010101" pitchFamily="2" charset="-122"/>
              <a:cs typeface="宋体" panose="02010600030101010101" pitchFamily="2" charset="-122"/>
            </a:endParaRPr>
          </a:p>
          <a:p>
            <a:pPr marL="128270">
              <a:lnSpc>
                <a:spcPct val="100000"/>
              </a:lnSpc>
              <a:spcBef>
                <a:spcPts val="185"/>
              </a:spcBef>
            </a:pPr>
            <a:r>
              <a:rPr sz="1200" b="1" spc="-5" dirty="0">
                <a:latin typeface="Times New Roman" panose="02020603050405020304"/>
                <a:cs typeface="Times New Roman" panose="02020603050405020304"/>
              </a:rPr>
              <a:t>0</a:t>
            </a:r>
            <a:endParaRPr sz="1200">
              <a:latin typeface="Times New Roman" panose="02020603050405020304"/>
              <a:cs typeface="Times New Roman" panose="02020603050405020304"/>
            </a:endParaRPr>
          </a:p>
          <a:p>
            <a:pPr marL="128270">
              <a:lnSpc>
                <a:spcPct val="100000"/>
              </a:lnSpc>
              <a:spcBef>
                <a:spcPts val="110"/>
              </a:spcBef>
            </a:pPr>
            <a:r>
              <a:rPr sz="1200" b="1" spc="-5" dirty="0">
                <a:latin typeface="Times New Roman" panose="02020603050405020304"/>
                <a:cs typeface="Times New Roman" panose="02020603050405020304"/>
              </a:rPr>
              <a:t>1</a:t>
            </a:r>
            <a:endParaRPr sz="1200">
              <a:latin typeface="Times New Roman" panose="02020603050405020304"/>
              <a:cs typeface="Times New Roman" panose="02020603050405020304"/>
            </a:endParaRPr>
          </a:p>
          <a:p>
            <a:pPr marL="128270">
              <a:lnSpc>
                <a:spcPct val="100000"/>
              </a:lnSpc>
              <a:spcBef>
                <a:spcPts val="110"/>
              </a:spcBef>
            </a:pPr>
            <a:r>
              <a:rPr sz="1200" b="1" spc="-5" dirty="0">
                <a:latin typeface="Times New Roman" panose="02020603050405020304"/>
                <a:cs typeface="Times New Roman" panose="02020603050405020304"/>
              </a:rPr>
              <a:t>2</a:t>
            </a:r>
            <a:endParaRPr sz="1200">
              <a:latin typeface="Times New Roman" panose="02020603050405020304"/>
              <a:cs typeface="Times New Roman" panose="02020603050405020304"/>
            </a:endParaRPr>
          </a:p>
          <a:p>
            <a:pPr marL="128270">
              <a:lnSpc>
                <a:spcPct val="100000"/>
              </a:lnSpc>
              <a:spcBef>
                <a:spcPts val="105"/>
              </a:spcBef>
            </a:pPr>
            <a:r>
              <a:rPr sz="1200" b="1" spc="-5" dirty="0">
                <a:latin typeface="Times New Roman" panose="02020603050405020304"/>
                <a:cs typeface="Times New Roman" panose="02020603050405020304"/>
              </a:rPr>
              <a:t>3</a:t>
            </a:r>
            <a:endParaRPr sz="1200">
              <a:latin typeface="Times New Roman" panose="02020603050405020304"/>
              <a:cs typeface="Times New Roman" panose="02020603050405020304"/>
            </a:endParaRPr>
          </a:p>
          <a:p>
            <a:pPr>
              <a:lnSpc>
                <a:spcPct val="100000"/>
              </a:lnSpc>
            </a:pPr>
            <a:endParaRPr sz="1300">
              <a:latin typeface="Times New Roman" panose="02020603050405020304"/>
              <a:cs typeface="Times New Roman" panose="02020603050405020304"/>
            </a:endParaRPr>
          </a:p>
          <a:p>
            <a:pPr>
              <a:lnSpc>
                <a:spcPct val="100000"/>
              </a:lnSpc>
              <a:spcBef>
                <a:spcPts val="30"/>
              </a:spcBef>
            </a:pPr>
            <a:endParaRPr sz="1350">
              <a:latin typeface="Times New Roman" panose="02020603050405020304"/>
              <a:cs typeface="Times New Roman" panose="02020603050405020304"/>
            </a:endParaRPr>
          </a:p>
          <a:p>
            <a:pPr marL="53340">
              <a:lnSpc>
                <a:spcPct val="100000"/>
              </a:lnSpc>
            </a:pPr>
            <a:r>
              <a:rPr sz="1200" b="1" spc="5" dirty="0">
                <a:latin typeface="宋体" panose="02010600030101010101" pitchFamily="2" charset="-122"/>
                <a:cs typeface="宋体" panose="02010600030101010101" pitchFamily="2" charset="-122"/>
              </a:rPr>
              <a:t>指令队列</a:t>
            </a:r>
            <a:endParaRPr sz="1200">
              <a:latin typeface="宋体" panose="02010600030101010101" pitchFamily="2" charset="-122"/>
              <a:cs typeface="宋体" panose="02010600030101010101" pitchFamily="2" charset="-122"/>
            </a:endParaRPr>
          </a:p>
        </p:txBody>
      </p:sp>
      <p:sp>
        <p:nvSpPr>
          <p:cNvPr id="47" name="标题 3"/>
          <p:cNvSpPr txBox="1"/>
          <p:nvPr/>
        </p:nvSpPr>
        <p:spPr>
          <a:xfrm>
            <a:off x="0" y="3"/>
            <a:ext cx="9144000" cy="755581"/>
          </a:xfrm>
          <a:prstGeom prst="rect">
            <a:avLst/>
          </a:prstGeom>
          <a:solidFill>
            <a:srgbClr val="02409A"/>
          </a:solidFill>
          <a:ln>
            <a:noFill/>
          </a:ln>
          <a:effectLst>
            <a:outerShdw blurRad="44450" dist="27940" dir="5400000" algn="ctr">
              <a:srgbClr val="000000">
                <a:alpha val="32000"/>
              </a:srgbClr>
            </a:outerShdw>
          </a:effectLst>
        </p:spPr>
        <p:txBody>
          <a:bodyPr tIns="0" bIns="0" anchor="ctr"/>
          <a:lstStyle/>
          <a:p>
            <a:pPr algn="ctr">
              <a:spcBef>
                <a:spcPct val="0"/>
              </a:spcBef>
              <a:defRPr/>
            </a:pPr>
            <a:endParaRPr lang="en-US" altLang="zh-CN" sz="2475" b="1" dirty="0">
              <a:solidFill>
                <a:schemeClr val="bg1"/>
              </a:solidFill>
              <a:latin typeface="微软雅黑" panose="020B0503020204020204" pitchFamily="34" charset="-122"/>
              <a:ea typeface="微软雅黑" panose="020B0503020204020204" pitchFamily="34" charset="-122"/>
            </a:endParaRPr>
          </a:p>
        </p:txBody>
      </p:sp>
      <p:pic>
        <p:nvPicPr>
          <p:cNvPr id="48" name="图片 47"/>
          <p:cNvPicPr>
            <a:picLocks noChangeAspect="1"/>
          </p:cNvPicPr>
          <p:nvPr/>
        </p:nvPicPr>
        <p:blipFill rotWithShape="1">
          <a:blip r:embed="rId2"/>
          <a:srcRect l="8177" t="2247" r="9531" b="2992"/>
          <a:stretch>
            <a:fillRect/>
          </a:stretch>
        </p:blipFill>
        <p:spPr>
          <a:xfrm>
            <a:off x="8408701" y="83713"/>
            <a:ext cx="596509" cy="588159"/>
          </a:xfrm>
          <a:prstGeom prst="ellipse">
            <a:avLst/>
          </a:prstGeom>
        </p:spPr>
      </p:pic>
      <p:sp>
        <p:nvSpPr>
          <p:cNvPr id="2" name="object 2"/>
          <p:cNvSpPr txBox="1">
            <a:spLocks noGrp="1"/>
          </p:cNvSpPr>
          <p:nvPr>
            <p:ph type="title"/>
          </p:nvPr>
        </p:nvSpPr>
        <p:spPr>
          <a:xfrm>
            <a:off x="4152265" y="109791"/>
            <a:ext cx="839469" cy="514350"/>
          </a:xfrm>
          <a:prstGeom prst="rect">
            <a:avLst/>
          </a:prstGeom>
        </p:spPr>
        <p:txBody>
          <a:bodyPr vert="horz" wrap="square" lIns="0" tIns="13335" rIns="0" bIns="0" rtlCol="0">
            <a:spAutoFit/>
          </a:bodyPr>
          <a:lstStyle/>
          <a:p>
            <a:pPr marL="12700">
              <a:lnSpc>
                <a:spcPct val="100000"/>
              </a:lnSpc>
              <a:spcBef>
                <a:spcPts val="105"/>
              </a:spcBef>
            </a:pPr>
            <a:r>
              <a:rPr dirty="0">
                <a:solidFill>
                  <a:schemeClr val="bg1"/>
                </a:solidFill>
                <a:latin typeface="黑体" panose="02010609060101010101" charset="-122"/>
                <a:cs typeface="黑体" panose="02010609060101010101" charset="-122"/>
              </a:rPr>
              <a:t>例子</a:t>
            </a:r>
            <a:endParaRPr dirty="0">
              <a:solidFill>
                <a:schemeClr val="bg1"/>
              </a:solidFill>
              <a:latin typeface="黑体" panose="02010609060101010101" charset="-122"/>
              <a:cs typeface="黑体" panose="02010609060101010101"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66115" y="3947286"/>
            <a:ext cx="2147570" cy="239395"/>
          </a:xfrm>
          <a:prstGeom prst="rect">
            <a:avLst/>
          </a:prstGeom>
        </p:spPr>
        <p:txBody>
          <a:bodyPr vert="horz" wrap="square" lIns="0" tIns="12700" rIns="0" bIns="0" rtlCol="0">
            <a:spAutoFit/>
          </a:bodyPr>
          <a:lstStyle/>
          <a:p>
            <a:pPr marL="75565" indent="-63500">
              <a:lnSpc>
                <a:spcPct val="100000"/>
              </a:lnSpc>
              <a:spcBef>
                <a:spcPts val="100"/>
              </a:spcBef>
              <a:buSzPct val="93000"/>
              <a:buFont typeface="Times New Roman" panose="02020603050405020304"/>
              <a:buChar char="•"/>
              <a:tabLst>
                <a:tab pos="76200" algn="l"/>
              </a:tabLst>
            </a:pPr>
            <a:r>
              <a:rPr sz="1400" b="1" spc="-5" dirty="0">
                <a:solidFill>
                  <a:srgbClr val="FF0000"/>
                </a:solidFill>
                <a:latin typeface="Times New Roman" panose="02020603050405020304"/>
                <a:cs typeface="Times New Roman" panose="02020603050405020304"/>
              </a:rPr>
              <a:t>DIV</a:t>
            </a:r>
            <a:r>
              <a:rPr sz="1400" b="1" spc="5" dirty="0">
                <a:solidFill>
                  <a:srgbClr val="FF0000"/>
                </a:solidFill>
                <a:latin typeface="宋体" panose="02010600030101010101" pitchFamily="2" charset="-122"/>
                <a:cs typeface="宋体" panose="02010600030101010101" pitchFamily="2" charset="-122"/>
              </a:rPr>
              <a:t>发射</a:t>
            </a:r>
            <a:r>
              <a:rPr sz="1400" b="1" spc="-5" dirty="0">
                <a:solidFill>
                  <a:srgbClr val="FF0000"/>
                </a:solidFill>
                <a:latin typeface="宋体" panose="02010600030101010101" pitchFamily="2" charset="-122"/>
                <a:cs typeface="宋体" panose="02010600030101010101" pitchFamily="2" charset="-122"/>
              </a:rPr>
              <a:t>，</a:t>
            </a:r>
            <a:r>
              <a:rPr sz="1400" b="1" spc="-5" dirty="0">
                <a:solidFill>
                  <a:srgbClr val="FF0000"/>
                </a:solidFill>
                <a:latin typeface="Times New Roman" panose="02020603050405020304"/>
                <a:cs typeface="Times New Roman" panose="02020603050405020304"/>
              </a:rPr>
              <a:t>F1,</a:t>
            </a:r>
            <a:r>
              <a:rPr sz="1400" b="1" spc="-80" dirty="0">
                <a:solidFill>
                  <a:srgbClr val="FF0000"/>
                </a:solidFill>
                <a:latin typeface="Times New Roman" panose="02020603050405020304"/>
                <a:cs typeface="Times New Roman" panose="02020603050405020304"/>
              </a:rPr>
              <a:t> </a:t>
            </a:r>
            <a:r>
              <a:rPr sz="1400" b="1" spc="-5" dirty="0">
                <a:solidFill>
                  <a:srgbClr val="FF0000"/>
                </a:solidFill>
                <a:latin typeface="Times New Roman" panose="02020603050405020304"/>
                <a:cs typeface="Times New Roman" panose="02020603050405020304"/>
              </a:rPr>
              <a:t>F2</a:t>
            </a:r>
            <a:r>
              <a:rPr sz="1400" b="1" spc="5" dirty="0">
                <a:solidFill>
                  <a:srgbClr val="FF0000"/>
                </a:solidFill>
                <a:latin typeface="宋体" panose="02010600030101010101" pitchFamily="2" charset="-122"/>
                <a:cs typeface="宋体" panose="02010600030101010101" pitchFamily="2" charset="-122"/>
              </a:rPr>
              <a:t>都</a:t>
            </a:r>
            <a:r>
              <a:rPr sz="1400" b="1" spc="-5" dirty="0">
                <a:solidFill>
                  <a:srgbClr val="FF0000"/>
                </a:solidFill>
                <a:latin typeface="宋体" panose="02010600030101010101" pitchFamily="2" charset="-122"/>
                <a:cs typeface="宋体" panose="02010600030101010101" pitchFamily="2" charset="-122"/>
              </a:rPr>
              <a:t>准备好</a:t>
            </a:r>
            <a:endParaRPr sz="1400">
              <a:latin typeface="宋体" panose="02010600030101010101" pitchFamily="2" charset="-122"/>
              <a:cs typeface="宋体" panose="02010600030101010101" pitchFamily="2" charset="-122"/>
            </a:endParaRPr>
          </a:p>
        </p:txBody>
      </p:sp>
      <p:graphicFrame>
        <p:nvGraphicFramePr>
          <p:cNvPr id="3" name="object 3"/>
          <p:cNvGraphicFramePr>
            <a:graphicFrameLocks noGrp="1"/>
          </p:cNvGraphicFramePr>
          <p:nvPr/>
        </p:nvGraphicFramePr>
        <p:xfrm>
          <a:off x="4714166" y="4632309"/>
          <a:ext cx="1460499" cy="1172101"/>
        </p:xfrm>
        <a:graphic>
          <a:graphicData uri="http://schemas.openxmlformats.org/drawingml/2006/table">
            <a:tbl>
              <a:tblPr firstRow="1" bandRow="1">
                <a:tableStyleId>{2D5ABB26-0587-4C30-8999-92F81FD0307C}</a:tableStyleId>
              </a:tblPr>
              <a:tblGrid>
                <a:gridCol w="376555"/>
                <a:gridCol w="365125"/>
                <a:gridCol w="365125"/>
                <a:gridCol w="353694"/>
              </a:tblGrid>
              <a:tr h="198480">
                <a:tc>
                  <a:txBody>
                    <a:bodyPr/>
                    <a:lstStyle/>
                    <a:p>
                      <a:pPr marR="26670" algn="r">
                        <a:lnSpc>
                          <a:spcPct val="100000"/>
                        </a:lnSpc>
                        <a:spcBef>
                          <a:spcPts val="140"/>
                        </a:spcBef>
                      </a:pPr>
                      <a:r>
                        <a:rPr sz="900" b="1" spc="175" dirty="0">
                          <a:latin typeface="Courier New" panose="02070309020205020404"/>
                          <a:cs typeface="Courier New" panose="02070309020205020404"/>
                        </a:rPr>
                        <a:t>DI</a:t>
                      </a:r>
                      <a:r>
                        <a:rPr sz="900" b="1" dirty="0">
                          <a:latin typeface="Courier New" panose="02070309020205020404"/>
                          <a:cs typeface="Courier New" panose="02070309020205020404"/>
                        </a:rPr>
                        <a:t>V</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780" marB="0">
                    <a:lnL w="6350">
                      <a:solidFill>
                        <a:srgbClr val="000000"/>
                      </a:solidFill>
                      <a:prstDash val="solid"/>
                    </a:lnL>
                    <a:lnT w="6350">
                      <a:solidFill>
                        <a:srgbClr val="000000"/>
                      </a:solidFill>
                      <a:prstDash val="solid"/>
                    </a:lnT>
                    <a:lnB w="6350">
                      <a:solidFill>
                        <a:srgbClr val="000000"/>
                      </a:solidFill>
                      <a:prstDash val="solid"/>
                    </a:lnB>
                  </a:tcPr>
                </a:tc>
                <a:tc>
                  <a:txBody>
                    <a:bodyPr/>
                    <a:lstStyle/>
                    <a:p>
                      <a:pPr algn="ctr">
                        <a:lnSpc>
                          <a:spcPct val="100000"/>
                        </a:lnSpc>
                        <a:spcBef>
                          <a:spcPts val="140"/>
                        </a:spcBef>
                      </a:pPr>
                      <a:r>
                        <a:rPr sz="900" b="1" spc="85" dirty="0">
                          <a:solidFill>
                            <a:srgbClr val="FF0000"/>
                          </a:solidFill>
                          <a:latin typeface="Courier New" panose="02070309020205020404"/>
                          <a:cs typeface="Courier New" panose="02070309020205020404"/>
                        </a:rPr>
                        <a:t>F0</a:t>
                      </a:r>
                      <a:r>
                        <a:rPr sz="900" b="1" spc="-390" dirty="0">
                          <a:solidFill>
                            <a:srgbClr val="FF0000"/>
                          </a:solidFill>
                          <a:latin typeface="Courier New" panose="02070309020205020404"/>
                          <a:cs typeface="Courier New" panose="02070309020205020404"/>
                        </a:rPr>
                        <a:t> </a:t>
                      </a:r>
                      <a:r>
                        <a:rPr sz="900" b="1" dirty="0">
                          <a:latin typeface="Courier New" panose="02070309020205020404"/>
                          <a:cs typeface="Courier New" panose="02070309020205020404"/>
                        </a:rPr>
                        <a:t>,</a:t>
                      </a:r>
                      <a:endParaRPr sz="900">
                        <a:latin typeface="Courier New" panose="02070309020205020404"/>
                        <a:cs typeface="Courier New" panose="02070309020205020404"/>
                      </a:endParaRPr>
                    </a:p>
                  </a:txBody>
                  <a:tcPr marL="0" marR="0" marT="17780" marB="0">
                    <a:lnT w="6350">
                      <a:solidFill>
                        <a:srgbClr val="000000"/>
                      </a:solidFill>
                      <a:prstDash val="solid"/>
                    </a:lnT>
                    <a:lnB w="6350">
                      <a:solidFill>
                        <a:srgbClr val="000000"/>
                      </a:solidFill>
                      <a:prstDash val="solid"/>
                    </a:lnB>
                  </a:tcPr>
                </a:tc>
                <a:tc>
                  <a:txBody>
                    <a:bodyPr/>
                    <a:lstStyle/>
                    <a:p>
                      <a:pPr marR="26670" algn="r">
                        <a:lnSpc>
                          <a:spcPct val="100000"/>
                        </a:lnSpc>
                        <a:spcBef>
                          <a:spcPts val="140"/>
                        </a:spcBef>
                      </a:pPr>
                      <a:r>
                        <a:rPr sz="900" b="1" spc="175" dirty="0">
                          <a:latin typeface="Courier New" panose="02070309020205020404"/>
                          <a:cs typeface="Courier New" panose="02070309020205020404"/>
                        </a:rPr>
                        <a:t>F1</a:t>
                      </a:r>
                      <a:r>
                        <a:rPr sz="900" b="1" dirty="0">
                          <a:latin typeface="Courier New" panose="02070309020205020404"/>
                          <a:cs typeface="Courier New" panose="02070309020205020404"/>
                        </a:rPr>
                        <a:t>,</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780" marB="0">
                    <a:lnT w="6350">
                      <a:solidFill>
                        <a:srgbClr val="000000"/>
                      </a:solidFill>
                      <a:prstDash val="solid"/>
                    </a:lnT>
                    <a:lnB w="6350">
                      <a:solidFill>
                        <a:srgbClr val="000000"/>
                      </a:solidFill>
                      <a:prstDash val="solid"/>
                    </a:lnB>
                  </a:tcPr>
                </a:tc>
                <a:tc>
                  <a:txBody>
                    <a:bodyPr/>
                    <a:lstStyle/>
                    <a:p>
                      <a:pPr marL="56515">
                        <a:lnSpc>
                          <a:spcPct val="100000"/>
                        </a:lnSpc>
                        <a:spcBef>
                          <a:spcPts val="140"/>
                        </a:spcBef>
                      </a:pPr>
                      <a:r>
                        <a:rPr sz="900" b="1" spc="85" dirty="0">
                          <a:latin typeface="Courier New" panose="02070309020205020404"/>
                          <a:cs typeface="Courier New" panose="02070309020205020404"/>
                        </a:rPr>
                        <a:t>F2</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780" marB="0">
                    <a:lnR w="6350">
                      <a:solidFill>
                        <a:srgbClr val="000000"/>
                      </a:solidFill>
                      <a:prstDash val="solid"/>
                    </a:lnR>
                    <a:lnT w="6350">
                      <a:solidFill>
                        <a:srgbClr val="000000"/>
                      </a:solidFill>
                      <a:prstDash val="solid"/>
                    </a:lnT>
                    <a:lnB w="6350">
                      <a:solidFill>
                        <a:srgbClr val="000000"/>
                      </a:solidFill>
                      <a:prstDash val="solid"/>
                    </a:lnB>
                  </a:tcPr>
                </a:tc>
              </a:tr>
              <a:tr h="198060">
                <a:tc>
                  <a:txBody>
                    <a:bodyPr/>
                    <a:lstStyle/>
                    <a:p>
                      <a:pPr marR="26670" algn="r">
                        <a:lnSpc>
                          <a:spcPct val="100000"/>
                        </a:lnSpc>
                        <a:spcBef>
                          <a:spcPts val="140"/>
                        </a:spcBef>
                      </a:pPr>
                      <a:r>
                        <a:rPr sz="900" b="1" spc="175" dirty="0">
                          <a:latin typeface="Courier New" panose="02070309020205020404"/>
                          <a:cs typeface="Courier New" panose="02070309020205020404"/>
                        </a:rPr>
                        <a:t>MU</a:t>
                      </a:r>
                      <a:r>
                        <a:rPr sz="900" b="1" dirty="0">
                          <a:latin typeface="Courier New" panose="02070309020205020404"/>
                          <a:cs typeface="Courier New" panose="02070309020205020404"/>
                        </a:rPr>
                        <a:t>L</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780" marB="0">
                    <a:lnL w="6350">
                      <a:solidFill>
                        <a:srgbClr val="000000"/>
                      </a:solidFill>
                      <a:prstDash val="solid"/>
                    </a:lnL>
                    <a:lnT w="6350">
                      <a:solidFill>
                        <a:srgbClr val="000000"/>
                      </a:solidFill>
                      <a:prstDash val="solid"/>
                    </a:lnT>
                    <a:lnB w="6350">
                      <a:solidFill>
                        <a:srgbClr val="000000"/>
                      </a:solidFill>
                      <a:prstDash val="solid"/>
                    </a:lnB>
                  </a:tcPr>
                </a:tc>
                <a:tc>
                  <a:txBody>
                    <a:bodyPr/>
                    <a:lstStyle/>
                    <a:p>
                      <a:pPr marL="22225" algn="ctr">
                        <a:lnSpc>
                          <a:spcPct val="100000"/>
                        </a:lnSpc>
                        <a:spcBef>
                          <a:spcPts val="140"/>
                        </a:spcBef>
                      </a:pPr>
                      <a:r>
                        <a:rPr sz="900" b="1" spc="114" dirty="0">
                          <a:latin typeface="Courier New" panose="02070309020205020404"/>
                          <a:cs typeface="Courier New" panose="02070309020205020404"/>
                        </a:rPr>
                        <a:t>F3,</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780" marB="0">
                    <a:lnT w="6350">
                      <a:solidFill>
                        <a:srgbClr val="000000"/>
                      </a:solidFill>
                      <a:prstDash val="solid"/>
                    </a:lnT>
                    <a:lnB w="6350">
                      <a:solidFill>
                        <a:srgbClr val="000000"/>
                      </a:solidFill>
                      <a:prstDash val="solid"/>
                    </a:lnB>
                  </a:tcPr>
                </a:tc>
                <a:tc>
                  <a:txBody>
                    <a:bodyPr/>
                    <a:lstStyle/>
                    <a:p>
                      <a:pPr marR="48895" algn="r">
                        <a:lnSpc>
                          <a:spcPct val="100000"/>
                        </a:lnSpc>
                        <a:spcBef>
                          <a:spcPts val="140"/>
                        </a:spcBef>
                      </a:pPr>
                      <a:r>
                        <a:rPr sz="900" b="1" spc="85" dirty="0">
                          <a:solidFill>
                            <a:srgbClr val="FF0000"/>
                          </a:solidFill>
                          <a:latin typeface="Courier New" panose="02070309020205020404"/>
                          <a:cs typeface="Courier New" panose="02070309020205020404"/>
                        </a:rPr>
                        <a:t>F0</a:t>
                      </a:r>
                      <a:r>
                        <a:rPr sz="900" b="1" spc="-455" dirty="0">
                          <a:solidFill>
                            <a:srgbClr val="FF0000"/>
                          </a:solidFill>
                          <a:latin typeface="Courier New" panose="02070309020205020404"/>
                          <a:cs typeface="Courier New" panose="02070309020205020404"/>
                        </a:rPr>
                        <a:t> </a:t>
                      </a:r>
                      <a:r>
                        <a:rPr sz="900" b="1" dirty="0">
                          <a:latin typeface="Courier New" panose="02070309020205020404"/>
                          <a:cs typeface="Courier New" panose="02070309020205020404"/>
                        </a:rPr>
                        <a:t>,</a:t>
                      </a:r>
                      <a:endParaRPr sz="900">
                        <a:latin typeface="Courier New" panose="02070309020205020404"/>
                        <a:cs typeface="Courier New" panose="02070309020205020404"/>
                      </a:endParaRPr>
                    </a:p>
                  </a:txBody>
                  <a:tcPr marL="0" marR="0" marT="17780" marB="0">
                    <a:lnT w="6350">
                      <a:solidFill>
                        <a:srgbClr val="000000"/>
                      </a:solidFill>
                      <a:prstDash val="solid"/>
                    </a:lnT>
                    <a:lnB w="6350">
                      <a:solidFill>
                        <a:srgbClr val="000000"/>
                      </a:solidFill>
                      <a:prstDash val="solid"/>
                    </a:lnB>
                  </a:tcPr>
                </a:tc>
                <a:tc>
                  <a:txBody>
                    <a:bodyPr/>
                    <a:lstStyle/>
                    <a:p>
                      <a:pPr marL="56515">
                        <a:lnSpc>
                          <a:spcPct val="100000"/>
                        </a:lnSpc>
                        <a:spcBef>
                          <a:spcPts val="140"/>
                        </a:spcBef>
                      </a:pPr>
                      <a:r>
                        <a:rPr sz="900" b="1" spc="85" dirty="0">
                          <a:latin typeface="Courier New" panose="02070309020205020404"/>
                          <a:cs typeface="Courier New" panose="02070309020205020404"/>
                        </a:rPr>
                        <a:t>F2</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780" marB="0">
                    <a:lnR w="6350">
                      <a:solidFill>
                        <a:srgbClr val="000000"/>
                      </a:solidFill>
                      <a:prstDash val="solid"/>
                    </a:lnR>
                    <a:lnT w="6350">
                      <a:solidFill>
                        <a:srgbClr val="000000"/>
                      </a:solidFill>
                      <a:prstDash val="solid"/>
                    </a:lnT>
                    <a:lnB w="6350">
                      <a:solidFill>
                        <a:srgbClr val="000000"/>
                      </a:solidFill>
                      <a:prstDash val="solid"/>
                    </a:lnB>
                  </a:tcPr>
                </a:tc>
              </a:tr>
              <a:tr h="198314">
                <a:tc>
                  <a:txBody>
                    <a:bodyPr/>
                    <a:lstStyle/>
                    <a:p>
                      <a:pPr marR="26670" algn="r">
                        <a:lnSpc>
                          <a:spcPct val="100000"/>
                        </a:lnSpc>
                        <a:spcBef>
                          <a:spcPts val="140"/>
                        </a:spcBef>
                      </a:pPr>
                      <a:r>
                        <a:rPr sz="900" b="1" spc="175" dirty="0">
                          <a:latin typeface="Courier New" panose="02070309020205020404"/>
                          <a:cs typeface="Courier New" panose="02070309020205020404"/>
                        </a:rPr>
                        <a:t>AD</a:t>
                      </a:r>
                      <a:r>
                        <a:rPr sz="900" b="1" dirty="0">
                          <a:latin typeface="Courier New" panose="02070309020205020404"/>
                          <a:cs typeface="Courier New" panose="02070309020205020404"/>
                        </a:rPr>
                        <a:t>D</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780" marB="0">
                    <a:lnL w="6350">
                      <a:solidFill>
                        <a:srgbClr val="000000"/>
                      </a:solidFill>
                      <a:prstDash val="solid"/>
                    </a:lnL>
                    <a:lnT w="6350">
                      <a:solidFill>
                        <a:srgbClr val="000000"/>
                      </a:solidFill>
                      <a:prstDash val="solid"/>
                    </a:lnT>
                    <a:lnB w="6350">
                      <a:solidFill>
                        <a:srgbClr val="000000"/>
                      </a:solidFill>
                      <a:prstDash val="solid"/>
                    </a:lnB>
                  </a:tcPr>
                </a:tc>
                <a:tc>
                  <a:txBody>
                    <a:bodyPr/>
                    <a:lstStyle/>
                    <a:p>
                      <a:pPr algn="ctr">
                        <a:lnSpc>
                          <a:spcPct val="100000"/>
                        </a:lnSpc>
                        <a:spcBef>
                          <a:spcPts val="140"/>
                        </a:spcBef>
                      </a:pPr>
                      <a:r>
                        <a:rPr sz="900" b="1" spc="85" dirty="0">
                          <a:solidFill>
                            <a:srgbClr val="FF0000"/>
                          </a:solidFill>
                          <a:latin typeface="Courier New" panose="02070309020205020404"/>
                          <a:cs typeface="Courier New" panose="02070309020205020404"/>
                        </a:rPr>
                        <a:t>F0</a:t>
                      </a:r>
                      <a:r>
                        <a:rPr sz="900" b="1" spc="-390" dirty="0">
                          <a:solidFill>
                            <a:srgbClr val="FF0000"/>
                          </a:solidFill>
                          <a:latin typeface="Courier New" panose="02070309020205020404"/>
                          <a:cs typeface="Courier New" panose="02070309020205020404"/>
                        </a:rPr>
                        <a:t> </a:t>
                      </a:r>
                      <a:r>
                        <a:rPr sz="900" b="1" dirty="0">
                          <a:latin typeface="Courier New" panose="02070309020205020404"/>
                          <a:cs typeface="Courier New" panose="02070309020205020404"/>
                        </a:rPr>
                        <a:t>,</a:t>
                      </a:r>
                      <a:endParaRPr sz="900">
                        <a:latin typeface="Courier New" panose="02070309020205020404"/>
                        <a:cs typeface="Courier New" panose="02070309020205020404"/>
                      </a:endParaRPr>
                    </a:p>
                  </a:txBody>
                  <a:tcPr marL="0" marR="0" marT="17780" marB="0">
                    <a:lnT w="6350">
                      <a:solidFill>
                        <a:srgbClr val="000000"/>
                      </a:solidFill>
                      <a:prstDash val="solid"/>
                    </a:lnT>
                    <a:lnB w="6350">
                      <a:solidFill>
                        <a:srgbClr val="000000"/>
                      </a:solidFill>
                      <a:prstDash val="solid"/>
                    </a:lnB>
                  </a:tcPr>
                </a:tc>
                <a:tc>
                  <a:txBody>
                    <a:bodyPr/>
                    <a:lstStyle/>
                    <a:p>
                      <a:pPr marR="26670" algn="r">
                        <a:lnSpc>
                          <a:spcPct val="100000"/>
                        </a:lnSpc>
                        <a:spcBef>
                          <a:spcPts val="140"/>
                        </a:spcBef>
                      </a:pPr>
                      <a:r>
                        <a:rPr sz="900" b="1" spc="175" dirty="0">
                          <a:latin typeface="Courier New" panose="02070309020205020404"/>
                          <a:cs typeface="Courier New" panose="02070309020205020404"/>
                        </a:rPr>
                        <a:t>F1</a:t>
                      </a:r>
                      <a:r>
                        <a:rPr sz="900" b="1" dirty="0">
                          <a:latin typeface="Courier New" panose="02070309020205020404"/>
                          <a:cs typeface="Courier New" panose="02070309020205020404"/>
                        </a:rPr>
                        <a:t>,</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780" marB="0">
                    <a:lnT w="6350">
                      <a:solidFill>
                        <a:srgbClr val="000000"/>
                      </a:solidFill>
                      <a:prstDash val="solid"/>
                    </a:lnT>
                    <a:lnB w="6350">
                      <a:solidFill>
                        <a:srgbClr val="000000"/>
                      </a:solidFill>
                      <a:prstDash val="solid"/>
                    </a:lnB>
                  </a:tcPr>
                </a:tc>
                <a:tc>
                  <a:txBody>
                    <a:bodyPr/>
                    <a:lstStyle/>
                    <a:p>
                      <a:pPr marL="56515">
                        <a:lnSpc>
                          <a:spcPct val="100000"/>
                        </a:lnSpc>
                        <a:spcBef>
                          <a:spcPts val="140"/>
                        </a:spcBef>
                      </a:pPr>
                      <a:r>
                        <a:rPr sz="900" b="1" spc="85" dirty="0">
                          <a:latin typeface="Courier New" panose="02070309020205020404"/>
                          <a:cs typeface="Courier New" panose="02070309020205020404"/>
                        </a:rPr>
                        <a:t>F2</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780" marB="0">
                    <a:lnR w="6350">
                      <a:solidFill>
                        <a:srgbClr val="000000"/>
                      </a:solidFill>
                      <a:prstDash val="solid"/>
                    </a:lnR>
                    <a:lnT w="6350">
                      <a:solidFill>
                        <a:srgbClr val="000000"/>
                      </a:solidFill>
                      <a:prstDash val="solid"/>
                    </a:lnT>
                    <a:lnB w="6350">
                      <a:solidFill>
                        <a:srgbClr val="000000"/>
                      </a:solidFill>
                      <a:prstDash val="solid"/>
                    </a:lnB>
                  </a:tcPr>
                </a:tc>
              </a:tr>
              <a:tr h="198417">
                <a:tc>
                  <a:txBody>
                    <a:bodyPr/>
                    <a:lstStyle/>
                    <a:p>
                      <a:pPr marR="26670" algn="r">
                        <a:lnSpc>
                          <a:spcPct val="100000"/>
                        </a:lnSpc>
                        <a:spcBef>
                          <a:spcPts val="140"/>
                        </a:spcBef>
                      </a:pPr>
                      <a:r>
                        <a:rPr sz="900" b="1" spc="175" dirty="0">
                          <a:latin typeface="Courier New" panose="02070309020205020404"/>
                          <a:cs typeface="Courier New" panose="02070309020205020404"/>
                        </a:rPr>
                        <a:t>MU</a:t>
                      </a:r>
                      <a:r>
                        <a:rPr sz="900" b="1" dirty="0">
                          <a:latin typeface="Courier New" panose="02070309020205020404"/>
                          <a:cs typeface="Courier New" panose="02070309020205020404"/>
                        </a:rPr>
                        <a:t>L</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780" marB="0">
                    <a:lnL w="6350">
                      <a:solidFill>
                        <a:srgbClr val="000000"/>
                      </a:solidFill>
                      <a:prstDash val="solid"/>
                    </a:lnL>
                    <a:lnT w="6350">
                      <a:solidFill>
                        <a:srgbClr val="000000"/>
                      </a:solidFill>
                      <a:prstDash val="solid"/>
                    </a:lnT>
                    <a:lnB w="6350">
                      <a:solidFill>
                        <a:srgbClr val="000000"/>
                      </a:solidFill>
                      <a:prstDash val="solid"/>
                    </a:lnB>
                  </a:tcPr>
                </a:tc>
                <a:tc>
                  <a:txBody>
                    <a:bodyPr/>
                    <a:lstStyle/>
                    <a:p>
                      <a:pPr marL="22225" algn="ctr">
                        <a:lnSpc>
                          <a:spcPct val="100000"/>
                        </a:lnSpc>
                        <a:spcBef>
                          <a:spcPts val="140"/>
                        </a:spcBef>
                      </a:pPr>
                      <a:r>
                        <a:rPr sz="900" b="1" spc="114" dirty="0">
                          <a:latin typeface="Courier New" panose="02070309020205020404"/>
                          <a:cs typeface="Courier New" panose="02070309020205020404"/>
                        </a:rPr>
                        <a:t>F3,</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780" marB="0">
                    <a:lnT w="6350">
                      <a:solidFill>
                        <a:srgbClr val="000000"/>
                      </a:solidFill>
                      <a:prstDash val="solid"/>
                    </a:lnT>
                    <a:lnB w="6350">
                      <a:solidFill>
                        <a:srgbClr val="000000"/>
                      </a:solidFill>
                      <a:prstDash val="solid"/>
                    </a:lnB>
                  </a:tcPr>
                </a:tc>
                <a:tc>
                  <a:txBody>
                    <a:bodyPr/>
                    <a:lstStyle/>
                    <a:p>
                      <a:pPr marR="48895" algn="r">
                        <a:lnSpc>
                          <a:spcPct val="100000"/>
                        </a:lnSpc>
                        <a:spcBef>
                          <a:spcPts val="140"/>
                        </a:spcBef>
                      </a:pPr>
                      <a:r>
                        <a:rPr sz="900" b="1" spc="85" dirty="0">
                          <a:solidFill>
                            <a:srgbClr val="FF0000"/>
                          </a:solidFill>
                          <a:latin typeface="Courier New" panose="02070309020205020404"/>
                          <a:cs typeface="Courier New" panose="02070309020205020404"/>
                        </a:rPr>
                        <a:t>F0</a:t>
                      </a:r>
                      <a:r>
                        <a:rPr sz="900" b="1" spc="-455" dirty="0">
                          <a:solidFill>
                            <a:srgbClr val="FF0000"/>
                          </a:solidFill>
                          <a:latin typeface="Courier New" panose="02070309020205020404"/>
                          <a:cs typeface="Courier New" panose="02070309020205020404"/>
                        </a:rPr>
                        <a:t> </a:t>
                      </a:r>
                      <a:r>
                        <a:rPr sz="900" b="1" dirty="0">
                          <a:latin typeface="Courier New" panose="02070309020205020404"/>
                          <a:cs typeface="Courier New" panose="02070309020205020404"/>
                        </a:rPr>
                        <a:t>,</a:t>
                      </a:r>
                      <a:endParaRPr sz="900">
                        <a:latin typeface="Courier New" panose="02070309020205020404"/>
                        <a:cs typeface="Courier New" panose="02070309020205020404"/>
                      </a:endParaRPr>
                    </a:p>
                  </a:txBody>
                  <a:tcPr marL="0" marR="0" marT="17780" marB="0">
                    <a:lnT w="6350">
                      <a:solidFill>
                        <a:srgbClr val="000000"/>
                      </a:solidFill>
                      <a:prstDash val="solid"/>
                    </a:lnT>
                    <a:lnB w="6350">
                      <a:solidFill>
                        <a:srgbClr val="000000"/>
                      </a:solidFill>
                      <a:prstDash val="solid"/>
                    </a:lnB>
                  </a:tcPr>
                </a:tc>
                <a:tc>
                  <a:txBody>
                    <a:bodyPr/>
                    <a:lstStyle/>
                    <a:p>
                      <a:pPr marL="56515">
                        <a:lnSpc>
                          <a:spcPct val="100000"/>
                        </a:lnSpc>
                        <a:spcBef>
                          <a:spcPts val="140"/>
                        </a:spcBef>
                      </a:pPr>
                      <a:r>
                        <a:rPr sz="900" b="1" spc="85" dirty="0">
                          <a:latin typeface="Courier New" panose="02070309020205020404"/>
                          <a:cs typeface="Courier New" panose="02070309020205020404"/>
                        </a:rPr>
                        <a:t>F2</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780" marB="0">
                    <a:lnR w="6350">
                      <a:solidFill>
                        <a:srgbClr val="000000"/>
                      </a:solidFill>
                      <a:prstDash val="solid"/>
                    </a:lnR>
                    <a:lnT w="6350">
                      <a:solidFill>
                        <a:srgbClr val="000000"/>
                      </a:solidFill>
                      <a:prstDash val="solid"/>
                    </a:lnT>
                    <a:lnB w="6350">
                      <a:solidFill>
                        <a:srgbClr val="000000"/>
                      </a:solidFill>
                      <a:prstDash val="solid"/>
                    </a:lnB>
                  </a:tcPr>
                </a:tc>
              </a:tr>
              <a:tr h="198104">
                <a:tc gridSpan="4">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hMerge="1">
                  <a:tcPr marL="0" marR="0" marT="0" marB="0"/>
                </a:tc>
                <a:tc hMerge="1">
                  <a:tcPr marL="0" marR="0" marT="0" marB="0"/>
                </a:tc>
              </a:tr>
              <a:tr h="180726">
                <a:tc gridSpan="4">
                  <a:txBody>
                    <a:bodyPr/>
                    <a:lstStyle/>
                    <a:p>
                      <a:pPr>
                        <a:lnSpc>
                          <a:spcPct val="100000"/>
                        </a:lnSpc>
                      </a:pPr>
                      <a:endParaRPr sz="10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hMerge="1">
                  <a:tcPr marL="0" marR="0" marT="0" marB="0"/>
                </a:tc>
                <a:tc hMerge="1">
                  <a:tcPr marL="0" marR="0" marT="0" marB="0"/>
                </a:tc>
              </a:tr>
            </a:tbl>
          </a:graphicData>
        </a:graphic>
      </p:graphicFrame>
      <p:graphicFrame>
        <p:nvGraphicFramePr>
          <p:cNvPr id="4" name="object 4"/>
          <p:cNvGraphicFramePr>
            <a:graphicFrameLocks noGrp="1"/>
          </p:cNvGraphicFramePr>
          <p:nvPr/>
        </p:nvGraphicFramePr>
        <p:xfrm>
          <a:off x="4785733" y="3241693"/>
          <a:ext cx="1478915" cy="788963"/>
        </p:xfrm>
        <a:graphic>
          <a:graphicData uri="http://schemas.openxmlformats.org/drawingml/2006/table">
            <a:tbl>
              <a:tblPr firstRow="1" bandRow="1">
                <a:tableStyleId>{2D5ABB26-0587-4C30-8999-92F81FD0307C}</a:tableStyleId>
              </a:tblPr>
              <a:tblGrid>
                <a:gridCol w="336550"/>
                <a:gridCol w="1142365"/>
              </a:tblGrid>
              <a:tr h="197418">
                <a:tc>
                  <a:txBody>
                    <a:bodyPr/>
                    <a:lstStyle/>
                    <a:p>
                      <a:pPr marR="12065" algn="ctr">
                        <a:lnSpc>
                          <a:spcPct val="100000"/>
                        </a:lnSpc>
                        <a:spcBef>
                          <a:spcPts val="255"/>
                        </a:spcBef>
                      </a:pPr>
                      <a:r>
                        <a:rPr sz="900" b="1" dirty="0">
                          <a:solidFill>
                            <a:srgbClr val="FF0000"/>
                          </a:solidFill>
                          <a:latin typeface="Times New Roman" panose="02020603050405020304"/>
                          <a:cs typeface="Times New Roman" panose="02020603050405020304"/>
                        </a:rPr>
                        <a:t>3</a:t>
                      </a:r>
                      <a:endParaRPr sz="900">
                        <a:latin typeface="Times New Roman" panose="02020603050405020304"/>
                        <a:cs typeface="Times New Roman" panose="02020603050405020304"/>
                      </a:endParaRPr>
                    </a:p>
                  </a:txBody>
                  <a:tcPr marL="0" marR="0" marT="3238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ct val="100000"/>
                        </a:lnSpc>
                        <a:spcBef>
                          <a:spcPts val="255"/>
                        </a:spcBef>
                      </a:pPr>
                      <a:r>
                        <a:rPr sz="900" b="1" dirty="0">
                          <a:latin typeface="Times New Roman" panose="02020603050405020304"/>
                          <a:cs typeface="Times New Roman" panose="02020603050405020304"/>
                        </a:rPr>
                        <a:t>1</a:t>
                      </a:r>
                      <a:r>
                        <a:rPr sz="900" b="1" spc="-85" dirty="0">
                          <a:latin typeface="Times New Roman" panose="02020603050405020304"/>
                          <a:cs typeface="Times New Roman" panose="02020603050405020304"/>
                        </a:rPr>
                        <a:t> </a:t>
                      </a:r>
                      <a:r>
                        <a:rPr sz="900" b="1" spc="35" dirty="0">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3238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7006">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ct val="100000"/>
                        </a:lnSpc>
                        <a:spcBef>
                          <a:spcPts val="250"/>
                        </a:spcBef>
                      </a:pPr>
                      <a:r>
                        <a:rPr sz="900" b="1" dirty="0">
                          <a:latin typeface="Times New Roman" panose="02020603050405020304"/>
                          <a:cs typeface="Times New Roman" panose="02020603050405020304"/>
                        </a:rPr>
                        <a:t>1</a:t>
                      </a:r>
                      <a:r>
                        <a:rPr sz="900" b="1" spc="-85" dirty="0">
                          <a:latin typeface="Times New Roman" panose="02020603050405020304"/>
                          <a:cs typeface="Times New Roman" panose="02020603050405020304"/>
                        </a:rPr>
                        <a:t> </a:t>
                      </a:r>
                      <a:r>
                        <a:rPr sz="900" b="1" spc="35" dirty="0">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317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7431">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ct val="100000"/>
                        </a:lnSpc>
                        <a:spcBef>
                          <a:spcPts val="255"/>
                        </a:spcBef>
                      </a:pPr>
                      <a:r>
                        <a:rPr sz="900" b="1" dirty="0">
                          <a:latin typeface="Times New Roman" panose="02020603050405020304"/>
                          <a:cs typeface="Times New Roman" panose="02020603050405020304"/>
                        </a:rPr>
                        <a:t>1</a:t>
                      </a:r>
                      <a:r>
                        <a:rPr sz="900" b="1" spc="-85" dirty="0">
                          <a:latin typeface="Times New Roman" panose="02020603050405020304"/>
                          <a:cs typeface="Times New Roman" panose="02020603050405020304"/>
                        </a:rPr>
                        <a:t> </a:t>
                      </a:r>
                      <a:r>
                        <a:rPr sz="900" b="1" spc="35" dirty="0">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3238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7108">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ct val="100000"/>
                        </a:lnSpc>
                        <a:spcBef>
                          <a:spcPts val="250"/>
                        </a:spcBef>
                      </a:pPr>
                      <a:r>
                        <a:rPr sz="900" b="1" dirty="0">
                          <a:latin typeface="Times New Roman" panose="02020603050405020304"/>
                          <a:cs typeface="Times New Roman" panose="02020603050405020304"/>
                        </a:rPr>
                        <a:t>1</a:t>
                      </a:r>
                      <a:r>
                        <a:rPr sz="900" b="1" spc="-85" dirty="0">
                          <a:latin typeface="Times New Roman" panose="02020603050405020304"/>
                          <a:cs typeface="Times New Roman" panose="02020603050405020304"/>
                        </a:rPr>
                        <a:t> </a:t>
                      </a:r>
                      <a:r>
                        <a:rPr sz="900" b="1" spc="35" dirty="0">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317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5" name="object 5"/>
          <p:cNvSpPr txBox="1"/>
          <p:nvPr/>
        </p:nvSpPr>
        <p:spPr>
          <a:xfrm>
            <a:off x="4630825" y="3204163"/>
            <a:ext cx="83185" cy="814069"/>
          </a:xfrm>
          <a:prstGeom prst="rect">
            <a:avLst/>
          </a:prstGeom>
        </p:spPr>
        <p:txBody>
          <a:bodyPr vert="horz" wrap="square" lIns="0" tIns="72390" rIns="0" bIns="0" rtlCol="0">
            <a:spAutoFit/>
          </a:bodyPr>
          <a:lstStyle/>
          <a:p>
            <a:pPr marL="12700">
              <a:lnSpc>
                <a:spcPct val="100000"/>
              </a:lnSpc>
              <a:spcBef>
                <a:spcPts val="570"/>
              </a:spcBef>
            </a:pPr>
            <a:r>
              <a:rPr sz="900" b="1" dirty="0">
                <a:latin typeface="Times New Roman" panose="02020603050405020304"/>
                <a:cs typeface="Times New Roman" panose="02020603050405020304"/>
              </a:rPr>
              <a:t>0</a:t>
            </a:r>
            <a:endParaRPr sz="900">
              <a:latin typeface="Times New Roman" panose="02020603050405020304"/>
              <a:cs typeface="Times New Roman" panose="02020603050405020304"/>
            </a:endParaRPr>
          </a:p>
          <a:p>
            <a:pPr marL="12700">
              <a:lnSpc>
                <a:spcPct val="100000"/>
              </a:lnSpc>
              <a:spcBef>
                <a:spcPts val="470"/>
              </a:spcBef>
            </a:pPr>
            <a:r>
              <a:rPr sz="900" b="1" dirty="0">
                <a:latin typeface="Times New Roman" panose="02020603050405020304"/>
                <a:cs typeface="Times New Roman" panose="02020603050405020304"/>
              </a:rPr>
              <a:t>1</a:t>
            </a:r>
            <a:endParaRPr sz="900">
              <a:latin typeface="Times New Roman" panose="02020603050405020304"/>
              <a:cs typeface="Times New Roman" panose="02020603050405020304"/>
            </a:endParaRPr>
          </a:p>
          <a:p>
            <a:pPr marL="12700">
              <a:lnSpc>
                <a:spcPct val="100000"/>
              </a:lnSpc>
              <a:spcBef>
                <a:spcPts val="475"/>
              </a:spcBef>
            </a:pPr>
            <a:r>
              <a:rPr sz="900" b="1" dirty="0">
                <a:latin typeface="Times New Roman" panose="02020603050405020304"/>
                <a:cs typeface="Times New Roman" panose="02020603050405020304"/>
              </a:rPr>
              <a:t>2</a:t>
            </a:r>
            <a:endParaRPr sz="900">
              <a:latin typeface="Times New Roman" panose="02020603050405020304"/>
              <a:cs typeface="Times New Roman" panose="02020603050405020304"/>
            </a:endParaRPr>
          </a:p>
          <a:p>
            <a:pPr marL="12700">
              <a:lnSpc>
                <a:spcPct val="100000"/>
              </a:lnSpc>
              <a:spcBef>
                <a:spcPts val="470"/>
              </a:spcBef>
            </a:pPr>
            <a:r>
              <a:rPr sz="900" b="1" dirty="0">
                <a:latin typeface="Times New Roman" panose="02020603050405020304"/>
                <a:cs typeface="Times New Roman" panose="02020603050405020304"/>
              </a:rPr>
              <a:t>3</a:t>
            </a:r>
            <a:endParaRPr sz="900">
              <a:latin typeface="Times New Roman" panose="02020603050405020304"/>
              <a:cs typeface="Times New Roman" panose="02020603050405020304"/>
            </a:endParaRPr>
          </a:p>
        </p:txBody>
      </p:sp>
      <p:sp>
        <p:nvSpPr>
          <p:cNvPr id="6" name="object 6"/>
          <p:cNvSpPr/>
          <p:nvPr/>
        </p:nvSpPr>
        <p:spPr>
          <a:xfrm>
            <a:off x="4841875" y="1471675"/>
            <a:ext cx="76200" cy="335280"/>
          </a:xfrm>
          <a:custGeom>
            <a:avLst/>
            <a:gdLst/>
            <a:ahLst/>
            <a:cxnLst/>
            <a:rect l="l" t="t" r="r" b="b"/>
            <a:pathLst>
              <a:path w="76200" h="335280">
                <a:moveTo>
                  <a:pt x="44450" y="63500"/>
                </a:moveTo>
                <a:lnTo>
                  <a:pt x="31750" y="63500"/>
                </a:lnTo>
                <a:lnTo>
                  <a:pt x="31750" y="334899"/>
                </a:lnTo>
                <a:lnTo>
                  <a:pt x="44450" y="334899"/>
                </a:lnTo>
                <a:lnTo>
                  <a:pt x="44450" y="63500"/>
                </a:lnTo>
                <a:close/>
              </a:path>
              <a:path w="76200" h="335280">
                <a:moveTo>
                  <a:pt x="38100" y="0"/>
                </a:moveTo>
                <a:lnTo>
                  <a:pt x="0" y="76200"/>
                </a:lnTo>
                <a:lnTo>
                  <a:pt x="31750" y="76200"/>
                </a:lnTo>
                <a:lnTo>
                  <a:pt x="31750" y="63500"/>
                </a:lnTo>
                <a:lnTo>
                  <a:pt x="69850" y="63500"/>
                </a:lnTo>
                <a:lnTo>
                  <a:pt x="38100" y="0"/>
                </a:lnTo>
                <a:close/>
              </a:path>
              <a:path w="76200" h="335280">
                <a:moveTo>
                  <a:pt x="69850" y="63500"/>
                </a:moveTo>
                <a:lnTo>
                  <a:pt x="44450" y="63500"/>
                </a:lnTo>
                <a:lnTo>
                  <a:pt x="44450" y="76200"/>
                </a:lnTo>
                <a:lnTo>
                  <a:pt x="76200" y="76200"/>
                </a:lnTo>
                <a:lnTo>
                  <a:pt x="69850" y="63500"/>
                </a:lnTo>
                <a:close/>
              </a:path>
            </a:pathLst>
          </a:custGeom>
          <a:solidFill>
            <a:srgbClr val="000000"/>
          </a:solidFill>
        </p:spPr>
        <p:txBody>
          <a:bodyPr wrap="square" lIns="0" tIns="0" rIns="0" bIns="0" rtlCol="0"/>
          <a:lstStyle/>
          <a:p/>
        </p:txBody>
      </p:sp>
      <p:sp>
        <p:nvSpPr>
          <p:cNvPr id="7" name="object 7"/>
          <p:cNvSpPr/>
          <p:nvPr/>
        </p:nvSpPr>
        <p:spPr>
          <a:xfrm>
            <a:off x="5502275" y="1471675"/>
            <a:ext cx="76200" cy="335280"/>
          </a:xfrm>
          <a:custGeom>
            <a:avLst/>
            <a:gdLst/>
            <a:ahLst/>
            <a:cxnLst/>
            <a:rect l="l" t="t" r="r" b="b"/>
            <a:pathLst>
              <a:path w="76200" h="335280">
                <a:moveTo>
                  <a:pt x="44450" y="63500"/>
                </a:moveTo>
                <a:lnTo>
                  <a:pt x="31750" y="63500"/>
                </a:lnTo>
                <a:lnTo>
                  <a:pt x="31750" y="334899"/>
                </a:lnTo>
                <a:lnTo>
                  <a:pt x="44450" y="334899"/>
                </a:lnTo>
                <a:lnTo>
                  <a:pt x="44450" y="63500"/>
                </a:lnTo>
                <a:close/>
              </a:path>
              <a:path w="76200" h="335280">
                <a:moveTo>
                  <a:pt x="38100" y="0"/>
                </a:moveTo>
                <a:lnTo>
                  <a:pt x="0" y="76200"/>
                </a:lnTo>
                <a:lnTo>
                  <a:pt x="31750" y="76200"/>
                </a:lnTo>
                <a:lnTo>
                  <a:pt x="31750" y="63500"/>
                </a:lnTo>
                <a:lnTo>
                  <a:pt x="69850" y="63500"/>
                </a:lnTo>
                <a:lnTo>
                  <a:pt x="38100" y="0"/>
                </a:lnTo>
                <a:close/>
              </a:path>
              <a:path w="76200" h="335280">
                <a:moveTo>
                  <a:pt x="69850" y="63500"/>
                </a:moveTo>
                <a:lnTo>
                  <a:pt x="44450" y="63500"/>
                </a:lnTo>
                <a:lnTo>
                  <a:pt x="44450" y="76200"/>
                </a:lnTo>
                <a:lnTo>
                  <a:pt x="76200" y="76200"/>
                </a:lnTo>
                <a:lnTo>
                  <a:pt x="69850" y="63500"/>
                </a:lnTo>
                <a:close/>
              </a:path>
            </a:pathLst>
          </a:custGeom>
          <a:solidFill>
            <a:srgbClr val="000000"/>
          </a:solidFill>
        </p:spPr>
        <p:txBody>
          <a:bodyPr wrap="square" lIns="0" tIns="0" rIns="0" bIns="0" rtlCol="0"/>
          <a:lstStyle/>
          <a:p/>
        </p:txBody>
      </p:sp>
      <p:sp>
        <p:nvSpPr>
          <p:cNvPr id="8" name="object 8"/>
          <p:cNvSpPr/>
          <p:nvPr/>
        </p:nvSpPr>
        <p:spPr>
          <a:xfrm>
            <a:off x="7064375" y="1458975"/>
            <a:ext cx="76200" cy="335280"/>
          </a:xfrm>
          <a:custGeom>
            <a:avLst/>
            <a:gdLst/>
            <a:ahLst/>
            <a:cxnLst/>
            <a:rect l="l" t="t" r="r" b="b"/>
            <a:pathLst>
              <a:path w="76200" h="335280">
                <a:moveTo>
                  <a:pt x="44450" y="63500"/>
                </a:moveTo>
                <a:lnTo>
                  <a:pt x="31750" y="63500"/>
                </a:lnTo>
                <a:lnTo>
                  <a:pt x="31750" y="334899"/>
                </a:lnTo>
                <a:lnTo>
                  <a:pt x="44450" y="334899"/>
                </a:lnTo>
                <a:lnTo>
                  <a:pt x="44450" y="63500"/>
                </a:lnTo>
                <a:close/>
              </a:path>
              <a:path w="76200" h="335280">
                <a:moveTo>
                  <a:pt x="38100" y="0"/>
                </a:moveTo>
                <a:lnTo>
                  <a:pt x="0" y="76200"/>
                </a:lnTo>
                <a:lnTo>
                  <a:pt x="31750" y="76200"/>
                </a:lnTo>
                <a:lnTo>
                  <a:pt x="31750" y="63500"/>
                </a:lnTo>
                <a:lnTo>
                  <a:pt x="69850" y="63500"/>
                </a:lnTo>
                <a:lnTo>
                  <a:pt x="38100" y="0"/>
                </a:lnTo>
                <a:close/>
              </a:path>
              <a:path w="76200" h="335280">
                <a:moveTo>
                  <a:pt x="69850" y="63500"/>
                </a:moveTo>
                <a:lnTo>
                  <a:pt x="44450" y="63500"/>
                </a:lnTo>
                <a:lnTo>
                  <a:pt x="44450" y="76200"/>
                </a:lnTo>
                <a:lnTo>
                  <a:pt x="76200" y="76200"/>
                </a:lnTo>
                <a:lnTo>
                  <a:pt x="69850" y="63500"/>
                </a:lnTo>
                <a:close/>
              </a:path>
            </a:pathLst>
          </a:custGeom>
          <a:solidFill>
            <a:srgbClr val="000000"/>
          </a:solidFill>
        </p:spPr>
        <p:txBody>
          <a:bodyPr wrap="square" lIns="0" tIns="0" rIns="0" bIns="0" rtlCol="0"/>
          <a:lstStyle/>
          <a:p/>
        </p:txBody>
      </p:sp>
      <p:sp>
        <p:nvSpPr>
          <p:cNvPr id="9" name="object 9"/>
          <p:cNvSpPr/>
          <p:nvPr/>
        </p:nvSpPr>
        <p:spPr>
          <a:xfrm>
            <a:off x="7775575" y="1446149"/>
            <a:ext cx="76200" cy="335280"/>
          </a:xfrm>
          <a:custGeom>
            <a:avLst/>
            <a:gdLst/>
            <a:ahLst/>
            <a:cxnLst/>
            <a:rect l="l" t="t" r="r" b="b"/>
            <a:pathLst>
              <a:path w="76200" h="335280">
                <a:moveTo>
                  <a:pt x="31750" y="76252"/>
                </a:moveTo>
                <a:lnTo>
                  <a:pt x="31750" y="335025"/>
                </a:lnTo>
                <a:lnTo>
                  <a:pt x="44450" y="335025"/>
                </a:lnTo>
                <a:lnTo>
                  <a:pt x="44450" y="76274"/>
                </a:lnTo>
                <a:lnTo>
                  <a:pt x="31750" y="76252"/>
                </a:lnTo>
                <a:close/>
              </a:path>
              <a:path w="76200" h="335280">
                <a:moveTo>
                  <a:pt x="69860" y="63626"/>
                </a:moveTo>
                <a:lnTo>
                  <a:pt x="44450" y="63626"/>
                </a:lnTo>
                <a:lnTo>
                  <a:pt x="44450" y="76274"/>
                </a:lnTo>
                <a:lnTo>
                  <a:pt x="76200" y="76326"/>
                </a:lnTo>
                <a:lnTo>
                  <a:pt x="69860" y="63626"/>
                </a:lnTo>
                <a:close/>
              </a:path>
              <a:path w="76200" h="335280">
                <a:moveTo>
                  <a:pt x="44450" y="63626"/>
                </a:moveTo>
                <a:lnTo>
                  <a:pt x="31750" y="63626"/>
                </a:lnTo>
                <a:lnTo>
                  <a:pt x="31750" y="76252"/>
                </a:lnTo>
                <a:lnTo>
                  <a:pt x="44450" y="76274"/>
                </a:lnTo>
                <a:lnTo>
                  <a:pt x="44450" y="63626"/>
                </a:lnTo>
                <a:close/>
              </a:path>
              <a:path w="76200" h="335280">
                <a:moveTo>
                  <a:pt x="38100" y="0"/>
                </a:moveTo>
                <a:lnTo>
                  <a:pt x="0" y="76200"/>
                </a:lnTo>
                <a:lnTo>
                  <a:pt x="31750" y="76252"/>
                </a:lnTo>
                <a:lnTo>
                  <a:pt x="31750" y="63626"/>
                </a:lnTo>
                <a:lnTo>
                  <a:pt x="69860" y="63626"/>
                </a:lnTo>
                <a:lnTo>
                  <a:pt x="38100" y="0"/>
                </a:lnTo>
                <a:close/>
              </a:path>
            </a:pathLst>
          </a:custGeom>
          <a:solidFill>
            <a:srgbClr val="000000"/>
          </a:solidFill>
        </p:spPr>
        <p:txBody>
          <a:bodyPr wrap="square" lIns="0" tIns="0" rIns="0" bIns="0" rtlCol="0"/>
          <a:lstStyle/>
          <a:p/>
        </p:txBody>
      </p:sp>
      <p:sp>
        <p:nvSpPr>
          <p:cNvPr id="10" name="object 10"/>
          <p:cNvSpPr/>
          <p:nvPr/>
        </p:nvSpPr>
        <p:spPr>
          <a:xfrm>
            <a:off x="5402198" y="4014723"/>
            <a:ext cx="76200" cy="617855"/>
          </a:xfrm>
          <a:custGeom>
            <a:avLst/>
            <a:gdLst/>
            <a:ahLst/>
            <a:cxnLst/>
            <a:rect l="l" t="t" r="r" b="b"/>
            <a:pathLst>
              <a:path w="76200" h="617854">
                <a:moveTo>
                  <a:pt x="47625" y="63500"/>
                </a:moveTo>
                <a:lnTo>
                  <a:pt x="28575" y="63500"/>
                </a:lnTo>
                <a:lnTo>
                  <a:pt x="28575" y="617601"/>
                </a:lnTo>
                <a:lnTo>
                  <a:pt x="47625" y="617601"/>
                </a:lnTo>
                <a:lnTo>
                  <a:pt x="47625" y="63500"/>
                </a:lnTo>
                <a:close/>
              </a:path>
              <a:path w="76200" h="617854">
                <a:moveTo>
                  <a:pt x="38100" y="0"/>
                </a:moveTo>
                <a:lnTo>
                  <a:pt x="0" y="76200"/>
                </a:lnTo>
                <a:lnTo>
                  <a:pt x="28575" y="76200"/>
                </a:lnTo>
                <a:lnTo>
                  <a:pt x="28575" y="63500"/>
                </a:lnTo>
                <a:lnTo>
                  <a:pt x="69850" y="63500"/>
                </a:lnTo>
                <a:lnTo>
                  <a:pt x="38100" y="0"/>
                </a:lnTo>
                <a:close/>
              </a:path>
              <a:path w="76200" h="617854">
                <a:moveTo>
                  <a:pt x="69850" y="63500"/>
                </a:moveTo>
                <a:lnTo>
                  <a:pt x="47625" y="63500"/>
                </a:lnTo>
                <a:lnTo>
                  <a:pt x="47625" y="76200"/>
                </a:lnTo>
                <a:lnTo>
                  <a:pt x="76200" y="76200"/>
                </a:lnTo>
                <a:lnTo>
                  <a:pt x="69850" y="63500"/>
                </a:lnTo>
                <a:close/>
              </a:path>
            </a:pathLst>
          </a:custGeom>
          <a:solidFill>
            <a:srgbClr val="000000"/>
          </a:solidFill>
        </p:spPr>
        <p:txBody>
          <a:bodyPr wrap="square" lIns="0" tIns="0" rIns="0" bIns="0" rtlCol="0"/>
          <a:lstStyle/>
          <a:p/>
        </p:txBody>
      </p:sp>
      <p:sp>
        <p:nvSpPr>
          <p:cNvPr id="11" name="object 11"/>
          <p:cNvSpPr/>
          <p:nvPr/>
        </p:nvSpPr>
        <p:spPr>
          <a:xfrm>
            <a:off x="5145023" y="2400300"/>
            <a:ext cx="76200" cy="247650"/>
          </a:xfrm>
          <a:prstGeom prst="rect">
            <a:avLst/>
          </a:prstGeom>
          <a:blipFill>
            <a:blip r:embed="rId1" cstate="print"/>
            <a:stretch>
              <a:fillRect/>
            </a:stretch>
          </a:blipFill>
        </p:spPr>
        <p:txBody>
          <a:bodyPr wrap="square" lIns="0" tIns="0" rIns="0" bIns="0" rtlCol="0"/>
          <a:lstStyle/>
          <a:p/>
        </p:txBody>
      </p:sp>
      <p:sp>
        <p:nvSpPr>
          <p:cNvPr id="12" name="object 12"/>
          <p:cNvSpPr/>
          <p:nvPr/>
        </p:nvSpPr>
        <p:spPr>
          <a:xfrm>
            <a:off x="7389748" y="2392426"/>
            <a:ext cx="76200" cy="260350"/>
          </a:xfrm>
          <a:custGeom>
            <a:avLst/>
            <a:gdLst/>
            <a:ahLst/>
            <a:cxnLst/>
            <a:rect l="l" t="t" r="r" b="b"/>
            <a:pathLst>
              <a:path w="76200" h="260350">
                <a:moveTo>
                  <a:pt x="28575" y="76120"/>
                </a:moveTo>
                <a:lnTo>
                  <a:pt x="28575" y="260350"/>
                </a:lnTo>
                <a:lnTo>
                  <a:pt x="47625" y="260350"/>
                </a:lnTo>
                <a:lnTo>
                  <a:pt x="47625" y="76152"/>
                </a:lnTo>
                <a:lnTo>
                  <a:pt x="28575" y="76120"/>
                </a:lnTo>
                <a:close/>
              </a:path>
              <a:path w="76200" h="260350">
                <a:moveTo>
                  <a:pt x="69786" y="63373"/>
                </a:moveTo>
                <a:lnTo>
                  <a:pt x="47625" y="63373"/>
                </a:lnTo>
                <a:lnTo>
                  <a:pt x="47625" y="76152"/>
                </a:lnTo>
                <a:lnTo>
                  <a:pt x="76200" y="76200"/>
                </a:lnTo>
                <a:lnTo>
                  <a:pt x="69786" y="63373"/>
                </a:lnTo>
                <a:close/>
              </a:path>
              <a:path w="76200" h="260350">
                <a:moveTo>
                  <a:pt x="47625" y="63373"/>
                </a:moveTo>
                <a:lnTo>
                  <a:pt x="28575" y="63373"/>
                </a:lnTo>
                <a:lnTo>
                  <a:pt x="28575" y="76120"/>
                </a:lnTo>
                <a:lnTo>
                  <a:pt x="47625" y="76152"/>
                </a:lnTo>
                <a:lnTo>
                  <a:pt x="47625" y="63373"/>
                </a:lnTo>
                <a:close/>
              </a:path>
              <a:path w="76200" h="260350">
                <a:moveTo>
                  <a:pt x="38100" y="0"/>
                </a:moveTo>
                <a:lnTo>
                  <a:pt x="0" y="76073"/>
                </a:lnTo>
                <a:lnTo>
                  <a:pt x="28575" y="76120"/>
                </a:lnTo>
                <a:lnTo>
                  <a:pt x="28575" y="63373"/>
                </a:lnTo>
                <a:lnTo>
                  <a:pt x="69786" y="63373"/>
                </a:lnTo>
                <a:lnTo>
                  <a:pt x="38100" y="0"/>
                </a:lnTo>
                <a:close/>
              </a:path>
            </a:pathLst>
          </a:custGeom>
          <a:solidFill>
            <a:srgbClr val="000000"/>
          </a:solidFill>
        </p:spPr>
        <p:txBody>
          <a:bodyPr wrap="square" lIns="0" tIns="0" rIns="0" bIns="0" rtlCol="0"/>
          <a:lstStyle/>
          <a:p/>
        </p:txBody>
      </p:sp>
      <p:sp>
        <p:nvSpPr>
          <p:cNvPr id="13" name="object 13"/>
          <p:cNvSpPr/>
          <p:nvPr/>
        </p:nvSpPr>
        <p:spPr>
          <a:xfrm>
            <a:off x="7408798" y="804926"/>
            <a:ext cx="76200" cy="370205"/>
          </a:xfrm>
          <a:custGeom>
            <a:avLst/>
            <a:gdLst/>
            <a:ahLst/>
            <a:cxnLst/>
            <a:rect l="l" t="t" r="r" b="b"/>
            <a:pathLst>
              <a:path w="76200" h="370205">
                <a:moveTo>
                  <a:pt x="47625" y="63500"/>
                </a:moveTo>
                <a:lnTo>
                  <a:pt x="28575" y="63500"/>
                </a:lnTo>
                <a:lnTo>
                  <a:pt x="28575" y="369824"/>
                </a:lnTo>
                <a:lnTo>
                  <a:pt x="47625" y="369824"/>
                </a:lnTo>
                <a:lnTo>
                  <a:pt x="47625" y="63500"/>
                </a:lnTo>
                <a:close/>
              </a:path>
              <a:path w="76200" h="370205">
                <a:moveTo>
                  <a:pt x="38100" y="0"/>
                </a:moveTo>
                <a:lnTo>
                  <a:pt x="0" y="76200"/>
                </a:lnTo>
                <a:lnTo>
                  <a:pt x="28575" y="76200"/>
                </a:lnTo>
                <a:lnTo>
                  <a:pt x="28575" y="63500"/>
                </a:lnTo>
                <a:lnTo>
                  <a:pt x="69850" y="63500"/>
                </a:lnTo>
                <a:lnTo>
                  <a:pt x="38100" y="0"/>
                </a:lnTo>
                <a:close/>
              </a:path>
              <a:path w="76200" h="370205">
                <a:moveTo>
                  <a:pt x="69850" y="63500"/>
                </a:moveTo>
                <a:lnTo>
                  <a:pt x="47625" y="63500"/>
                </a:lnTo>
                <a:lnTo>
                  <a:pt x="47625" y="76200"/>
                </a:lnTo>
                <a:lnTo>
                  <a:pt x="76200" y="76200"/>
                </a:lnTo>
                <a:lnTo>
                  <a:pt x="69850" y="63500"/>
                </a:lnTo>
                <a:close/>
              </a:path>
            </a:pathLst>
          </a:custGeom>
          <a:solidFill>
            <a:srgbClr val="FF0000"/>
          </a:solidFill>
        </p:spPr>
        <p:txBody>
          <a:bodyPr wrap="square" lIns="0" tIns="0" rIns="0" bIns="0" rtlCol="0"/>
          <a:lstStyle/>
          <a:p/>
        </p:txBody>
      </p:sp>
      <p:sp>
        <p:nvSpPr>
          <p:cNvPr id="14" name="object 14"/>
          <p:cNvSpPr/>
          <p:nvPr/>
        </p:nvSpPr>
        <p:spPr>
          <a:xfrm>
            <a:off x="5210175" y="822325"/>
            <a:ext cx="76200" cy="370205"/>
          </a:xfrm>
          <a:custGeom>
            <a:avLst/>
            <a:gdLst/>
            <a:ahLst/>
            <a:cxnLst/>
            <a:rect l="l" t="t" r="r" b="b"/>
            <a:pathLst>
              <a:path w="76200" h="370205">
                <a:moveTo>
                  <a:pt x="47625" y="63500"/>
                </a:moveTo>
                <a:lnTo>
                  <a:pt x="28575" y="63500"/>
                </a:lnTo>
                <a:lnTo>
                  <a:pt x="28575" y="369824"/>
                </a:lnTo>
                <a:lnTo>
                  <a:pt x="47625" y="369824"/>
                </a:lnTo>
                <a:lnTo>
                  <a:pt x="47625" y="63500"/>
                </a:lnTo>
                <a:close/>
              </a:path>
              <a:path w="76200" h="370205">
                <a:moveTo>
                  <a:pt x="38100" y="0"/>
                </a:moveTo>
                <a:lnTo>
                  <a:pt x="0" y="76200"/>
                </a:lnTo>
                <a:lnTo>
                  <a:pt x="28575" y="76200"/>
                </a:lnTo>
                <a:lnTo>
                  <a:pt x="28575" y="63500"/>
                </a:lnTo>
                <a:lnTo>
                  <a:pt x="69850" y="63500"/>
                </a:lnTo>
                <a:lnTo>
                  <a:pt x="38100" y="0"/>
                </a:lnTo>
                <a:close/>
              </a:path>
              <a:path w="76200" h="370205">
                <a:moveTo>
                  <a:pt x="69850" y="63500"/>
                </a:moveTo>
                <a:lnTo>
                  <a:pt x="47625" y="63500"/>
                </a:lnTo>
                <a:lnTo>
                  <a:pt x="47625" y="76200"/>
                </a:lnTo>
                <a:lnTo>
                  <a:pt x="76200" y="76200"/>
                </a:lnTo>
                <a:lnTo>
                  <a:pt x="69850" y="63500"/>
                </a:lnTo>
                <a:close/>
              </a:path>
            </a:pathLst>
          </a:custGeom>
          <a:solidFill>
            <a:srgbClr val="000000"/>
          </a:solidFill>
        </p:spPr>
        <p:txBody>
          <a:bodyPr wrap="square" lIns="0" tIns="0" rIns="0" bIns="0" rtlCol="0"/>
          <a:lstStyle/>
          <a:p/>
        </p:txBody>
      </p:sp>
      <p:sp>
        <p:nvSpPr>
          <p:cNvPr id="15" name="object 15"/>
          <p:cNvSpPr/>
          <p:nvPr/>
        </p:nvSpPr>
        <p:spPr>
          <a:xfrm>
            <a:off x="3203575" y="815975"/>
            <a:ext cx="5257800" cy="0"/>
          </a:xfrm>
          <a:custGeom>
            <a:avLst/>
            <a:gdLst/>
            <a:ahLst/>
            <a:cxnLst/>
            <a:rect l="l" t="t" r="r" b="b"/>
            <a:pathLst>
              <a:path w="5257800">
                <a:moveTo>
                  <a:pt x="0" y="0"/>
                </a:moveTo>
                <a:lnTo>
                  <a:pt x="5257800" y="0"/>
                </a:lnTo>
              </a:path>
            </a:pathLst>
          </a:custGeom>
          <a:ln w="19050">
            <a:solidFill>
              <a:srgbClr val="FF0000"/>
            </a:solidFill>
          </a:ln>
        </p:spPr>
        <p:txBody>
          <a:bodyPr wrap="square" lIns="0" tIns="0" rIns="0" bIns="0" rtlCol="0"/>
          <a:lstStyle/>
          <a:p/>
        </p:txBody>
      </p:sp>
      <p:sp>
        <p:nvSpPr>
          <p:cNvPr id="16" name="object 16"/>
          <p:cNvSpPr/>
          <p:nvPr/>
        </p:nvSpPr>
        <p:spPr>
          <a:xfrm>
            <a:off x="4668901" y="2390775"/>
            <a:ext cx="76200" cy="519430"/>
          </a:xfrm>
          <a:custGeom>
            <a:avLst/>
            <a:gdLst/>
            <a:ahLst/>
            <a:cxnLst/>
            <a:rect l="l" t="t" r="r" b="b"/>
            <a:pathLst>
              <a:path w="76200" h="519430">
                <a:moveTo>
                  <a:pt x="47625" y="63500"/>
                </a:moveTo>
                <a:lnTo>
                  <a:pt x="28575" y="63500"/>
                </a:lnTo>
                <a:lnTo>
                  <a:pt x="28448" y="519049"/>
                </a:lnTo>
                <a:lnTo>
                  <a:pt x="47498" y="519049"/>
                </a:lnTo>
                <a:lnTo>
                  <a:pt x="47625" y="63500"/>
                </a:lnTo>
                <a:close/>
              </a:path>
              <a:path w="76200" h="519430">
                <a:moveTo>
                  <a:pt x="38100" y="0"/>
                </a:moveTo>
                <a:lnTo>
                  <a:pt x="0" y="76200"/>
                </a:lnTo>
                <a:lnTo>
                  <a:pt x="28571" y="76200"/>
                </a:lnTo>
                <a:lnTo>
                  <a:pt x="28575" y="63500"/>
                </a:lnTo>
                <a:lnTo>
                  <a:pt x="69850" y="63500"/>
                </a:lnTo>
                <a:lnTo>
                  <a:pt x="38100" y="0"/>
                </a:lnTo>
                <a:close/>
              </a:path>
              <a:path w="76200" h="519430">
                <a:moveTo>
                  <a:pt x="69850" y="63500"/>
                </a:moveTo>
                <a:lnTo>
                  <a:pt x="47625" y="63500"/>
                </a:lnTo>
                <a:lnTo>
                  <a:pt x="47621" y="76200"/>
                </a:lnTo>
                <a:lnTo>
                  <a:pt x="76200" y="76200"/>
                </a:lnTo>
                <a:lnTo>
                  <a:pt x="69850" y="63500"/>
                </a:lnTo>
                <a:close/>
              </a:path>
            </a:pathLst>
          </a:custGeom>
          <a:solidFill>
            <a:srgbClr val="FF0000"/>
          </a:solidFill>
        </p:spPr>
        <p:txBody>
          <a:bodyPr wrap="square" lIns="0" tIns="0" rIns="0" bIns="0" rtlCol="0"/>
          <a:lstStyle/>
          <a:p/>
        </p:txBody>
      </p:sp>
      <p:sp>
        <p:nvSpPr>
          <p:cNvPr id="17" name="object 17"/>
          <p:cNvSpPr/>
          <p:nvPr/>
        </p:nvSpPr>
        <p:spPr>
          <a:xfrm>
            <a:off x="7753350" y="2382773"/>
            <a:ext cx="76200" cy="519430"/>
          </a:xfrm>
          <a:custGeom>
            <a:avLst/>
            <a:gdLst/>
            <a:ahLst/>
            <a:cxnLst/>
            <a:rect l="l" t="t" r="r" b="b"/>
            <a:pathLst>
              <a:path w="76200" h="519430">
                <a:moveTo>
                  <a:pt x="47625" y="63500"/>
                </a:moveTo>
                <a:lnTo>
                  <a:pt x="28575" y="63500"/>
                </a:lnTo>
                <a:lnTo>
                  <a:pt x="28575" y="519175"/>
                </a:lnTo>
                <a:lnTo>
                  <a:pt x="47625" y="519175"/>
                </a:lnTo>
                <a:lnTo>
                  <a:pt x="47625" y="63500"/>
                </a:lnTo>
                <a:close/>
              </a:path>
              <a:path w="76200" h="519430">
                <a:moveTo>
                  <a:pt x="38100" y="0"/>
                </a:moveTo>
                <a:lnTo>
                  <a:pt x="0" y="76200"/>
                </a:lnTo>
                <a:lnTo>
                  <a:pt x="28575" y="76200"/>
                </a:lnTo>
                <a:lnTo>
                  <a:pt x="28575" y="63500"/>
                </a:lnTo>
                <a:lnTo>
                  <a:pt x="69850" y="63500"/>
                </a:lnTo>
                <a:lnTo>
                  <a:pt x="38100" y="0"/>
                </a:lnTo>
                <a:close/>
              </a:path>
              <a:path w="76200" h="519430">
                <a:moveTo>
                  <a:pt x="69850" y="63500"/>
                </a:moveTo>
                <a:lnTo>
                  <a:pt x="47625" y="63500"/>
                </a:lnTo>
                <a:lnTo>
                  <a:pt x="47625" y="76200"/>
                </a:lnTo>
                <a:lnTo>
                  <a:pt x="76200" y="76200"/>
                </a:lnTo>
                <a:lnTo>
                  <a:pt x="69850" y="63500"/>
                </a:lnTo>
                <a:close/>
              </a:path>
            </a:pathLst>
          </a:custGeom>
          <a:solidFill>
            <a:srgbClr val="FF0000"/>
          </a:solidFill>
        </p:spPr>
        <p:txBody>
          <a:bodyPr wrap="square" lIns="0" tIns="0" rIns="0" bIns="0" rtlCol="0"/>
          <a:lstStyle/>
          <a:p/>
        </p:txBody>
      </p:sp>
      <p:sp>
        <p:nvSpPr>
          <p:cNvPr id="18" name="object 18"/>
          <p:cNvSpPr/>
          <p:nvPr/>
        </p:nvSpPr>
        <p:spPr>
          <a:xfrm>
            <a:off x="8450326" y="815975"/>
            <a:ext cx="0" cy="3463925"/>
          </a:xfrm>
          <a:custGeom>
            <a:avLst/>
            <a:gdLst/>
            <a:ahLst/>
            <a:cxnLst/>
            <a:rect l="l" t="t" r="r" b="b"/>
            <a:pathLst>
              <a:path h="3463925">
                <a:moveTo>
                  <a:pt x="0" y="0"/>
                </a:moveTo>
                <a:lnTo>
                  <a:pt x="0" y="3463925"/>
                </a:lnTo>
              </a:path>
            </a:pathLst>
          </a:custGeom>
          <a:ln w="19050">
            <a:solidFill>
              <a:srgbClr val="FF0000"/>
            </a:solidFill>
          </a:ln>
        </p:spPr>
        <p:txBody>
          <a:bodyPr wrap="square" lIns="0" tIns="0" rIns="0" bIns="0" rtlCol="0"/>
          <a:lstStyle/>
          <a:p/>
        </p:txBody>
      </p:sp>
      <p:sp>
        <p:nvSpPr>
          <p:cNvPr id="19" name="object 19"/>
          <p:cNvSpPr/>
          <p:nvPr/>
        </p:nvSpPr>
        <p:spPr>
          <a:xfrm>
            <a:off x="5384800" y="2660650"/>
            <a:ext cx="76200" cy="581025"/>
          </a:xfrm>
          <a:custGeom>
            <a:avLst/>
            <a:gdLst/>
            <a:ahLst/>
            <a:cxnLst/>
            <a:rect l="l" t="t" r="r" b="b"/>
            <a:pathLst>
              <a:path w="76200" h="581025">
                <a:moveTo>
                  <a:pt x="47625" y="63500"/>
                </a:moveTo>
                <a:lnTo>
                  <a:pt x="28575" y="63500"/>
                </a:lnTo>
                <a:lnTo>
                  <a:pt x="28575" y="581025"/>
                </a:lnTo>
                <a:lnTo>
                  <a:pt x="47625" y="581025"/>
                </a:lnTo>
                <a:lnTo>
                  <a:pt x="47625" y="63500"/>
                </a:lnTo>
                <a:close/>
              </a:path>
              <a:path w="76200" h="581025">
                <a:moveTo>
                  <a:pt x="38100" y="0"/>
                </a:moveTo>
                <a:lnTo>
                  <a:pt x="0" y="76200"/>
                </a:lnTo>
                <a:lnTo>
                  <a:pt x="28575" y="76200"/>
                </a:lnTo>
                <a:lnTo>
                  <a:pt x="28575" y="63500"/>
                </a:lnTo>
                <a:lnTo>
                  <a:pt x="69850" y="63500"/>
                </a:lnTo>
                <a:lnTo>
                  <a:pt x="38100" y="0"/>
                </a:lnTo>
                <a:close/>
              </a:path>
              <a:path w="76200" h="581025">
                <a:moveTo>
                  <a:pt x="69850" y="63500"/>
                </a:moveTo>
                <a:lnTo>
                  <a:pt x="47625" y="63500"/>
                </a:lnTo>
                <a:lnTo>
                  <a:pt x="47625" y="76200"/>
                </a:lnTo>
                <a:lnTo>
                  <a:pt x="76200" y="76200"/>
                </a:lnTo>
                <a:lnTo>
                  <a:pt x="69850" y="63500"/>
                </a:lnTo>
                <a:close/>
              </a:path>
            </a:pathLst>
          </a:custGeom>
          <a:solidFill>
            <a:srgbClr val="000000"/>
          </a:solidFill>
        </p:spPr>
        <p:txBody>
          <a:bodyPr wrap="square" lIns="0" tIns="0" rIns="0" bIns="0" rtlCol="0"/>
          <a:lstStyle/>
          <a:p/>
        </p:txBody>
      </p:sp>
      <p:sp>
        <p:nvSpPr>
          <p:cNvPr id="20" name="object 20"/>
          <p:cNvSpPr txBox="1"/>
          <p:nvPr/>
        </p:nvSpPr>
        <p:spPr>
          <a:xfrm>
            <a:off x="4037838" y="1586306"/>
            <a:ext cx="792480" cy="208915"/>
          </a:xfrm>
          <a:prstGeom prst="rect">
            <a:avLst/>
          </a:prstGeom>
        </p:spPr>
        <p:txBody>
          <a:bodyPr vert="horz" wrap="square" lIns="0" tIns="12700" rIns="0" bIns="0" rtlCol="0">
            <a:spAutoFit/>
          </a:bodyPr>
          <a:lstStyle/>
          <a:p>
            <a:pPr marL="12700">
              <a:lnSpc>
                <a:spcPct val="100000"/>
              </a:lnSpc>
              <a:spcBef>
                <a:spcPts val="100"/>
              </a:spcBef>
            </a:pPr>
            <a:r>
              <a:rPr sz="1200" b="1" dirty="0">
                <a:latin typeface="宋体" panose="02010600030101010101" pitchFamily="2" charset="-122"/>
                <a:cs typeface="宋体" panose="02010600030101010101" pitchFamily="2" charset="-122"/>
              </a:rPr>
              <a:t>加法保</a:t>
            </a:r>
            <a:r>
              <a:rPr sz="1200" b="1" spc="-5" dirty="0">
                <a:latin typeface="宋体" panose="02010600030101010101" pitchFamily="2" charset="-122"/>
                <a:cs typeface="宋体" panose="02010600030101010101" pitchFamily="2" charset="-122"/>
              </a:rPr>
              <a:t>留站</a:t>
            </a:r>
            <a:endParaRPr sz="1200">
              <a:latin typeface="宋体" panose="02010600030101010101" pitchFamily="2" charset="-122"/>
              <a:cs typeface="宋体" panose="02010600030101010101" pitchFamily="2" charset="-122"/>
            </a:endParaRPr>
          </a:p>
        </p:txBody>
      </p:sp>
      <p:sp>
        <p:nvSpPr>
          <p:cNvPr id="21" name="object 21"/>
          <p:cNvSpPr txBox="1"/>
          <p:nvPr/>
        </p:nvSpPr>
        <p:spPr>
          <a:xfrm>
            <a:off x="4518786" y="3015488"/>
            <a:ext cx="79184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宋体" panose="02010600030101010101" pitchFamily="2" charset="-122"/>
                <a:cs typeface="宋体" panose="02010600030101010101" pitchFamily="2" charset="-122"/>
              </a:rPr>
              <a:t>浮点寄</a:t>
            </a:r>
            <a:r>
              <a:rPr sz="1200" b="1" spc="-5" dirty="0">
                <a:latin typeface="宋体" panose="02010600030101010101" pitchFamily="2" charset="-122"/>
                <a:cs typeface="宋体" panose="02010600030101010101" pitchFamily="2" charset="-122"/>
              </a:rPr>
              <a:t>存器</a:t>
            </a:r>
            <a:endParaRPr sz="1200">
              <a:latin typeface="宋体" panose="02010600030101010101" pitchFamily="2" charset="-122"/>
              <a:cs typeface="宋体" panose="02010600030101010101" pitchFamily="2" charset="-122"/>
            </a:endParaRPr>
          </a:p>
        </p:txBody>
      </p:sp>
      <p:sp>
        <p:nvSpPr>
          <p:cNvPr id="22" name="object 22"/>
          <p:cNvSpPr txBox="1"/>
          <p:nvPr/>
        </p:nvSpPr>
        <p:spPr>
          <a:xfrm>
            <a:off x="6292341" y="1575308"/>
            <a:ext cx="79184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宋体" panose="02010600030101010101" pitchFamily="2" charset="-122"/>
                <a:cs typeface="宋体" panose="02010600030101010101" pitchFamily="2" charset="-122"/>
              </a:rPr>
              <a:t>乘法保</a:t>
            </a:r>
            <a:r>
              <a:rPr sz="1200" b="1" spc="-5" dirty="0">
                <a:latin typeface="宋体" panose="02010600030101010101" pitchFamily="2" charset="-122"/>
                <a:cs typeface="宋体" panose="02010600030101010101" pitchFamily="2" charset="-122"/>
              </a:rPr>
              <a:t>留站</a:t>
            </a:r>
            <a:endParaRPr sz="1200">
              <a:latin typeface="宋体" panose="02010600030101010101" pitchFamily="2" charset="-122"/>
              <a:cs typeface="宋体" panose="02010600030101010101" pitchFamily="2" charset="-122"/>
            </a:endParaRPr>
          </a:p>
        </p:txBody>
      </p:sp>
      <p:sp>
        <p:nvSpPr>
          <p:cNvPr id="23" name="object 23"/>
          <p:cNvSpPr/>
          <p:nvPr/>
        </p:nvSpPr>
        <p:spPr>
          <a:xfrm>
            <a:off x="5926201" y="4279900"/>
            <a:ext cx="2535555" cy="0"/>
          </a:xfrm>
          <a:custGeom>
            <a:avLst/>
            <a:gdLst/>
            <a:ahLst/>
            <a:cxnLst/>
            <a:rect l="l" t="t" r="r" b="b"/>
            <a:pathLst>
              <a:path w="2535554">
                <a:moveTo>
                  <a:pt x="0" y="0"/>
                </a:moveTo>
                <a:lnTo>
                  <a:pt x="2535174" y="0"/>
                </a:lnTo>
              </a:path>
            </a:pathLst>
          </a:custGeom>
          <a:ln w="19050">
            <a:solidFill>
              <a:srgbClr val="FF0000"/>
            </a:solidFill>
          </a:ln>
        </p:spPr>
        <p:txBody>
          <a:bodyPr wrap="square" lIns="0" tIns="0" rIns="0" bIns="0" rtlCol="0"/>
          <a:lstStyle/>
          <a:p/>
        </p:txBody>
      </p:sp>
      <p:sp>
        <p:nvSpPr>
          <p:cNvPr id="24" name="object 24"/>
          <p:cNvSpPr/>
          <p:nvPr/>
        </p:nvSpPr>
        <p:spPr>
          <a:xfrm>
            <a:off x="5889116" y="4021073"/>
            <a:ext cx="76200" cy="260985"/>
          </a:xfrm>
          <a:custGeom>
            <a:avLst/>
            <a:gdLst/>
            <a:ahLst/>
            <a:cxnLst/>
            <a:rect l="l" t="t" r="r" b="b"/>
            <a:pathLst>
              <a:path w="76200" h="260985">
                <a:moveTo>
                  <a:pt x="28619" y="76216"/>
                </a:moveTo>
                <a:lnTo>
                  <a:pt x="27432" y="260350"/>
                </a:lnTo>
                <a:lnTo>
                  <a:pt x="46482" y="260476"/>
                </a:lnTo>
                <a:lnTo>
                  <a:pt x="47670" y="76311"/>
                </a:lnTo>
                <a:lnTo>
                  <a:pt x="28619" y="76216"/>
                </a:lnTo>
                <a:close/>
              </a:path>
              <a:path w="76200" h="260985">
                <a:moveTo>
                  <a:pt x="69830" y="63500"/>
                </a:moveTo>
                <a:lnTo>
                  <a:pt x="28702" y="63500"/>
                </a:lnTo>
                <a:lnTo>
                  <a:pt x="47752" y="63626"/>
                </a:lnTo>
                <a:lnTo>
                  <a:pt x="47670" y="76311"/>
                </a:lnTo>
                <a:lnTo>
                  <a:pt x="76200" y="76453"/>
                </a:lnTo>
                <a:lnTo>
                  <a:pt x="69830" y="63500"/>
                </a:lnTo>
                <a:close/>
              </a:path>
              <a:path w="76200" h="260985">
                <a:moveTo>
                  <a:pt x="28702" y="63500"/>
                </a:moveTo>
                <a:lnTo>
                  <a:pt x="28619" y="76216"/>
                </a:lnTo>
                <a:lnTo>
                  <a:pt x="47670" y="76311"/>
                </a:lnTo>
                <a:lnTo>
                  <a:pt x="47752" y="63626"/>
                </a:lnTo>
                <a:lnTo>
                  <a:pt x="28702" y="63500"/>
                </a:lnTo>
                <a:close/>
              </a:path>
              <a:path w="76200" h="260985">
                <a:moveTo>
                  <a:pt x="38608" y="0"/>
                </a:moveTo>
                <a:lnTo>
                  <a:pt x="0" y="76073"/>
                </a:lnTo>
                <a:lnTo>
                  <a:pt x="28619" y="76216"/>
                </a:lnTo>
                <a:lnTo>
                  <a:pt x="28702" y="63500"/>
                </a:lnTo>
                <a:lnTo>
                  <a:pt x="69830" y="63500"/>
                </a:lnTo>
                <a:lnTo>
                  <a:pt x="38608" y="0"/>
                </a:lnTo>
                <a:close/>
              </a:path>
            </a:pathLst>
          </a:custGeom>
          <a:solidFill>
            <a:srgbClr val="FF0000"/>
          </a:solidFill>
        </p:spPr>
        <p:txBody>
          <a:bodyPr wrap="square" lIns="0" tIns="0" rIns="0" bIns="0" rtlCol="0"/>
          <a:lstStyle/>
          <a:p/>
        </p:txBody>
      </p:sp>
      <p:graphicFrame>
        <p:nvGraphicFramePr>
          <p:cNvPr id="25" name="object 25"/>
          <p:cNvGraphicFramePr>
            <a:graphicFrameLocks noGrp="1"/>
          </p:cNvGraphicFramePr>
          <p:nvPr/>
        </p:nvGraphicFramePr>
        <p:xfrm>
          <a:off x="4539125" y="1806528"/>
          <a:ext cx="1462404" cy="594226"/>
        </p:xfrm>
        <a:graphic>
          <a:graphicData uri="http://schemas.openxmlformats.org/drawingml/2006/table">
            <a:tbl>
              <a:tblPr firstRow="1" bandRow="1">
                <a:tableStyleId>{2D5ABB26-0587-4C30-8999-92F81FD0307C}</a:tableStyleId>
              </a:tblPr>
              <a:tblGrid>
                <a:gridCol w="321945"/>
                <a:gridCol w="227964"/>
                <a:gridCol w="342265"/>
                <a:gridCol w="227965"/>
                <a:gridCol w="342265"/>
              </a:tblGrid>
              <a:tr h="198071">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8084">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8071">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26" name="object 26"/>
          <p:cNvSpPr txBox="1"/>
          <p:nvPr/>
        </p:nvSpPr>
        <p:spPr>
          <a:xfrm>
            <a:off x="4364166" y="1776078"/>
            <a:ext cx="83185" cy="619760"/>
          </a:xfrm>
          <a:prstGeom prst="rect">
            <a:avLst/>
          </a:prstGeom>
        </p:spPr>
        <p:txBody>
          <a:bodyPr vert="horz" wrap="square" lIns="0" tIns="73660" rIns="0" bIns="0" rtlCol="0">
            <a:spAutoFit/>
          </a:bodyPr>
          <a:lstStyle/>
          <a:p>
            <a:pPr marL="12700">
              <a:lnSpc>
                <a:spcPct val="100000"/>
              </a:lnSpc>
              <a:spcBef>
                <a:spcPts val="580"/>
              </a:spcBef>
            </a:pPr>
            <a:r>
              <a:rPr sz="900" b="1" dirty="0">
                <a:latin typeface="Times New Roman" panose="02020603050405020304"/>
                <a:cs typeface="Times New Roman" panose="02020603050405020304"/>
              </a:rPr>
              <a:t>6</a:t>
            </a:r>
            <a:endParaRPr sz="900">
              <a:latin typeface="Times New Roman" panose="02020603050405020304"/>
              <a:cs typeface="Times New Roman" panose="02020603050405020304"/>
            </a:endParaRPr>
          </a:p>
          <a:p>
            <a:pPr marL="12700">
              <a:lnSpc>
                <a:spcPct val="100000"/>
              </a:lnSpc>
              <a:spcBef>
                <a:spcPts val="480"/>
              </a:spcBef>
            </a:pPr>
            <a:r>
              <a:rPr sz="900" b="1" dirty="0">
                <a:latin typeface="Times New Roman" panose="02020603050405020304"/>
                <a:cs typeface="Times New Roman" panose="02020603050405020304"/>
              </a:rPr>
              <a:t>5</a:t>
            </a:r>
            <a:endParaRPr sz="900">
              <a:latin typeface="Times New Roman" panose="02020603050405020304"/>
              <a:cs typeface="Times New Roman" panose="02020603050405020304"/>
            </a:endParaRPr>
          </a:p>
          <a:p>
            <a:pPr marL="12700">
              <a:lnSpc>
                <a:spcPct val="100000"/>
              </a:lnSpc>
              <a:spcBef>
                <a:spcPts val="475"/>
              </a:spcBef>
            </a:pPr>
            <a:r>
              <a:rPr sz="900" b="1" dirty="0">
                <a:latin typeface="Times New Roman" panose="02020603050405020304"/>
                <a:cs typeface="Times New Roman" panose="02020603050405020304"/>
              </a:rPr>
              <a:t>4</a:t>
            </a:r>
            <a:endParaRPr sz="900">
              <a:latin typeface="Times New Roman" panose="02020603050405020304"/>
              <a:cs typeface="Times New Roman" panose="02020603050405020304"/>
            </a:endParaRPr>
          </a:p>
        </p:txBody>
      </p:sp>
      <p:graphicFrame>
        <p:nvGraphicFramePr>
          <p:cNvPr id="27" name="object 27"/>
          <p:cNvGraphicFramePr>
            <a:graphicFrameLocks noGrp="1"/>
          </p:cNvGraphicFramePr>
          <p:nvPr/>
        </p:nvGraphicFramePr>
        <p:xfrm>
          <a:off x="6777501" y="1793828"/>
          <a:ext cx="1462404" cy="594226"/>
        </p:xfrm>
        <a:graphic>
          <a:graphicData uri="http://schemas.openxmlformats.org/drawingml/2006/table">
            <a:tbl>
              <a:tblPr firstRow="1" bandRow="1">
                <a:tableStyleId>{2D5ABB26-0587-4C30-8999-92F81FD0307C}</a:tableStyleId>
              </a:tblPr>
              <a:tblGrid>
                <a:gridCol w="321945"/>
                <a:gridCol w="227964"/>
                <a:gridCol w="342265"/>
                <a:gridCol w="227965"/>
                <a:gridCol w="342265"/>
              </a:tblGrid>
              <a:tr h="198071">
                <a:tc>
                  <a:txBody>
                    <a:bodyPr/>
                    <a:lstStyle/>
                    <a:p>
                      <a:pPr marL="57785">
                        <a:lnSpc>
                          <a:spcPct val="100000"/>
                        </a:lnSpc>
                        <a:spcBef>
                          <a:spcPts val="320"/>
                        </a:spcBef>
                      </a:pPr>
                      <a:r>
                        <a:rPr sz="900" b="1" dirty="0">
                          <a:solidFill>
                            <a:srgbClr val="FF0000"/>
                          </a:solidFill>
                          <a:latin typeface="Times New Roman" panose="02020603050405020304"/>
                          <a:cs typeface="Times New Roman" panose="02020603050405020304"/>
                        </a:rPr>
                        <a:t>d</a:t>
                      </a:r>
                      <a:r>
                        <a:rPr sz="900" b="1" spc="-110" dirty="0">
                          <a:solidFill>
                            <a:srgbClr val="FF0000"/>
                          </a:solidFill>
                          <a:latin typeface="Times New Roman" panose="02020603050405020304"/>
                          <a:cs typeface="Times New Roman" panose="02020603050405020304"/>
                        </a:rPr>
                        <a:t> </a:t>
                      </a:r>
                      <a:r>
                        <a:rPr sz="900" b="1" spc="40" dirty="0">
                          <a:solidFill>
                            <a:srgbClr val="FF0000"/>
                          </a:solidFill>
                          <a:latin typeface="Times New Roman" panose="02020603050405020304"/>
                          <a:cs typeface="Times New Roman" panose="02020603050405020304"/>
                        </a:rPr>
                        <a:t>iv</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ct val="100000"/>
                        </a:lnSpc>
                        <a:spcBef>
                          <a:spcPts val="320"/>
                        </a:spcBef>
                      </a:pPr>
                      <a:r>
                        <a:rPr sz="900" b="1" dirty="0">
                          <a:solidFill>
                            <a:srgbClr val="FF0000"/>
                          </a:solidFill>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ct val="100000"/>
                        </a:lnSpc>
                        <a:spcBef>
                          <a:spcPts val="320"/>
                        </a:spcBef>
                      </a:pPr>
                      <a:r>
                        <a:rPr sz="900" b="1" dirty="0">
                          <a:solidFill>
                            <a:srgbClr val="FF0000"/>
                          </a:solidFill>
                          <a:latin typeface="Times New Roman" panose="02020603050405020304"/>
                          <a:cs typeface="Times New Roman" panose="02020603050405020304"/>
                        </a:rPr>
                        <a:t>1</a:t>
                      </a:r>
                      <a:r>
                        <a:rPr sz="900" b="1" spc="-100" dirty="0">
                          <a:solidFill>
                            <a:srgbClr val="FF0000"/>
                          </a:solidFill>
                          <a:latin typeface="Times New Roman" panose="02020603050405020304"/>
                          <a:cs typeface="Times New Roman" panose="02020603050405020304"/>
                        </a:rPr>
                        <a:t> </a:t>
                      </a:r>
                      <a:r>
                        <a:rPr sz="900" b="1" spc="35" dirty="0">
                          <a:solidFill>
                            <a:srgbClr val="FF0000"/>
                          </a:solidFill>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ct val="100000"/>
                        </a:lnSpc>
                        <a:spcBef>
                          <a:spcPts val="320"/>
                        </a:spcBef>
                      </a:pPr>
                      <a:r>
                        <a:rPr sz="900" b="1" dirty="0">
                          <a:solidFill>
                            <a:srgbClr val="FF0000"/>
                          </a:solidFill>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ct val="100000"/>
                        </a:lnSpc>
                        <a:spcBef>
                          <a:spcPts val="320"/>
                        </a:spcBef>
                      </a:pPr>
                      <a:r>
                        <a:rPr sz="900" b="1" dirty="0">
                          <a:solidFill>
                            <a:srgbClr val="FF0000"/>
                          </a:solidFill>
                          <a:latin typeface="Times New Roman" panose="02020603050405020304"/>
                          <a:cs typeface="Times New Roman" panose="02020603050405020304"/>
                        </a:rPr>
                        <a:t>1</a:t>
                      </a:r>
                      <a:r>
                        <a:rPr sz="900" b="1" spc="-100" dirty="0">
                          <a:solidFill>
                            <a:srgbClr val="FF0000"/>
                          </a:solidFill>
                          <a:latin typeface="Times New Roman" panose="02020603050405020304"/>
                          <a:cs typeface="Times New Roman" panose="02020603050405020304"/>
                        </a:rPr>
                        <a:t> </a:t>
                      </a:r>
                      <a:r>
                        <a:rPr sz="900" b="1" spc="35" dirty="0">
                          <a:solidFill>
                            <a:srgbClr val="FF0000"/>
                          </a:solidFill>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8084">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8071">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28" name="object 28"/>
          <p:cNvSpPr txBox="1"/>
          <p:nvPr/>
        </p:nvSpPr>
        <p:spPr>
          <a:xfrm>
            <a:off x="6602541" y="1763378"/>
            <a:ext cx="83185" cy="619760"/>
          </a:xfrm>
          <a:prstGeom prst="rect">
            <a:avLst/>
          </a:prstGeom>
        </p:spPr>
        <p:txBody>
          <a:bodyPr vert="horz" wrap="square" lIns="0" tIns="73660" rIns="0" bIns="0" rtlCol="0">
            <a:spAutoFit/>
          </a:bodyPr>
          <a:lstStyle/>
          <a:p>
            <a:pPr marL="12700">
              <a:lnSpc>
                <a:spcPct val="100000"/>
              </a:lnSpc>
              <a:spcBef>
                <a:spcPts val="580"/>
              </a:spcBef>
            </a:pPr>
            <a:r>
              <a:rPr sz="900" b="1" dirty="0">
                <a:latin typeface="Times New Roman" panose="02020603050405020304"/>
                <a:cs typeface="Times New Roman" panose="02020603050405020304"/>
              </a:rPr>
              <a:t>3</a:t>
            </a:r>
            <a:endParaRPr sz="900">
              <a:latin typeface="Times New Roman" panose="02020603050405020304"/>
              <a:cs typeface="Times New Roman" panose="02020603050405020304"/>
            </a:endParaRPr>
          </a:p>
          <a:p>
            <a:pPr marL="12700">
              <a:lnSpc>
                <a:spcPct val="100000"/>
              </a:lnSpc>
              <a:spcBef>
                <a:spcPts val="480"/>
              </a:spcBef>
            </a:pPr>
            <a:r>
              <a:rPr sz="900" b="1" dirty="0">
                <a:latin typeface="Times New Roman" panose="02020603050405020304"/>
                <a:cs typeface="Times New Roman" panose="02020603050405020304"/>
              </a:rPr>
              <a:t>2</a:t>
            </a:r>
            <a:endParaRPr sz="900">
              <a:latin typeface="Times New Roman" panose="02020603050405020304"/>
              <a:cs typeface="Times New Roman" panose="02020603050405020304"/>
            </a:endParaRPr>
          </a:p>
          <a:p>
            <a:pPr marL="12700">
              <a:lnSpc>
                <a:spcPct val="100000"/>
              </a:lnSpc>
              <a:spcBef>
                <a:spcPts val="475"/>
              </a:spcBef>
            </a:pPr>
            <a:r>
              <a:rPr sz="900" b="1" dirty="0">
                <a:latin typeface="Times New Roman" panose="02020603050405020304"/>
                <a:cs typeface="Times New Roman" panose="02020603050405020304"/>
              </a:rPr>
              <a:t>1</a:t>
            </a:r>
            <a:endParaRPr sz="900">
              <a:latin typeface="Times New Roman" panose="02020603050405020304"/>
              <a:cs typeface="Times New Roman" panose="02020603050405020304"/>
            </a:endParaRPr>
          </a:p>
        </p:txBody>
      </p:sp>
      <p:sp>
        <p:nvSpPr>
          <p:cNvPr id="29" name="object 29"/>
          <p:cNvSpPr/>
          <p:nvPr/>
        </p:nvSpPr>
        <p:spPr>
          <a:xfrm>
            <a:off x="3419475" y="2636773"/>
            <a:ext cx="3997325" cy="0"/>
          </a:xfrm>
          <a:custGeom>
            <a:avLst/>
            <a:gdLst/>
            <a:ahLst/>
            <a:cxnLst/>
            <a:rect l="l" t="t" r="r" b="b"/>
            <a:pathLst>
              <a:path w="3997325">
                <a:moveTo>
                  <a:pt x="0" y="0"/>
                </a:moveTo>
                <a:lnTo>
                  <a:pt x="3997325" y="0"/>
                </a:lnTo>
              </a:path>
            </a:pathLst>
          </a:custGeom>
          <a:ln w="19050">
            <a:solidFill>
              <a:srgbClr val="000000"/>
            </a:solidFill>
          </a:ln>
        </p:spPr>
        <p:txBody>
          <a:bodyPr wrap="square" lIns="0" tIns="0" rIns="0" bIns="0" rtlCol="0"/>
          <a:lstStyle/>
          <a:p/>
        </p:txBody>
      </p:sp>
      <p:sp>
        <p:nvSpPr>
          <p:cNvPr id="30" name="object 30"/>
          <p:cNvSpPr/>
          <p:nvPr/>
        </p:nvSpPr>
        <p:spPr>
          <a:xfrm>
            <a:off x="3094101" y="2889250"/>
            <a:ext cx="5365750" cy="0"/>
          </a:xfrm>
          <a:custGeom>
            <a:avLst/>
            <a:gdLst/>
            <a:ahLst/>
            <a:cxnLst/>
            <a:rect l="l" t="t" r="r" b="b"/>
            <a:pathLst>
              <a:path w="5365750">
                <a:moveTo>
                  <a:pt x="0" y="0"/>
                </a:moveTo>
                <a:lnTo>
                  <a:pt x="5365750" y="0"/>
                </a:lnTo>
              </a:path>
            </a:pathLst>
          </a:custGeom>
          <a:ln w="19050">
            <a:solidFill>
              <a:srgbClr val="FF0000"/>
            </a:solidFill>
          </a:ln>
        </p:spPr>
        <p:txBody>
          <a:bodyPr wrap="square" lIns="0" tIns="0" rIns="0" bIns="0" rtlCol="0"/>
          <a:lstStyle/>
          <a:p/>
        </p:txBody>
      </p:sp>
      <p:sp>
        <p:nvSpPr>
          <p:cNvPr id="31" name="object 31"/>
          <p:cNvSpPr/>
          <p:nvPr/>
        </p:nvSpPr>
        <p:spPr>
          <a:xfrm>
            <a:off x="3171825" y="812800"/>
            <a:ext cx="76200" cy="370205"/>
          </a:xfrm>
          <a:custGeom>
            <a:avLst/>
            <a:gdLst/>
            <a:ahLst/>
            <a:cxnLst/>
            <a:rect l="l" t="t" r="r" b="b"/>
            <a:pathLst>
              <a:path w="76200" h="370205">
                <a:moveTo>
                  <a:pt x="47625" y="63500"/>
                </a:moveTo>
                <a:lnTo>
                  <a:pt x="28575" y="63500"/>
                </a:lnTo>
                <a:lnTo>
                  <a:pt x="28575" y="369824"/>
                </a:lnTo>
                <a:lnTo>
                  <a:pt x="47625" y="369824"/>
                </a:lnTo>
                <a:lnTo>
                  <a:pt x="47625" y="63500"/>
                </a:lnTo>
                <a:close/>
              </a:path>
              <a:path w="76200" h="370205">
                <a:moveTo>
                  <a:pt x="38100" y="0"/>
                </a:moveTo>
                <a:lnTo>
                  <a:pt x="0" y="76200"/>
                </a:lnTo>
                <a:lnTo>
                  <a:pt x="28575" y="76200"/>
                </a:lnTo>
                <a:lnTo>
                  <a:pt x="28575" y="63500"/>
                </a:lnTo>
                <a:lnTo>
                  <a:pt x="69850" y="63500"/>
                </a:lnTo>
                <a:lnTo>
                  <a:pt x="38100" y="0"/>
                </a:lnTo>
                <a:close/>
              </a:path>
              <a:path w="76200" h="370205">
                <a:moveTo>
                  <a:pt x="69850" y="63500"/>
                </a:moveTo>
                <a:lnTo>
                  <a:pt x="47625" y="63500"/>
                </a:lnTo>
                <a:lnTo>
                  <a:pt x="47625" y="76200"/>
                </a:lnTo>
                <a:lnTo>
                  <a:pt x="76200" y="76200"/>
                </a:lnTo>
                <a:lnTo>
                  <a:pt x="69850" y="63500"/>
                </a:lnTo>
                <a:close/>
              </a:path>
            </a:pathLst>
          </a:custGeom>
          <a:solidFill>
            <a:srgbClr val="000000"/>
          </a:solidFill>
        </p:spPr>
        <p:txBody>
          <a:bodyPr wrap="square" lIns="0" tIns="0" rIns="0" bIns="0" rtlCol="0"/>
          <a:lstStyle/>
          <a:p/>
        </p:txBody>
      </p:sp>
      <p:sp>
        <p:nvSpPr>
          <p:cNvPr id="32" name="object 32"/>
          <p:cNvSpPr/>
          <p:nvPr/>
        </p:nvSpPr>
        <p:spPr>
          <a:xfrm>
            <a:off x="3057525" y="2384425"/>
            <a:ext cx="76200" cy="506730"/>
          </a:xfrm>
          <a:custGeom>
            <a:avLst/>
            <a:gdLst/>
            <a:ahLst/>
            <a:cxnLst/>
            <a:rect l="l" t="t" r="r" b="b"/>
            <a:pathLst>
              <a:path w="76200" h="506730">
                <a:moveTo>
                  <a:pt x="47625" y="63500"/>
                </a:moveTo>
                <a:lnTo>
                  <a:pt x="28575" y="63500"/>
                </a:lnTo>
                <a:lnTo>
                  <a:pt x="28575" y="506349"/>
                </a:lnTo>
                <a:lnTo>
                  <a:pt x="47625" y="506349"/>
                </a:lnTo>
                <a:lnTo>
                  <a:pt x="47625" y="63500"/>
                </a:lnTo>
                <a:close/>
              </a:path>
              <a:path w="76200" h="506730">
                <a:moveTo>
                  <a:pt x="38100" y="0"/>
                </a:moveTo>
                <a:lnTo>
                  <a:pt x="0" y="76200"/>
                </a:lnTo>
                <a:lnTo>
                  <a:pt x="28575" y="76200"/>
                </a:lnTo>
                <a:lnTo>
                  <a:pt x="28575" y="63500"/>
                </a:lnTo>
                <a:lnTo>
                  <a:pt x="69850" y="63500"/>
                </a:lnTo>
                <a:lnTo>
                  <a:pt x="38100" y="0"/>
                </a:lnTo>
                <a:close/>
              </a:path>
              <a:path w="76200" h="506730">
                <a:moveTo>
                  <a:pt x="69850" y="63500"/>
                </a:moveTo>
                <a:lnTo>
                  <a:pt x="47625" y="63500"/>
                </a:lnTo>
                <a:lnTo>
                  <a:pt x="47625" y="76200"/>
                </a:lnTo>
                <a:lnTo>
                  <a:pt x="76200" y="76200"/>
                </a:lnTo>
                <a:lnTo>
                  <a:pt x="69850" y="63500"/>
                </a:lnTo>
                <a:close/>
              </a:path>
            </a:pathLst>
          </a:custGeom>
          <a:solidFill>
            <a:srgbClr val="FF0000"/>
          </a:solidFill>
        </p:spPr>
        <p:txBody>
          <a:bodyPr wrap="square" lIns="0" tIns="0" rIns="0" bIns="0" rtlCol="0"/>
          <a:lstStyle/>
          <a:p/>
        </p:txBody>
      </p:sp>
      <p:sp>
        <p:nvSpPr>
          <p:cNvPr id="33" name="object 33"/>
          <p:cNvSpPr/>
          <p:nvPr/>
        </p:nvSpPr>
        <p:spPr>
          <a:xfrm>
            <a:off x="3381375" y="2393950"/>
            <a:ext cx="76200" cy="247650"/>
          </a:xfrm>
          <a:prstGeom prst="rect">
            <a:avLst/>
          </a:prstGeom>
          <a:blipFill>
            <a:blip r:embed="rId1" cstate="print"/>
            <a:stretch>
              <a:fillRect/>
            </a:stretch>
          </a:blipFill>
        </p:spPr>
        <p:txBody>
          <a:bodyPr wrap="square" lIns="0" tIns="0" rIns="0" bIns="0" rtlCol="0"/>
          <a:lstStyle/>
          <a:p/>
        </p:txBody>
      </p:sp>
      <p:sp>
        <p:nvSpPr>
          <p:cNvPr id="34" name="object 34"/>
          <p:cNvSpPr txBox="1"/>
          <p:nvPr/>
        </p:nvSpPr>
        <p:spPr>
          <a:xfrm>
            <a:off x="4408551" y="1190561"/>
            <a:ext cx="1609725" cy="284480"/>
          </a:xfrm>
          <a:prstGeom prst="rect">
            <a:avLst/>
          </a:prstGeom>
          <a:solidFill>
            <a:srgbClr val="EAEAEA"/>
          </a:solidFill>
          <a:ln w="9525">
            <a:solidFill>
              <a:srgbClr val="000000"/>
            </a:solidFill>
          </a:ln>
        </p:spPr>
        <p:txBody>
          <a:bodyPr vert="horz" wrap="square" lIns="0" tIns="42545" rIns="0" bIns="0" rtlCol="0">
            <a:spAutoFit/>
          </a:bodyPr>
          <a:lstStyle/>
          <a:p>
            <a:pPr marL="323850">
              <a:lnSpc>
                <a:spcPct val="100000"/>
              </a:lnSpc>
              <a:spcBef>
                <a:spcPts val="335"/>
              </a:spcBef>
            </a:pPr>
            <a:r>
              <a:rPr sz="1200" b="1" spc="5" dirty="0">
                <a:latin typeface="宋体" panose="02010600030101010101" pitchFamily="2" charset="-122"/>
                <a:cs typeface="宋体" panose="02010600030101010101" pitchFamily="2" charset="-122"/>
              </a:rPr>
              <a:t>浮点加</a:t>
            </a:r>
            <a:r>
              <a:rPr sz="1200" b="1" dirty="0">
                <a:latin typeface="Times New Roman" panose="02020603050405020304"/>
                <a:cs typeface="Times New Roman" panose="02020603050405020304"/>
              </a:rPr>
              <a:t>/</a:t>
            </a:r>
            <a:r>
              <a:rPr sz="1200" b="1" spc="-5" dirty="0">
                <a:latin typeface="宋体" panose="02010600030101010101" pitchFamily="2" charset="-122"/>
                <a:cs typeface="宋体" panose="02010600030101010101" pitchFamily="2" charset="-122"/>
              </a:rPr>
              <a:t>减法器</a:t>
            </a:r>
            <a:endParaRPr sz="1200">
              <a:latin typeface="宋体" panose="02010600030101010101" pitchFamily="2" charset="-122"/>
              <a:cs typeface="宋体" panose="02010600030101010101" pitchFamily="2" charset="-122"/>
            </a:endParaRPr>
          </a:p>
        </p:txBody>
      </p:sp>
      <p:sp>
        <p:nvSpPr>
          <p:cNvPr id="35" name="object 35"/>
          <p:cNvSpPr txBox="1"/>
          <p:nvPr/>
        </p:nvSpPr>
        <p:spPr>
          <a:xfrm>
            <a:off x="6637401" y="1169987"/>
            <a:ext cx="1609725" cy="284480"/>
          </a:xfrm>
          <a:prstGeom prst="rect">
            <a:avLst/>
          </a:prstGeom>
          <a:solidFill>
            <a:srgbClr val="EAEAEA"/>
          </a:solidFill>
          <a:ln w="9525">
            <a:solidFill>
              <a:srgbClr val="000000"/>
            </a:solidFill>
          </a:ln>
        </p:spPr>
        <p:txBody>
          <a:bodyPr vert="horz" wrap="square" lIns="0" tIns="43180" rIns="0" bIns="0" rtlCol="0">
            <a:spAutoFit/>
          </a:bodyPr>
          <a:lstStyle/>
          <a:p>
            <a:pPr marL="324485">
              <a:lnSpc>
                <a:spcPct val="100000"/>
              </a:lnSpc>
              <a:spcBef>
                <a:spcPts val="340"/>
              </a:spcBef>
            </a:pPr>
            <a:r>
              <a:rPr sz="1200" b="1" dirty="0">
                <a:latin typeface="宋体" panose="02010600030101010101" pitchFamily="2" charset="-122"/>
                <a:cs typeface="宋体" panose="02010600030101010101" pitchFamily="2" charset="-122"/>
              </a:rPr>
              <a:t>浮点乘</a:t>
            </a:r>
            <a:r>
              <a:rPr sz="1200" b="1" dirty="0">
                <a:latin typeface="Times New Roman" panose="02020603050405020304"/>
                <a:cs typeface="Times New Roman" panose="02020603050405020304"/>
              </a:rPr>
              <a:t>/</a:t>
            </a:r>
            <a:r>
              <a:rPr sz="1200" b="1" spc="-10" dirty="0">
                <a:latin typeface="宋体" panose="02010600030101010101" pitchFamily="2" charset="-122"/>
                <a:cs typeface="宋体" panose="02010600030101010101" pitchFamily="2" charset="-122"/>
              </a:rPr>
              <a:t>除法器</a:t>
            </a:r>
            <a:endParaRPr sz="1200">
              <a:latin typeface="宋体" panose="02010600030101010101" pitchFamily="2" charset="-122"/>
              <a:cs typeface="宋体" panose="02010600030101010101" pitchFamily="2" charset="-122"/>
            </a:endParaRPr>
          </a:p>
        </p:txBody>
      </p:sp>
      <p:sp>
        <p:nvSpPr>
          <p:cNvPr id="36" name="object 36"/>
          <p:cNvSpPr txBox="1"/>
          <p:nvPr/>
        </p:nvSpPr>
        <p:spPr>
          <a:xfrm>
            <a:off x="2700401" y="1160462"/>
            <a:ext cx="1054100" cy="1224280"/>
          </a:xfrm>
          <a:prstGeom prst="rect">
            <a:avLst/>
          </a:prstGeom>
          <a:solidFill>
            <a:srgbClr val="EAEAEA"/>
          </a:solidFill>
          <a:ln w="9525">
            <a:solidFill>
              <a:srgbClr val="000000"/>
            </a:solidFill>
          </a:ln>
        </p:spPr>
        <p:txBody>
          <a:bodyPr vert="horz" wrap="square" lIns="0" tIns="5715" rIns="0" bIns="0" rtlCol="0">
            <a:spAutoFit/>
          </a:bodyPr>
          <a:lstStyle/>
          <a:p>
            <a:pPr>
              <a:lnSpc>
                <a:spcPct val="100000"/>
              </a:lnSpc>
              <a:spcBef>
                <a:spcPts val="45"/>
              </a:spcBef>
            </a:pPr>
            <a:endParaRPr sz="1500">
              <a:latin typeface="Times New Roman" panose="02020603050405020304"/>
              <a:cs typeface="Times New Roman" panose="02020603050405020304"/>
            </a:endParaRPr>
          </a:p>
          <a:p>
            <a:pPr marL="372745" marR="188595" indent="-173990">
              <a:lnSpc>
                <a:spcPct val="150000"/>
              </a:lnSpc>
              <a:spcBef>
                <a:spcPts val="5"/>
              </a:spcBef>
            </a:pPr>
            <a:r>
              <a:rPr sz="1200" b="1" spc="5" dirty="0">
                <a:latin typeface="宋体" panose="02010600030101010101" pitchFamily="2" charset="-122"/>
                <a:cs typeface="宋体" panose="02010600030101010101" pitchFamily="2" charset="-122"/>
              </a:rPr>
              <a:t>定点</a:t>
            </a:r>
            <a:r>
              <a:rPr sz="1200" b="1" dirty="0">
                <a:latin typeface="Times New Roman" panose="02020603050405020304"/>
                <a:cs typeface="Times New Roman" panose="02020603050405020304"/>
              </a:rPr>
              <a:t>/</a:t>
            </a:r>
            <a:r>
              <a:rPr sz="1200" b="1" spc="5" dirty="0">
                <a:latin typeface="宋体" panose="02010600030101010101" pitchFamily="2" charset="-122"/>
                <a:cs typeface="宋体" panose="02010600030101010101" pitchFamily="2" charset="-122"/>
              </a:rPr>
              <a:t>访存 部件</a:t>
            </a:r>
            <a:endParaRPr sz="1200">
              <a:latin typeface="宋体" panose="02010600030101010101" pitchFamily="2" charset="-122"/>
              <a:cs typeface="宋体" panose="02010600030101010101" pitchFamily="2" charset="-122"/>
            </a:endParaRPr>
          </a:p>
        </p:txBody>
      </p:sp>
      <p:sp>
        <p:nvSpPr>
          <p:cNvPr id="37" name="object 37"/>
          <p:cNvSpPr txBox="1"/>
          <p:nvPr/>
        </p:nvSpPr>
        <p:spPr>
          <a:xfrm>
            <a:off x="4559934" y="4385817"/>
            <a:ext cx="64135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宋体" panose="02010600030101010101" pitchFamily="2" charset="-122"/>
                <a:cs typeface="宋体" panose="02010600030101010101" pitchFamily="2" charset="-122"/>
              </a:rPr>
              <a:t>指令队列</a:t>
            </a:r>
            <a:endParaRPr sz="1200">
              <a:latin typeface="宋体" panose="02010600030101010101" pitchFamily="2" charset="-122"/>
              <a:cs typeface="宋体" panose="02010600030101010101" pitchFamily="2" charset="-122"/>
            </a:endParaRPr>
          </a:p>
        </p:txBody>
      </p:sp>
      <p:sp>
        <p:nvSpPr>
          <p:cNvPr id="42" name="标题 3"/>
          <p:cNvSpPr txBox="1"/>
          <p:nvPr/>
        </p:nvSpPr>
        <p:spPr>
          <a:xfrm>
            <a:off x="0" y="3"/>
            <a:ext cx="9144000" cy="755581"/>
          </a:xfrm>
          <a:prstGeom prst="rect">
            <a:avLst/>
          </a:prstGeom>
          <a:solidFill>
            <a:srgbClr val="02409A"/>
          </a:solidFill>
          <a:ln>
            <a:noFill/>
          </a:ln>
          <a:effectLst>
            <a:outerShdw blurRad="44450" dist="27940" dir="5400000" algn="ctr">
              <a:srgbClr val="000000">
                <a:alpha val="32000"/>
              </a:srgbClr>
            </a:outerShdw>
          </a:effectLst>
        </p:spPr>
        <p:txBody>
          <a:bodyPr tIns="0" bIns="0" anchor="ctr"/>
          <a:lstStyle/>
          <a:p>
            <a:pPr algn="ctr">
              <a:spcBef>
                <a:spcPct val="0"/>
              </a:spcBef>
              <a:defRPr/>
            </a:pPr>
            <a:endParaRPr lang="en-US" altLang="zh-CN" sz="2475" b="1" dirty="0">
              <a:solidFill>
                <a:schemeClr val="bg1"/>
              </a:solidFill>
              <a:latin typeface="微软雅黑" panose="020B0503020204020204" pitchFamily="34" charset="-122"/>
              <a:ea typeface="微软雅黑" panose="020B0503020204020204" pitchFamily="34" charset="-122"/>
            </a:endParaRPr>
          </a:p>
        </p:txBody>
      </p:sp>
      <p:pic>
        <p:nvPicPr>
          <p:cNvPr id="43" name="图片 42"/>
          <p:cNvPicPr>
            <a:picLocks noChangeAspect="1"/>
          </p:cNvPicPr>
          <p:nvPr/>
        </p:nvPicPr>
        <p:blipFill rotWithShape="1">
          <a:blip r:embed="rId2"/>
          <a:srcRect l="8177" t="2247" r="9531" b="2992"/>
          <a:stretch>
            <a:fillRect/>
          </a:stretch>
        </p:blipFill>
        <p:spPr>
          <a:xfrm>
            <a:off x="8408701" y="83713"/>
            <a:ext cx="596509" cy="588159"/>
          </a:xfrm>
          <a:prstGeom prst="ellipse">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4717341" y="4625985"/>
          <a:ext cx="1460499" cy="1169720"/>
        </p:xfrm>
        <a:graphic>
          <a:graphicData uri="http://schemas.openxmlformats.org/drawingml/2006/table">
            <a:tbl>
              <a:tblPr firstRow="1" bandRow="1">
                <a:tableStyleId>{2D5ABB26-0587-4C30-8999-92F81FD0307C}</a:tableStyleId>
              </a:tblPr>
              <a:tblGrid>
                <a:gridCol w="376555"/>
                <a:gridCol w="365125"/>
                <a:gridCol w="365125"/>
                <a:gridCol w="353694"/>
              </a:tblGrid>
              <a:tr h="198077">
                <a:tc>
                  <a:txBody>
                    <a:bodyPr/>
                    <a:lstStyle/>
                    <a:p>
                      <a:pPr marR="26670" algn="r">
                        <a:lnSpc>
                          <a:spcPct val="100000"/>
                        </a:lnSpc>
                        <a:spcBef>
                          <a:spcPts val="135"/>
                        </a:spcBef>
                      </a:pPr>
                      <a:r>
                        <a:rPr sz="900" b="1" spc="175" dirty="0">
                          <a:latin typeface="Courier New" panose="02070309020205020404"/>
                          <a:cs typeface="Courier New" panose="02070309020205020404"/>
                        </a:rPr>
                        <a:t>DI</a:t>
                      </a:r>
                      <a:r>
                        <a:rPr sz="900" b="1" dirty="0">
                          <a:latin typeface="Courier New" panose="02070309020205020404"/>
                          <a:cs typeface="Courier New" panose="02070309020205020404"/>
                        </a:rPr>
                        <a:t>V</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L w="6350">
                      <a:solidFill>
                        <a:srgbClr val="000000"/>
                      </a:solidFill>
                      <a:prstDash val="solid"/>
                    </a:lnL>
                    <a:lnT w="6350">
                      <a:solidFill>
                        <a:srgbClr val="000000"/>
                      </a:solidFill>
                      <a:prstDash val="solid"/>
                    </a:lnT>
                    <a:lnB w="6350">
                      <a:solidFill>
                        <a:srgbClr val="000000"/>
                      </a:solidFill>
                      <a:prstDash val="solid"/>
                    </a:lnB>
                  </a:tcPr>
                </a:tc>
                <a:tc>
                  <a:txBody>
                    <a:bodyPr/>
                    <a:lstStyle/>
                    <a:p>
                      <a:pPr marL="56515">
                        <a:lnSpc>
                          <a:spcPct val="100000"/>
                        </a:lnSpc>
                        <a:spcBef>
                          <a:spcPts val="135"/>
                        </a:spcBef>
                      </a:pPr>
                      <a:r>
                        <a:rPr sz="900" b="1" spc="85" dirty="0">
                          <a:solidFill>
                            <a:srgbClr val="FF0000"/>
                          </a:solidFill>
                          <a:latin typeface="Courier New" panose="02070309020205020404"/>
                          <a:cs typeface="Courier New" panose="02070309020205020404"/>
                        </a:rPr>
                        <a:t>F0</a:t>
                      </a:r>
                      <a:r>
                        <a:rPr sz="900" b="1" spc="-390" dirty="0">
                          <a:solidFill>
                            <a:srgbClr val="FF0000"/>
                          </a:solidFill>
                          <a:latin typeface="Courier New" panose="02070309020205020404"/>
                          <a:cs typeface="Courier New" panose="02070309020205020404"/>
                        </a:rPr>
                        <a:t> </a:t>
                      </a:r>
                      <a:r>
                        <a:rPr sz="900" b="1" dirty="0">
                          <a:latin typeface="Courier New" panose="02070309020205020404"/>
                          <a:cs typeface="Courier New" panose="02070309020205020404"/>
                        </a:rPr>
                        <a:t>,</a:t>
                      </a:r>
                      <a:endParaRPr sz="900">
                        <a:latin typeface="Courier New" panose="02070309020205020404"/>
                        <a:cs typeface="Courier New" panose="02070309020205020404"/>
                      </a:endParaRPr>
                    </a:p>
                  </a:txBody>
                  <a:tcPr marL="0" marR="0" marT="17145" marB="0">
                    <a:lnT w="6350">
                      <a:solidFill>
                        <a:srgbClr val="000000"/>
                      </a:solidFill>
                      <a:prstDash val="solid"/>
                    </a:lnT>
                    <a:lnB w="6350">
                      <a:solidFill>
                        <a:srgbClr val="000000"/>
                      </a:solidFill>
                      <a:prstDash val="solid"/>
                    </a:lnB>
                  </a:tcPr>
                </a:tc>
                <a:tc>
                  <a:txBody>
                    <a:bodyPr/>
                    <a:lstStyle/>
                    <a:p>
                      <a:pPr marL="22225" algn="ctr">
                        <a:lnSpc>
                          <a:spcPct val="100000"/>
                        </a:lnSpc>
                        <a:spcBef>
                          <a:spcPts val="135"/>
                        </a:spcBef>
                      </a:pPr>
                      <a:r>
                        <a:rPr sz="900" b="1" spc="114" dirty="0">
                          <a:latin typeface="Courier New" panose="02070309020205020404"/>
                          <a:cs typeface="Courier New" panose="02070309020205020404"/>
                        </a:rPr>
                        <a:t>F1,</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T w="6350">
                      <a:solidFill>
                        <a:srgbClr val="000000"/>
                      </a:solidFill>
                      <a:prstDash val="solid"/>
                    </a:lnT>
                    <a:lnB w="6350">
                      <a:solidFill>
                        <a:srgbClr val="000000"/>
                      </a:solidFill>
                      <a:prstDash val="solid"/>
                    </a:lnB>
                  </a:tcPr>
                </a:tc>
                <a:tc>
                  <a:txBody>
                    <a:bodyPr/>
                    <a:lstStyle/>
                    <a:p>
                      <a:pPr marL="56515">
                        <a:lnSpc>
                          <a:spcPct val="100000"/>
                        </a:lnSpc>
                        <a:spcBef>
                          <a:spcPts val="135"/>
                        </a:spcBef>
                      </a:pPr>
                      <a:r>
                        <a:rPr sz="900" b="1" spc="85" dirty="0">
                          <a:latin typeface="Courier New" panose="02070309020205020404"/>
                          <a:cs typeface="Courier New" panose="02070309020205020404"/>
                        </a:rPr>
                        <a:t>F2</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R w="6350">
                      <a:solidFill>
                        <a:srgbClr val="000000"/>
                      </a:solidFill>
                      <a:prstDash val="solid"/>
                    </a:lnR>
                    <a:lnT w="6350">
                      <a:solidFill>
                        <a:srgbClr val="000000"/>
                      </a:solidFill>
                      <a:prstDash val="solid"/>
                    </a:lnT>
                    <a:lnB w="6350">
                      <a:solidFill>
                        <a:srgbClr val="000000"/>
                      </a:solidFill>
                      <a:prstDash val="solid"/>
                    </a:lnB>
                  </a:tcPr>
                </a:tc>
              </a:tr>
              <a:tr h="197657">
                <a:tc>
                  <a:txBody>
                    <a:bodyPr/>
                    <a:lstStyle/>
                    <a:p>
                      <a:pPr marR="26670" algn="r">
                        <a:lnSpc>
                          <a:spcPct val="100000"/>
                        </a:lnSpc>
                        <a:spcBef>
                          <a:spcPts val="135"/>
                        </a:spcBef>
                      </a:pPr>
                      <a:r>
                        <a:rPr sz="900" b="1" spc="175" dirty="0">
                          <a:latin typeface="Courier New" panose="02070309020205020404"/>
                          <a:cs typeface="Courier New" panose="02070309020205020404"/>
                        </a:rPr>
                        <a:t>MU</a:t>
                      </a:r>
                      <a:r>
                        <a:rPr sz="900" b="1" dirty="0">
                          <a:latin typeface="Courier New" panose="02070309020205020404"/>
                          <a:cs typeface="Courier New" panose="02070309020205020404"/>
                        </a:rPr>
                        <a:t>L</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L w="6350">
                      <a:solidFill>
                        <a:srgbClr val="000000"/>
                      </a:solidFill>
                      <a:prstDash val="solid"/>
                    </a:lnL>
                    <a:lnT w="6350">
                      <a:solidFill>
                        <a:srgbClr val="000000"/>
                      </a:solidFill>
                      <a:prstDash val="solid"/>
                    </a:lnT>
                    <a:lnB w="6350">
                      <a:solidFill>
                        <a:srgbClr val="000000"/>
                      </a:solidFill>
                      <a:prstDash val="solid"/>
                    </a:lnB>
                  </a:tcPr>
                </a:tc>
                <a:tc>
                  <a:txBody>
                    <a:bodyPr/>
                    <a:lstStyle/>
                    <a:p>
                      <a:pPr marL="56515">
                        <a:lnSpc>
                          <a:spcPct val="100000"/>
                        </a:lnSpc>
                        <a:spcBef>
                          <a:spcPts val="135"/>
                        </a:spcBef>
                      </a:pPr>
                      <a:r>
                        <a:rPr sz="900" b="1" spc="114" dirty="0">
                          <a:latin typeface="Courier New" panose="02070309020205020404"/>
                          <a:cs typeface="Courier New" panose="02070309020205020404"/>
                        </a:rPr>
                        <a:t>F3,</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T w="6350">
                      <a:solidFill>
                        <a:srgbClr val="000000"/>
                      </a:solidFill>
                      <a:prstDash val="solid"/>
                    </a:lnT>
                    <a:lnB w="6350">
                      <a:solidFill>
                        <a:srgbClr val="000000"/>
                      </a:solidFill>
                      <a:prstDash val="solid"/>
                    </a:lnB>
                  </a:tcPr>
                </a:tc>
                <a:tc>
                  <a:txBody>
                    <a:bodyPr/>
                    <a:lstStyle/>
                    <a:p>
                      <a:pPr algn="ctr">
                        <a:lnSpc>
                          <a:spcPct val="100000"/>
                        </a:lnSpc>
                        <a:spcBef>
                          <a:spcPts val="135"/>
                        </a:spcBef>
                      </a:pPr>
                      <a:r>
                        <a:rPr sz="900" b="1" spc="85" dirty="0">
                          <a:solidFill>
                            <a:srgbClr val="FF0000"/>
                          </a:solidFill>
                          <a:latin typeface="Courier New" panose="02070309020205020404"/>
                          <a:cs typeface="Courier New" panose="02070309020205020404"/>
                        </a:rPr>
                        <a:t>F0</a:t>
                      </a:r>
                      <a:r>
                        <a:rPr sz="900" b="1" spc="-395" dirty="0">
                          <a:solidFill>
                            <a:srgbClr val="FF0000"/>
                          </a:solidFill>
                          <a:latin typeface="Courier New" panose="02070309020205020404"/>
                          <a:cs typeface="Courier New" panose="02070309020205020404"/>
                        </a:rPr>
                        <a:t> </a:t>
                      </a:r>
                      <a:r>
                        <a:rPr sz="900" b="1" dirty="0">
                          <a:latin typeface="Courier New" panose="02070309020205020404"/>
                          <a:cs typeface="Courier New" panose="02070309020205020404"/>
                        </a:rPr>
                        <a:t>,</a:t>
                      </a:r>
                      <a:endParaRPr sz="900">
                        <a:latin typeface="Courier New" panose="02070309020205020404"/>
                        <a:cs typeface="Courier New" panose="02070309020205020404"/>
                      </a:endParaRPr>
                    </a:p>
                  </a:txBody>
                  <a:tcPr marL="0" marR="0" marT="17145" marB="0">
                    <a:lnT w="6350">
                      <a:solidFill>
                        <a:srgbClr val="000000"/>
                      </a:solidFill>
                      <a:prstDash val="solid"/>
                    </a:lnT>
                    <a:lnB w="6350">
                      <a:solidFill>
                        <a:srgbClr val="000000"/>
                      </a:solidFill>
                      <a:prstDash val="solid"/>
                    </a:lnB>
                  </a:tcPr>
                </a:tc>
                <a:tc>
                  <a:txBody>
                    <a:bodyPr/>
                    <a:lstStyle/>
                    <a:p>
                      <a:pPr marL="56515">
                        <a:lnSpc>
                          <a:spcPct val="100000"/>
                        </a:lnSpc>
                        <a:spcBef>
                          <a:spcPts val="135"/>
                        </a:spcBef>
                      </a:pPr>
                      <a:r>
                        <a:rPr sz="900" b="1" spc="85" dirty="0">
                          <a:latin typeface="Courier New" panose="02070309020205020404"/>
                          <a:cs typeface="Courier New" panose="02070309020205020404"/>
                        </a:rPr>
                        <a:t>F2</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R w="6350">
                      <a:solidFill>
                        <a:srgbClr val="000000"/>
                      </a:solidFill>
                      <a:prstDash val="solid"/>
                    </a:lnR>
                    <a:lnT w="6350">
                      <a:solidFill>
                        <a:srgbClr val="000000"/>
                      </a:solidFill>
                      <a:prstDash val="solid"/>
                    </a:lnT>
                    <a:lnB w="6350">
                      <a:solidFill>
                        <a:srgbClr val="000000"/>
                      </a:solidFill>
                      <a:prstDash val="solid"/>
                    </a:lnB>
                  </a:tcPr>
                </a:tc>
              </a:tr>
              <a:tr h="197911">
                <a:tc>
                  <a:txBody>
                    <a:bodyPr/>
                    <a:lstStyle/>
                    <a:p>
                      <a:pPr marR="26670" algn="r">
                        <a:lnSpc>
                          <a:spcPct val="100000"/>
                        </a:lnSpc>
                        <a:spcBef>
                          <a:spcPts val="135"/>
                        </a:spcBef>
                      </a:pPr>
                      <a:r>
                        <a:rPr sz="900" b="1" spc="175" dirty="0">
                          <a:latin typeface="Courier New" panose="02070309020205020404"/>
                          <a:cs typeface="Courier New" panose="02070309020205020404"/>
                        </a:rPr>
                        <a:t>AD</a:t>
                      </a:r>
                      <a:r>
                        <a:rPr sz="900" b="1" dirty="0">
                          <a:latin typeface="Courier New" panose="02070309020205020404"/>
                          <a:cs typeface="Courier New" panose="02070309020205020404"/>
                        </a:rPr>
                        <a:t>D</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L w="6350">
                      <a:solidFill>
                        <a:srgbClr val="000000"/>
                      </a:solidFill>
                      <a:prstDash val="solid"/>
                    </a:lnL>
                    <a:lnT w="6350">
                      <a:solidFill>
                        <a:srgbClr val="000000"/>
                      </a:solidFill>
                      <a:prstDash val="solid"/>
                    </a:lnT>
                    <a:lnB w="6350">
                      <a:solidFill>
                        <a:srgbClr val="000000"/>
                      </a:solidFill>
                      <a:prstDash val="solid"/>
                    </a:lnB>
                  </a:tcPr>
                </a:tc>
                <a:tc>
                  <a:txBody>
                    <a:bodyPr/>
                    <a:lstStyle/>
                    <a:p>
                      <a:pPr marL="56515">
                        <a:lnSpc>
                          <a:spcPct val="100000"/>
                        </a:lnSpc>
                        <a:spcBef>
                          <a:spcPts val="135"/>
                        </a:spcBef>
                      </a:pPr>
                      <a:r>
                        <a:rPr sz="900" b="1" spc="85" dirty="0">
                          <a:solidFill>
                            <a:srgbClr val="FF0000"/>
                          </a:solidFill>
                          <a:latin typeface="Courier New" panose="02070309020205020404"/>
                          <a:cs typeface="Courier New" panose="02070309020205020404"/>
                        </a:rPr>
                        <a:t>F0</a:t>
                      </a:r>
                      <a:r>
                        <a:rPr sz="900" b="1" spc="-390" dirty="0">
                          <a:solidFill>
                            <a:srgbClr val="FF0000"/>
                          </a:solidFill>
                          <a:latin typeface="Courier New" panose="02070309020205020404"/>
                          <a:cs typeface="Courier New" panose="02070309020205020404"/>
                        </a:rPr>
                        <a:t> </a:t>
                      </a:r>
                      <a:r>
                        <a:rPr sz="900" b="1" dirty="0">
                          <a:latin typeface="Courier New" panose="02070309020205020404"/>
                          <a:cs typeface="Courier New" panose="02070309020205020404"/>
                        </a:rPr>
                        <a:t>,</a:t>
                      </a:r>
                      <a:endParaRPr sz="900">
                        <a:latin typeface="Courier New" panose="02070309020205020404"/>
                        <a:cs typeface="Courier New" panose="02070309020205020404"/>
                      </a:endParaRPr>
                    </a:p>
                  </a:txBody>
                  <a:tcPr marL="0" marR="0" marT="17145" marB="0">
                    <a:lnT w="6350">
                      <a:solidFill>
                        <a:srgbClr val="000000"/>
                      </a:solidFill>
                      <a:prstDash val="solid"/>
                    </a:lnT>
                    <a:lnB w="6350">
                      <a:solidFill>
                        <a:srgbClr val="000000"/>
                      </a:solidFill>
                      <a:prstDash val="solid"/>
                    </a:lnB>
                  </a:tcPr>
                </a:tc>
                <a:tc>
                  <a:txBody>
                    <a:bodyPr/>
                    <a:lstStyle/>
                    <a:p>
                      <a:pPr marL="22225" algn="ctr">
                        <a:lnSpc>
                          <a:spcPct val="100000"/>
                        </a:lnSpc>
                        <a:spcBef>
                          <a:spcPts val="135"/>
                        </a:spcBef>
                      </a:pPr>
                      <a:r>
                        <a:rPr sz="900" b="1" spc="114" dirty="0">
                          <a:latin typeface="Courier New" panose="02070309020205020404"/>
                          <a:cs typeface="Courier New" panose="02070309020205020404"/>
                        </a:rPr>
                        <a:t>F1,</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T w="6350">
                      <a:solidFill>
                        <a:srgbClr val="000000"/>
                      </a:solidFill>
                      <a:prstDash val="solid"/>
                    </a:lnT>
                    <a:lnB w="6350">
                      <a:solidFill>
                        <a:srgbClr val="000000"/>
                      </a:solidFill>
                      <a:prstDash val="solid"/>
                    </a:lnB>
                  </a:tcPr>
                </a:tc>
                <a:tc>
                  <a:txBody>
                    <a:bodyPr/>
                    <a:lstStyle/>
                    <a:p>
                      <a:pPr marL="56515">
                        <a:lnSpc>
                          <a:spcPct val="100000"/>
                        </a:lnSpc>
                        <a:spcBef>
                          <a:spcPts val="135"/>
                        </a:spcBef>
                      </a:pPr>
                      <a:r>
                        <a:rPr sz="900" b="1" spc="85" dirty="0">
                          <a:latin typeface="Courier New" panose="02070309020205020404"/>
                          <a:cs typeface="Courier New" panose="02070309020205020404"/>
                        </a:rPr>
                        <a:t>F2</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R w="6350">
                      <a:solidFill>
                        <a:srgbClr val="000000"/>
                      </a:solidFill>
                      <a:prstDash val="solid"/>
                    </a:lnR>
                    <a:lnT w="6350">
                      <a:solidFill>
                        <a:srgbClr val="000000"/>
                      </a:solidFill>
                      <a:prstDash val="solid"/>
                    </a:lnT>
                    <a:lnB w="6350">
                      <a:solidFill>
                        <a:srgbClr val="000000"/>
                      </a:solidFill>
                      <a:prstDash val="solid"/>
                    </a:lnB>
                  </a:tcPr>
                </a:tc>
              </a:tr>
              <a:tr h="198014">
                <a:tc>
                  <a:txBody>
                    <a:bodyPr/>
                    <a:lstStyle/>
                    <a:p>
                      <a:pPr marR="26670" algn="r">
                        <a:lnSpc>
                          <a:spcPct val="100000"/>
                        </a:lnSpc>
                        <a:spcBef>
                          <a:spcPts val="135"/>
                        </a:spcBef>
                      </a:pPr>
                      <a:r>
                        <a:rPr sz="900" b="1" spc="175" dirty="0">
                          <a:latin typeface="Courier New" panose="02070309020205020404"/>
                          <a:cs typeface="Courier New" panose="02070309020205020404"/>
                        </a:rPr>
                        <a:t>MU</a:t>
                      </a:r>
                      <a:r>
                        <a:rPr sz="900" b="1" dirty="0">
                          <a:latin typeface="Courier New" panose="02070309020205020404"/>
                          <a:cs typeface="Courier New" panose="02070309020205020404"/>
                        </a:rPr>
                        <a:t>L</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L w="6350">
                      <a:solidFill>
                        <a:srgbClr val="000000"/>
                      </a:solidFill>
                      <a:prstDash val="solid"/>
                    </a:lnL>
                    <a:lnT w="6350">
                      <a:solidFill>
                        <a:srgbClr val="000000"/>
                      </a:solidFill>
                      <a:prstDash val="solid"/>
                    </a:lnT>
                    <a:lnB w="6350">
                      <a:solidFill>
                        <a:srgbClr val="000000"/>
                      </a:solidFill>
                      <a:prstDash val="solid"/>
                    </a:lnB>
                  </a:tcPr>
                </a:tc>
                <a:tc>
                  <a:txBody>
                    <a:bodyPr/>
                    <a:lstStyle/>
                    <a:p>
                      <a:pPr marL="56515">
                        <a:lnSpc>
                          <a:spcPct val="100000"/>
                        </a:lnSpc>
                        <a:spcBef>
                          <a:spcPts val="135"/>
                        </a:spcBef>
                      </a:pPr>
                      <a:r>
                        <a:rPr sz="900" b="1" spc="114" dirty="0">
                          <a:latin typeface="Courier New" panose="02070309020205020404"/>
                          <a:cs typeface="Courier New" panose="02070309020205020404"/>
                        </a:rPr>
                        <a:t>F3,</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T w="6350">
                      <a:solidFill>
                        <a:srgbClr val="000000"/>
                      </a:solidFill>
                      <a:prstDash val="solid"/>
                    </a:lnT>
                    <a:lnB w="6350">
                      <a:solidFill>
                        <a:srgbClr val="000000"/>
                      </a:solidFill>
                      <a:prstDash val="solid"/>
                    </a:lnB>
                  </a:tcPr>
                </a:tc>
                <a:tc>
                  <a:txBody>
                    <a:bodyPr/>
                    <a:lstStyle/>
                    <a:p>
                      <a:pPr algn="ctr">
                        <a:lnSpc>
                          <a:spcPct val="100000"/>
                        </a:lnSpc>
                        <a:spcBef>
                          <a:spcPts val="135"/>
                        </a:spcBef>
                      </a:pPr>
                      <a:r>
                        <a:rPr sz="900" b="1" spc="85" dirty="0">
                          <a:solidFill>
                            <a:srgbClr val="FF0000"/>
                          </a:solidFill>
                          <a:latin typeface="Courier New" panose="02070309020205020404"/>
                          <a:cs typeface="Courier New" panose="02070309020205020404"/>
                        </a:rPr>
                        <a:t>F0</a:t>
                      </a:r>
                      <a:r>
                        <a:rPr sz="900" b="1" spc="-395" dirty="0">
                          <a:solidFill>
                            <a:srgbClr val="FF0000"/>
                          </a:solidFill>
                          <a:latin typeface="Courier New" panose="02070309020205020404"/>
                          <a:cs typeface="Courier New" panose="02070309020205020404"/>
                        </a:rPr>
                        <a:t> </a:t>
                      </a:r>
                      <a:r>
                        <a:rPr sz="900" b="1" dirty="0">
                          <a:latin typeface="Courier New" panose="02070309020205020404"/>
                          <a:cs typeface="Courier New" panose="02070309020205020404"/>
                        </a:rPr>
                        <a:t>,</a:t>
                      </a:r>
                      <a:endParaRPr sz="900">
                        <a:latin typeface="Courier New" panose="02070309020205020404"/>
                        <a:cs typeface="Courier New" panose="02070309020205020404"/>
                      </a:endParaRPr>
                    </a:p>
                  </a:txBody>
                  <a:tcPr marL="0" marR="0" marT="17145" marB="0">
                    <a:lnT w="6350">
                      <a:solidFill>
                        <a:srgbClr val="000000"/>
                      </a:solidFill>
                      <a:prstDash val="solid"/>
                    </a:lnT>
                    <a:lnB w="6350">
                      <a:solidFill>
                        <a:srgbClr val="000000"/>
                      </a:solidFill>
                      <a:prstDash val="solid"/>
                    </a:lnB>
                  </a:tcPr>
                </a:tc>
                <a:tc>
                  <a:txBody>
                    <a:bodyPr/>
                    <a:lstStyle/>
                    <a:p>
                      <a:pPr marL="56515">
                        <a:lnSpc>
                          <a:spcPct val="100000"/>
                        </a:lnSpc>
                        <a:spcBef>
                          <a:spcPts val="135"/>
                        </a:spcBef>
                      </a:pPr>
                      <a:r>
                        <a:rPr sz="900" b="1" spc="85" dirty="0">
                          <a:latin typeface="Courier New" panose="02070309020205020404"/>
                          <a:cs typeface="Courier New" panose="02070309020205020404"/>
                        </a:rPr>
                        <a:t>F2</a:t>
                      </a:r>
                      <a:r>
                        <a:rPr sz="900" b="1" spc="-365" dirty="0">
                          <a:latin typeface="Courier New" panose="02070309020205020404"/>
                          <a:cs typeface="Courier New" panose="02070309020205020404"/>
                        </a:rPr>
                        <a:t> </a:t>
                      </a:r>
                      <a:endParaRPr sz="900">
                        <a:latin typeface="Courier New" panose="02070309020205020404"/>
                        <a:cs typeface="Courier New" panose="02070309020205020404"/>
                      </a:endParaRPr>
                    </a:p>
                  </a:txBody>
                  <a:tcPr marL="0" marR="0" marT="17145" marB="0">
                    <a:lnR w="6350">
                      <a:solidFill>
                        <a:srgbClr val="000000"/>
                      </a:solidFill>
                      <a:prstDash val="solid"/>
                    </a:lnR>
                    <a:lnT w="6350">
                      <a:solidFill>
                        <a:srgbClr val="000000"/>
                      </a:solidFill>
                      <a:prstDash val="solid"/>
                    </a:lnT>
                    <a:lnB w="6350">
                      <a:solidFill>
                        <a:srgbClr val="000000"/>
                      </a:solidFill>
                      <a:prstDash val="solid"/>
                    </a:lnB>
                  </a:tcPr>
                </a:tc>
              </a:tr>
              <a:tr h="197702">
                <a:tc gridSpan="4">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hMerge="1">
                  <a:tcPr marL="0" marR="0" marT="0" marB="0"/>
                </a:tc>
                <a:tc hMerge="1">
                  <a:tcPr marL="0" marR="0" marT="0" marB="0"/>
                </a:tc>
              </a:tr>
              <a:tr h="180359">
                <a:tc gridSpan="4">
                  <a:txBody>
                    <a:bodyPr/>
                    <a:lstStyle/>
                    <a:p>
                      <a:pPr>
                        <a:lnSpc>
                          <a:spcPct val="100000"/>
                        </a:lnSpc>
                      </a:pPr>
                      <a:endParaRPr sz="10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hMerge="1">
                  <a:tcPr marL="0" marR="0" marT="0" marB="0"/>
                </a:tc>
                <a:tc hMerge="1">
                  <a:tcPr marL="0" marR="0" marT="0" marB="0"/>
                </a:tc>
              </a:tr>
            </a:tbl>
          </a:graphicData>
        </a:graphic>
      </p:graphicFrame>
      <p:graphicFrame>
        <p:nvGraphicFramePr>
          <p:cNvPr id="3" name="object 3"/>
          <p:cNvGraphicFramePr>
            <a:graphicFrameLocks noGrp="1"/>
          </p:cNvGraphicFramePr>
          <p:nvPr/>
        </p:nvGraphicFramePr>
        <p:xfrm>
          <a:off x="4730614" y="3241751"/>
          <a:ext cx="1450975" cy="776881"/>
        </p:xfrm>
        <a:graphic>
          <a:graphicData uri="http://schemas.openxmlformats.org/drawingml/2006/table">
            <a:tbl>
              <a:tblPr firstRow="1" bandRow="1">
                <a:tableStyleId>{2D5ABB26-0587-4C30-8999-92F81FD0307C}</a:tableStyleId>
              </a:tblPr>
              <a:tblGrid>
                <a:gridCol w="328930"/>
                <a:gridCol w="1122045"/>
              </a:tblGrid>
              <a:tr h="194116">
                <a:tc>
                  <a:txBody>
                    <a:bodyPr/>
                    <a:lstStyle/>
                    <a:p>
                      <a:pPr marR="10795" algn="ctr">
                        <a:lnSpc>
                          <a:spcPct val="100000"/>
                        </a:lnSpc>
                        <a:spcBef>
                          <a:spcPts val="285"/>
                        </a:spcBef>
                      </a:pPr>
                      <a:r>
                        <a:rPr sz="850" b="1" dirty="0">
                          <a:latin typeface="Times New Roman" panose="02020603050405020304"/>
                          <a:cs typeface="Times New Roman" panose="02020603050405020304"/>
                        </a:rPr>
                        <a:t>3</a:t>
                      </a:r>
                      <a:endParaRPr sz="850">
                        <a:latin typeface="Times New Roman" panose="02020603050405020304"/>
                        <a:cs typeface="Times New Roman" panose="02020603050405020304"/>
                      </a:endParaRPr>
                    </a:p>
                  </a:txBody>
                  <a:tcPr marL="0" marR="0" marT="3619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ct val="100000"/>
                        </a:lnSpc>
                        <a:spcBef>
                          <a:spcPts val="285"/>
                        </a:spcBef>
                      </a:pPr>
                      <a:r>
                        <a:rPr sz="850" b="1" spc="15" dirty="0">
                          <a:latin typeface="Times New Roman" panose="02020603050405020304"/>
                          <a:cs typeface="Times New Roman" panose="02020603050405020304"/>
                        </a:rPr>
                        <a:t>1</a:t>
                      </a:r>
                      <a:r>
                        <a:rPr sz="850" b="1" spc="-80" dirty="0">
                          <a:latin typeface="Times New Roman" panose="02020603050405020304"/>
                          <a:cs typeface="Times New Roman" panose="02020603050405020304"/>
                        </a:rPr>
                        <a:t> </a:t>
                      </a:r>
                      <a:r>
                        <a:rPr sz="850" b="1" spc="45" dirty="0">
                          <a:latin typeface="Times New Roman" panose="02020603050405020304"/>
                          <a:cs typeface="Times New Roman" panose="02020603050405020304"/>
                        </a:rPr>
                        <a:t>.0</a:t>
                      </a:r>
                      <a:endParaRPr sz="850">
                        <a:latin typeface="Times New Roman" panose="02020603050405020304"/>
                        <a:cs typeface="Times New Roman" panose="02020603050405020304"/>
                      </a:endParaRPr>
                    </a:p>
                  </a:txBody>
                  <a:tcPr marL="0" marR="0" marT="3619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4116">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ct val="100000"/>
                        </a:lnSpc>
                        <a:spcBef>
                          <a:spcPts val="285"/>
                        </a:spcBef>
                      </a:pPr>
                      <a:r>
                        <a:rPr sz="850" b="1" spc="15" dirty="0">
                          <a:latin typeface="Times New Roman" panose="02020603050405020304"/>
                          <a:cs typeface="Times New Roman" panose="02020603050405020304"/>
                        </a:rPr>
                        <a:t>1</a:t>
                      </a:r>
                      <a:r>
                        <a:rPr sz="850" b="1" spc="-80" dirty="0">
                          <a:latin typeface="Times New Roman" panose="02020603050405020304"/>
                          <a:cs typeface="Times New Roman" panose="02020603050405020304"/>
                        </a:rPr>
                        <a:t> </a:t>
                      </a:r>
                      <a:r>
                        <a:rPr sz="850" b="1" spc="45" dirty="0">
                          <a:latin typeface="Times New Roman" panose="02020603050405020304"/>
                          <a:cs typeface="Times New Roman" panose="02020603050405020304"/>
                        </a:rPr>
                        <a:t>.0</a:t>
                      </a:r>
                      <a:endParaRPr sz="850">
                        <a:latin typeface="Times New Roman" panose="02020603050405020304"/>
                        <a:cs typeface="Times New Roman" panose="02020603050405020304"/>
                      </a:endParaRPr>
                    </a:p>
                  </a:txBody>
                  <a:tcPr marL="0" marR="0" marT="3619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4216">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ct val="100000"/>
                        </a:lnSpc>
                        <a:spcBef>
                          <a:spcPts val="285"/>
                        </a:spcBef>
                      </a:pPr>
                      <a:r>
                        <a:rPr sz="850" b="1" spc="15" dirty="0">
                          <a:latin typeface="Times New Roman" panose="02020603050405020304"/>
                          <a:cs typeface="Times New Roman" panose="02020603050405020304"/>
                        </a:rPr>
                        <a:t>1</a:t>
                      </a:r>
                      <a:r>
                        <a:rPr sz="850" b="1" spc="-80" dirty="0">
                          <a:latin typeface="Times New Roman" panose="02020603050405020304"/>
                          <a:cs typeface="Times New Roman" panose="02020603050405020304"/>
                        </a:rPr>
                        <a:t> </a:t>
                      </a:r>
                      <a:r>
                        <a:rPr sz="850" b="1" spc="45" dirty="0">
                          <a:latin typeface="Times New Roman" panose="02020603050405020304"/>
                          <a:cs typeface="Times New Roman" panose="02020603050405020304"/>
                        </a:rPr>
                        <a:t>.0</a:t>
                      </a:r>
                      <a:endParaRPr sz="850">
                        <a:latin typeface="Times New Roman" panose="02020603050405020304"/>
                        <a:cs typeface="Times New Roman" panose="02020603050405020304"/>
                      </a:endParaRPr>
                    </a:p>
                  </a:txBody>
                  <a:tcPr marL="0" marR="0" marT="3619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4433">
                <a:tc>
                  <a:txBody>
                    <a:bodyPr/>
                    <a:lstStyle/>
                    <a:p>
                      <a:pPr marR="10795" algn="ctr">
                        <a:lnSpc>
                          <a:spcPct val="100000"/>
                        </a:lnSpc>
                        <a:spcBef>
                          <a:spcPts val="285"/>
                        </a:spcBef>
                      </a:pPr>
                      <a:r>
                        <a:rPr sz="850" b="1" dirty="0">
                          <a:solidFill>
                            <a:srgbClr val="FF0000"/>
                          </a:solidFill>
                          <a:latin typeface="Times New Roman" panose="02020603050405020304"/>
                          <a:cs typeface="Times New Roman" panose="02020603050405020304"/>
                        </a:rPr>
                        <a:t>2</a:t>
                      </a:r>
                      <a:endParaRPr sz="850">
                        <a:latin typeface="Times New Roman" panose="02020603050405020304"/>
                        <a:cs typeface="Times New Roman" panose="02020603050405020304"/>
                      </a:endParaRPr>
                    </a:p>
                  </a:txBody>
                  <a:tcPr marL="0" marR="0" marT="3619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ct val="100000"/>
                        </a:lnSpc>
                        <a:spcBef>
                          <a:spcPts val="285"/>
                        </a:spcBef>
                      </a:pPr>
                      <a:r>
                        <a:rPr sz="850" b="1" spc="15" dirty="0">
                          <a:latin typeface="Times New Roman" panose="02020603050405020304"/>
                          <a:cs typeface="Times New Roman" panose="02020603050405020304"/>
                        </a:rPr>
                        <a:t>1</a:t>
                      </a:r>
                      <a:r>
                        <a:rPr sz="850" b="1" spc="-80" dirty="0">
                          <a:latin typeface="Times New Roman" panose="02020603050405020304"/>
                          <a:cs typeface="Times New Roman" panose="02020603050405020304"/>
                        </a:rPr>
                        <a:t> </a:t>
                      </a:r>
                      <a:r>
                        <a:rPr sz="850" b="1" spc="45" dirty="0">
                          <a:latin typeface="Times New Roman" panose="02020603050405020304"/>
                          <a:cs typeface="Times New Roman" panose="02020603050405020304"/>
                        </a:rPr>
                        <a:t>.0</a:t>
                      </a:r>
                      <a:endParaRPr sz="850">
                        <a:latin typeface="Times New Roman" panose="02020603050405020304"/>
                        <a:cs typeface="Times New Roman" panose="02020603050405020304"/>
                      </a:endParaRPr>
                    </a:p>
                  </a:txBody>
                  <a:tcPr marL="0" marR="0" marT="3619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4" name="object 4"/>
          <p:cNvSpPr/>
          <p:nvPr/>
        </p:nvSpPr>
        <p:spPr>
          <a:xfrm>
            <a:off x="4841875" y="1471675"/>
            <a:ext cx="76200" cy="335280"/>
          </a:xfrm>
          <a:custGeom>
            <a:avLst/>
            <a:gdLst/>
            <a:ahLst/>
            <a:cxnLst/>
            <a:rect l="l" t="t" r="r" b="b"/>
            <a:pathLst>
              <a:path w="76200" h="335280">
                <a:moveTo>
                  <a:pt x="44450" y="63500"/>
                </a:moveTo>
                <a:lnTo>
                  <a:pt x="31750" y="63500"/>
                </a:lnTo>
                <a:lnTo>
                  <a:pt x="31750" y="334899"/>
                </a:lnTo>
                <a:lnTo>
                  <a:pt x="44450" y="334899"/>
                </a:lnTo>
                <a:lnTo>
                  <a:pt x="44450" y="63500"/>
                </a:lnTo>
                <a:close/>
              </a:path>
              <a:path w="76200" h="335280">
                <a:moveTo>
                  <a:pt x="38100" y="0"/>
                </a:moveTo>
                <a:lnTo>
                  <a:pt x="0" y="76200"/>
                </a:lnTo>
                <a:lnTo>
                  <a:pt x="31750" y="76200"/>
                </a:lnTo>
                <a:lnTo>
                  <a:pt x="31750" y="63500"/>
                </a:lnTo>
                <a:lnTo>
                  <a:pt x="69850" y="63500"/>
                </a:lnTo>
                <a:lnTo>
                  <a:pt x="38100" y="0"/>
                </a:lnTo>
                <a:close/>
              </a:path>
              <a:path w="76200" h="335280">
                <a:moveTo>
                  <a:pt x="69850" y="63500"/>
                </a:moveTo>
                <a:lnTo>
                  <a:pt x="44450" y="63500"/>
                </a:lnTo>
                <a:lnTo>
                  <a:pt x="44450" y="76200"/>
                </a:lnTo>
                <a:lnTo>
                  <a:pt x="76200" y="76200"/>
                </a:lnTo>
                <a:lnTo>
                  <a:pt x="69850" y="63500"/>
                </a:lnTo>
                <a:close/>
              </a:path>
            </a:pathLst>
          </a:custGeom>
          <a:solidFill>
            <a:srgbClr val="000000"/>
          </a:solidFill>
        </p:spPr>
        <p:txBody>
          <a:bodyPr wrap="square" lIns="0" tIns="0" rIns="0" bIns="0" rtlCol="0"/>
          <a:lstStyle/>
          <a:p/>
        </p:txBody>
      </p:sp>
      <p:sp>
        <p:nvSpPr>
          <p:cNvPr id="5" name="object 5"/>
          <p:cNvSpPr/>
          <p:nvPr/>
        </p:nvSpPr>
        <p:spPr>
          <a:xfrm>
            <a:off x="5502275" y="1471675"/>
            <a:ext cx="76200" cy="335280"/>
          </a:xfrm>
          <a:custGeom>
            <a:avLst/>
            <a:gdLst/>
            <a:ahLst/>
            <a:cxnLst/>
            <a:rect l="l" t="t" r="r" b="b"/>
            <a:pathLst>
              <a:path w="76200" h="335280">
                <a:moveTo>
                  <a:pt x="44450" y="63500"/>
                </a:moveTo>
                <a:lnTo>
                  <a:pt x="31750" y="63500"/>
                </a:lnTo>
                <a:lnTo>
                  <a:pt x="31750" y="334899"/>
                </a:lnTo>
                <a:lnTo>
                  <a:pt x="44450" y="334899"/>
                </a:lnTo>
                <a:lnTo>
                  <a:pt x="44450" y="63500"/>
                </a:lnTo>
                <a:close/>
              </a:path>
              <a:path w="76200" h="335280">
                <a:moveTo>
                  <a:pt x="38100" y="0"/>
                </a:moveTo>
                <a:lnTo>
                  <a:pt x="0" y="76200"/>
                </a:lnTo>
                <a:lnTo>
                  <a:pt x="31750" y="76200"/>
                </a:lnTo>
                <a:lnTo>
                  <a:pt x="31750" y="63500"/>
                </a:lnTo>
                <a:lnTo>
                  <a:pt x="69850" y="63500"/>
                </a:lnTo>
                <a:lnTo>
                  <a:pt x="38100" y="0"/>
                </a:lnTo>
                <a:close/>
              </a:path>
              <a:path w="76200" h="335280">
                <a:moveTo>
                  <a:pt x="69850" y="63500"/>
                </a:moveTo>
                <a:lnTo>
                  <a:pt x="44450" y="63500"/>
                </a:lnTo>
                <a:lnTo>
                  <a:pt x="44450" y="76200"/>
                </a:lnTo>
                <a:lnTo>
                  <a:pt x="76200" y="76200"/>
                </a:lnTo>
                <a:lnTo>
                  <a:pt x="69850" y="63500"/>
                </a:lnTo>
                <a:close/>
              </a:path>
            </a:pathLst>
          </a:custGeom>
          <a:solidFill>
            <a:srgbClr val="000000"/>
          </a:solidFill>
        </p:spPr>
        <p:txBody>
          <a:bodyPr wrap="square" lIns="0" tIns="0" rIns="0" bIns="0" rtlCol="0"/>
          <a:lstStyle/>
          <a:p/>
        </p:txBody>
      </p:sp>
      <p:sp>
        <p:nvSpPr>
          <p:cNvPr id="6" name="object 6"/>
          <p:cNvSpPr/>
          <p:nvPr/>
        </p:nvSpPr>
        <p:spPr>
          <a:xfrm>
            <a:off x="7064375" y="1458975"/>
            <a:ext cx="76200" cy="335280"/>
          </a:xfrm>
          <a:custGeom>
            <a:avLst/>
            <a:gdLst/>
            <a:ahLst/>
            <a:cxnLst/>
            <a:rect l="l" t="t" r="r" b="b"/>
            <a:pathLst>
              <a:path w="76200" h="335280">
                <a:moveTo>
                  <a:pt x="44450" y="63500"/>
                </a:moveTo>
                <a:lnTo>
                  <a:pt x="31750" y="63500"/>
                </a:lnTo>
                <a:lnTo>
                  <a:pt x="31750" y="334899"/>
                </a:lnTo>
                <a:lnTo>
                  <a:pt x="44450" y="334899"/>
                </a:lnTo>
                <a:lnTo>
                  <a:pt x="44450" y="63500"/>
                </a:lnTo>
                <a:close/>
              </a:path>
              <a:path w="76200" h="335280">
                <a:moveTo>
                  <a:pt x="38100" y="0"/>
                </a:moveTo>
                <a:lnTo>
                  <a:pt x="0" y="76200"/>
                </a:lnTo>
                <a:lnTo>
                  <a:pt x="31750" y="76200"/>
                </a:lnTo>
                <a:lnTo>
                  <a:pt x="31750" y="63500"/>
                </a:lnTo>
                <a:lnTo>
                  <a:pt x="69850" y="63500"/>
                </a:lnTo>
                <a:lnTo>
                  <a:pt x="38100" y="0"/>
                </a:lnTo>
                <a:close/>
              </a:path>
              <a:path w="76200" h="335280">
                <a:moveTo>
                  <a:pt x="69850" y="63500"/>
                </a:moveTo>
                <a:lnTo>
                  <a:pt x="44450" y="63500"/>
                </a:lnTo>
                <a:lnTo>
                  <a:pt x="44450" y="76200"/>
                </a:lnTo>
                <a:lnTo>
                  <a:pt x="76200" y="76200"/>
                </a:lnTo>
                <a:lnTo>
                  <a:pt x="69850" y="63500"/>
                </a:lnTo>
                <a:close/>
              </a:path>
            </a:pathLst>
          </a:custGeom>
          <a:solidFill>
            <a:srgbClr val="000000"/>
          </a:solidFill>
        </p:spPr>
        <p:txBody>
          <a:bodyPr wrap="square" lIns="0" tIns="0" rIns="0" bIns="0" rtlCol="0"/>
          <a:lstStyle/>
          <a:p/>
        </p:txBody>
      </p:sp>
      <p:sp>
        <p:nvSpPr>
          <p:cNvPr id="7" name="object 7"/>
          <p:cNvSpPr/>
          <p:nvPr/>
        </p:nvSpPr>
        <p:spPr>
          <a:xfrm>
            <a:off x="7775575" y="1446149"/>
            <a:ext cx="76200" cy="335280"/>
          </a:xfrm>
          <a:custGeom>
            <a:avLst/>
            <a:gdLst/>
            <a:ahLst/>
            <a:cxnLst/>
            <a:rect l="l" t="t" r="r" b="b"/>
            <a:pathLst>
              <a:path w="76200" h="335280">
                <a:moveTo>
                  <a:pt x="31750" y="76252"/>
                </a:moveTo>
                <a:lnTo>
                  <a:pt x="31750" y="335025"/>
                </a:lnTo>
                <a:lnTo>
                  <a:pt x="44450" y="335025"/>
                </a:lnTo>
                <a:lnTo>
                  <a:pt x="44450" y="76274"/>
                </a:lnTo>
                <a:lnTo>
                  <a:pt x="31750" y="76252"/>
                </a:lnTo>
                <a:close/>
              </a:path>
              <a:path w="76200" h="335280">
                <a:moveTo>
                  <a:pt x="69860" y="63626"/>
                </a:moveTo>
                <a:lnTo>
                  <a:pt x="44450" y="63626"/>
                </a:lnTo>
                <a:lnTo>
                  <a:pt x="44450" y="76274"/>
                </a:lnTo>
                <a:lnTo>
                  <a:pt x="76200" y="76326"/>
                </a:lnTo>
                <a:lnTo>
                  <a:pt x="69860" y="63626"/>
                </a:lnTo>
                <a:close/>
              </a:path>
              <a:path w="76200" h="335280">
                <a:moveTo>
                  <a:pt x="44450" y="63626"/>
                </a:moveTo>
                <a:lnTo>
                  <a:pt x="31750" y="63626"/>
                </a:lnTo>
                <a:lnTo>
                  <a:pt x="31750" y="76252"/>
                </a:lnTo>
                <a:lnTo>
                  <a:pt x="44450" y="76274"/>
                </a:lnTo>
                <a:lnTo>
                  <a:pt x="44450" y="63626"/>
                </a:lnTo>
                <a:close/>
              </a:path>
              <a:path w="76200" h="335280">
                <a:moveTo>
                  <a:pt x="38100" y="0"/>
                </a:moveTo>
                <a:lnTo>
                  <a:pt x="0" y="76200"/>
                </a:lnTo>
                <a:lnTo>
                  <a:pt x="31750" y="76252"/>
                </a:lnTo>
                <a:lnTo>
                  <a:pt x="31750" y="63626"/>
                </a:lnTo>
                <a:lnTo>
                  <a:pt x="69860" y="63626"/>
                </a:lnTo>
                <a:lnTo>
                  <a:pt x="38100" y="0"/>
                </a:lnTo>
                <a:close/>
              </a:path>
            </a:pathLst>
          </a:custGeom>
          <a:solidFill>
            <a:srgbClr val="000000"/>
          </a:solidFill>
        </p:spPr>
        <p:txBody>
          <a:bodyPr wrap="square" lIns="0" tIns="0" rIns="0" bIns="0" rtlCol="0"/>
          <a:lstStyle/>
          <a:p/>
        </p:txBody>
      </p:sp>
      <p:sp>
        <p:nvSpPr>
          <p:cNvPr id="8" name="object 8"/>
          <p:cNvSpPr/>
          <p:nvPr/>
        </p:nvSpPr>
        <p:spPr>
          <a:xfrm>
            <a:off x="5402198" y="4014723"/>
            <a:ext cx="76200" cy="617855"/>
          </a:xfrm>
          <a:custGeom>
            <a:avLst/>
            <a:gdLst/>
            <a:ahLst/>
            <a:cxnLst/>
            <a:rect l="l" t="t" r="r" b="b"/>
            <a:pathLst>
              <a:path w="76200" h="617854">
                <a:moveTo>
                  <a:pt x="47625" y="63500"/>
                </a:moveTo>
                <a:lnTo>
                  <a:pt x="28575" y="63500"/>
                </a:lnTo>
                <a:lnTo>
                  <a:pt x="28575" y="617601"/>
                </a:lnTo>
                <a:lnTo>
                  <a:pt x="47625" y="617601"/>
                </a:lnTo>
                <a:lnTo>
                  <a:pt x="47625" y="63500"/>
                </a:lnTo>
                <a:close/>
              </a:path>
              <a:path w="76200" h="617854">
                <a:moveTo>
                  <a:pt x="38100" y="0"/>
                </a:moveTo>
                <a:lnTo>
                  <a:pt x="0" y="76200"/>
                </a:lnTo>
                <a:lnTo>
                  <a:pt x="28575" y="76200"/>
                </a:lnTo>
                <a:lnTo>
                  <a:pt x="28575" y="63500"/>
                </a:lnTo>
                <a:lnTo>
                  <a:pt x="69850" y="63500"/>
                </a:lnTo>
                <a:lnTo>
                  <a:pt x="38100" y="0"/>
                </a:lnTo>
                <a:close/>
              </a:path>
              <a:path w="76200" h="617854">
                <a:moveTo>
                  <a:pt x="69850" y="63500"/>
                </a:moveTo>
                <a:lnTo>
                  <a:pt x="47625" y="63500"/>
                </a:lnTo>
                <a:lnTo>
                  <a:pt x="47625" y="76200"/>
                </a:lnTo>
                <a:lnTo>
                  <a:pt x="76200" y="76200"/>
                </a:lnTo>
                <a:lnTo>
                  <a:pt x="69850" y="63500"/>
                </a:lnTo>
                <a:close/>
              </a:path>
            </a:pathLst>
          </a:custGeom>
          <a:solidFill>
            <a:srgbClr val="000000"/>
          </a:solidFill>
        </p:spPr>
        <p:txBody>
          <a:bodyPr wrap="square" lIns="0" tIns="0" rIns="0" bIns="0" rtlCol="0"/>
          <a:lstStyle/>
          <a:p/>
        </p:txBody>
      </p:sp>
      <p:sp>
        <p:nvSpPr>
          <p:cNvPr id="9" name="object 9"/>
          <p:cNvSpPr/>
          <p:nvPr/>
        </p:nvSpPr>
        <p:spPr>
          <a:xfrm>
            <a:off x="5145023" y="2400300"/>
            <a:ext cx="76200" cy="247650"/>
          </a:xfrm>
          <a:prstGeom prst="rect">
            <a:avLst/>
          </a:prstGeom>
          <a:blipFill>
            <a:blip r:embed="rId1" cstate="print"/>
            <a:stretch>
              <a:fillRect/>
            </a:stretch>
          </a:blipFill>
        </p:spPr>
        <p:txBody>
          <a:bodyPr wrap="square" lIns="0" tIns="0" rIns="0" bIns="0" rtlCol="0"/>
          <a:lstStyle/>
          <a:p/>
        </p:txBody>
      </p:sp>
      <p:sp>
        <p:nvSpPr>
          <p:cNvPr id="10" name="object 10"/>
          <p:cNvSpPr/>
          <p:nvPr/>
        </p:nvSpPr>
        <p:spPr>
          <a:xfrm>
            <a:off x="7389748" y="2392426"/>
            <a:ext cx="76200" cy="260350"/>
          </a:xfrm>
          <a:custGeom>
            <a:avLst/>
            <a:gdLst/>
            <a:ahLst/>
            <a:cxnLst/>
            <a:rect l="l" t="t" r="r" b="b"/>
            <a:pathLst>
              <a:path w="76200" h="260350">
                <a:moveTo>
                  <a:pt x="28575" y="76120"/>
                </a:moveTo>
                <a:lnTo>
                  <a:pt x="28575" y="260350"/>
                </a:lnTo>
                <a:lnTo>
                  <a:pt x="47625" y="260350"/>
                </a:lnTo>
                <a:lnTo>
                  <a:pt x="47625" y="76152"/>
                </a:lnTo>
                <a:lnTo>
                  <a:pt x="28575" y="76120"/>
                </a:lnTo>
                <a:close/>
              </a:path>
              <a:path w="76200" h="260350">
                <a:moveTo>
                  <a:pt x="69786" y="63373"/>
                </a:moveTo>
                <a:lnTo>
                  <a:pt x="47625" y="63373"/>
                </a:lnTo>
                <a:lnTo>
                  <a:pt x="47625" y="76152"/>
                </a:lnTo>
                <a:lnTo>
                  <a:pt x="76200" y="76200"/>
                </a:lnTo>
                <a:lnTo>
                  <a:pt x="69786" y="63373"/>
                </a:lnTo>
                <a:close/>
              </a:path>
              <a:path w="76200" h="260350">
                <a:moveTo>
                  <a:pt x="47625" y="63373"/>
                </a:moveTo>
                <a:lnTo>
                  <a:pt x="28575" y="63373"/>
                </a:lnTo>
                <a:lnTo>
                  <a:pt x="28575" y="76120"/>
                </a:lnTo>
                <a:lnTo>
                  <a:pt x="47625" y="76152"/>
                </a:lnTo>
                <a:lnTo>
                  <a:pt x="47625" y="63373"/>
                </a:lnTo>
                <a:close/>
              </a:path>
              <a:path w="76200" h="260350">
                <a:moveTo>
                  <a:pt x="38100" y="0"/>
                </a:moveTo>
                <a:lnTo>
                  <a:pt x="0" y="76073"/>
                </a:lnTo>
                <a:lnTo>
                  <a:pt x="28575" y="76120"/>
                </a:lnTo>
                <a:lnTo>
                  <a:pt x="28575" y="63373"/>
                </a:lnTo>
                <a:lnTo>
                  <a:pt x="69786" y="63373"/>
                </a:lnTo>
                <a:lnTo>
                  <a:pt x="38100" y="0"/>
                </a:lnTo>
                <a:close/>
              </a:path>
            </a:pathLst>
          </a:custGeom>
          <a:solidFill>
            <a:srgbClr val="000000"/>
          </a:solidFill>
        </p:spPr>
        <p:txBody>
          <a:bodyPr wrap="square" lIns="0" tIns="0" rIns="0" bIns="0" rtlCol="0"/>
          <a:lstStyle/>
          <a:p/>
        </p:txBody>
      </p:sp>
      <p:sp>
        <p:nvSpPr>
          <p:cNvPr id="11" name="object 11"/>
          <p:cNvSpPr/>
          <p:nvPr/>
        </p:nvSpPr>
        <p:spPr>
          <a:xfrm>
            <a:off x="7408798" y="804926"/>
            <a:ext cx="76200" cy="370205"/>
          </a:xfrm>
          <a:custGeom>
            <a:avLst/>
            <a:gdLst/>
            <a:ahLst/>
            <a:cxnLst/>
            <a:rect l="l" t="t" r="r" b="b"/>
            <a:pathLst>
              <a:path w="76200" h="370205">
                <a:moveTo>
                  <a:pt x="47625" y="63500"/>
                </a:moveTo>
                <a:lnTo>
                  <a:pt x="28575" y="63500"/>
                </a:lnTo>
                <a:lnTo>
                  <a:pt x="28575" y="369824"/>
                </a:lnTo>
                <a:lnTo>
                  <a:pt x="47625" y="369824"/>
                </a:lnTo>
                <a:lnTo>
                  <a:pt x="47625" y="63500"/>
                </a:lnTo>
                <a:close/>
              </a:path>
              <a:path w="76200" h="370205">
                <a:moveTo>
                  <a:pt x="38100" y="0"/>
                </a:moveTo>
                <a:lnTo>
                  <a:pt x="0" y="76200"/>
                </a:lnTo>
                <a:lnTo>
                  <a:pt x="28575" y="76200"/>
                </a:lnTo>
                <a:lnTo>
                  <a:pt x="28575" y="63500"/>
                </a:lnTo>
                <a:lnTo>
                  <a:pt x="69850" y="63500"/>
                </a:lnTo>
                <a:lnTo>
                  <a:pt x="38100" y="0"/>
                </a:lnTo>
                <a:close/>
              </a:path>
              <a:path w="76200" h="370205">
                <a:moveTo>
                  <a:pt x="69850" y="63500"/>
                </a:moveTo>
                <a:lnTo>
                  <a:pt x="47625" y="63500"/>
                </a:lnTo>
                <a:lnTo>
                  <a:pt x="47625" y="76200"/>
                </a:lnTo>
                <a:lnTo>
                  <a:pt x="76200" y="76200"/>
                </a:lnTo>
                <a:lnTo>
                  <a:pt x="69850" y="63500"/>
                </a:lnTo>
                <a:close/>
              </a:path>
            </a:pathLst>
          </a:custGeom>
          <a:solidFill>
            <a:srgbClr val="FF0000"/>
          </a:solidFill>
        </p:spPr>
        <p:txBody>
          <a:bodyPr wrap="square" lIns="0" tIns="0" rIns="0" bIns="0" rtlCol="0"/>
          <a:lstStyle/>
          <a:p/>
        </p:txBody>
      </p:sp>
      <p:sp>
        <p:nvSpPr>
          <p:cNvPr id="12" name="object 12"/>
          <p:cNvSpPr/>
          <p:nvPr/>
        </p:nvSpPr>
        <p:spPr>
          <a:xfrm>
            <a:off x="5210175" y="822325"/>
            <a:ext cx="76200" cy="370205"/>
          </a:xfrm>
          <a:custGeom>
            <a:avLst/>
            <a:gdLst/>
            <a:ahLst/>
            <a:cxnLst/>
            <a:rect l="l" t="t" r="r" b="b"/>
            <a:pathLst>
              <a:path w="76200" h="370205">
                <a:moveTo>
                  <a:pt x="47625" y="63500"/>
                </a:moveTo>
                <a:lnTo>
                  <a:pt x="28575" y="63500"/>
                </a:lnTo>
                <a:lnTo>
                  <a:pt x="28575" y="369950"/>
                </a:lnTo>
                <a:lnTo>
                  <a:pt x="47625" y="369950"/>
                </a:lnTo>
                <a:lnTo>
                  <a:pt x="47625" y="63500"/>
                </a:lnTo>
                <a:close/>
              </a:path>
              <a:path w="76200" h="370205">
                <a:moveTo>
                  <a:pt x="38100" y="0"/>
                </a:moveTo>
                <a:lnTo>
                  <a:pt x="0" y="76200"/>
                </a:lnTo>
                <a:lnTo>
                  <a:pt x="28575" y="76200"/>
                </a:lnTo>
                <a:lnTo>
                  <a:pt x="28575" y="63500"/>
                </a:lnTo>
                <a:lnTo>
                  <a:pt x="69850" y="63500"/>
                </a:lnTo>
                <a:lnTo>
                  <a:pt x="38100" y="0"/>
                </a:lnTo>
                <a:close/>
              </a:path>
              <a:path w="76200" h="370205">
                <a:moveTo>
                  <a:pt x="69850" y="63500"/>
                </a:moveTo>
                <a:lnTo>
                  <a:pt x="47625" y="63500"/>
                </a:lnTo>
                <a:lnTo>
                  <a:pt x="47625" y="76200"/>
                </a:lnTo>
                <a:lnTo>
                  <a:pt x="76200" y="76200"/>
                </a:lnTo>
                <a:lnTo>
                  <a:pt x="69850" y="63500"/>
                </a:lnTo>
                <a:close/>
              </a:path>
            </a:pathLst>
          </a:custGeom>
          <a:solidFill>
            <a:srgbClr val="000000"/>
          </a:solidFill>
        </p:spPr>
        <p:txBody>
          <a:bodyPr wrap="square" lIns="0" tIns="0" rIns="0" bIns="0" rtlCol="0"/>
          <a:lstStyle/>
          <a:p/>
        </p:txBody>
      </p:sp>
      <p:sp>
        <p:nvSpPr>
          <p:cNvPr id="13" name="object 13"/>
          <p:cNvSpPr/>
          <p:nvPr/>
        </p:nvSpPr>
        <p:spPr>
          <a:xfrm>
            <a:off x="3203575" y="815975"/>
            <a:ext cx="5257800" cy="0"/>
          </a:xfrm>
          <a:custGeom>
            <a:avLst/>
            <a:gdLst/>
            <a:ahLst/>
            <a:cxnLst/>
            <a:rect l="l" t="t" r="r" b="b"/>
            <a:pathLst>
              <a:path w="5257800">
                <a:moveTo>
                  <a:pt x="0" y="0"/>
                </a:moveTo>
                <a:lnTo>
                  <a:pt x="5257800" y="0"/>
                </a:lnTo>
              </a:path>
            </a:pathLst>
          </a:custGeom>
          <a:ln w="19050">
            <a:solidFill>
              <a:srgbClr val="FF0000"/>
            </a:solidFill>
          </a:ln>
        </p:spPr>
        <p:txBody>
          <a:bodyPr wrap="square" lIns="0" tIns="0" rIns="0" bIns="0" rtlCol="0"/>
          <a:lstStyle/>
          <a:p/>
        </p:txBody>
      </p:sp>
      <p:sp>
        <p:nvSpPr>
          <p:cNvPr id="14" name="object 14"/>
          <p:cNvSpPr/>
          <p:nvPr/>
        </p:nvSpPr>
        <p:spPr>
          <a:xfrm>
            <a:off x="4668901" y="2390775"/>
            <a:ext cx="76200" cy="519430"/>
          </a:xfrm>
          <a:custGeom>
            <a:avLst/>
            <a:gdLst/>
            <a:ahLst/>
            <a:cxnLst/>
            <a:rect l="l" t="t" r="r" b="b"/>
            <a:pathLst>
              <a:path w="76200" h="519430">
                <a:moveTo>
                  <a:pt x="47625" y="63500"/>
                </a:moveTo>
                <a:lnTo>
                  <a:pt x="28575" y="63500"/>
                </a:lnTo>
                <a:lnTo>
                  <a:pt x="28448" y="519175"/>
                </a:lnTo>
                <a:lnTo>
                  <a:pt x="47498" y="519175"/>
                </a:lnTo>
                <a:lnTo>
                  <a:pt x="47625" y="63500"/>
                </a:lnTo>
                <a:close/>
              </a:path>
              <a:path w="76200" h="519430">
                <a:moveTo>
                  <a:pt x="38100" y="0"/>
                </a:moveTo>
                <a:lnTo>
                  <a:pt x="0" y="76200"/>
                </a:lnTo>
                <a:lnTo>
                  <a:pt x="28571" y="76200"/>
                </a:lnTo>
                <a:lnTo>
                  <a:pt x="28575" y="63500"/>
                </a:lnTo>
                <a:lnTo>
                  <a:pt x="69850" y="63500"/>
                </a:lnTo>
                <a:lnTo>
                  <a:pt x="38100" y="0"/>
                </a:lnTo>
                <a:close/>
              </a:path>
              <a:path w="76200" h="519430">
                <a:moveTo>
                  <a:pt x="69850" y="63500"/>
                </a:moveTo>
                <a:lnTo>
                  <a:pt x="47625" y="63500"/>
                </a:lnTo>
                <a:lnTo>
                  <a:pt x="47621" y="76200"/>
                </a:lnTo>
                <a:lnTo>
                  <a:pt x="76200" y="76200"/>
                </a:lnTo>
                <a:lnTo>
                  <a:pt x="69850" y="63500"/>
                </a:lnTo>
                <a:close/>
              </a:path>
            </a:pathLst>
          </a:custGeom>
          <a:solidFill>
            <a:srgbClr val="FF0000"/>
          </a:solidFill>
        </p:spPr>
        <p:txBody>
          <a:bodyPr wrap="square" lIns="0" tIns="0" rIns="0" bIns="0" rtlCol="0"/>
          <a:lstStyle/>
          <a:p/>
        </p:txBody>
      </p:sp>
      <p:sp>
        <p:nvSpPr>
          <p:cNvPr id="15" name="object 15"/>
          <p:cNvSpPr/>
          <p:nvPr/>
        </p:nvSpPr>
        <p:spPr>
          <a:xfrm>
            <a:off x="7753350" y="2382773"/>
            <a:ext cx="76200" cy="519430"/>
          </a:xfrm>
          <a:custGeom>
            <a:avLst/>
            <a:gdLst/>
            <a:ahLst/>
            <a:cxnLst/>
            <a:rect l="l" t="t" r="r" b="b"/>
            <a:pathLst>
              <a:path w="76200" h="519430">
                <a:moveTo>
                  <a:pt x="47625" y="63500"/>
                </a:moveTo>
                <a:lnTo>
                  <a:pt x="28575" y="63500"/>
                </a:lnTo>
                <a:lnTo>
                  <a:pt x="28575" y="519175"/>
                </a:lnTo>
                <a:lnTo>
                  <a:pt x="47625" y="519175"/>
                </a:lnTo>
                <a:lnTo>
                  <a:pt x="47625" y="63500"/>
                </a:lnTo>
                <a:close/>
              </a:path>
              <a:path w="76200" h="519430">
                <a:moveTo>
                  <a:pt x="38100" y="0"/>
                </a:moveTo>
                <a:lnTo>
                  <a:pt x="0" y="76200"/>
                </a:lnTo>
                <a:lnTo>
                  <a:pt x="28575" y="76200"/>
                </a:lnTo>
                <a:lnTo>
                  <a:pt x="28575" y="63500"/>
                </a:lnTo>
                <a:lnTo>
                  <a:pt x="69850" y="63500"/>
                </a:lnTo>
                <a:lnTo>
                  <a:pt x="38100" y="0"/>
                </a:lnTo>
                <a:close/>
              </a:path>
              <a:path w="76200" h="519430">
                <a:moveTo>
                  <a:pt x="69850" y="63500"/>
                </a:moveTo>
                <a:lnTo>
                  <a:pt x="47625" y="63500"/>
                </a:lnTo>
                <a:lnTo>
                  <a:pt x="47625" y="76200"/>
                </a:lnTo>
                <a:lnTo>
                  <a:pt x="76200" y="76200"/>
                </a:lnTo>
                <a:lnTo>
                  <a:pt x="69850" y="63500"/>
                </a:lnTo>
                <a:close/>
              </a:path>
            </a:pathLst>
          </a:custGeom>
          <a:solidFill>
            <a:srgbClr val="FF0000"/>
          </a:solidFill>
        </p:spPr>
        <p:txBody>
          <a:bodyPr wrap="square" lIns="0" tIns="0" rIns="0" bIns="0" rtlCol="0"/>
          <a:lstStyle/>
          <a:p/>
        </p:txBody>
      </p:sp>
      <p:sp>
        <p:nvSpPr>
          <p:cNvPr id="16" name="object 16"/>
          <p:cNvSpPr/>
          <p:nvPr/>
        </p:nvSpPr>
        <p:spPr>
          <a:xfrm>
            <a:off x="8450326" y="815975"/>
            <a:ext cx="0" cy="3463925"/>
          </a:xfrm>
          <a:custGeom>
            <a:avLst/>
            <a:gdLst/>
            <a:ahLst/>
            <a:cxnLst/>
            <a:rect l="l" t="t" r="r" b="b"/>
            <a:pathLst>
              <a:path h="3463925">
                <a:moveTo>
                  <a:pt x="0" y="0"/>
                </a:moveTo>
                <a:lnTo>
                  <a:pt x="0" y="3463925"/>
                </a:lnTo>
              </a:path>
            </a:pathLst>
          </a:custGeom>
          <a:ln w="19050">
            <a:solidFill>
              <a:srgbClr val="FF0000"/>
            </a:solidFill>
          </a:ln>
        </p:spPr>
        <p:txBody>
          <a:bodyPr wrap="square" lIns="0" tIns="0" rIns="0" bIns="0" rtlCol="0"/>
          <a:lstStyle/>
          <a:p/>
        </p:txBody>
      </p:sp>
      <p:sp>
        <p:nvSpPr>
          <p:cNvPr id="17" name="object 17"/>
          <p:cNvSpPr/>
          <p:nvPr/>
        </p:nvSpPr>
        <p:spPr>
          <a:xfrm>
            <a:off x="5384800" y="2660650"/>
            <a:ext cx="76200" cy="581025"/>
          </a:xfrm>
          <a:custGeom>
            <a:avLst/>
            <a:gdLst/>
            <a:ahLst/>
            <a:cxnLst/>
            <a:rect l="l" t="t" r="r" b="b"/>
            <a:pathLst>
              <a:path w="76200" h="581025">
                <a:moveTo>
                  <a:pt x="47625" y="63500"/>
                </a:moveTo>
                <a:lnTo>
                  <a:pt x="28575" y="63500"/>
                </a:lnTo>
                <a:lnTo>
                  <a:pt x="28575" y="581025"/>
                </a:lnTo>
                <a:lnTo>
                  <a:pt x="47625" y="581025"/>
                </a:lnTo>
                <a:lnTo>
                  <a:pt x="47625" y="63500"/>
                </a:lnTo>
                <a:close/>
              </a:path>
              <a:path w="76200" h="581025">
                <a:moveTo>
                  <a:pt x="38100" y="0"/>
                </a:moveTo>
                <a:lnTo>
                  <a:pt x="0" y="76200"/>
                </a:lnTo>
                <a:lnTo>
                  <a:pt x="28575" y="76200"/>
                </a:lnTo>
                <a:lnTo>
                  <a:pt x="28575" y="63500"/>
                </a:lnTo>
                <a:lnTo>
                  <a:pt x="69850" y="63500"/>
                </a:lnTo>
                <a:lnTo>
                  <a:pt x="38100" y="0"/>
                </a:lnTo>
                <a:close/>
              </a:path>
              <a:path w="76200" h="581025">
                <a:moveTo>
                  <a:pt x="69850" y="63500"/>
                </a:moveTo>
                <a:lnTo>
                  <a:pt x="47625" y="63500"/>
                </a:lnTo>
                <a:lnTo>
                  <a:pt x="47625" y="76200"/>
                </a:lnTo>
                <a:lnTo>
                  <a:pt x="76200" y="76200"/>
                </a:lnTo>
                <a:lnTo>
                  <a:pt x="69850" y="63500"/>
                </a:lnTo>
                <a:close/>
              </a:path>
            </a:pathLst>
          </a:custGeom>
          <a:solidFill>
            <a:srgbClr val="000000"/>
          </a:solidFill>
        </p:spPr>
        <p:txBody>
          <a:bodyPr wrap="square" lIns="0" tIns="0" rIns="0" bIns="0" rtlCol="0"/>
          <a:lstStyle/>
          <a:p/>
        </p:txBody>
      </p:sp>
      <p:sp>
        <p:nvSpPr>
          <p:cNvPr id="18" name="object 18"/>
          <p:cNvSpPr txBox="1"/>
          <p:nvPr/>
        </p:nvSpPr>
        <p:spPr>
          <a:xfrm>
            <a:off x="4037838" y="1586306"/>
            <a:ext cx="792480" cy="208915"/>
          </a:xfrm>
          <a:prstGeom prst="rect">
            <a:avLst/>
          </a:prstGeom>
        </p:spPr>
        <p:txBody>
          <a:bodyPr vert="horz" wrap="square" lIns="0" tIns="12700" rIns="0" bIns="0" rtlCol="0">
            <a:spAutoFit/>
          </a:bodyPr>
          <a:lstStyle/>
          <a:p>
            <a:pPr marL="12700">
              <a:lnSpc>
                <a:spcPct val="100000"/>
              </a:lnSpc>
              <a:spcBef>
                <a:spcPts val="100"/>
              </a:spcBef>
            </a:pPr>
            <a:r>
              <a:rPr sz="1200" b="1" dirty="0">
                <a:latin typeface="宋体" panose="02010600030101010101" pitchFamily="2" charset="-122"/>
                <a:cs typeface="宋体" panose="02010600030101010101" pitchFamily="2" charset="-122"/>
              </a:rPr>
              <a:t>加法保</a:t>
            </a:r>
            <a:r>
              <a:rPr sz="1200" b="1" spc="-5" dirty="0">
                <a:latin typeface="宋体" panose="02010600030101010101" pitchFamily="2" charset="-122"/>
                <a:cs typeface="宋体" panose="02010600030101010101" pitchFamily="2" charset="-122"/>
              </a:rPr>
              <a:t>留站</a:t>
            </a:r>
            <a:endParaRPr sz="1200">
              <a:latin typeface="宋体" panose="02010600030101010101" pitchFamily="2" charset="-122"/>
              <a:cs typeface="宋体" panose="02010600030101010101" pitchFamily="2" charset="-122"/>
            </a:endParaRPr>
          </a:p>
        </p:txBody>
      </p:sp>
      <p:sp>
        <p:nvSpPr>
          <p:cNvPr id="19" name="object 19"/>
          <p:cNvSpPr txBox="1"/>
          <p:nvPr/>
        </p:nvSpPr>
        <p:spPr>
          <a:xfrm>
            <a:off x="4518786" y="2926254"/>
            <a:ext cx="791845" cy="1080770"/>
          </a:xfrm>
          <a:prstGeom prst="rect">
            <a:avLst/>
          </a:prstGeom>
        </p:spPr>
        <p:txBody>
          <a:bodyPr vert="horz" wrap="square" lIns="0" tIns="101600" rIns="0" bIns="0" rtlCol="0">
            <a:spAutoFit/>
          </a:bodyPr>
          <a:lstStyle/>
          <a:p>
            <a:pPr marL="12700">
              <a:lnSpc>
                <a:spcPct val="100000"/>
              </a:lnSpc>
              <a:spcBef>
                <a:spcPts val="800"/>
              </a:spcBef>
            </a:pPr>
            <a:r>
              <a:rPr sz="1200" b="1" spc="5" dirty="0">
                <a:latin typeface="宋体" panose="02010600030101010101" pitchFamily="2" charset="-122"/>
                <a:cs typeface="宋体" panose="02010600030101010101" pitchFamily="2" charset="-122"/>
              </a:rPr>
              <a:t>浮点寄</a:t>
            </a:r>
            <a:r>
              <a:rPr sz="1200" b="1" spc="-5" dirty="0">
                <a:latin typeface="宋体" panose="02010600030101010101" pitchFamily="2" charset="-122"/>
                <a:cs typeface="宋体" panose="02010600030101010101" pitchFamily="2" charset="-122"/>
              </a:rPr>
              <a:t>存器</a:t>
            </a:r>
            <a:endParaRPr sz="1200">
              <a:latin typeface="宋体" panose="02010600030101010101" pitchFamily="2" charset="-122"/>
              <a:cs typeface="宋体" panose="02010600030101010101" pitchFamily="2" charset="-122"/>
            </a:endParaRPr>
          </a:p>
          <a:p>
            <a:pPr marL="71755">
              <a:lnSpc>
                <a:spcPct val="100000"/>
              </a:lnSpc>
              <a:spcBef>
                <a:spcPts val="550"/>
              </a:spcBef>
            </a:pPr>
            <a:r>
              <a:rPr sz="850" b="1" spc="15" dirty="0">
                <a:latin typeface="Times New Roman" panose="02020603050405020304"/>
                <a:cs typeface="Times New Roman" panose="02020603050405020304"/>
              </a:rPr>
              <a:t>0</a:t>
            </a:r>
            <a:endParaRPr sz="850">
              <a:latin typeface="Times New Roman" panose="02020603050405020304"/>
              <a:cs typeface="Times New Roman" panose="02020603050405020304"/>
            </a:endParaRPr>
          </a:p>
          <a:p>
            <a:pPr marL="71755">
              <a:lnSpc>
                <a:spcPct val="100000"/>
              </a:lnSpc>
              <a:spcBef>
                <a:spcPts val="505"/>
              </a:spcBef>
            </a:pPr>
            <a:r>
              <a:rPr sz="850" b="1" spc="15" dirty="0">
                <a:latin typeface="Times New Roman" panose="02020603050405020304"/>
                <a:cs typeface="Times New Roman" panose="02020603050405020304"/>
              </a:rPr>
              <a:t>1</a:t>
            </a:r>
            <a:endParaRPr sz="850">
              <a:latin typeface="Times New Roman" panose="02020603050405020304"/>
              <a:cs typeface="Times New Roman" panose="02020603050405020304"/>
            </a:endParaRPr>
          </a:p>
          <a:p>
            <a:pPr marL="71755">
              <a:lnSpc>
                <a:spcPct val="100000"/>
              </a:lnSpc>
              <a:spcBef>
                <a:spcPts val="510"/>
              </a:spcBef>
            </a:pPr>
            <a:r>
              <a:rPr sz="850" b="1" spc="15" dirty="0">
                <a:latin typeface="Times New Roman" panose="02020603050405020304"/>
                <a:cs typeface="Times New Roman" panose="02020603050405020304"/>
              </a:rPr>
              <a:t>2</a:t>
            </a:r>
            <a:endParaRPr sz="850">
              <a:latin typeface="Times New Roman" panose="02020603050405020304"/>
              <a:cs typeface="Times New Roman" panose="02020603050405020304"/>
            </a:endParaRPr>
          </a:p>
          <a:p>
            <a:pPr marL="71755">
              <a:lnSpc>
                <a:spcPct val="100000"/>
              </a:lnSpc>
              <a:spcBef>
                <a:spcPts val="510"/>
              </a:spcBef>
            </a:pPr>
            <a:r>
              <a:rPr sz="850" b="1" spc="15" dirty="0">
                <a:latin typeface="Times New Roman" panose="02020603050405020304"/>
                <a:cs typeface="Times New Roman" panose="02020603050405020304"/>
              </a:rPr>
              <a:t>3</a:t>
            </a:r>
            <a:endParaRPr sz="850">
              <a:latin typeface="Times New Roman" panose="02020603050405020304"/>
              <a:cs typeface="Times New Roman" panose="02020603050405020304"/>
            </a:endParaRPr>
          </a:p>
        </p:txBody>
      </p:sp>
      <p:sp>
        <p:nvSpPr>
          <p:cNvPr id="20" name="object 20"/>
          <p:cNvSpPr txBox="1"/>
          <p:nvPr/>
        </p:nvSpPr>
        <p:spPr>
          <a:xfrm>
            <a:off x="6292341" y="1575308"/>
            <a:ext cx="79184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宋体" panose="02010600030101010101" pitchFamily="2" charset="-122"/>
                <a:cs typeface="宋体" panose="02010600030101010101" pitchFamily="2" charset="-122"/>
              </a:rPr>
              <a:t>乘法保</a:t>
            </a:r>
            <a:r>
              <a:rPr sz="1200" b="1" spc="-5" dirty="0">
                <a:latin typeface="宋体" panose="02010600030101010101" pitchFamily="2" charset="-122"/>
                <a:cs typeface="宋体" panose="02010600030101010101" pitchFamily="2" charset="-122"/>
              </a:rPr>
              <a:t>留站</a:t>
            </a:r>
            <a:endParaRPr sz="1200">
              <a:latin typeface="宋体" panose="02010600030101010101" pitchFamily="2" charset="-122"/>
              <a:cs typeface="宋体" panose="02010600030101010101" pitchFamily="2" charset="-122"/>
            </a:endParaRPr>
          </a:p>
        </p:txBody>
      </p:sp>
      <p:sp>
        <p:nvSpPr>
          <p:cNvPr id="21" name="object 21"/>
          <p:cNvSpPr/>
          <p:nvPr/>
        </p:nvSpPr>
        <p:spPr>
          <a:xfrm>
            <a:off x="5926201" y="4279900"/>
            <a:ext cx="2535555" cy="0"/>
          </a:xfrm>
          <a:custGeom>
            <a:avLst/>
            <a:gdLst/>
            <a:ahLst/>
            <a:cxnLst/>
            <a:rect l="l" t="t" r="r" b="b"/>
            <a:pathLst>
              <a:path w="2535554">
                <a:moveTo>
                  <a:pt x="0" y="0"/>
                </a:moveTo>
                <a:lnTo>
                  <a:pt x="2535174" y="0"/>
                </a:lnTo>
              </a:path>
            </a:pathLst>
          </a:custGeom>
          <a:ln w="19050">
            <a:solidFill>
              <a:srgbClr val="FF0000"/>
            </a:solidFill>
          </a:ln>
        </p:spPr>
        <p:txBody>
          <a:bodyPr wrap="square" lIns="0" tIns="0" rIns="0" bIns="0" rtlCol="0"/>
          <a:lstStyle/>
          <a:p/>
        </p:txBody>
      </p:sp>
      <p:sp>
        <p:nvSpPr>
          <p:cNvPr id="22" name="object 22"/>
          <p:cNvSpPr/>
          <p:nvPr/>
        </p:nvSpPr>
        <p:spPr>
          <a:xfrm>
            <a:off x="5889116" y="4021073"/>
            <a:ext cx="76200" cy="260985"/>
          </a:xfrm>
          <a:custGeom>
            <a:avLst/>
            <a:gdLst/>
            <a:ahLst/>
            <a:cxnLst/>
            <a:rect l="l" t="t" r="r" b="b"/>
            <a:pathLst>
              <a:path w="76200" h="260985">
                <a:moveTo>
                  <a:pt x="28619" y="76216"/>
                </a:moveTo>
                <a:lnTo>
                  <a:pt x="27432" y="260350"/>
                </a:lnTo>
                <a:lnTo>
                  <a:pt x="46482" y="260476"/>
                </a:lnTo>
                <a:lnTo>
                  <a:pt x="47670" y="76311"/>
                </a:lnTo>
                <a:lnTo>
                  <a:pt x="28619" y="76216"/>
                </a:lnTo>
                <a:close/>
              </a:path>
              <a:path w="76200" h="260985">
                <a:moveTo>
                  <a:pt x="69830" y="63500"/>
                </a:moveTo>
                <a:lnTo>
                  <a:pt x="28702" y="63500"/>
                </a:lnTo>
                <a:lnTo>
                  <a:pt x="47752" y="63626"/>
                </a:lnTo>
                <a:lnTo>
                  <a:pt x="47670" y="76311"/>
                </a:lnTo>
                <a:lnTo>
                  <a:pt x="76200" y="76453"/>
                </a:lnTo>
                <a:lnTo>
                  <a:pt x="69830" y="63500"/>
                </a:lnTo>
                <a:close/>
              </a:path>
              <a:path w="76200" h="260985">
                <a:moveTo>
                  <a:pt x="28702" y="63500"/>
                </a:moveTo>
                <a:lnTo>
                  <a:pt x="28619" y="76216"/>
                </a:lnTo>
                <a:lnTo>
                  <a:pt x="47670" y="76311"/>
                </a:lnTo>
                <a:lnTo>
                  <a:pt x="47752" y="63626"/>
                </a:lnTo>
                <a:lnTo>
                  <a:pt x="28702" y="63500"/>
                </a:lnTo>
                <a:close/>
              </a:path>
              <a:path w="76200" h="260985">
                <a:moveTo>
                  <a:pt x="38608" y="0"/>
                </a:moveTo>
                <a:lnTo>
                  <a:pt x="0" y="76073"/>
                </a:lnTo>
                <a:lnTo>
                  <a:pt x="28619" y="76216"/>
                </a:lnTo>
                <a:lnTo>
                  <a:pt x="28702" y="63500"/>
                </a:lnTo>
                <a:lnTo>
                  <a:pt x="69830" y="63500"/>
                </a:lnTo>
                <a:lnTo>
                  <a:pt x="38608" y="0"/>
                </a:lnTo>
                <a:close/>
              </a:path>
            </a:pathLst>
          </a:custGeom>
          <a:solidFill>
            <a:srgbClr val="FF0000"/>
          </a:solidFill>
        </p:spPr>
        <p:txBody>
          <a:bodyPr wrap="square" lIns="0" tIns="0" rIns="0" bIns="0" rtlCol="0"/>
          <a:lstStyle/>
          <a:p/>
        </p:txBody>
      </p:sp>
      <p:sp>
        <p:nvSpPr>
          <p:cNvPr id="23" name="object 23"/>
          <p:cNvSpPr txBox="1"/>
          <p:nvPr/>
        </p:nvSpPr>
        <p:spPr>
          <a:xfrm>
            <a:off x="566115" y="3947286"/>
            <a:ext cx="3017520" cy="452755"/>
          </a:xfrm>
          <a:prstGeom prst="rect">
            <a:avLst/>
          </a:prstGeom>
        </p:spPr>
        <p:txBody>
          <a:bodyPr vert="horz" wrap="square" lIns="0" tIns="12700" rIns="0" bIns="0" rtlCol="0">
            <a:spAutoFit/>
          </a:bodyPr>
          <a:lstStyle/>
          <a:p>
            <a:pPr marL="75565" indent="-63500">
              <a:lnSpc>
                <a:spcPct val="100000"/>
              </a:lnSpc>
              <a:spcBef>
                <a:spcPts val="100"/>
              </a:spcBef>
              <a:buSzPct val="93000"/>
              <a:buFont typeface="Times New Roman" panose="02020603050405020304"/>
              <a:buChar char="•"/>
              <a:tabLst>
                <a:tab pos="76200" algn="l"/>
              </a:tabLst>
            </a:pPr>
            <a:r>
              <a:rPr sz="1400" b="1" spc="-5" dirty="0">
                <a:latin typeface="Times New Roman" panose="02020603050405020304"/>
                <a:cs typeface="Times New Roman" panose="02020603050405020304"/>
              </a:rPr>
              <a:t>DIV</a:t>
            </a:r>
            <a:r>
              <a:rPr sz="1400" b="1" spc="5" dirty="0">
                <a:latin typeface="宋体" panose="02010600030101010101" pitchFamily="2" charset="-122"/>
                <a:cs typeface="宋体" panose="02010600030101010101" pitchFamily="2" charset="-122"/>
              </a:rPr>
              <a:t>发射</a:t>
            </a:r>
            <a:r>
              <a:rPr sz="1400" b="1" spc="-5" dirty="0">
                <a:latin typeface="宋体" panose="02010600030101010101" pitchFamily="2" charset="-122"/>
                <a:cs typeface="宋体" panose="02010600030101010101" pitchFamily="2" charset="-122"/>
              </a:rPr>
              <a:t>，</a:t>
            </a:r>
            <a:r>
              <a:rPr sz="1400" b="1" spc="-5" dirty="0">
                <a:latin typeface="Times New Roman" panose="02020603050405020304"/>
                <a:cs typeface="Times New Roman" panose="02020603050405020304"/>
              </a:rPr>
              <a:t>F1,</a:t>
            </a:r>
            <a:r>
              <a:rPr sz="1400" b="1" spc="-50" dirty="0">
                <a:latin typeface="Times New Roman" panose="02020603050405020304"/>
                <a:cs typeface="Times New Roman" panose="02020603050405020304"/>
              </a:rPr>
              <a:t> </a:t>
            </a:r>
            <a:r>
              <a:rPr sz="1400" b="1" spc="-5" dirty="0">
                <a:latin typeface="Times New Roman" panose="02020603050405020304"/>
                <a:cs typeface="Times New Roman" panose="02020603050405020304"/>
              </a:rPr>
              <a:t>F2</a:t>
            </a:r>
            <a:r>
              <a:rPr sz="1400" b="1" spc="5" dirty="0">
                <a:latin typeface="宋体" panose="02010600030101010101" pitchFamily="2" charset="-122"/>
                <a:cs typeface="宋体" panose="02010600030101010101" pitchFamily="2" charset="-122"/>
              </a:rPr>
              <a:t>都</a:t>
            </a:r>
            <a:r>
              <a:rPr sz="1400" b="1" spc="-5" dirty="0">
                <a:latin typeface="宋体" panose="02010600030101010101" pitchFamily="2" charset="-122"/>
                <a:cs typeface="宋体" panose="02010600030101010101" pitchFamily="2" charset="-122"/>
              </a:rPr>
              <a:t>准备好</a:t>
            </a:r>
            <a:endParaRPr sz="1400">
              <a:latin typeface="宋体" panose="02010600030101010101" pitchFamily="2" charset="-122"/>
              <a:cs typeface="宋体" panose="02010600030101010101" pitchFamily="2" charset="-122"/>
            </a:endParaRPr>
          </a:p>
          <a:p>
            <a:pPr marL="75565" indent="-63500">
              <a:lnSpc>
                <a:spcPct val="100000"/>
              </a:lnSpc>
              <a:buSzPct val="93000"/>
              <a:buFont typeface="Times New Roman" panose="02020603050405020304"/>
              <a:buChar char="•"/>
              <a:tabLst>
                <a:tab pos="76200" algn="l"/>
              </a:tabLst>
            </a:pPr>
            <a:r>
              <a:rPr sz="1400" b="1" spc="-5" dirty="0">
                <a:solidFill>
                  <a:srgbClr val="FF0000"/>
                </a:solidFill>
                <a:latin typeface="Times New Roman" panose="02020603050405020304"/>
                <a:cs typeface="Times New Roman" panose="02020603050405020304"/>
              </a:rPr>
              <a:t>MUL1</a:t>
            </a:r>
            <a:r>
              <a:rPr sz="1400" b="1" spc="5" dirty="0">
                <a:solidFill>
                  <a:srgbClr val="FF0000"/>
                </a:solidFill>
                <a:latin typeface="宋体" panose="02010600030101010101" pitchFamily="2" charset="-122"/>
                <a:cs typeface="宋体" panose="02010600030101010101" pitchFamily="2" charset="-122"/>
              </a:rPr>
              <a:t>发射</a:t>
            </a:r>
            <a:r>
              <a:rPr sz="1400" b="1" spc="-10" dirty="0">
                <a:solidFill>
                  <a:srgbClr val="FF0000"/>
                </a:solidFill>
                <a:latin typeface="宋体" panose="02010600030101010101" pitchFamily="2" charset="-122"/>
                <a:cs typeface="宋体" panose="02010600030101010101" pitchFamily="2" charset="-122"/>
              </a:rPr>
              <a:t>，</a:t>
            </a:r>
            <a:r>
              <a:rPr sz="1400" b="1" spc="-10" dirty="0">
                <a:solidFill>
                  <a:srgbClr val="FF0000"/>
                </a:solidFill>
                <a:latin typeface="Times New Roman" panose="02020603050405020304"/>
                <a:cs typeface="Times New Roman" panose="02020603050405020304"/>
              </a:rPr>
              <a:t>F0</a:t>
            </a:r>
            <a:r>
              <a:rPr sz="1400" b="1" spc="-5" dirty="0">
                <a:solidFill>
                  <a:srgbClr val="FF0000"/>
                </a:solidFill>
                <a:latin typeface="宋体" panose="02010600030101010101" pitchFamily="2" charset="-122"/>
                <a:cs typeface="宋体" panose="02010600030101010101" pitchFamily="2" charset="-122"/>
              </a:rPr>
              <a:t>等待</a:t>
            </a:r>
            <a:r>
              <a:rPr sz="1400" b="1" spc="-10" dirty="0">
                <a:solidFill>
                  <a:srgbClr val="FF0000"/>
                </a:solidFill>
                <a:latin typeface="Times New Roman" panose="02020603050405020304"/>
                <a:cs typeface="Times New Roman" panose="02020603050405020304"/>
              </a:rPr>
              <a:t>3</a:t>
            </a:r>
            <a:r>
              <a:rPr sz="1400" b="1" spc="-5" dirty="0">
                <a:solidFill>
                  <a:srgbClr val="FF0000"/>
                </a:solidFill>
                <a:latin typeface="宋体" panose="02010600030101010101" pitchFamily="2" charset="-122"/>
                <a:cs typeface="宋体" panose="02010600030101010101" pitchFamily="2" charset="-122"/>
              </a:rPr>
              <a:t>号</a:t>
            </a:r>
            <a:r>
              <a:rPr sz="1400" b="1" spc="-20" dirty="0">
                <a:solidFill>
                  <a:srgbClr val="FF0000"/>
                </a:solidFill>
                <a:latin typeface="宋体" panose="02010600030101010101" pitchFamily="2" charset="-122"/>
                <a:cs typeface="宋体" panose="02010600030101010101" pitchFamily="2" charset="-122"/>
              </a:rPr>
              <a:t>保</a:t>
            </a:r>
            <a:r>
              <a:rPr sz="1400" b="1" spc="-5" dirty="0">
                <a:solidFill>
                  <a:srgbClr val="FF0000"/>
                </a:solidFill>
                <a:latin typeface="宋体" panose="02010600030101010101" pitchFamily="2" charset="-122"/>
                <a:cs typeface="宋体" panose="02010600030101010101" pitchFamily="2" charset="-122"/>
              </a:rPr>
              <a:t>留站</a:t>
            </a:r>
            <a:r>
              <a:rPr sz="1400" b="1" spc="-20" dirty="0">
                <a:solidFill>
                  <a:srgbClr val="FF0000"/>
                </a:solidFill>
                <a:latin typeface="宋体" panose="02010600030101010101" pitchFamily="2" charset="-122"/>
                <a:cs typeface="宋体" panose="02010600030101010101" pitchFamily="2" charset="-122"/>
              </a:rPr>
              <a:t>的</a:t>
            </a:r>
            <a:r>
              <a:rPr sz="1400" b="1" spc="-5" dirty="0">
                <a:solidFill>
                  <a:srgbClr val="FF0000"/>
                </a:solidFill>
                <a:latin typeface="宋体" panose="02010600030101010101" pitchFamily="2" charset="-122"/>
                <a:cs typeface="宋体" panose="02010600030101010101" pitchFamily="2" charset="-122"/>
              </a:rPr>
              <a:t>结果</a:t>
            </a:r>
            <a:endParaRPr sz="1400">
              <a:latin typeface="宋体" panose="02010600030101010101" pitchFamily="2" charset="-122"/>
              <a:cs typeface="宋体" panose="02010600030101010101" pitchFamily="2" charset="-122"/>
            </a:endParaRPr>
          </a:p>
        </p:txBody>
      </p:sp>
      <p:graphicFrame>
        <p:nvGraphicFramePr>
          <p:cNvPr id="24" name="object 24"/>
          <p:cNvGraphicFramePr>
            <a:graphicFrameLocks noGrp="1"/>
          </p:cNvGraphicFramePr>
          <p:nvPr/>
        </p:nvGraphicFramePr>
        <p:xfrm>
          <a:off x="4539125" y="1806655"/>
          <a:ext cx="1464309" cy="594226"/>
        </p:xfrm>
        <a:graphic>
          <a:graphicData uri="http://schemas.openxmlformats.org/drawingml/2006/table">
            <a:tbl>
              <a:tblPr firstRow="1" bandRow="1">
                <a:tableStyleId>{2D5ABB26-0587-4C30-8999-92F81FD0307C}</a:tableStyleId>
              </a:tblPr>
              <a:tblGrid>
                <a:gridCol w="321945"/>
                <a:gridCol w="227964"/>
                <a:gridCol w="342900"/>
                <a:gridCol w="228600"/>
                <a:gridCol w="342900"/>
              </a:tblGrid>
              <a:tr h="198071">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8084">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8071">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25" name="object 25"/>
          <p:cNvSpPr txBox="1"/>
          <p:nvPr/>
        </p:nvSpPr>
        <p:spPr>
          <a:xfrm>
            <a:off x="4364166" y="1776206"/>
            <a:ext cx="83185" cy="619760"/>
          </a:xfrm>
          <a:prstGeom prst="rect">
            <a:avLst/>
          </a:prstGeom>
        </p:spPr>
        <p:txBody>
          <a:bodyPr vert="horz" wrap="square" lIns="0" tIns="73660" rIns="0" bIns="0" rtlCol="0">
            <a:spAutoFit/>
          </a:bodyPr>
          <a:lstStyle/>
          <a:p>
            <a:pPr marL="12700">
              <a:lnSpc>
                <a:spcPct val="100000"/>
              </a:lnSpc>
              <a:spcBef>
                <a:spcPts val="580"/>
              </a:spcBef>
            </a:pPr>
            <a:r>
              <a:rPr sz="900" b="1" dirty="0">
                <a:latin typeface="Times New Roman" panose="02020603050405020304"/>
                <a:cs typeface="Times New Roman" panose="02020603050405020304"/>
              </a:rPr>
              <a:t>6</a:t>
            </a:r>
            <a:endParaRPr sz="900">
              <a:latin typeface="Times New Roman" panose="02020603050405020304"/>
              <a:cs typeface="Times New Roman" panose="02020603050405020304"/>
            </a:endParaRPr>
          </a:p>
          <a:p>
            <a:pPr marL="12700">
              <a:lnSpc>
                <a:spcPct val="100000"/>
              </a:lnSpc>
              <a:spcBef>
                <a:spcPts val="480"/>
              </a:spcBef>
            </a:pPr>
            <a:r>
              <a:rPr sz="900" b="1" dirty="0">
                <a:latin typeface="Times New Roman" panose="02020603050405020304"/>
                <a:cs typeface="Times New Roman" panose="02020603050405020304"/>
              </a:rPr>
              <a:t>5</a:t>
            </a:r>
            <a:endParaRPr sz="900">
              <a:latin typeface="Times New Roman" panose="02020603050405020304"/>
              <a:cs typeface="Times New Roman" panose="02020603050405020304"/>
            </a:endParaRPr>
          </a:p>
          <a:p>
            <a:pPr marL="12700">
              <a:lnSpc>
                <a:spcPct val="100000"/>
              </a:lnSpc>
              <a:spcBef>
                <a:spcPts val="475"/>
              </a:spcBef>
            </a:pPr>
            <a:r>
              <a:rPr sz="900" b="1" dirty="0">
                <a:latin typeface="Times New Roman" panose="02020603050405020304"/>
                <a:cs typeface="Times New Roman" panose="02020603050405020304"/>
              </a:rPr>
              <a:t>4</a:t>
            </a:r>
            <a:endParaRPr sz="900">
              <a:latin typeface="Times New Roman" panose="02020603050405020304"/>
              <a:cs typeface="Times New Roman" panose="02020603050405020304"/>
            </a:endParaRPr>
          </a:p>
        </p:txBody>
      </p:sp>
      <p:graphicFrame>
        <p:nvGraphicFramePr>
          <p:cNvPr id="26" name="object 26"/>
          <p:cNvGraphicFramePr>
            <a:graphicFrameLocks noGrp="1"/>
          </p:cNvGraphicFramePr>
          <p:nvPr/>
        </p:nvGraphicFramePr>
        <p:xfrm>
          <a:off x="6777501" y="1793955"/>
          <a:ext cx="1462404" cy="594226"/>
        </p:xfrm>
        <a:graphic>
          <a:graphicData uri="http://schemas.openxmlformats.org/drawingml/2006/table">
            <a:tbl>
              <a:tblPr firstRow="1" bandRow="1">
                <a:tableStyleId>{2D5ABB26-0587-4C30-8999-92F81FD0307C}</a:tableStyleId>
              </a:tblPr>
              <a:tblGrid>
                <a:gridCol w="321945"/>
                <a:gridCol w="227964"/>
                <a:gridCol w="342265"/>
                <a:gridCol w="227965"/>
                <a:gridCol w="342265"/>
              </a:tblGrid>
              <a:tr h="198071">
                <a:tc>
                  <a:txBody>
                    <a:bodyPr/>
                    <a:lstStyle/>
                    <a:p>
                      <a:pPr marL="57785">
                        <a:lnSpc>
                          <a:spcPct val="100000"/>
                        </a:lnSpc>
                        <a:spcBef>
                          <a:spcPts val="320"/>
                        </a:spcBef>
                      </a:pPr>
                      <a:r>
                        <a:rPr sz="900" b="1" dirty="0">
                          <a:latin typeface="Times New Roman" panose="02020603050405020304"/>
                          <a:cs typeface="Times New Roman" panose="02020603050405020304"/>
                        </a:rPr>
                        <a:t>d</a:t>
                      </a:r>
                      <a:r>
                        <a:rPr sz="900" b="1" spc="-110" dirty="0">
                          <a:latin typeface="Times New Roman" panose="02020603050405020304"/>
                          <a:cs typeface="Times New Roman" panose="02020603050405020304"/>
                        </a:rPr>
                        <a:t> </a:t>
                      </a:r>
                      <a:r>
                        <a:rPr sz="900" b="1" spc="40" dirty="0">
                          <a:latin typeface="Times New Roman" panose="02020603050405020304"/>
                          <a:cs typeface="Times New Roman" panose="02020603050405020304"/>
                        </a:rPr>
                        <a:t>iv</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ct val="100000"/>
                        </a:lnSpc>
                        <a:spcBef>
                          <a:spcPts val="320"/>
                        </a:spcBef>
                      </a:pPr>
                      <a:r>
                        <a:rPr sz="900" b="1" dirty="0">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ct val="100000"/>
                        </a:lnSpc>
                        <a:spcBef>
                          <a:spcPts val="320"/>
                        </a:spcBef>
                      </a:pPr>
                      <a:r>
                        <a:rPr sz="900" b="1" dirty="0">
                          <a:latin typeface="Times New Roman" panose="02020603050405020304"/>
                          <a:cs typeface="Times New Roman" panose="02020603050405020304"/>
                        </a:rPr>
                        <a:t>1</a:t>
                      </a:r>
                      <a:r>
                        <a:rPr sz="900" b="1" spc="-100" dirty="0">
                          <a:latin typeface="Times New Roman" panose="02020603050405020304"/>
                          <a:cs typeface="Times New Roman" panose="02020603050405020304"/>
                        </a:rPr>
                        <a:t> </a:t>
                      </a:r>
                      <a:r>
                        <a:rPr sz="900" b="1" spc="35" dirty="0">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11430" algn="ctr">
                        <a:lnSpc>
                          <a:spcPct val="100000"/>
                        </a:lnSpc>
                        <a:spcBef>
                          <a:spcPts val="320"/>
                        </a:spcBef>
                      </a:pPr>
                      <a:r>
                        <a:rPr sz="900" b="1" dirty="0">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ct val="100000"/>
                        </a:lnSpc>
                        <a:spcBef>
                          <a:spcPts val="320"/>
                        </a:spcBef>
                      </a:pPr>
                      <a:r>
                        <a:rPr sz="900" b="1" dirty="0">
                          <a:latin typeface="Times New Roman" panose="02020603050405020304"/>
                          <a:cs typeface="Times New Roman" panose="02020603050405020304"/>
                        </a:rPr>
                        <a:t>1</a:t>
                      </a:r>
                      <a:r>
                        <a:rPr sz="900" b="1" spc="-100" dirty="0">
                          <a:latin typeface="Times New Roman" panose="02020603050405020304"/>
                          <a:cs typeface="Times New Roman" panose="02020603050405020304"/>
                        </a:rPr>
                        <a:t> </a:t>
                      </a:r>
                      <a:r>
                        <a:rPr sz="900" b="1" spc="35" dirty="0">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8084">
                <a:tc>
                  <a:txBody>
                    <a:bodyPr/>
                    <a:lstStyle/>
                    <a:p>
                      <a:pPr marL="32385">
                        <a:lnSpc>
                          <a:spcPct val="100000"/>
                        </a:lnSpc>
                        <a:spcBef>
                          <a:spcPts val="320"/>
                        </a:spcBef>
                      </a:pPr>
                      <a:r>
                        <a:rPr sz="900" b="1" spc="5" dirty="0">
                          <a:solidFill>
                            <a:srgbClr val="FF0000"/>
                          </a:solidFill>
                          <a:latin typeface="Times New Roman" panose="02020603050405020304"/>
                          <a:cs typeface="Times New Roman" panose="02020603050405020304"/>
                        </a:rPr>
                        <a:t>m </a:t>
                      </a:r>
                      <a:r>
                        <a:rPr sz="900" b="1" dirty="0">
                          <a:solidFill>
                            <a:srgbClr val="FF0000"/>
                          </a:solidFill>
                          <a:latin typeface="Times New Roman" panose="02020603050405020304"/>
                          <a:cs typeface="Times New Roman" panose="02020603050405020304"/>
                        </a:rPr>
                        <a:t>u</a:t>
                      </a:r>
                      <a:r>
                        <a:rPr sz="900" b="1" spc="-130" dirty="0">
                          <a:solidFill>
                            <a:srgbClr val="FF0000"/>
                          </a:solidFill>
                          <a:latin typeface="Times New Roman" panose="02020603050405020304"/>
                          <a:cs typeface="Times New Roman" panose="02020603050405020304"/>
                        </a:rPr>
                        <a:t> </a:t>
                      </a:r>
                      <a:r>
                        <a:rPr sz="900" b="1" dirty="0">
                          <a:solidFill>
                            <a:srgbClr val="FF0000"/>
                          </a:solidFill>
                          <a:latin typeface="Times New Roman" panose="02020603050405020304"/>
                          <a:cs typeface="Times New Roman" panose="02020603050405020304"/>
                        </a:rPr>
                        <a:t>l</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ct val="100000"/>
                        </a:lnSpc>
                        <a:spcBef>
                          <a:spcPts val="320"/>
                        </a:spcBef>
                      </a:pPr>
                      <a:r>
                        <a:rPr sz="900" b="1" dirty="0">
                          <a:solidFill>
                            <a:srgbClr val="FF0000"/>
                          </a:solidFill>
                          <a:latin typeface="Times New Roman" panose="02020603050405020304"/>
                          <a:cs typeface="Times New Roman" panose="02020603050405020304"/>
                        </a:rPr>
                        <a:t>3</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11430" algn="ctr">
                        <a:lnSpc>
                          <a:spcPct val="100000"/>
                        </a:lnSpc>
                        <a:spcBef>
                          <a:spcPts val="320"/>
                        </a:spcBef>
                      </a:pPr>
                      <a:r>
                        <a:rPr sz="900" b="1" dirty="0">
                          <a:solidFill>
                            <a:srgbClr val="FF0000"/>
                          </a:solidFill>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ct val="100000"/>
                        </a:lnSpc>
                        <a:spcBef>
                          <a:spcPts val="320"/>
                        </a:spcBef>
                      </a:pPr>
                      <a:r>
                        <a:rPr sz="900" b="1" dirty="0">
                          <a:solidFill>
                            <a:srgbClr val="FF0000"/>
                          </a:solidFill>
                          <a:latin typeface="Times New Roman" panose="02020603050405020304"/>
                          <a:cs typeface="Times New Roman" panose="02020603050405020304"/>
                        </a:rPr>
                        <a:t>1</a:t>
                      </a:r>
                      <a:r>
                        <a:rPr sz="900" b="1" spc="-100" dirty="0">
                          <a:solidFill>
                            <a:srgbClr val="FF0000"/>
                          </a:solidFill>
                          <a:latin typeface="Times New Roman" panose="02020603050405020304"/>
                          <a:cs typeface="Times New Roman" panose="02020603050405020304"/>
                        </a:rPr>
                        <a:t> </a:t>
                      </a:r>
                      <a:r>
                        <a:rPr sz="900" b="1" spc="35" dirty="0">
                          <a:solidFill>
                            <a:srgbClr val="FF0000"/>
                          </a:solidFill>
                          <a:latin typeface="Times New Roman" panose="02020603050405020304"/>
                          <a:cs typeface="Times New Roman" panose="02020603050405020304"/>
                        </a:rPr>
                        <a:t>.0</a:t>
                      </a:r>
                      <a:endParaRPr sz="900">
                        <a:latin typeface="Times New Roman" panose="02020603050405020304"/>
                        <a:cs typeface="Times New Roman" panose="02020603050405020304"/>
                      </a:endParaRPr>
                    </a:p>
                  </a:txBody>
                  <a:tcPr marL="0" marR="0" marT="406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98071">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27" name="object 27"/>
          <p:cNvSpPr txBox="1"/>
          <p:nvPr/>
        </p:nvSpPr>
        <p:spPr>
          <a:xfrm>
            <a:off x="6602541" y="1763506"/>
            <a:ext cx="83185" cy="619760"/>
          </a:xfrm>
          <a:prstGeom prst="rect">
            <a:avLst/>
          </a:prstGeom>
        </p:spPr>
        <p:txBody>
          <a:bodyPr vert="horz" wrap="square" lIns="0" tIns="73660" rIns="0" bIns="0" rtlCol="0">
            <a:spAutoFit/>
          </a:bodyPr>
          <a:lstStyle/>
          <a:p>
            <a:pPr marL="12700">
              <a:lnSpc>
                <a:spcPct val="100000"/>
              </a:lnSpc>
              <a:spcBef>
                <a:spcPts val="580"/>
              </a:spcBef>
            </a:pPr>
            <a:r>
              <a:rPr sz="900" b="1" dirty="0">
                <a:latin typeface="Times New Roman" panose="02020603050405020304"/>
                <a:cs typeface="Times New Roman" panose="02020603050405020304"/>
              </a:rPr>
              <a:t>3</a:t>
            </a:r>
            <a:endParaRPr sz="900">
              <a:latin typeface="Times New Roman" panose="02020603050405020304"/>
              <a:cs typeface="Times New Roman" panose="02020603050405020304"/>
            </a:endParaRPr>
          </a:p>
          <a:p>
            <a:pPr marL="12700">
              <a:lnSpc>
                <a:spcPct val="100000"/>
              </a:lnSpc>
              <a:spcBef>
                <a:spcPts val="480"/>
              </a:spcBef>
            </a:pPr>
            <a:r>
              <a:rPr sz="900" b="1" dirty="0">
                <a:latin typeface="Times New Roman" panose="02020603050405020304"/>
                <a:cs typeface="Times New Roman" panose="02020603050405020304"/>
              </a:rPr>
              <a:t>2</a:t>
            </a:r>
            <a:endParaRPr sz="900">
              <a:latin typeface="Times New Roman" panose="02020603050405020304"/>
              <a:cs typeface="Times New Roman" panose="02020603050405020304"/>
            </a:endParaRPr>
          </a:p>
          <a:p>
            <a:pPr marL="12700">
              <a:lnSpc>
                <a:spcPct val="100000"/>
              </a:lnSpc>
              <a:spcBef>
                <a:spcPts val="475"/>
              </a:spcBef>
            </a:pPr>
            <a:r>
              <a:rPr sz="900" b="1" dirty="0">
                <a:latin typeface="Times New Roman" panose="02020603050405020304"/>
                <a:cs typeface="Times New Roman" panose="02020603050405020304"/>
              </a:rPr>
              <a:t>1</a:t>
            </a:r>
            <a:endParaRPr sz="900">
              <a:latin typeface="Times New Roman" panose="02020603050405020304"/>
              <a:cs typeface="Times New Roman" panose="02020603050405020304"/>
            </a:endParaRPr>
          </a:p>
        </p:txBody>
      </p:sp>
      <p:sp>
        <p:nvSpPr>
          <p:cNvPr id="28" name="object 28"/>
          <p:cNvSpPr/>
          <p:nvPr/>
        </p:nvSpPr>
        <p:spPr>
          <a:xfrm>
            <a:off x="3419475" y="2636773"/>
            <a:ext cx="3997325" cy="0"/>
          </a:xfrm>
          <a:custGeom>
            <a:avLst/>
            <a:gdLst/>
            <a:ahLst/>
            <a:cxnLst/>
            <a:rect l="l" t="t" r="r" b="b"/>
            <a:pathLst>
              <a:path w="3997325">
                <a:moveTo>
                  <a:pt x="0" y="0"/>
                </a:moveTo>
                <a:lnTo>
                  <a:pt x="3997325" y="0"/>
                </a:lnTo>
              </a:path>
            </a:pathLst>
          </a:custGeom>
          <a:ln w="19050">
            <a:solidFill>
              <a:srgbClr val="000000"/>
            </a:solidFill>
          </a:ln>
        </p:spPr>
        <p:txBody>
          <a:bodyPr wrap="square" lIns="0" tIns="0" rIns="0" bIns="0" rtlCol="0"/>
          <a:lstStyle/>
          <a:p/>
        </p:txBody>
      </p:sp>
      <p:sp>
        <p:nvSpPr>
          <p:cNvPr id="29" name="object 29"/>
          <p:cNvSpPr/>
          <p:nvPr/>
        </p:nvSpPr>
        <p:spPr>
          <a:xfrm>
            <a:off x="3094101" y="2889250"/>
            <a:ext cx="5365750" cy="0"/>
          </a:xfrm>
          <a:custGeom>
            <a:avLst/>
            <a:gdLst/>
            <a:ahLst/>
            <a:cxnLst/>
            <a:rect l="l" t="t" r="r" b="b"/>
            <a:pathLst>
              <a:path w="5365750">
                <a:moveTo>
                  <a:pt x="0" y="0"/>
                </a:moveTo>
                <a:lnTo>
                  <a:pt x="5365750" y="0"/>
                </a:lnTo>
              </a:path>
            </a:pathLst>
          </a:custGeom>
          <a:ln w="19050">
            <a:solidFill>
              <a:srgbClr val="FF0000"/>
            </a:solidFill>
          </a:ln>
        </p:spPr>
        <p:txBody>
          <a:bodyPr wrap="square" lIns="0" tIns="0" rIns="0" bIns="0" rtlCol="0"/>
          <a:lstStyle/>
          <a:p/>
        </p:txBody>
      </p:sp>
      <p:sp>
        <p:nvSpPr>
          <p:cNvPr id="30" name="object 30"/>
          <p:cNvSpPr/>
          <p:nvPr/>
        </p:nvSpPr>
        <p:spPr>
          <a:xfrm>
            <a:off x="3171825" y="812800"/>
            <a:ext cx="76200" cy="370205"/>
          </a:xfrm>
          <a:custGeom>
            <a:avLst/>
            <a:gdLst/>
            <a:ahLst/>
            <a:cxnLst/>
            <a:rect l="l" t="t" r="r" b="b"/>
            <a:pathLst>
              <a:path w="76200" h="370205">
                <a:moveTo>
                  <a:pt x="47625" y="63500"/>
                </a:moveTo>
                <a:lnTo>
                  <a:pt x="28575" y="63500"/>
                </a:lnTo>
                <a:lnTo>
                  <a:pt x="28575" y="369950"/>
                </a:lnTo>
                <a:lnTo>
                  <a:pt x="47625" y="369950"/>
                </a:lnTo>
                <a:lnTo>
                  <a:pt x="47625" y="63500"/>
                </a:lnTo>
                <a:close/>
              </a:path>
              <a:path w="76200" h="370205">
                <a:moveTo>
                  <a:pt x="38100" y="0"/>
                </a:moveTo>
                <a:lnTo>
                  <a:pt x="0" y="76200"/>
                </a:lnTo>
                <a:lnTo>
                  <a:pt x="28575" y="76200"/>
                </a:lnTo>
                <a:lnTo>
                  <a:pt x="28575" y="63500"/>
                </a:lnTo>
                <a:lnTo>
                  <a:pt x="69850" y="63500"/>
                </a:lnTo>
                <a:lnTo>
                  <a:pt x="38100" y="0"/>
                </a:lnTo>
                <a:close/>
              </a:path>
              <a:path w="76200" h="370205">
                <a:moveTo>
                  <a:pt x="69850" y="63500"/>
                </a:moveTo>
                <a:lnTo>
                  <a:pt x="47625" y="63500"/>
                </a:lnTo>
                <a:lnTo>
                  <a:pt x="47625" y="76200"/>
                </a:lnTo>
                <a:lnTo>
                  <a:pt x="76200" y="76200"/>
                </a:lnTo>
                <a:lnTo>
                  <a:pt x="69850" y="63500"/>
                </a:lnTo>
                <a:close/>
              </a:path>
            </a:pathLst>
          </a:custGeom>
          <a:solidFill>
            <a:srgbClr val="000000"/>
          </a:solidFill>
        </p:spPr>
        <p:txBody>
          <a:bodyPr wrap="square" lIns="0" tIns="0" rIns="0" bIns="0" rtlCol="0"/>
          <a:lstStyle/>
          <a:p/>
        </p:txBody>
      </p:sp>
      <p:sp>
        <p:nvSpPr>
          <p:cNvPr id="31" name="object 31"/>
          <p:cNvSpPr/>
          <p:nvPr/>
        </p:nvSpPr>
        <p:spPr>
          <a:xfrm>
            <a:off x="3057525" y="2384425"/>
            <a:ext cx="76200" cy="506730"/>
          </a:xfrm>
          <a:custGeom>
            <a:avLst/>
            <a:gdLst/>
            <a:ahLst/>
            <a:cxnLst/>
            <a:rect l="l" t="t" r="r" b="b"/>
            <a:pathLst>
              <a:path w="76200" h="506730">
                <a:moveTo>
                  <a:pt x="47625" y="63500"/>
                </a:moveTo>
                <a:lnTo>
                  <a:pt x="28575" y="63500"/>
                </a:lnTo>
                <a:lnTo>
                  <a:pt x="28575" y="506475"/>
                </a:lnTo>
                <a:lnTo>
                  <a:pt x="47625" y="506475"/>
                </a:lnTo>
                <a:lnTo>
                  <a:pt x="47625" y="63500"/>
                </a:lnTo>
                <a:close/>
              </a:path>
              <a:path w="76200" h="506730">
                <a:moveTo>
                  <a:pt x="38100" y="0"/>
                </a:moveTo>
                <a:lnTo>
                  <a:pt x="0" y="76200"/>
                </a:lnTo>
                <a:lnTo>
                  <a:pt x="28575" y="76200"/>
                </a:lnTo>
                <a:lnTo>
                  <a:pt x="28575" y="63500"/>
                </a:lnTo>
                <a:lnTo>
                  <a:pt x="69850" y="63500"/>
                </a:lnTo>
                <a:lnTo>
                  <a:pt x="38100" y="0"/>
                </a:lnTo>
                <a:close/>
              </a:path>
              <a:path w="76200" h="506730">
                <a:moveTo>
                  <a:pt x="69850" y="63500"/>
                </a:moveTo>
                <a:lnTo>
                  <a:pt x="47625" y="63500"/>
                </a:lnTo>
                <a:lnTo>
                  <a:pt x="47625" y="76200"/>
                </a:lnTo>
                <a:lnTo>
                  <a:pt x="76200" y="76200"/>
                </a:lnTo>
                <a:lnTo>
                  <a:pt x="69850" y="63500"/>
                </a:lnTo>
                <a:close/>
              </a:path>
            </a:pathLst>
          </a:custGeom>
          <a:solidFill>
            <a:srgbClr val="FF0000"/>
          </a:solidFill>
        </p:spPr>
        <p:txBody>
          <a:bodyPr wrap="square" lIns="0" tIns="0" rIns="0" bIns="0" rtlCol="0"/>
          <a:lstStyle/>
          <a:p/>
        </p:txBody>
      </p:sp>
      <p:sp>
        <p:nvSpPr>
          <p:cNvPr id="32" name="object 32"/>
          <p:cNvSpPr/>
          <p:nvPr/>
        </p:nvSpPr>
        <p:spPr>
          <a:xfrm>
            <a:off x="3381375" y="2393950"/>
            <a:ext cx="76200" cy="247650"/>
          </a:xfrm>
          <a:prstGeom prst="rect">
            <a:avLst/>
          </a:prstGeom>
          <a:blipFill>
            <a:blip r:embed="rId1" cstate="print"/>
            <a:stretch>
              <a:fillRect/>
            </a:stretch>
          </a:blipFill>
        </p:spPr>
        <p:txBody>
          <a:bodyPr wrap="square" lIns="0" tIns="0" rIns="0" bIns="0" rtlCol="0"/>
          <a:lstStyle/>
          <a:p/>
        </p:txBody>
      </p:sp>
      <p:sp>
        <p:nvSpPr>
          <p:cNvPr id="33" name="object 33"/>
          <p:cNvSpPr txBox="1"/>
          <p:nvPr/>
        </p:nvSpPr>
        <p:spPr>
          <a:xfrm>
            <a:off x="4408551" y="1190688"/>
            <a:ext cx="1609725" cy="284480"/>
          </a:xfrm>
          <a:prstGeom prst="rect">
            <a:avLst/>
          </a:prstGeom>
          <a:solidFill>
            <a:srgbClr val="EAEAEA"/>
          </a:solidFill>
          <a:ln w="9525">
            <a:solidFill>
              <a:srgbClr val="000000"/>
            </a:solidFill>
          </a:ln>
        </p:spPr>
        <p:txBody>
          <a:bodyPr vert="horz" wrap="square" lIns="0" tIns="42545" rIns="0" bIns="0" rtlCol="0">
            <a:spAutoFit/>
          </a:bodyPr>
          <a:lstStyle/>
          <a:p>
            <a:pPr marL="323850">
              <a:lnSpc>
                <a:spcPct val="100000"/>
              </a:lnSpc>
              <a:spcBef>
                <a:spcPts val="335"/>
              </a:spcBef>
            </a:pPr>
            <a:r>
              <a:rPr sz="1200" b="1" spc="5" dirty="0">
                <a:latin typeface="宋体" panose="02010600030101010101" pitchFamily="2" charset="-122"/>
                <a:cs typeface="宋体" panose="02010600030101010101" pitchFamily="2" charset="-122"/>
              </a:rPr>
              <a:t>浮点加</a:t>
            </a:r>
            <a:r>
              <a:rPr sz="1200" b="1" dirty="0">
                <a:latin typeface="Times New Roman" panose="02020603050405020304"/>
                <a:cs typeface="Times New Roman" panose="02020603050405020304"/>
              </a:rPr>
              <a:t>/</a:t>
            </a:r>
            <a:r>
              <a:rPr sz="1200" b="1" spc="-5" dirty="0">
                <a:latin typeface="宋体" panose="02010600030101010101" pitchFamily="2" charset="-122"/>
                <a:cs typeface="宋体" panose="02010600030101010101" pitchFamily="2" charset="-122"/>
              </a:rPr>
              <a:t>减法器</a:t>
            </a:r>
            <a:endParaRPr sz="1200">
              <a:latin typeface="宋体" panose="02010600030101010101" pitchFamily="2" charset="-122"/>
              <a:cs typeface="宋体" panose="02010600030101010101" pitchFamily="2" charset="-122"/>
            </a:endParaRPr>
          </a:p>
        </p:txBody>
      </p:sp>
      <p:sp>
        <p:nvSpPr>
          <p:cNvPr id="34" name="object 34"/>
          <p:cNvSpPr txBox="1"/>
          <p:nvPr/>
        </p:nvSpPr>
        <p:spPr>
          <a:xfrm>
            <a:off x="6637401" y="1169987"/>
            <a:ext cx="1609725" cy="284480"/>
          </a:xfrm>
          <a:prstGeom prst="rect">
            <a:avLst/>
          </a:prstGeom>
          <a:solidFill>
            <a:srgbClr val="EAEAEA"/>
          </a:solidFill>
          <a:ln w="9525">
            <a:solidFill>
              <a:srgbClr val="000000"/>
            </a:solidFill>
          </a:ln>
        </p:spPr>
        <p:txBody>
          <a:bodyPr vert="horz" wrap="square" lIns="0" tIns="43180" rIns="0" bIns="0" rtlCol="0">
            <a:spAutoFit/>
          </a:bodyPr>
          <a:lstStyle/>
          <a:p>
            <a:pPr marL="324485">
              <a:lnSpc>
                <a:spcPct val="100000"/>
              </a:lnSpc>
              <a:spcBef>
                <a:spcPts val="340"/>
              </a:spcBef>
            </a:pPr>
            <a:r>
              <a:rPr sz="1200" b="1" dirty="0">
                <a:latin typeface="宋体" panose="02010600030101010101" pitchFamily="2" charset="-122"/>
                <a:cs typeface="宋体" panose="02010600030101010101" pitchFamily="2" charset="-122"/>
              </a:rPr>
              <a:t>浮点乘</a:t>
            </a:r>
            <a:r>
              <a:rPr sz="1200" b="1" dirty="0">
                <a:latin typeface="Times New Roman" panose="02020603050405020304"/>
                <a:cs typeface="Times New Roman" panose="02020603050405020304"/>
              </a:rPr>
              <a:t>/</a:t>
            </a:r>
            <a:r>
              <a:rPr sz="1200" b="1" spc="-10" dirty="0">
                <a:latin typeface="宋体" panose="02010600030101010101" pitchFamily="2" charset="-122"/>
                <a:cs typeface="宋体" panose="02010600030101010101" pitchFamily="2" charset="-122"/>
              </a:rPr>
              <a:t>除法器</a:t>
            </a:r>
            <a:endParaRPr sz="1200">
              <a:latin typeface="宋体" panose="02010600030101010101" pitchFamily="2" charset="-122"/>
              <a:cs typeface="宋体" panose="02010600030101010101" pitchFamily="2" charset="-122"/>
            </a:endParaRPr>
          </a:p>
        </p:txBody>
      </p:sp>
      <p:sp>
        <p:nvSpPr>
          <p:cNvPr id="35" name="object 35"/>
          <p:cNvSpPr txBox="1"/>
          <p:nvPr/>
        </p:nvSpPr>
        <p:spPr>
          <a:xfrm>
            <a:off x="2700401" y="1160462"/>
            <a:ext cx="1054100" cy="1224280"/>
          </a:xfrm>
          <a:prstGeom prst="rect">
            <a:avLst/>
          </a:prstGeom>
          <a:solidFill>
            <a:srgbClr val="EAEAEA"/>
          </a:solidFill>
          <a:ln w="9525">
            <a:solidFill>
              <a:srgbClr val="000000"/>
            </a:solidFill>
          </a:ln>
        </p:spPr>
        <p:txBody>
          <a:bodyPr vert="horz" wrap="square" lIns="0" tIns="5715" rIns="0" bIns="0" rtlCol="0">
            <a:spAutoFit/>
          </a:bodyPr>
          <a:lstStyle/>
          <a:p>
            <a:pPr>
              <a:lnSpc>
                <a:spcPct val="100000"/>
              </a:lnSpc>
              <a:spcBef>
                <a:spcPts val="45"/>
              </a:spcBef>
            </a:pPr>
            <a:endParaRPr sz="1500">
              <a:latin typeface="Times New Roman" panose="02020603050405020304"/>
              <a:cs typeface="Times New Roman" panose="02020603050405020304"/>
            </a:endParaRPr>
          </a:p>
          <a:p>
            <a:pPr marL="372745" marR="188595" indent="-173990">
              <a:lnSpc>
                <a:spcPct val="150000"/>
              </a:lnSpc>
              <a:spcBef>
                <a:spcPts val="5"/>
              </a:spcBef>
            </a:pPr>
            <a:r>
              <a:rPr sz="1200" b="1" spc="5" dirty="0">
                <a:latin typeface="宋体" panose="02010600030101010101" pitchFamily="2" charset="-122"/>
                <a:cs typeface="宋体" panose="02010600030101010101" pitchFamily="2" charset="-122"/>
              </a:rPr>
              <a:t>定点</a:t>
            </a:r>
            <a:r>
              <a:rPr sz="1200" b="1" dirty="0">
                <a:latin typeface="Times New Roman" panose="02020603050405020304"/>
                <a:cs typeface="Times New Roman" panose="02020603050405020304"/>
              </a:rPr>
              <a:t>/</a:t>
            </a:r>
            <a:r>
              <a:rPr sz="1200" b="1" spc="5" dirty="0">
                <a:latin typeface="宋体" panose="02010600030101010101" pitchFamily="2" charset="-122"/>
                <a:cs typeface="宋体" panose="02010600030101010101" pitchFamily="2" charset="-122"/>
              </a:rPr>
              <a:t>访存 部件</a:t>
            </a:r>
            <a:endParaRPr sz="1200">
              <a:latin typeface="宋体" panose="02010600030101010101" pitchFamily="2" charset="-122"/>
              <a:cs typeface="宋体" panose="02010600030101010101" pitchFamily="2" charset="-122"/>
            </a:endParaRPr>
          </a:p>
        </p:txBody>
      </p:sp>
      <p:sp>
        <p:nvSpPr>
          <p:cNvPr id="36" name="object 36"/>
          <p:cNvSpPr txBox="1"/>
          <p:nvPr/>
        </p:nvSpPr>
        <p:spPr>
          <a:xfrm>
            <a:off x="4559934" y="4385817"/>
            <a:ext cx="64135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宋体" panose="02010600030101010101" pitchFamily="2" charset="-122"/>
                <a:cs typeface="宋体" panose="02010600030101010101" pitchFamily="2" charset="-122"/>
              </a:rPr>
              <a:t>指令队列</a:t>
            </a:r>
            <a:endParaRPr sz="1200">
              <a:latin typeface="宋体" panose="02010600030101010101" pitchFamily="2" charset="-122"/>
              <a:cs typeface="宋体" panose="02010600030101010101" pitchFamily="2" charset="-122"/>
            </a:endParaRPr>
          </a:p>
        </p:txBody>
      </p:sp>
      <p:sp>
        <p:nvSpPr>
          <p:cNvPr id="38" name="标题 3"/>
          <p:cNvSpPr txBox="1"/>
          <p:nvPr/>
        </p:nvSpPr>
        <p:spPr>
          <a:xfrm>
            <a:off x="0" y="3"/>
            <a:ext cx="9144000" cy="755581"/>
          </a:xfrm>
          <a:prstGeom prst="rect">
            <a:avLst/>
          </a:prstGeom>
          <a:solidFill>
            <a:srgbClr val="02409A"/>
          </a:solidFill>
          <a:ln>
            <a:noFill/>
          </a:ln>
          <a:effectLst>
            <a:outerShdw blurRad="44450" dist="27940" dir="5400000" algn="ctr">
              <a:srgbClr val="000000">
                <a:alpha val="32000"/>
              </a:srgbClr>
            </a:outerShdw>
          </a:effectLst>
        </p:spPr>
        <p:txBody>
          <a:bodyPr tIns="0" bIns="0" anchor="ctr"/>
          <a:lstStyle/>
          <a:p>
            <a:pPr algn="ctr">
              <a:spcBef>
                <a:spcPct val="0"/>
              </a:spcBef>
              <a:defRPr/>
            </a:pPr>
            <a:endParaRPr lang="en-US" altLang="zh-CN" sz="2475" b="1" dirty="0">
              <a:solidFill>
                <a:schemeClr val="bg1"/>
              </a:solidFill>
              <a:latin typeface="微软雅黑" panose="020B0503020204020204" pitchFamily="34" charset="-122"/>
              <a:ea typeface="微软雅黑" panose="020B0503020204020204" pitchFamily="34" charset="-122"/>
            </a:endParaRPr>
          </a:p>
        </p:txBody>
      </p:sp>
      <p:pic>
        <p:nvPicPr>
          <p:cNvPr id="39" name="图片 38"/>
          <p:cNvPicPr>
            <a:picLocks noChangeAspect="1"/>
          </p:cNvPicPr>
          <p:nvPr/>
        </p:nvPicPr>
        <p:blipFill rotWithShape="1">
          <a:blip r:embed="rId2"/>
          <a:srcRect l="8177" t="2247" r="9531" b="2992"/>
          <a:stretch>
            <a:fillRect/>
          </a:stretch>
        </p:blipFill>
        <p:spPr>
          <a:xfrm>
            <a:off x="8408701" y="83713"/>
            <a:ext cx="596509" cy="588159"/>
          </a:xfrm>
          <a:prstGeom prst="ellipse">
            <a:avLst/>
          </a:prstGeom>
        </p:spPr>
      </p:pic>
    </p:spTree>
  </p:cSld>
  <p:clrMapOvr>
    <a:masterClrMapping/>
  </p:clrMapOvr>
</p:sld>
</file>

<file path=ppt/tags/tag1.xml><?xml version="1.0" encoding="utf-8"?>
<p:tagLst xmlns:p="http://schemas.openxmlformats.org/presentationml/2006/main">
  <p:tag name="KSO_WM_UNIT_TABLE_BEAUTIFY" val="smartTable{2404d5b5-d060-4c54-ba6d-319d189b7b98}"/>
</p:tagLst>
</file>

<file path=ppt/tags/tag2.xml><?xml version="1.0" encoding="utf-8"?>
<p:tagLst xmlns:p="http://schemas.openxmlformats.org/presentationml/2006/main">
  <p:tag name="KSO_WM_UNIT_TABLE_BEAUTIFY" val="smartTable{f4c56333-b090-43c4-aec7-2bb9725a3971}"/>
</p:tagLst>
</file>

<file path=ppt/tags/tag3.xml><?xml version="1.0" encoding="utf-8"?>
<p:tagLst xmlns:p="http://schemas.openxmlformats.org/presentationml/2006/main">
  <p:tag name="KSO_WM_UNIT_TABLE_BEAUTIFY" val="smartTable{3badb9db-5721-41f9-a69a-14784af913fc}"/>
</p:tagLst>
</file>

<file path=ppt/tags/tag4.xml><?xml version="1.0" encoding="utf-8"?>
<p:tagLst xmlns:p="http://schemas.openxmlformats.org/presentationml/2006/main">
  <p:tag name="KSO_WPP_MARK_KEY" val="a8ff96a4-7056-4edc-be82-b2f05f28b47c"/>
  <p:tag name="COMMONDATA" val="eyJoZGlkIjoiMGEyZjkzNGEwNTNjYzVmMWZiYWQ2MTU2ZjExMThiOWE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5313</Words>
  <Application>WPS 演示</Application>
  <PresentationFormat>全屏显示(4:3)</PresentationFormat>
  <Paragraphs>1158</Paragraphs>
  <Slides>36</Slides>
  <Notes>20</Notes>
  <HiddenSlides>1</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36</vt:i4>
      </vt:variant>
    </vt:vector>
  </HeadingPairs>
  <TitlesOfParts>
    <vt:vector size="50" baseType="lpstr">
      <vt:lpstr>Arial</vt:lpstr>
      <vt:lpstr>宋体</vt:lpstr>
      <vt:lpstr>Wingdings</vt:lpstr>
      <vt:lpstr>Arial</vt:lpstr>
      <vt:lpstr>Times New Roman</vt:lpstr>
      <vt:lpstr>微软雅黑</vt:lpstr>
      <vt:lpstr>-apple-system</vt:lpstr>
      <vt:lpstr>黑体</vt:lpstr>
      <vt:lpstr>Courier New</vt:lpstr>
      <vt:lpstr>Arial Unicode MS</vt:lpstr>
      <vt:lpstr>Calibri</vt:lpstr>
      <vt:lpstr>Segoe Print</vt:lpstr>
      <vt:lpstr>等线</vt:lpstr>
      <vt:lpstr>Office Theme</vt:lpstr>
      <vt:lpstr>PowerPoint 演示文稿</vt:lpstr>
      <vt:lpstr>实验目的</vt:lpstr>
      <vt:lpstr>PowerPoint 演示文稿</vt:lpstr>
      <vt:lpstr>Tomasulo算法</vt:lpstr>
      <vt:lpstr>PowerPoint 演示文稿</vt:lpstr>
      <vt:lpstr>Tomasulo算法的流水阶段</vt:lpstr>
      <vt:lpstr>例子</vt:lpstr>
      <vt:lpstr>PowerPoint 演示文稿</vt:lpstr>
      <vt:lpstr>PowerPoint 演示文稿</vt:lpstr>
      <vt:lpstr>PowerPoint 演示文稿</vt:lpstr>
      <vt:lpstr>PowerPoint 演示文稿</vt:lpstr>
      <vt:lpstr>PowerPoint 演示文稿</vt:lpstr>
      <vt:lpstr>PowerPoint 演示文稿</vt:lpstr>
      <vt:lpstr>Tomasulo算法小结</vt:lpstr>
      <vt:lpstr>PowerPoint 演示文稿</vt:lpstr>
      <vt:lpstr>PowerPoint 演示文稿</vt:lpstr>
      <vt:lpstr>PowerPoint 演示文稿</vt:lpstr>
      <vt:lpstr>Cache一致性</vt:lpstr>
      <vt:lpstr>Cache一致性</vt:lpstr>
      <vt:lpstr>Cache一致性</vt:lpstr>
      <vt:lpstr>PowerPoint 演示文稿</vt:lpstr>
      <vt:lpstr>侦听协议 - MESI</vt:lpstr>
      <vt:lpstr>侦听协议 - MESI</vt:lpstr>
      <vt:lpstr>侦听协议 - MESI</vt:lpstr>
      <vt:lpstr>侦听协议 - MESI</vt:lpstr>
      <vt:lpstr>侦听协议 - MESI</vt:lpstr>
      <vt:lpstr>侦听协议 - MESI</vt:lpstr>
      <vt:lpstr>侦听协议 - MESI</vt:lpstr>
      <vt:lpstr>侦听协议 - MESI</vt:lpstr>
      <vt:lpstr>侦听协议 - MESI</vt:lpstr>
      <vt:lpstr>PowerPoint 演示文稿</vt:lpstr>
      <vt:lpstr>基于目录的协议</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Tomasulo算法</dc:title>
  <dc:creator/>
  <cp:lastModifiedBy>陶子扬</cp:lastModifiedBy>
  <cp:revision>140</cp:revision>
  <dcterms:created xsi:type="dcterms:W3CDTF">2022-06-09T12:49:00Z</dcterms:created>
  <dcterms:modified xsi:type="dcterms:W3CDTF">2023-06-02T06:30:34Z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451E7903D533451EB61A6C4227910214_12</vt:lpwstr>
  </property>
  <property fmtid="{D5CDD505-2E9C-101B-9397-08002B2CF9AE}" pid="3" name="KSOProductBuildVer">
    <vt:lpwstr>2052-11.1.0.14309</vt:lpwstr>
  </property>
</Properties>
</file>