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63" r:id="rId4"/>
    <p:sldId id="266" r:id="rId5"/>
    <p:sldId id="268" r:id="rId6"/>
    <p:sldId id="269" r:id="rId7"/>
    <p:sldId id="270" r:id="rId8"/>
    <p:sldId id="271" r:id="rId9"/>
    <p:sldId id="274" r:id="rId10"/>
    <p:sldId id="275" r:id="rId11"/>
    <p:sldId id="276" r:id="rId12"/>
    <p:sldId id="267" r:id="rId13"/>
  </p:sldIdLst>
  <p:sldSz cx="10969625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2024-11-29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Help </a:t>
            </a:r>
            <a:r>
              <a:rPr lang="en-US" dirty="0"/>
              <a:t>Documentation</a:t>
            </a:r>
            <a:r>
              <a:rPr lang="de-DE" dirty="0"/>
              <a:t> </a:t>
            </a:r>
            <a:r>
              <a:rPr lang="en-US" dirty="0"/>
              <a:t>for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/>
              <a:t>Shengya Guo, CR/AVS3, 29.11.2024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A18-A27A-0D3E-20AF-4AAEB31C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up to date, don’t use it firstly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3EEF-9430-CCB2-AF3D-9216FAB175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Historic works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FBC1A-BAC4-6024-B9DB-BB108D9B98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Folder of works with TensorFlow: RL</a:t>
            </a:r>
          </a:p>
          <a:p>
            <a:r>
              <a:rPr lang="en-US" dirty="0"/>
              <a:t>Folder of </a:t>
            </a:r>
            <a:r>
              <a:rPr lang="en-US" dirty="0" err="1"/>
              <a:t>autograd</a:t>
            </a:r>
            <a:r>
              <a:rPr lang="en-US" dirty="0"/>
              <a:t> with the caculation of FIM: Sensitivities function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6C8B5-9066-9F51-3E45-8BD316CF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700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B170-20CA-8F88-82DA-CD63396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2F04-AF93-B434-EC73-ECC178879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C04A5-7795-1022-8913-5B434E6668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412" y="1281813"/>
            <a:ext cx="10558800" cy="4240800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 build up: emb_pytorch_requirenmets.txt</a:t>
            </a:r>
          </a:p>
          <a:p>
            <a:r>
              <a:rPr lang="en-US" dirty="0"/>
              <a:t>Folder of main work: </a:t>
            </a:r>
            <a:r>
              <a:rPr lang="en-US" dirty="0" err="1"/>
              <a:t>RL_pytorch</a:t>
            </a:r>
            <a:endParaRPr lang="en-US" dirty="0"/>
          </a:p>
          <a:p>
            <a:r>
              <a:rPr lang="en-US" dirty="0"/>
              <a:t>Folder of pictures used in thesis: pic for thesis</a:t>
            </a:r>
          </a:p>
          <a:p>
            <a:r>
              <a:rPr lang="en-US" dirty="0"/>
              <a:t>Folder of plot function for thesis: </a:t>
            </a:r>
            <a:r>
              <a:rPr lang="en-US" dirty="0" err="1"/>
              <a:t>thesis_plot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40E70-C79C-C905-1F58-DCE1918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823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de-DE" dirty="0"/>
              <a:t>Folder</a:t>
            </a:r>
            <a:r>
              <a:rPr lang="zh-CN" altLang="de-DE" dirty="0"/>
              <a:t> </a:t>
            </a:r>
            <a:r>
              <a:rPr lang="de-DE" altLang="zh-CN" dirty="0" err="1"/>
              <a:t>fv</a:t>
            </a:r>
            <a:r>
              <a:rPr lang="de-DE" altLang="zh-CN" dirty="0"/>
              <a:t>_</a:t>
            </a:r>
            <a:r>
              <a:rPr lang="en-US" dirty="0"/>
              <a:t> v1 to fv_v5 and fv_v10</a:t>
            </a:r>
            <a:endParaRPr lang="de-DE" dirty="0"/>
          </a:p>
          <a:p>
            <a:pPr lvl="1"/>
            <a:r>
              <a:rPr lang="en-US" dirty="0"/>
              <a:t>Historic works, not useful</a:t>
            </a:r>
          </a:p>
          <a:p>
            <a:r>
              <a:rPr lang="en-US" dirty="0"/>
              <a:t>Folder fv_v6</a:t>
            </a:r>
          </a:p>
          <a:p>
            <a:pPr lvl="1"/>
            <a:r>
              <a:rPr lang="en-US" dirty="0"/>
              <a:t>measure value of x1 and x2 in </a:t>
            </a:r>
            <a:r>
              <a:rPr lang="en-US" dirty="0" err="1"/>
              <a:t>obs</a:t>
            </a:r>
            <a:endParaRPr lang="en-US" dirty="0"/>
          </a:p>
          <a:p>
            <a:pPr lvl="1"/>
            <a:r>
              <a:rPr lang="en-US" dirty="0"/>
              <a:t>sample </a:t>
            </a:r>
            <a:r>
              <a:rPr lang="en-US" dirty="0" err="1"/>
              <a:t>fv</a:t>
            </a:r>
            <a:r>
              <a:rPr lang="en-US" dirty="0"/>
              <a:t> and </a:t>
            </a:r>
            <a:r>
              <a:rPr lang="en-US" dirty="0" err="1"/>
              <a:t>fv</a:t>
            </a:r>
            <a:r>
              <a:rPr lang="en-US" dirty="0"/>
              <a:t> in </a:t>
            </a:r>
            <a:r>
              <a:rPr lang="en-US" dirty="0" err="1"/>
              <a:t>obs</a:t>
            </a:r>
            <a:endParaRPr lang="en-US" dirty="0"/>
          </a:p>
          <a:p>
            <a:pPr lvl="1"/>
            <a:r>
              <a:rPr lang="en-US" dirty="0"/>
              <a:t>no force back to zero point at the end</a:t>
            </a:r>
          </a:p>
          <a:p>
            <a:pPr lvl="1"/>
            <a:r>
              <a:rPr lang="en-US" dirty="0"/>
              <a:t>Best model saved in runs, end with “</a:t>
            </a:r>
            <a:r>
              <a:rPr lang="en-US" dirty="0" err="1"/>
              <a:t>for_thesis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training: python ppo_fv_v6.py</a:t>
            </a:r>
          </a:p>
          <a:p>
            <a:pPr lvl="1"/>
            <a:r>
              <a:rPr lang="en-US" dirty="0"/>
              <a:t>For test: python ppo_fv_v6.py --train-model=False --save-model=False</a:t>
            </a:r>
          </a:p>
          <a:p>
            <a:r>
              <a:rPr lang="en-US" dirty="0"/>
              <a:t>Folder fv_v7</a:t>
            </a:r>
          </a:p>
          <a:p>
            <a:pPr lvl="1"/>
            <a:r>
              <a:rPr lang="en-US" dirty="0"/>
              <a:t>measure value of x1 and x2 in </a:t>
            </a:r>
            <a:r>
              <a:rPr lang="en-US" dirty="0" err="1"/>
              <a:t>obs</a:t>
            </a:r>
            <a:endParaRPr lang="en-US" dirty="0"/>
          </a:p>
          <a:p>
            <a:pPr lvl="1"/>
            <a:r>
              <a:rPr lang="en-US" dirty="0"/>
              <a:t>fixed </a:t>
            </a:r>
            <a:r>
              <a:rPr lang="en-US" dirty="0" err="1"/>
              <a:t>fv</a:t>
            </a:r>
            <a:r>
              <a:rPr lang="en-US" dirty="0"/>
              <a:t> and </a:t>
            </a:r>
            <a:r>
              <a:rPr lang="en-US" dirty="0" err="1"/>
              <a:t>fv</a:t>
            </a:r>
            <a:r>
              <a:rPr lang="en-US" dirty="0"/>
              <a:t> in </a:t>
            </a:r>
            <a:r>
              <a:rPr lang="en-US" dirty="0" err="1"/>
              <a:t>obs</a:t>
            </a:r>
            <a:endParaRPr lang="en-US" dirty="0"/>
          </a:p>
          <a:p>
            <a:pPr lvl="1"/>
            <a:r>
              <a:rPr lang="en-US" dirty="0"/>
              <a:t>no force back to zero point at the end</a:t>
            </a:r>
          </a:p>
          <a:p>
            <a:pPr lvl="1"/>
            <a:r>
              <a:rPr lang="en-US" dirty="0"/>
              <a:t>Best model saved in runs, end with “</a:t>
            </a:r>
            <a:r>
              <a:rPr lang="en-US" dirty="0" err="1"/>
              <a:t>for_thesis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020BF-4921-114A-BB02-840D8E94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47" y="3952178"/>
            <a:ext cx="2398809" cy="1859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EE556-7A1E-22AC-59AD-B35825BD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29" y="366485"/>
            <a:ext cx="4226764" cy="32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de-DE" dirty="0"/>
              <a:t>Folder</a:t>
            </a:r>
            <a:r>
              <a:rPr lang="zh-CN" altLang="de-DE" dirty="0"/>
              <a:t> </a:t>
            </a:r>
            <a:r>
              <a:rPr lang="de-DE" altLang="zh-CN" dirty="0" err="1"/>
              <a:t>fv</a:t>
            </a:r>
            <a:r>
              <a:rPr lang="de-DE" altLang="zh-CN" dirty="0"/>
              <a:t>_</a:t>
            </a:r>
            <a:r>
              <a:rPr lang="en-US" dirty="0"/>
              <a:t> v9: </a:t>
            </a:r>
            <a:r>
              <a:rPr lang="de-DE" b="0" i="0" dirty="0">
                <a:effectLst/>
                <a:latin typeface="Arial" panose="020B0604020202020204" pitchFamily="34" charset="0"/>
              </a:rPr>
              <a:t>adaptive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reward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function</a:t>
            </a:r>
            <a:endParaRPr lang="de-DE" dirty="0"/>
          </a:p>
          <a:p>
            <a:pPr lvl="1"/>
            <a:r>
              <a:rPr lang="en-US" dirty="0"/>
              <a:t>EMB_env_fv_v9:</a:t>
            </a:r>
          </a:p>
          <a:p>
            <a:pPr lvl="1"/>
            <a:r>
              <a:rPr lang="en-US" dirty="0"/>
              <a:t>the right model we want</a:t>
            </a:r>
          </a:p>
          <a:p>
            <a:pPr lvl="1"/>
            <a:r>
              <a:rPr lang="en-US" dirty="0"/>
              <a:t>for actor: </a:t>
            </a:r>
            <a:r>
              <a:rPr lang="en-US" dirty="0" err="1"/>
              <a:t>mearesed</a:t>
            </a:r>
            <a:r>
              <a:rPr lang="en-US" dirty="0"/>
              <a:t> x1 and x2 and k</a:t>
            </a:r>
          </a:p>
          <a:p>
            <a:pPr lvl="1"/>
            <a:r>
              <a:rPr lang="en-US" dirty="0"/>
              <a:t>for critic: real x1 and x2 and k and </a:t>
            </a:r>
            <a:r>
              <a:rPr lang="en-US" dirty="0" err="1"/>
              <a:t>fv</a:t>
            </a:r>
            <a:r>
              <a:rPr lang="en-US" dirty="0"/>
              <a:t> and FIM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fv</a:t>
            </a:r>
            <a:r>
              <a:rPr lang="en-US" dirty="0"/>
              <a:t> and </a:t>
            </a:r>
            <a:r>
              <a:rPr lang="en-US" dirty="0" err="1"/>
              <a:t>fv</a:t>
            </a:r>
            <a:r>
              <a:rPr lang="en-US" dirty="0"/>
              <a:t> in </a:t>
            </a:r>
            <a:r>
              <a:rPr lang="en-US" dirty="0" err="1"/>
              <a:t>obs</a:t>
            </a:r>
            <a:endParaRPr lang="en-US" dirty="0"/>
          </a:p>
          <a:p>
            <a:pPr lvl="1"/>
            <a:r>
              <a:rPr lang="en-US" dirty="0"/>
              <a:t>h(x) = [x1, x2]</a:t>
            </a:r>
          </a:p>
          <a:p>
            <a:pPr lvl="1"/>
            <a:r>
              <a:rPr lang="en-US" dirty="0"/>
              <a:t>force back to zero</a:t>
            </a:r>
          </a:p>
          <a:p>
            <a:pPr lvl="1"/>
            <a:r>
              <a:rPr lang="de-DE" altLang="zh-CN" dirty="0"/>
              <a:t>Best </a:t>
            </a:r>
            <a:r>
              <a:rPr lang="de-DE" altLang="zh-CN" dirty="0" err="1"/>
              <a:t>result</a:t>
            </a:r>
            <a:r>
              <a:rPr lang="de-DE" altLang="zh-CN" dirty="0"/>
              <a:t>: </a:t>
            </a:r>
            <a:r>
              <a:rPr lang="en-US" dirty="0"/>
              <a:t>EMB-fv-v9__ppo_fv_v9__1__20241008-10-1-train/PPO_fv_v9.pth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E185C-7A4C-651D-435C-62A31E5C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0" y="137885"/>
            <a:ext cx="4816915" cy="35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en-US" dirty="0"/>
              <a:t>Folder fv_v11: trajectory-based reward function</a:t>
            </a:r>
          </a:p>
          <a:p>
            <a:pPr lvl="1"/>
            <a:r>
              <a:rPr lang="en-US" dirty="0"/>
              <a:t>for actor: measured x1 and x2</a:t>
            </a:r>
          </a:p>
          <a:p>
            <a:pPr lvl="1"/>
            <a:r>
              <a:rPr lang="en-US" dirty="0"/>
              <a:t>for critic: real x1 and x2 and k and </a:t>
            </a:r>
            <a:r>
              <a:rPr lang="en-US" dirty="0" err="1"/>
              <a:t>fv</a:t>
            </a:r>
            <a:r>
              <a:rPr lang="en-US" dirty="0"/>
              <a:t> and FIM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fv</a:t>
            </a:r>
            <a:r>
              <a:rPr lang="en-US" dirty="0"/>
              <a:t> and </a:t>
            </a:r>
            <a:r>
              <a:rPr lang="en-US" dirty="0" err="1"/>
              <a:t>fv</a:t>
            </a:r>
            <a:r>
              <a:rPr lang="en-US" dirty="0"/>
              <a:t> in </a:t>
            </a:r>
            <a:r>
              <a:rPr lang="en-US" dirty="0" err="1"/>
              <a:t>obs</a:t>
            </a:r>
            <a:endParaRPr lang="en-US" dirty="0"/>
          </a:p>
          <a:p>
            <a:pPr lvl="1"/>
            <a:r>
              <a:rPr lang="en-US" dirty="0"/>
              <a:t>h(x) = [x1, x2]</a:t>
            </a:r>
          </a:p>
          <a:p>
            <a:pPr lvl="1"/>
            <a:r>
              <a:rPr lang="en-US" dirty="0"/>
              <a:t>force back to zero with reward function v3: quintic polynomial</a:t>
            </a:r>
          </a:p>
          <a:p>
            <a:pPr lvl="1"/>
            <a:r>
              <a:rPr lang="en-US" dirty="0"/>
              <a:t>x1 x2 reset around 0</a:t>
            </a:r>
          </a:p>
          <a:p>
            <a:pPr lvl="1"/>
            <a:r>
              <a:rPr lang="en-US" dirty="0"/>
              <a:t>Best result: runs/EMB-fv-v11__ppo_fv_v11__4911__20241027-train-good/PPO_fv_v11_244.pth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2AB77-1A77-FB74-7111-CE376EAB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46" y="130629"/>
            <a:ext cx="4395107" cy="32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en-US" dirty="0"/>
              <a:t>Folder fvk1_v1: </a:t>
            </a:r>
          </a:p>
          <a:p>
            <a:pPr lvl="1"/>
            <a:r>
              <a:rPr lang="en-US" dirty="0"/>
              <a:t>for actor: measured x1 and x2</a:t>
            </a:r>
          </a:p>
          <a:p>
            <a:pPr lvl="1"/>
            <a:r>
              <a:rPr lang="en-US" dirty="0"/>
              <a:t>Reward based on logarithm D-optimality with FIM scale</a:t>
            </a:r>
          </a:p>
          <a:p>
            <a:pPr lvl="1"/>
            <a:r>
              <a:rPr lang="en-US" dirty="0"/>
              <a:t>Bad result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6445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en-US" dirty="0"/>
              <a:t>Folder fvk1_v1:  Modification of the step reward function</a:t>
            </a:r>
          </a:p>
          <a:p>
            <a:pPr lvl="1"/>
            <a:r>
              <a:rPr lang="en-US" dirty="0"/>
              <a:t>for actor: measured x1 and x2</a:t>
            </a:r>
          </a:p>
          <a:p>
            <a:pPr lvl="1"/>
            <a:r>
              <a:rPr lang="en-US" dirty="0"/>
              <a:t>Reward based on logarithm of D-optimality with FIM scale</a:t>
            </a:r>
          </a:p>
          <a:p>
            <a:pPr lvl="1"/>
            <a:r>
              <a:rPr lang="en-US" dirty="0"/>
              <a:t>Result not good</a:t>
            </a:r>
          </a:p>
          <a:p>
            <a:pPr lvl="1"/>
            <a:r>
              <a:rPr lang="en-US" dirty="0"/>
              <a:t>Reward function</a:t>
            </a:r>
          </a:p>
          <a:p>
            <a:pPr lvl="1"/>
            <a:r>
              <a:rPr lang="de-DE" b="0" i="0" dirty="0">
                <a:effectLst/>
                <a:latin typeface="Arial" panose="020B0604020202020204" pitchFamily="34" charset="0"/>
              </a:rPr>
              <a:t>Method 1 in Thesis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dirty="0"/>
              <a:t>runs/EMB-fvk1-v1__ppo_fvk1_v1__1__20241020-300ms/PPO_fvk1_v1_244.pth</a:t>
            </a:r>
          </a:p>
          <a:p>
            <a:pPr lvl="1"/>
            <a:r>
              <a:rPr lang="en-US" dirty="0"/>
              <a:t>Method 2 in Thesis: runs/EMB-fvk1-v1__ppo_fvk1_v1__1__20241022-v2-train/PPO_fvk1_v1_244.pth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343C68-8C25-E8D6-37D7-DC0B7E3E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05" y="123371"/>
            <a:ext cx="2970888" cy="25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en-US" dirty="0"/>
              <a:t>Folder fvk1_v3: </a:t>
            </a:r>
          </a:p>
          <a:p>
            <a:pPr lvl="1"/>
            <a:r>
              <a:rPr lang="en-US" dirty="0"/>
              <a:t>for actor: measured x1 and x2</a:t>
            </a:r>
          </a:p>
          <a:p>
            <a:pPr lvl="1"/>
            <a:r>
              <a:rPr lang="en-US" dirty="0"/>
              <a:t>Reward based on D-optimality, no log, no scale</a:t>
            </a:r>
          </a:p>
          <a:p>
            <a:pPr lvl="1"/>
            <a:r>
              <a:rPr lang="en-US" dirty="0"/>
              <a:t>Result not good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299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236-6AFF-8E92-005D-F0D3A39E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3419-4A66-805D-D649-6531963B5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RL_pytorch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08E2E-5020-99B6-DCE1-FECB7CAD06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32714"/>
            <a:ext cx="10558800" cy="4240800"/>
          </a:xfrm>
        </p:spPr>
        <p:txBody>
          <a:bodyPr/>
          <a:lstStyle/>
          <a:p>
            <a:r>
              <a:rPr lang="en-US" dirty="0"/>
              <a:t>Folder fvk1_v4: </a:t>
            </a:r>
          </a:p>
          <a:p>
            <a:pPr lvl="1"/>
            <a:r>
              <a:rPr lang="en-US" dirty="0"/>
              <a:t>Reward based on E-optimality</a:t>
            </a:r>
          </a:p>
          <a:p>
            <a:pPr lvl="1"/>
            <a:r>
              <a:rPr lang="en-US" dirty="0"/>
              <a:t>trajectory-based reward function design with E-optimality</a:t>
            </a:r>
          </a:p>
          <a:p>
            <a:pPr lvl="1"/>
            <a:r>
              <a:rPr lang="en-US" dirty="0"/>
              <a:t>runs/EMB-fvk1-v4__ppo_fvk1_v4__1492__20241101-5e-4-cp0.25-5m-backreward-dangerous85/ppo_fvk1_v4_610.pth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integration of the trajectory-based and adaptive reward function design</a:t>
            </a:r>
          </a:p>
          <a:p>
            <a:pPr lvl="1"/>
            <a:r>
              <a:rPr lang="en-US" dirty="0"/>
              <a:t>runs/EMB-fvk1-v4__ppo_fvk1_v4__1492__20241111-002131/ppo_fvk1_v4_610.pth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9237-96AB-D4B6-8D43-55921C1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72A13-2A5B-39A5-BDAE-63EC854B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90" y="126931"/>
            <a:ext cx="2776903" cy="2011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F63CE1-F627-84E7-F68A-D0CC6644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43" y="3583677"/>
            <a:ext cx="3087192" cy="24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6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 rights reserved, also regarding any disposal, exploitation, reproduction, editing, distribution, as well as in the event of applications for industrial property rights.</OrgInhalt>
      <Wert>© Robert Bosch GmbH 2024.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2024-11-29</OrgInhalt>
      <Wert>2024-11-29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629</Words>
  <Application>Microsoft Office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Bosch Office Sans</vt:lpstr>
      <vt:lpstr>Calibri</vt:lpstr>
      <vt:lpstr>Symbol</vt:lpstr>
      <vt:lpstr>Wingdings</vt:lpstr>
      <vt:lpstr>Bosch 2024</vt:lpstr>
      <vt:lpstr>Help Documentation for code</vt:lpstr>
      <vt:lpstr>PowerPoint Presentation</vt:lpstr>
      <vt:lpstr>Single Parameter</vt:lpstr>
      <vt:lpstr>Single Parameter</vt:lpstr>
      <vt:lpstr>Single Parameter</vt:lpstr>
      <vt:lpstr>Multi Parameter</vt:lpstr>
      <vt:lpstr>Multi Parameter</vt:lpstr>
      <vt:lpstr>Multi Parameter</vt:lpstr>
      <vt:lpstr>Multi Parameter</vt:lpstr>
      <vt:lpstr>Not up to date, don’t use it firstly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Documentation for code</dc:title>
  <dc:creator>FIXED-TERM Guo Shengya (CR/AVS3)</dc:creator>
  <cp:lastModifiedBy>FIXED-TERM Guo Shengya (CR/AVS3)</cp:lastModifiedBy>
  <cp:revision>3</cp:revision>
  <dcterms:created xsi:type="dcterms:W3CDTF">2024-11-29T12:24:14Z</dcterms:created>
  <dcterms:modified xsi:type="dcterms:W3CDTF">2024-11-29T16:00:29Z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