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8"/>
  </p:notesMasterIdLst>
  <p:sldIdLst>
    <p:sldId id="256" r:id="rId4"/>
    <p:sldId id="317" r:id="rId5"/>
    <p:sldId id="300" r:id="rId6"/>
    <p:sldId id="318" r:id="rId7"/>
    <p:sldId id="315" r:id="rId8"/>
    <p:sldId id="298" r:id="rId9"/>
    <p:sldId id="321" r:id="rId10"/>
    <p:sldId id="307" r:id="rId11"/>
    <p:sldId id="316" r:id="rId12"/>
    <p:sldId id="320" r:id="rId13"/>
    <p:sldId id="319" r:id="rId14"/>
    <p:sldId id="322" r:id="rId15"/>
    <p:sldId id="324" r:id="rId16"/>
    <p:sldId id="325" r:id="rId17"/>
  </p:sldIdLst>
  <p:sldSz cx="10969625" cy="6170613"/>
  <p:notesSz cx="6858000" cy="91440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89" d="100"/>
          <a:sy n="89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17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25.10.2024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shaping 1: </a:t>
            </a:r>
            <a:r>
              <a:rPr lang="en-US" dirty="0" err="1"/>
              <a:t>Reseult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19AB96F6-B77E-E53E-B76B-A972731D6ECB}"/>
                  </a:ext>
                </a:extLst>
              </p:cNvPr>
              <p:cNvSpPr txBox="1"/>
              <p:nvPr/>
            </p:nvSpPr>
            <p:spPr>
              <a:xfrm>
                <a:off x="-1769476" y="1534495"/>
                <a:ext cx="4935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19AB96F6-B77E-E53E-B76B-A972731D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9476" y="1534495"/>
                <a:ext cx="49352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8E73B877-CE8D-84A9-7368-4AB47766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94" y="1036800"/>
            <a:ext cx="5213967" cy="46913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02E072-D83F-0032-8D44-081481CF40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9" b="4284"/>
          <a:stretch/>
        </p:blipFill>
        <p:spPr>
          <a:xfrm>
            <a:off x="0" y="1060023"/>
            <a:ext cx="5093119" cy="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3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shaping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9AB96F6-B77E-E53E-B76B-A972731D6ECB}"/>
              </a:ext>
            </a:extLst>
          </p:cNvPr>
          <p:cNvSpPr txBox="1"/>
          <p:nvPr/>
        </p:nvSpPr>
        <p:spPr>
          <a:xfrm>
            <a:off x="459619" y="1471704"/>
            <a:ext cx="49352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Consider of the differences between the log() function will be very small, rather than use the original function, a parameter to amplify the difference was chosen</a:t>
            </a:r>
            <a:r>
              <a:rPr lang="de-DE" altLang="zh-CN" dirty="0"/>
              <a:t>.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4BE5E07-4AAF-6C70-814C-FE462D90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9" b="4284"/>
          <a:stretch/>
        </p:blipFill>
        <p:spPr>
          <a:xfrm>
            <a:off x="5356469" y="1471704"/>
            <a:ext cx="5093119" cy="42720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7DCF96F4-EAD9-8326-BB89-94C7668ABE54}"/>
              </a:ext>
            </a:extLst>
          </p:cNvPr>
          <p:cNvSpPr/>
          <p:nvPr/>
        </p:nvSpPr>
        <p:spPr>
          <a:xfrm>
            <a:off x="7849240" y="1939726"/>
            <a:ext cx="145996" cy="660827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FB9103-BE6D-16B4-780D-22030F0D6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" b="4284"/>
          <a:stretch/>
        </p:blipFill>
        <p:spPr>
          <a:xfrm>
            <a:off x="5429467" y="2658101"/>
            <a:ext cx="5259023" cy="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5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shaping 2: </a:t>
            </a:r>
            <a:r>
              <a:rPr lang="en-US" dirty="0" err="1"/>
              <a:t>Reseult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19AB96F6-B77E-E53E-B76B-A972731D6ECB}"/>
                  </a:ext>
                </a:extLst>
              </p:cNvPr>
              <p:cNvSpPr txBox="1"/>
              <p:nvPr/>
            </p:nvSpPr>
            <p:spPr>
              <a:xfrm>
                <a:off x="-1323077" y="1606129"/>
                <a:ext cx="4935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19AB96F6-B77E-E53E-B76B-A972731D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3077" y="1606129"/>
                <a:ext cx="4935269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6C828142-8BC4-4389-6DA0-6B6AD0AAB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8" b="4284"/>
          <a:stretch/>
        </p:blipFill>
        <p:spPr>
          <a:xfrm>
            <a:off x="173589" y="1178924"/>
            <a:ext cx="5259023" cy="4272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221EEE-6704-C56F-ADA2-4CC7C87D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612" y="1139962"/>
            <a:ext cx="5135740" cy="4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6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function: A-optimality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9AB96F6-B77E-E53E-B76B-A972731D6ECB}"/>
              </a:ext>
            </a:extLst>
          </p:cNvPr>
          <p:cNvSpPr txBox="1"/>
          <p:nvPr/>
        </p:nvSpPr>
        <p:spPr>
          <a:xfrm>
            <a:off x="386621" y="1306618"/>
            <a:ext cx="5756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Consider of using A-optimality criterium</a:t>
            </a:r>
            <a:r>
              <a:rPr lang="de-DE" altLang="zh-CN" dirty="0"/>
              <a:t>.</a:t>
            </a:r>
          </a:p>
          <a:p>
            <a:pPr marL="342900" indent="-342900">
              <a:buAutoNum type="arabicPeriod"/>
            </a:pPr>
            <a:r>
              <a:rPr lang="de-DE" dirty="0"/>
              <a:t>But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52B2A7-6565-6152-70B6-FC819B2F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40" y="2187156"/>
            <a:ext cx="3496267" cy="23209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DC26EDE-4B25-FA69-3026-7CF9DBBC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26" y="1234854"/>
            <a:ext cx="4341933" cy="75424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D38C732-DF61-4EC6-E184-207AC0331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9" y="2222768"/>
            <a:ext cx="4550698" cy="3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ADE13FB-F250-A8B0-DF81-CF323D47F0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Two Parameters Excitation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B1072-20AC-6479-8F2C-E21CBDAB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D-</a:t>
            </a:r>
            <a:r>
              <a:rPr lang="de-DE" dirty="0" err="1"/>
              <a:t>optimality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065171-23A4-6E89-3EED-89CC407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8840E58-22FB-0E24-85D2-711A87A3D211}"/>
              </a:ext>
            </a:extLst>
          </p:cNvPr>
          <p:cNvSpPr txBox="1"/>
          <p:nvPr/>
        </p:nvSpPr>
        <p:spPr>
          <a:xfrm>
            <a:off x="386621" y="1306618"/>
            <a:ext cx="5756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To be done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20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B2AB8-4E95-04D7-6EFB-6D68D4C13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Reshape the reward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A9BC-5D16-BF32-C17C-A7FFF29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reward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A9C7-0332-9EE5-32BD-F31CF12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91151FB-910C-A36F-4AF0-76BA2A25745F}"/>
              </a:ext>
            </a:extLst>
          </p:cNvPr>
          <p:cNvSpPr txBox="1"/>
          <p:nvPr/>
        </p:nvSpPr>
        <p:spPr>
          <a:xfrm>
            <a:off x="1267303" y="1143852"/>
            <a:ext cx="8007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First phase: 0 to 300ms, step reward based on FIM</a:t>
            </a:r>
          </a:p>
          <a:p>
            <a:pPr marL="342900" indent="-342900">
              <a:buAutoNum type="arabicPeriod"/>
            </a:pPr>
            <a:r>
              <a:rPr lang="en-US" dirty="0"/>
              <a:t>Second phase: 300 to 500ms, step reward(minus) based on the trajectory which leads the motor back to the start point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Record the accumulating FIM step reward from 300ms to 500ms, if the motor successfully back to the start point with a tolerance in the end, add it to the episode reward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FC4ED23-07DF-4932-591D-2F247870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2904968"/>
            <a:ext cx="8575620" cy="27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B2AB8-4E95-04D7-6EFB-6D68D4C13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of the reset trajectory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A9BC-5D16-BF32-C17C-A7FFF29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Quintic polynomial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A9C7-0332-9EE5-32BD-F31CF12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2F317-4D49-CD1A-09A1-A2BF1623015D}"/>
                  </a:ext>
                </a:extLst>
              </p:cNvPr>
              <p:cNvSpPr txBox="1"/>
              <p:nvPr/>
            </p:nvSpPr>
            <p:spPr>
              <a:xfrm>
                <a:off x="1251935" y="1228376"/>
                <a:ext cx="6704882" cy="1564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>
                    <a:latin typeface="+mj-lt"/>
                  </a:rPr>
                  <a:t>Strat boundary condition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dirty="0">
                  <a:latin typeface="+mj-lt"/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+mj-lt"/>
                  </a:rPr>
                  <a:t>End </a:t>
                </a:r>
                <a:r>
                  <a:rPr lang="en-US" dirty="0"/>
                  <a:t>boundary condition</a:t>
                </a:r>
                <a:r>
                  <a:rPr lang="en-US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2F317-4D49-CD1A-09A1-A2BF1623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35" y="1228376"/>
                <a:ext cx="6704882" cy="1564531"/>
              </a:xfrm>
              <a:prstGeom prst="rect">
                <a:avLst/>
              </a:prstGeom>
              <a:blipFill>
                <a:blip r:embed="rId2"/>
                <a:stretch>
                  <a:fillRect l="-545" t="-1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7E0ACD2-19A2-361E-F50D-29F4FE12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7" y="2675517"/>
            <a:ext cx="4691544" cy="2966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26B5F-B680-CD9D-2FDF-F877EEFF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45" y="2728571"/>
            <a:ext cx="4581437" cy="29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F9BFC-E1E5-7705-82ED-96E16EED3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Observation from 2M steps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E04F2-59B5-AE6B-406C-85BB584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94" y="648000"/>
            <a:ext cx="10558800" cy="388800"/>
          </a:xfrm>
        </p:spPr>
        <p:txBody>
          <a:bodyPr/>
          <a:lstStyle/>
          <a:p>
            <a:r>
              <a:rPr lang="en-US" dirty="0"/>
              <a:t>In first 300ms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0C42-DE2D-BED0-F98D-27CE9E7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5A9751C-E408-826D-7F80-7E1F16E8BA5A}"/>
              </a:ext>
            </a:extLst>
          </p:cNvPr>
          <p:cNvSpPr txBox="1"/>
          <p:nvPr/>
        </p:nvSpPr>
        <p:spPr>
          <a:xfrm>
            <a:off x="1013729" y="1425600"/>
            <a:ext cx="9159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Microsoft YaHei" panose="020B0503020204020204" pitchFamily="34" charset="-122"/>
              </a:rPr>
              <a:t>Model saved with checkpoint 20, 40, 60, …, 240, and 244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Microsoft YaHei" panose="020B0503020204020204" pitchFamily="34" charset="-122"/>
              </a:rPr>
              <a:t>T</a:t>
            </a:r>
            <a:r>
              <a:rPr lang="en-US" sz="1800" dirty="0">
                <a:effectLst/>
                <a:latin typeface="Microsoft YaHei" panose="020B0503020204020204" pitchFamily="34" charset="-122"/>
              </a:rPr>
              <a:t>he agent focus on </a:t>
            </a:r>
            <a:r>
              <a:rPr lang="en-US" sz="1800" dirty="0" err="1">
                <a:effectLst/>
                <a:latin typeface="Microsoft YaHei" panose="020B0503020204020204" pitchFamily="34" charset="-122"/>
              </a:rPr>
              <a:t>maxmail</a:t>
            </a:r>
            <a:r>
              <a:rPr lang="en-US" sz="1800" dirty="0">
                <a:effectLst/>
                <a:latin typeface="Microsoft YaHei" panose="020B0503020204020204" pitchFamily="34" charset="-122"/>
              </a:rPr>
              <a:t> the reward in first 300steps</a:t>
            </a:r>
          </a:p>
          <a:p>
            <a:pPr marL="342900" indent="-342900"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A9C066-AEB3-FA61-0A9F-6BEE6F79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34" y="2264414"/>
            <a:ext cx="5796856" cy="26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F9BFC-E1E5-7705-82ED-96E16EED3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Observation from 2M steps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E04F2-59B5-AE6B-406C-85BB5844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5" y="662067"/>
            <a:ext cx="10558800" cy="388800"/>
          </a:xfrm>
        </p:spPr>
        <p:txBody>
          <a:bodyPr/>
          <a:lstStyle/>
          <a:p>
            <a:r>
              <a:rPr lang="en-US" dirty="0"/>
              <a:t>From 300ms to 500ms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0C42-DE2D-BED0-F98D-27CE9E7D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D526D-3E53-E308-EFEE-4B1F5ED9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00" y="2443522"/>
            <a:ext cx="5872610" cy="2555722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5A9751C-E408-826D-7F80-7E1F16E8BA5A}"/>
              </a:ext>
            </a:extLst>
          </p:cNvPr>
          <p:cNvSpPr txBox="1"/>
          <p:nvPr/>
        </p:nvSpPr>
        <p:spPr>
          <a:xfrm>
            <a:off x="1013730" y="1425600"/>
            <a:ext cx="85874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With the training going on, </a:t>
            </a:r>
            <a:r>
              <a:rPr lang="en-US" sz="1800" dirty="0">
                <a:effectLst/>
                <a:latin typeface="Microsoft YaHei" panose="020B0503020204020204" pitchFamily="34" charset="-122"/>
              </a:rPr>
              <a:t>the agent take more risk in the last 300step, and won a higher onetime reward in the end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47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C6990-40FA-7B00-4314-D6F64ACAC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Stability of seeding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863E9-C8CC-8A61-2407-84B5EA4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FCA-0AF8-8E99-2326-0FC8282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082D1-8AC7-B4E4-1E73-4190DF980F95}"/>
              </a:ext>
            </a:extLst>
          </p:cNvPr>
          <p:cNvSpPr txBox="1"/>
          <p:nvPr/>
        </p:nvSpPr>
        <p:spPr>
          <a:xfrm>
            <a:off x="733263" y="1165466"/>
            <a:ext cx="9628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There is performance differences between seeds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4 different seed trained, 3 of them is good, 1 is not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The stability of seeding was improved by </a:t>
            </a:r>
            <a:r>
              <a:rPr lang="en-US" dirty="0" err="1">
                <a:latin typeface="+mj-lt"/>
              </a:rPr>
              <a:t>decreace</a:t>
            </a:r>
            <a:r>
              <a:rPr lang="en-US" dirty="0">
                <a:latin typeface="+mj-lt"/>
              </a:rPr>
              <a:t> the learning rate later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8BAE68-02CB-5828-F535-BD60352C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6" y="2154431"/>
            <a:ext cx="7154502" cy="33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B2AB8-4E95-04D7-6EFB-6D68D4C13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caculation of FIM for two parameters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6A9BC-5D16-BF32-C17C-A7FFF29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A9C7-0332-9EE5-32BD-F31CF12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1DF939-8935-BC17-0DF5-011A9C2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6" y="1517925"/>
            <a:ext cx="5029173" cy="22664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1792DE1-60F6-95A0-F705-C77DFB65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77" y="1593402"/>
            <a:ext cx="1982658" cy="222774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F484FA2-64F5-14AE-1B5C-ABEA4EC90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65" y="1932863"/>
            <a:ext cx="3067120" cy="1719561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550F40E-500D-7BD9-50D8-A17935DE69B3}"/>
              </a:ext>
            </a:extLst>
          </p:cNvPr>
          <p:cNvSpPr txBox="1"/>
          <p:nvPr/>
        </p:nvSpPr>
        <p:spPr>
          <a:xfrm>
            <a:off x="680038" y="3995339"/>
            <a:ext cx="94206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When velocity is higher, there is more information for the viscous friction parameter.</a:t>
            </a:r>
          </a:p>
          <a:p>
            <a:pPr marL="342900" indent="-342900">
              <a:buAutoNum type="arabicPeriod"/>
            </a:pPr>
            <a:r>
              <a:rPr lang="en-US" dirty="0"/>
              <a:t>When position is higher, there is more information for the stiffness parameter.</a:t>
            </a:r>
          </a:p>
          <a:p>
            <a:pPr marL="342900" indent="-342900">
              <a:buAutoNum type="arabicPeriod"/>
            </a:pPr>
            <a:r>
              <a:rPr lang="en-US" dirty="0"/>
              <a:t>Conclusion: To achieve higher information content, both high position and high velocity are needed </a:t>
            </a:r>
            <a:r>
              <a:rPr lang="en-US"/>
              <a:t>simultaneously.</a:t>
            </a:r>
          </a:p>
          <a:p>
            <a:pPr marL="342900" indent="-342900">
              <a:buAutoNum type="arabicPeriod"/>
            </a:pPr>
            <a:r>
              <a:rPr lang="en-US"/>
              <a:t>Consider </a:t>
            </a:r>
            <a:r>
              <a:rPr lang="en-US" dirty="0"/>
              <a:t>a square wave as a good input for comparison.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91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DDB517-8256-B920-0DDC-C40F5EB0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reward function by two </a:t>
            </a:r>
            <a:r>
              <a:rPr lang="en-US" dirty="0" err="1"/>
              <a:t>paramerts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C8D22-2268-9296-224B-5A9160BE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64D4-3DF4-6C1D-9AC3-4F0DF904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E8423-17AB-8E86-1058-E4795EC6AB61}"/>
              </a:ext>
            </a:extLst>
          </p:cNvPr>
          <p:cNvSpPr txBox="1"/>
          <p:nvPr/>
        </p:nvSpPr>
        <p:spPr>
          <a:xfrm>
            <a:off x="767841" y="1351204"/>
            <a:ext cx="84798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The step reward changed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In the previous model, the step reared is small in beginning, but could reach 5e5 later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Now the </a:t>
            </a:r>
            <a:r>
              <a:rPr lang="en-US" dirty="0" err="1">
                <a:latin typeface="+mj-lt"/>
              </a:rPr>
              <a:t>logdet</a:t>
            </a:r>
            <a:r>
              <a:rPr lang="en-US" dirty="0">
                <a:latin typeface="+mj-lt"/>
              </a:rPr>
              <a:t> is used, and step reward is big in beginning, and small later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Also the value is smaller than 0.5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New parameters for the reward function needed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80CE74-B434-FB67-1899-254D38EE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55" y="1162704"/>
            <a:ext cx="4861773" cy="5257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48D43F-0356-FD1C-91F6-921165FD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28" y="3142959"/>
            <a:ext cx="6712670" cy="23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shaping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9AB96F6-B77E-E53E-B76B-A972731D6ECB}"/>
              </a:ext>
            </a:extLst>
          </p:cNvPr>
          <p:cNvSpPr txBox="1"/>
          <p:nvPr/>
        </p:nvSpPr>
        <p:spPr>
          <a:xfrm>
            <a:off x="371223" y="1874272"/>
            <a:ext cx="49352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Consider of the differences between the log() function will be very small, rather than use the original function, a parameter to amplify the difference was chosen</a:t>
            </a:r>
            <a:r>
              <a:rPr lang="de-DE" altLang="zh-CN" dirty="0"/>
              <a:t>.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E89CCD-6129-F31B-DA23-7ED56FB2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33" y="1548161"/>
            <a:ext cx="4461913" cy="4272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4BE5E07-4AAF-6C70-814C-FE462D907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9" b="4284"/>
          <a:stretch/>
        </p:blipFill>
        <p:spPr>
          <a:xfrm>
            <a:off x="5394889" y="2658101"/>
            <a:ext cx="5093119" cy="42720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7DCF96F4-EAD9-8326-BB89-94C7668ABE54}"/>
              </a:ext>
            </a:extLst>
          </p:cNvPr>
          <p:cNvSpPr/>
          <p:nvPr/>
        </p:nvSpPr>
        <p:spPr>
          <a:xfrm>
            <a:off x="7868451" y="2018453"/>
            <a:ext cx="145996" cy="660827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759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503</Words>
  <Application>Microsoft Office PowerPoint</Application>
  <PresentationFormat>Benutzerdefiniert</PresentationFormat>
  <Paragraphs>67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Microsoft YaHei</vt:lpstr>
      <vt:lpstr>Bosch Office Sans</vt:lpstr>
      <vt:lpstr>Calibri</vt:lpstr>
      <vt:lpstr>Cambria Math</vt:lpstr>
      <vt:lpstr>Symbol</vt:lpstr>
      <vt:lpstr>Wingdings</vt:lpstr>
      <vt:lpstr>Bosch 2024</vt:lpstr>
      <vt:lpstr>Weekly meeting 17</vt:lpstr>
      <vt:lpstr>Two phase reward function</vt:lpstr>
      <vt:lpstr>Quintic polynomial</vt:lpstr>
      <vt:lpstr>In first 300ms</vt:lpstr>
      <vt:lpstr>From 300ms to 500ms</vt:lpstr>
      <vt:lpstr>PowerPoint-Präsentation</vt:lpstr>
      <vt:lpstr>PowerPoint-Präsentation</vt:lpstr>
      <vt:lpstr>PowerPoint-Präsentation</vt:lpstr>
      <vt:lpstr>Reward function shaping 1</vt:lpstr>
      <vt:lpstr>Reward function shaping 1: Reseult</vt:lpstr>
      <vt:lpstr>Reward function shaping 2</vt:lpstr>
      <vt:lpstr>Reward function shaping 2: Reseult</vt:lpstr>
      <vt:lpstr>Reward function: A-optimality</vt:lpstr>
      <vt:lpstr>D-optimality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86</cp:revision>
  <dcterms:created xsi:type="dcterms:W3CDTF">2024-06-12T09:40:05Z</dcterms:created>
  <dcterms:modified xsi:type="dcterms:W3CDTF">2024-10-25T12:45:34Z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