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3"/>
  </p:sldMasterIdLst>
  <p:notesMasterIdLst>
    <p:notesMasterId r:id="rId9"/>
  </p:notesMasterIdLst>
  <p:sldIdLst>
    <p:sldId id="256" r:id="rId4"/>
    <p:sldId id="324" r:id="rId5"/>
    <p:sldId id="325" r:id="rId6"/>
    <p:sldId id="316" r:id="rId7"/>
    <p:sldId id="326" r:id="rId8"/>
  </p:sldIdLst>
  <p:sldSz cx="10969625" cy="6170613"/>
  <p:notesSz cx="6858000" cy="9144000"/>
  <p:custDataLst>
    <p:tags r:id="rId10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D8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50" autoAdjust="0"/>
  </p:normalViewPr>
  <p:slideViewPr>
    <p:cSldViewPr snapToGrid="0">
      <p:cViewPr varScale="1">
        <p:scale>
          <a:sx n="130" d="100"/>
          <a:sy n="130" d="100"/>
        </p:scale>
        <p:origin x="61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tags" Target="tags/tag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08.11.2024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BF558F48-F6D6-4568-8DA6-55FAE81CC26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7200" y="2602898"/>
            <a:ext cx="9268637" cy="1507549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Präsentationstitel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7B0DFCC-F037-4745-849A-E2902A32AC76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547200" y="4241130"/>
            <a:ext cx="9268637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Abteilung, Datum</a:t>
            </a:r>
          </a:p>
        </p:txBody>
      </p:sp>
      <p:pic>
        <p:nvPicPr>
          <p:cNvPr id="4" name="SuperGraphic">
            <a:extLst>
              <a:ext uri="{FF2B5EF4-FFF2-40B4-BE49-F238E27FC236}">
                <a16:creationId xmlns:a16="http://schemas.microsoft.com/office/drawing/2014/main" id="{862C2846-F73C-4F37-B810-57D2567D11EB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969200" cy="205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4853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639" userDrawn="1">
          <p15:clr>
            <a:srgbClr val="FBAE40"/>
          </p15:clr>
        </p15:guide>
        <p15:guide id="4" orient="horz" pos="2590" userDrawn="1">
          <p15:clr>
            <a:srgbClr val="FBAE40"/>
          </p15:clr>
        </p15:guide>
        <p15:guide id="5" orient="horz" pos="2669" userDrawn="1">
          <p15:clr>
            <a:srgbClr val="FBAE40"/>
          </p15:clr>
        </p15:guide>
        <p15:guide id="6" orient="horz" pos="346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 logo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-1" y="0"/>
            <a:ext cx="10899775" cy="6170400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Foto einfügen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  <p:sp>
        <p:nvSpPr>
          <p:cNvPr id="2" name="Logo">
            <a:extLst>
              <a:ext uri="{FF2B5EF4-FFF2-40B4-BE49-F238E27FC236}">
                <a16:creationId xmlns:a16="http://schemas.microsoft.com/office/drawing/2014/main" id="{F002D116-88B8-2720-FAAC-860765E59F72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9672212" y="5561282"/>
            <a:ext cx="1231531" cy="506144"/>
          </a:xfrm>
          <a:blipFill>
            <a:blip r:embed="rId4"/>
            <a:stretch>
              <a:fillRect/>
            </a:stretch>
          </a:blipFill>
        </p:spPr>
        <p:txBody>
          <a:bodyPr anchor="t" anchorCtr="0"/>
          <a:lstStyle>
            <a:lvl1pPr marL="0" indent="0" algn="l">
              <a:buFontTx/>
              <a:buNone/>
              <a:defRPr sz="100">
                <a:noFill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 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232102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2" pos="686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nten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05200" y="1296000"/>
            <a:ext cx="105588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261F3-E57F-4170-BD7E-F44931BE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‹Nr.›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6EE88F-E97F-46A3-8AB7-354C833C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‹Nr.›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3225" userDrawn="1">
          <p15:clr>
            <a:srgbClr val="FBAE40"/>
          </p15:clr>
        </p15:guide>
        <p15:guide id="9" pos="368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:a16="http://schemas.microsoft.com/office/drawing/2014/main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06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96000" y="1295999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AttachmentRemark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F85651-AA1F-4EE5-A69C-0361B9A9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‹Nr.›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5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8776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500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82224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68EDC3-D46C-4E18-BC78-B9478A7B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‹Nr.›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763114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1731" userDrawn="1">
          <p15:clr>
            <a:srgbClr val="FBAE40"/>
          </p15:clr>
        </p15:guide>
        <p15:guide id="9" pos="1810" userDrawn="1">
          <p15:clr>
            <a:srgbClr val="FBAE40"/>
          </p15:clr>
        </p15:guide>
        <p15:guide id="10" pos="3417" userDrawn="1">
          <p15:clr>
            <a:srgbClr val="FBAE40"/>
          </p15:clr>
        </p15:guide>
        <p15:guide id="11" pos="3495" userDrawn="1">
          <p15:clr>
            <a:srgbClr val="FBAE40"/>
          </p15:clr>
        </p15:guide>
        <p15:guide id="12" pos="5098" userDrawn="1">
          <p15:clr>
            <a:srgbClr val="FBAE40"/>
          </p15:clr>
        </p15:guide>
        <p15:guide id="13" pos="517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Horizont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37342F-2EB7-4EB1-963F-314A664F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‹Nr.›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5850000" y="1295999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58500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5D5130-F453-4F60-9091-CC67A951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‹Nr.›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3225" userDrawn="1">
          <p15:clr>
            <a:srgbClr val="FBAE40"/>
          </p15:clr>
        </p15:guide>
        <p15:guide id="11" pos="3683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:a16="http://schemas.microsoft.com/office/drawing/2014/main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39006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960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half" idx="4" hasCustomPrompt="1"/>
          </p:nvPr>
        </p:nvSpPr>
        <p:spPr>
          <a:xfrm>
            <a:off x="39006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half" idx="6" hasCustomPrompt="1"/>
          </p:nvPr>
        </p:nvSpPr>
        <p:spPr>
          <a:xfrm>
            <a:off x="75960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6" name="AttachmentRemark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4D98D-B6D0-4EAC-B595-B1B3F34F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‹Nr.›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7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  <p15:guide id="12" orient="horz" pos="2113" userDrawn="1">
          <p15:clr>
            <a:srgbClr val="FBAE40"/>
          </p15:clr>
        </p15:guide>
        <p15:guide id="13" orient="horz" pos="2192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:a16="http://schemas.microsoft.com/office/drawing/2014/main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28776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00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half" idx="7" hasCustomPrompt="1"/>
          </p:nvPr>
        </p:nvSpPr>
        <p:spPr>
          <a:xfrm>
            <a:off x="82224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half" idx="4" hasCustomPrompt="1"/>
          </p:nvPr>
        </p:nvSpPr>
        <p:spPr>
          <a:xfrm>
            <a:off x="28776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00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half" idx="8" hasCustomPrompt="1"/>
          </p:nvPr>
        </p:nvSpPr>
        <p:spPr>
          <a:xfrm>
            <a:off x="82224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AttachmentRemark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FE2449-86F7-413D-AD74-17B8BDC5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‹Nr.›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1731" userDrawn="1">
          <p15:clr>
            <a:srgbClr val="FBAE40"/>
          </p15:clr>
        </p15:guide>
        <p15:guide id="11" pos="1810" userDrawn="1">
          <p15:clr>
            <a:srgbClr val="FBAE40"/>
          </p15:clr>
        </p15:guide>
        <p15:guide id="12" pos="3416" userDrawn="1">
          <p15:clr>
            <a:srgbClr val="FBAE40"/>
          </p15:clr>
        </p15:guide>
        <p15:guide id="13" pos="3497" userDrawn="1">
          <p15:clr>
            <a:srgbClr val="FBAE40"/>
          </p15:clr>
        </p15:guide>
        <p15:guide id="14" pos="5098" userDrawn="1">
          <p15:clr>
            <a:srgbClr val="FBAE40"/>
          </p15:clr>
        </p15:guide>
        <p15:guide id="15" pos="5177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Folienüberschrift hinzufügen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4A29A7-9E35-4523-8421-38341F67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‹Nr.›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43858496-C239-47F8-BDF4-1C95D89182D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89593" y="1152144"/>
            <a:ext cx="7132831" cy="2044365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Präsentationstitel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5C2B86F-C1CA-4E64-9221-A99B4E89D289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3289593" y="3327191"/>
            <a:ext cx="7132831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Abteilung, Datum</a:t>
            </a:r>
          </a:p>
        </p:txBody>
      </p:sp>
      <p:pic>
        <p:nvPicPr>
          <p:cNvPr id="3" name="SuperGraphic">
            <a:extLst>
              <a:ext uri="{FF2B5EF4-FFF2-40B4-BE49-F238E27FC236}">
                <a16:creationId xmlns:a16="http://schemas.microsoft.com/office/drawing/2014/main" id="{8E3B306C-041F-4487-8C98-1BF9B6BE172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2494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70" userDrawn="1">
          <p15:clr>
            <a:srgbClr val="FBAE40"/>
          </p15:clr>
        </p15:guide>
        <p15:guide id="2" pos="6566" userDrawn="1">
          <p15:clr>
            <a:srgbClr val="FBAE40"/>
          </p15:clr>
        </p15:guide>
        <p15:guide id="3" orient="horz" pos="2093" userDrawn="1">
          <p15:clr>
            <a:srgbClr val="FBAE40"/>
          </p15:clr>
        </p15:guide>
        <p15:guide id="4" orient="horz" pos="2014" userDrawn="1">
          <p15:clr>
            <a:srgbClr val="FBAE40"/>
          </p15:clr>
        </p15:guide>
        <p15:guide id="5" orient="horz" pos="3473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ttachmentRemark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0A8589-A8D2-4132-B89B-2FADFC12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‹Nr.›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E881C9CD-D10B-4CDB-B44D-3FBD5D07A516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7200" y="2602896"/>
            <a:ext cx="9268637" cy="2892602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Kapitelüberschrift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0" y="99"/>
            <a:ext cx="10969625" cy="2055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5781" y="98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639" userDrawn="1">
          <p15:clr>
            <a:srgbClr val="FBAE40"/>
          </p15:clr>
        </p15:guide>
        <p15:guide id="4" orient="horz" pos="346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E5083679-3829-4F0B-9E1A-B4E6F314AFD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9831" y="1200075"/>
            <a:ext cx="7072741" cy="3142785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Kapitelüberschrift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-1" y="99"/>
            <a:ext cx="2739600" cy="617051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4400" y="99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5" name="SuperGraphic">
            <a:extLst>
              <a:ext uri="{FF2B5EF4-FFF2-40B4-BE49-F238E27FC236}">
                <a16:creationId xmlns:a16="http://schemas.microsoft.com/office/drawing/2014/main" id="{B93399BE-B0B2-44B3-8FAE-18A968B3CDA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8143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64" userDrawn="1">
          <p15:clr>
            <a:srgbClr val="FBAE40"/>
          </p15:clr>
        </p15:guide>
        <p15:guide id="2" pos="6524" userDrawn="1">
          <p15:clr>
            <a:srgbClr val="FBAE40"/>
          </p15:clr>
        </p15:guide>
        <p15:guide id="3" orient="horz" pos="754" userDrawn="1">
          <p15:clr>
            <a:srgbClr val="FBAE40"/>
          </p15:clr>
        </p15:guide>
        <p15:guide id="4" orient="horz" pos="2738" userDrawn="1">
          <p15:clr>
            <a:srgbClr val="FBAE40"/>
          </p15:clr>
        </p15:guide>
        <p15:guide id="5" pos="29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out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926F8EF2-FFD9-4D48-A076-77C0B811BAB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Foto einfügen</a:t>
            </a:r>
          </a:p>
        </p:txBody>
      </p:sp>
    </p:spTree>
    <p:extLst>
      <p:ext uri="{BB962C8B-B14F-4D97-AF65-F5344CB8AC3E}">
        <p14:creationId xmlns:p14="http://schemas.microsoft.com/office/powerpoint/2010/main" val="76580094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B77066FA-8AE8-47E2-8A79-1355389EE47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3AE72B7-66D7-4755-9A92-9BAA3A80886F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Foto einfügen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6B548-69AA-497B-BD64-E14E4F9EA5F6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406800" y="1036800"/>
            <a:ext cx="3780000" cy="2484000"/>
          </a:xfrm>
          <a:solidFill>
            <a:schemeClr val="bg1"/>
          </a:solidFill>
        </p:spPr>
        <p:txBody>
          <a:bodyPr lIns="252000" tIns="216000" rIns="252000" bIns="21600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Text hinzufügen</a:t>
            </a:r>
          </a:p>
        </p:txBody>
      </p:sp>
    </p:spTree>
    <p:extLst>
      <p:ext uri="{BB962C8B-B14F-4D97-AF65-F5344CB8AC3E}">
        <p14:creationId xmlns:p14="http://schemas.microsoft.com/office/powerpoint/2010/main" val="76489657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>
            <a:extLst>
              <a:ext uri="{FF2B5EF4-FFF2-40B4-BE49-F238E27FC236}">
                <a16:creationId xmlns:a16="http://schemas.microsoft.com/office/drawing/2014/main" id="{1630DC1C-C3C8-477E-AC19-4DC706EB499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30852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Foto einfügen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90CB4FC-C276-4DB5-A6E3-49DD9BC66B63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205199" y="3495705"/>
            <a:ext cx="10558800" cy="2041094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Text hinzufügen</a:t>
            </a:r>
          </a:p>
        </p:txBody>
      </p:sp>
    </p:spTree>
    <p:extLst>
      <p:ext uri="{BB962C8B-B14F-4D97-AF65-F5344CB8AC3E}">
        <p14:creationId xmlns:p14="http://schemas.microsoft.com/office/powerpoint/2010/main" val="83206144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949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orient="horz" pos="220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FD4E5E48-387B-4CE0-80BE-1097F697DAD5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5486400" cy="6170400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Foto einfügen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6647D1E-89E9-4244-B52F-555902731C7A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5895302" y="410492"/>
            <a:ext cx="4596486" cy="5126308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Text hinzufügen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0059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56" userDrawn="1">
          <p15:clr>
            <a:srgbClr val="FBAE40"/>
          </p15:clr>
        </p15:guide>
        <p15:guide id="2" pos="6609" userDrawn="1">
          <p15:clr>
            <a:srgbClr val="FBAE40"/>
          </p15:clr>
        </p15:guide>
        <p15:guide id="3" orient="horz" pos="257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pos="371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 logo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-1"/>
            <a:ext cx="10969625" cy="6102967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Foto einfügen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6" name="Logo">
            <a:extLst>
              <a:ext uri="{FF2B5EF4-FFF2-40B4-BE49-F238E27FC236}">
                <a16:creationId xmlns:a16="http://schemas.microsoft.com/office/drawing/2014/main" id="{0C8D7868-566A-E406-AA76-0F7E438D3810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9672212" y="5561282"/>
            <a:ext cx="1231531" cy="506144"/>
          </a:xfrm>
          <a:blipFill>
            <a:blip r:embed="rId4"/>
            <a:stretch>
              <a:fillRect/>
            </a:stretch>
          </a:blipFill>
        </p:spPr>
        <p:txBody>
          <a:bodyPr anchor="t" anchorCtr="0"/>
          <a:lstStyle>
            <a:lvl1pPr marL="0" indent="0" algn="l">
              <a:buFontTx/>
              <a:buNone/>
              <a:defRPr sz="100">
                <a:noFill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 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135774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84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Logo">
            <a:extLst>
              <a:ext uri="{FF2B5EF4-FFF2-40B4-BE49-F238E27FC236}">
                <a16:creationId xmlns:a16="http://schemas.microsoft.com/office/drawing/2014/main" id="{F38A617B-35DF-43CE-B5F7-67FA9A7F247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Folienüberschrift hinzufügen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00" y="1296000"/>
            <a:ext cx="10558800" cy="4240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sp>
        <p:nvSpPr>
          <p:cNvPr id="14" name="Bosch_footer_1">
            <a:extLst>
              <a:ext uri="{FF2B5EF4-FFF2-40B4-BE49-F238E27FC236}">
                <a16:creationId xmlns:a16="http://schemas.microsoft.com/office/drawing/2014/main" id="{179AD5EC-CEF2-4193-998B-D730BC74E01B}"/>
              </a:ext>
            </a:extLst>
          </p:cNvPr>
          <p:cNvSpPr txBox="1"/>
          <p:nvPr userDrawn="1"/>
        </p:nvSpPr>
        <p:spPr>
          <a:xfrm>
            <a:off x="547200" y="5688000"/>
            <a:ext cx="912600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  <a:latin typeface="+mn-lt"/>
              </a:rPr>
              <a:t>Intern</a:t>
            </a:r>
            <a:r>
              <a:rPr lang="en-US" sz="600" kern="0" baseline="0" noProof="1">
                <a:solidFill>
                  <a:schemeClr val="tx1"/>
                </a:solidFill>
                <a:latin typeface="+mn-lt"/>
              </a:rPr>
              <a:t> | CR/AVS3 | 12.06.2024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547200" y="5793901"/>
            <a:ext cx="912600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rgbClr val="B2B3B5"/>
                </a:solidFill>
                <a:latin typeface="+mn-lt"/>
              </a:rPr>
              <a:t>© Robert Bosch GmbH 2024. Alle Rechte vorbehalten, auch bzgl. jeder Verfügung, Verwertung, Reproduktion, Bearbeitung, Weitergabe sowie für den Fall von Schutzrechtsanmeldungen.</a:t>
            </a:r>
          </a:p>
        </p:txBody>
      </p:sp>
      <p:sp>
        <p:nvSpPr>
          <p:cNvPr id="15" name="Bosch_footer_1" hidden="1">
            <a:extLst>
              <a:ext uri="{FF2B5EF4-FFF2-40B4-BE49-F238E27FC236}">
                <a16:creationId xmlns:a16="http://schemas.microsoft.com/office/drawing/2014/main" id="{DB0BF576-A4BE-4521-98AB-F28795DF7BD0}"/>
              </a:ext>
            </a:extLst>
          </p:cNvPr>
          <p:cNvSpPr txBox="1"/>
          <p:nvPr userDrawn="1"/>
        </p:nvSpPr>
        <p:spPr>
          <a:xfrm>
            <a:off x="816069" y="5383543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13" name="AttachmentRemark" hidden="1">
            <a:extLst>
              <a:ext uri="{FF2B5EF4-FFF2-40B4-BE49-F238E27FC236}">
                <a16:creationId xmlns:a16="http://schemas.microsoft.com/office/drawing/2014/main" id="{F41551A9-D6BA-431A-8DBF-55BA472D9657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12" name="SuperGraphic">
            <a:extLst>
              <a:ext uri="{FF2B5EF4-FFF2-40B4-BE49-F238E27FC236}">
                <a16:creationId xmlns:a16="http://schemas.microsoft.com/office/drawing/2014/main" id="{1E0562BC-DD12-4C96-A115-D2D70EC1366D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10" r:id="rId2"/>
    <p:sldLayoutId id="2147483713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46" r:id="rId11"/>
    <p:sldLayoutId id="2147483744" r:id="rId12"/>
    <p:sldLayoutId id="2147483724" r:id="rId13"/>
    <p:sldLayoutId id="2147483726" r:id="rId14"/>
    <p:sldLayoutId id="2147483727" r:id="rId15"/>
    <p:sldLayoutId id="2147483728" r:id="rId16"/>
    <p:sldLayoutId id="2147483729" r:id="rId17"/>
    <p:sldLayoutId id="2147483745" r:id="rId18"/>
    <p:sldLayoutId id="2147483723" r:id="rId19"/>
    <p:sldLayoutId id="2147483734" r:id="rId20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0400" indent="-230400" algn="l" defTabSz="914333" rtl="0" eaLnBrk="1" latinLnBrk="0" hangingPunct="1">
        <a:lnSpc>
          <a:spcPct val="107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7600" indent="-230400" algn="l" defTabSz="914333" rtl="0" eaLnBrk="1" latinLnBrk="0" hangingPunct="1">
        <a:lnSpc>
          <a:spcPct val="103000"/>
        </a:lnSpc>
        <a:spcBef>
          <a:spcPts val="50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800" indent="-230400" algn="l" defTabSz="914333" rtl="0" eaLnBrk="1" latinLnBrk="0" hangingPunct="1">
        <a:lnSpc>
          <a:spcPct val="102000"/>
        </a:lnSpc>
        <a:spcBef>
          <a:spcPts val="500"/>
        </a:spcBef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89E0-89D9-4425-AE04-BF03119740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altLang="zh-CN" dirty="0"/>
              <a:t>Weekly </a:t>
            </a:r>
            <a:r>
              <a:rPr lang="de-DE" altLang="zh-CN" dirty="0" err="1"/>
              <a:t>meeting</a:t>
            </a:r>
            <a:r>
              <a:rPr lang="de-DE" altLang="zh-CN" dirty="0"/>
              <a:t> 18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39839-FCEA-4EC2-AD64-E9A6C386964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de-DE" altLang="zh-CN" dirty="0"/>
              <a:t>Shengya Guo, CR/AVS3, 08.11.2024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0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2EFC1DC-DA4D-E384-315B-E0E598BFD1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altLang="zh-CN" dirty="0" err="1"/>
              <a:t>Two</a:t>
            </a:r>
            <a:r>
              <a:rPr lang="de-DE" altLang="zh-CN" dirty="0"/>
              <a:t> Parameters </a:t>
            </a:r>
            <a:r>
              <a:rPr lang="de-DE" altLang="zh-CN" dirty="0" err="1"/>
              <a:t>E</a:t>
            </a:r>
            <a:r>
              <a:rPr lang="de-DE" dirty="0" err="1"/>
              <a:t>xcitation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3537EC3-0F48-CD80-DD4B-163BB89A6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Reward function: E-optimality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D9AE21A-7823-D2B4-9CA0-5762F436F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</a:t>
            </a:fld>
            <a:endParaRPr lang="en-US" noProof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5">
                <a:extLst>
                  <a:ext uri="{FF2B5EF4-FFF2-40B4-BE49-F238E27FC236}">
                    <a16:creationId xmlns:a16="http://schemas.microsoft.com/office/drawing/2014/main" id="{19AB96F6-B77E-E53E-B76B-A972731D6ECB}"/>
                  </a:ext>
                </a:extLst>
              </p:cNvPr>
              <p:cNvSpPr txBox="1"/>
              <p:nvPr/>
            </p:nvSpPr>
            <p:spPr>
              <a:xfrm>
                <a:off x="292093" y="1342771"/>
                <a:ext cx="575676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Tx/>
                  <a:buAutoNum type="arabicPeriod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𝑟𝑒𝑤𝑎𝑟𝑑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de-DE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dirty="0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de-DE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j-lt"/>
                </a:endParaRPr>
              </a:p>
              <a:p>
                <a:pPr marL="342900" indent="-342900">
                  <a:buFontTx/>
                  <a:buAutoNum type="arabicPeriod"/>
                </a:pPr>
                <a:r>
                  <a:rPr lang="en-US" dirty="0">
                    <a:latin typeface="+mj-lt"/>
                  </a:rPr>
                  <a:t>Total reward will be the minimal eigenvalue of FIM</a:t>
                </a:r>
              </a:p>
            </p:txBody>
          </p:sp>
        </mc:Choice>
        <mc:Fallback>
          <p:sp>
            <p:nvSpPr>
              <p:cNvPr id="5" name="TextBox 5">
                <a:extLst>
                  <a:ext uri="{FF2B5EF4-FFF2-40B4-BE49-F238E27FC236}">
                    <a16:creationId xmlns:a16="http://schemas.microsoft.com/office/drawing/2014/main" id="{19AB96F6-B77E-E53E-B76B-A972731D6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93" y="1342771"/>
                <a:ext cx="5756764" cy="646331"/>
              </a:xfrm>
              <a:prstGeom prst="rect">
                <a:avLst/>
              </a:prstGeom>
              <a:blipFill>
                <a:blip r:embed="rId2"/>
                <a:stretch>
                  <a:fillRect l="-742" t="-943" b="-1415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fik 7">
            <a:extLst>
              <a:ext uri="{FF2B5EF4-FFF2-40B4-BE49-F238E27FC236}">
                <a16:creationId xmlns:a16="http://schemas.microsoft.com/office/drawing/2014/main" id="{D652B2A7-6565-6152-70B6-FC819B2FD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040" y="2187156"/>
            <a:ext cx="3496267" cy="2320912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DC26EDE-4B25-FA69-3026-7CF9DBBCBD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7826" y="1234854"/>
            <a:ext cx="4341933" cy="75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500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ADE13FB-F250-A8B0-DF81-CF323D47F0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Two Parameters Excitation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B1B1072-20AC-6479-8F2C-E21CBDAB7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E-optimality: Result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3065171-23A4-6E89-3EED-89CC40752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</a:t>
            </a:fld>
            <a:endParaRPr lang="en-US" noProof="1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1380990-DA13-7BBF-2FDF-356537D6C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82" y="1365173"/>
            <a:ext cx="6047987" cy="42356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F266C6-4F07-93BB-C830-0C1618C18E33}"/>
              </a:ext>
            </a:extLst>
          </p:cNvPr>
          <p:cNvSpPr txBox="1"/>
          <p:nvPr/>
        </p:nvSpPr>
        <p:spPr>
          <a:xfrm>
            <a:off x="6277712" y="2002535"/>
            <a:ext cx="463915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To achieve higher information content, both high position and high velocity are needed simultaneously.</a:t>
            </a:r>
          </a:p>
          <a:p>
            <a:pPr marL="342900" indent="-342900">
              <a:buFontTx/>
              <a:buAutoNum type="arabicPeriod"/>
            </a:pPr>
            <a:endParaRPr lang="en-US" dirty="0">
              <a:latin typeface="+mj-lt"/>
            </a:endParaRP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674519FB-0CE9-45D7-5E43-D420F89B12C6}"/>
              </a:ext>
            </a:extLst>
          </p:cNvPr>
          <p:cNvCxnSpPr>
            <a:cxnSpLocks/>
          </p:cNvCxnSpPr>
          <p:nvPr/>
        </p:nvCxnSpPr>
        <p:spPr>
          <a:xfrm>
            <a:off x="3780693" y="1036800"/>
            <a:ext cx="0" cy="4647892"/>
          </a:xfrm>
          <a:prstGeom prst="line">
            <a:avLst/>
          </a:prstGeom>
          <a:ln>
            <a:solidFill>
              <a:srgbClr val="ED0007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5">
            <a:extLst>
              <a:ext uri="{FF2B5EF4-FFF2-40B4-BE49-F238E27FC236}">
                <a16:creationId xmlns:a16="http://schemas.microsoft.com/office/drawing/2014/main" id="{5A2EBF53-C4A9-C61F-1D5D-B076EBD63EE3}"/>
              </a:ext>
            </a:extLst>
          </p:cNvPr>
          <p:cNvSpPr txBox="1"/>
          <p:nvPr/>
        </p:nvSpPr>
        <p:spPr>
          <a:xfrm>
            <a:off x="1230921" y="1137446"/>
            <a:ext cx="647113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Before 300ms: Maximal step reward         After 300ms: Minimal the difference with the trajectory </a:t>
            </a:r>
          </a:p>
          <a:p>
            <a:pPr marL="342900" indent="-342900">
              <a:buFontTx/>
              <a:buAutoNum type="arabicPeriod"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81203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2EFC1DC-DA4D-E384-315B-E0E598BFD1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altLang="zh-CN" dirty="0" err="1"/>
              <a:t>Two</a:t>
            </a:r>
            <a:r>
              <a:rPr lang="de-DE" altLang="zh-CN" dirty="0"/>
              <a:t> Parameters </a:t>
            </a:r>
            <a:r>
              <a:rPr lang="de-DE" altLang="zh-CN" dirty="0" err="1"/>
              <a:t>E</a:t>
            </a:r>
            <a:r>
              <a:rPr lang="de-DE" dirty="0" err="1"/>
              <a:t>xcitation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3537EC3-0F48-CD80-DD4B-163BB89A6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D-optimality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D9AE21A-7823-D2B4-9CA0-5762F436F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</a:t>
            </a:fld>
            <a:endParaRPr lang="en-US" noProof="1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EE89CCD-6129-F31B-DA23-7ED56FB28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133" y="1548161"/>
            <a:ext cx="4461913" cy="42720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4BE5E07-4AAF-6C70-814C-FE462D9075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09" b="4284"/>
          <a:stretch/>
        </p:blipFill>
        <p:spPr>
          <a:xfrm>
            <a:off x="5394889" y="2658101"/>
            <a:ext cx="5093119" cy="427205"/>
          </a:xfrm>
          <a:prstGeom prst="rect">
            <a:avLst/>
          </a:prstGeom>
        </p:spPr>
      </p:pic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7DCF96F4-EAD9-8326-BB89-94C7668ABE54}"/>
              </a:ext>
            </a:extLst>
          </p:cNvPr>
          <p:cNvSpPr/>
          <p:nvPr/>
        </p:nvSpPr>
        <p:spPr>
          <a:xfrm>
            <a:off x="7868451" y="2018453"/>
            <a:ext cx="145996" cy="660827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i="0" u="none" strike="noStrike" kern="0" normalizeH="0" baseline="0" noProof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Bosch Office Sans"/>
              <a:ea typeface="+mn-ea"/>
              <a:cs typeface="+mn-cs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1F04F95-8D21-7007-F19C-0C9F7C4752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08" b="4284"/>
          <a:stretch/>
        </p:blipFill>
        <p:spPr>
          <a:xfrm>
            <a:off x="5384935" y="3873376"/>
            <a:ext cx="5259023" cy="427205"/>
          </a:xfrm>
          <a:prstGeom prst="rect">
            <a:avLst/>
          </a:prstGeom>
        </p:spPr>
      </p:pic>
      <p:sp>
        <p:nvSpPr>
          <p:cNvPr id="8" name="Pfeil: nach unten 7">
            <a:extLst>
              <a:ext uri="{FF2B5EF4-FFF2-40B4-BE49-F238E27FC236}">
                <a16:creationId xmlns:a16="http://schemas.microsoft.com/office/drawing/2014/main" id="{27478CAD-9E91-B71A-493A-002ACB38A60C}"/>
              </a:ext>
            </a:extLst>
          </p:cNvPr>
          <p:cNvSpPr/>
          <p:nvPr/>
        </p:nvSpPr>
        <p:spPr>
          <a:xfrm>
            <a:off x="7868450" y="3136936"/>
            <a:ext cx="145996" cy="660827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i="0" u="none" strike="noStrike" kern="0" normalizeH="0" baseline="0" noProof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Bosch Office Sans"/>
              <a:ea typeface="+mn-ea"/>
              <a:cs typeface="+mn-cs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FE375D0-2178-9FDC-2BDF-9430AA9F40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3" b="59523"/>
          <a:stretch/>
        </p:blipFill>
        <p:spPr>
          <a:xfrm>
            <a:off x="175821" y="1548161"/>
            <a:ext cx="5209114" cy="189890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50C24341-C782-1CEA-ED4C-831881A588F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16" b="58313"/>
          <a:stretch/>
        </p:blipFill>
        <p:spPr>
          <a:xfrm>
            <a:off x="165867" y="3378800"/>
            <a:ext cx="5083540" cy="184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759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2EFC1DC-DA4D-E384-315B-E0E598BFD1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altLang="zh-CN" dirty="0" err="1"/>
              <a:t>Two</a:t>
            </a:r>
            <a:r>
              <a:rPr lang="de-DE" altLang="zh-CN" dirty="0"/>
              <a:t> Parameters </a:t>
            </a:r>
            <a:r>
              <a:rPr lang="de-DE" altLang="zh-CN" dirty="0" err="1"/>
              <a:t>E</a:t>
            </a:r>
            <a:r>
              <a:rPr lang="de-DE" dirty="0" err="1"/>
              <a:t>xcitation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3537EC3-0F48-CD80-DD4B-163BB89A6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D9AE21A-7823-D2B4-9CA0-5762F436F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5</a:t>
            </a:fld>
            <a:endParaRPr lang="en-US" noProof="1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250A9CD0-A38C-159E-8CE4-3174699163AC}"/>
              </a:ext>
            </a:extLst>
          </p:cNvPr>
          <p:cNvSpPr txBox="1"/>
          <p:nvPr/>
        </p:nvSpPr>
        <p:spPr>
          <a:xfrm>
            <a:off x="667333" y="1254758"/>
            <a:ext cx="79139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After training is complete, a unified testing reward function is used, calculating only the step rewards within 500 </a:t>
            </a:r>
            <a:r>
              <a:rPr lang="en-US" dirty="0" err="1"/>
              <a:t>ms.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898127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MLTEMPLATE" val="presentation_169"/>
  <p:tag name="SAXMLCOMPANYNAME" val="bosch"/>
  <p:tag name="MLLANGUAGE" val="deu"/>
  <p:tag name="MLTEMPLATEVERSION" val="2.1"/>
  <p:tag name="SAXCONVERSION" val="2"/>
</p:tagLst>
</file>

<file path=ppt/theme/theme1.xml><?xml version="1.0" encoding="utf-8"?>
<a:theme xmlns:a="http://schemas.openxmlformats.org/drawingml/2006/main" name="Bosch 2024">
  <a:themeElements>
    <a:clrScheme name="Bosch Blau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007BC0"/>
      </a:accent1>
      <a:accent2>
        <a:srgbClr val="004975"/>
      </a:accent2>
      <a:accent3>
        <a:srgbClr val="007BC0"/>
      </a:accent3>
      <a:accent4>
        <a:srgbClr val="004975"/>
      </a:accent4>
      <a:accent5>
        <a:srgbClr val="007BC0"/>
      </a:accent5>
      <a:accent6>
        <a:srgbClr val="004975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algn="l" defTabSz="914400" eaLnBrk="1" fontAlgn="auto" latinLnBrk="0" hangingPunct="1"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Bosch Red 50">
      <a:srgbClr val="ED0007"/>
    </a:custClr>
    <a:custClr name="Bosch Purple 40">
      <a:srgbClr val="9E2896"/>
    </a:custClr>
    <a:custClr name="Bosch Purple 20">
      <a:srgbClr val="551151"/>
    </a:custClr>
    <a:custClr name="Bosch Blue 50">
      <a:srgbClr val="007BC0"/>
    </a:custClr>
    <a:custClr name="Bosch Blue 30">
      <a:srgbClr val="004975"/>
    </a:custClr>
    <a:custClr name="Bosch Turquoise 50">
      <a:srgbClr val="18837E"/>
    </a:custClr>
    <a:custClr name="Bosch Turquoise 30">
      <a:srgbClr val="0A4F4B"/>
    </a:custClr>
    <a:custClr name="Bosch Green 50">
      <a:srgbClr val="00884A"/>
    </a:custClr>
    <a:custClr name="Bosch Green 30">
      <a:srgbClr val="00512A"/>
    </a:custClr>
    <a:custClr name="Bosch Gray 50">
      <a:srgbClr val="71767C"/>
    </a:custClr>
  </a:custClrLst>
  <a:extLst>
    <a:ext uri="{05A4C25C-085E-4340-85A3-A5531E510DB2}">
      <thm15:themeFamily xmlns:thm15="http://schemas.microsoft.com/office/thememl/2012/main" name="template1.potx" id="{BD6EC1D4-B152-4B75-85DB-48DC16B7ED8A}" vid="{233A9649-CE92-4BEC-B45F-441AA90A900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axML>
  <saxMLTemplate>presentation_169</saxMLTemplate>
  <Variablen>
    <Variable>
      <Name>attachmentremark</Name>
      <OrgInhalt/>
      <Wert/>
      <Platzhalter>False</Platzhalter>
      <DocDatenDialog>True</DocDatenDialog>
      <Label>Anlagenvermerk</Label>
      <FrageVar>False</FrageVar>
      <Prefix/>
      <Suffix/>
      <WegfallVar/>
      <MussFeld>False</MussFeld>
      <InDokument>True</InDokument>
      <Sektion>AttachmentRemark</Sektion>
      <Reihenfolge>0</Reihenfolge>
    </Variable>
    <Variable>
      <Name>departmentshort</Name>
      <OrgInhalt>CR/AVS3</OrgInhalt>
      <Wert>CR/AVS3</Wert>
      <Platzhalter>False</Platzhalter>
      <DocDatenDialog>True</DocDatenDialog>
      <Label>Urhebervermerk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>Intern</OrgInhalt>
      <Wert>Intern</Wert>
      <Platzhalter>False</Platzhalter>
      <DocDatenDialog>True</DocDatenDialog>
      <Label>Vertraulichkeitsvermerk</Label>
      <FrageVar>False</FrageVar>
      <Prefix/>
      <Suffix/>
      <WegfallVar/>
      <ComboBox>
        <Option>Intern</Option>
        <Option>Vertraulich</Option>
        <Option>Streng vertraulich</Option>
        <Option/>
      </ComboBox>
      <MussFeld>False</MussFeld>
      <InDokument>True</InDokument>
      <Sektion>Bosch_footer_1</Sektion>
      <Reihenfolge>0</Reihenfolge>
    </Variable>
    <Variable>
      <Name>copyright</Name>
      <OrgInhalt>© Robert Bosch GmbH 2024. Alle Rechte vorbehalten, auch bzgl. jeder Verfügung, Verwertung, Reproduktion, Bearbeitung, Weitergabe sowie für den Fall von Schutzrechtsanmeldungen.</OrgInhalt>
      <Wert>© Robert Bosch GmbH 2024. Alle Rechte vorbehalten, auch bzgl. jeder Verfügung, Verwertung, Reproduktion, Bearbeitung, Weitergabe sowie für den Fall von Schutzrechtsanmeldungen.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12.06.2024</OrgInhalt>
      <Wert>12.06.2024</Wert>
      <Platzhalter>False</Platzhalter>
      <DocDatenDialog>True</DocDatenDialog>
      <Label>Datum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/>
      <Wert/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Ablagevermerk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2.xml><?xml version="1.0" encoding="utf-8"?>
<sax_Colors>
  <Line size="7">
    <Color val="9e2896" tooltip="Bosch Purple 40"/>
    <Color val="551151" tooltip="Bosch Purple 20"/>
  </Line>
  <Line size="7">
    <Color val="007bc0" tooltip="Bosch Blue 50"/>
    <Color val="004975" tooltip="Bosch Blue 30"/>
  </Line>
  <Line size="7">
    <Color val="18837e" tooltip="Bosch Turquoise 50"/>
    <Color val="0a4f4b" tooltip="Bosch Turquoise 30"/>
  </Line>
  <Line size="7">
    <Color val="00884a" tooltip="Bosch Green 50"/>
    <Color val="00512a" tooltip="Bosch Green 30"/>
  </Line>
</sax_Colors>
</file>

<file path=customXml/itemProps1.xml><?xml version="1.0" encoding="utf-8"?>
<ds:datastoreItem xmlns:ds="http://schemas.openxmlformats.org/officeDocument/2006/customXml" ds:itemID="{304CF217-3C90-4AA0-B541-CE45F9BD305E}">
  <ds:schemaRefs/>
</ds:datastoreItem>
</file>

<file path=customXml/itemProps2.xml><?xml version="1.0" encoding="utf-8"?>
<ds:datastoreItem xmlns:ds="http://schemas.openxmlformats.org/officeDocument/2006/customXml" ds:itemID="{D0252559-44F8-474C-B66D-E357B88E32C2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presentation_169_1</Template>
  <TotalTime>0</TotalTime>
  <Words>110</Words>
  <Application>Microsoft Office PowerPoint</Application>
  <PresentationFormat>Benutzerdefiniert</PresentationFormat>
  <Paragraphs>19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Bosch Office Sans</vt:lpstr>
      <vt:lpstr>Calibri</vt:lpstr>
      <vt:lpstr>Cambria Math</vt:lpstr>
      <vt:lpstr>Symbol</vt:lpstr>
      <vt:lpstr>Wingdings</vt:lpstr>
      <vt:lpstr>Bosch 2024</vt:lpstr>
      <vt:lpstr>Weekly meeting 18</vt:lpstr>
      <vt:lpstr>Reward function: E-optimality</vt:lpstr>
      <vt:lpstr>E-optimality: Result</vt:lpstr>
      <vt:lpstr>Review: D-optimality</vt:lpstr>
      <vt:lpstr>Comparison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plan</dc:title>
  <dc:creator>FIXED-TERM Guo Shengya (CR/AVS3)</dc:creator>
  <cp:lastModifiedBy>FIXED-TERM Guo Shengya (CR/AVS3)</cp:lastModifiedBy>
  <cp:revision>87</cp:revision>
  <dcterms:created xsi:type="dcterms:W3CDTF">2024-06-12T09:40:05Z</dcterms:created>
  <dcterms:modified xsi:type="dcterms:W3CDTF">2024-11-08T11:01:50Z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</Properties>
</file>