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6" r:id="rId4"/>
    <p:sldId id="260" r:id="rId5"/>
    <p:sldId id="258" r:id="rId6"/>
    <p:sldId id="262" r:id="rId7"/>
    <p:sldId id="261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21.06.2024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BC0BB-8D87-C46B-A0A7-AC368FA371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 of the simplified EMB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24AF6-8004-0659-B9AE-8B4DE3B6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3A5E7-A40C-0A87-50B0-BA84DE0A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58F0F-57F5-3364-2566-E3C52264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195" y="739189"/>
            <a:ext cx="2577547" cy="9193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FEA3D8-B99A-B162-4040-F4AAC1663BAB}"/>
                  </a:ext>
                </a:extLst>
              </p:cNvPr>
              <p:cNvSpPr txBox="1"/>
              <p:nvPr/>
            </p:nvSpPr>
            <p:spPr>
              <a:xfrm>
                <a:off x="1691458" y="1498346"/>
                <a:ext cx="6989919" cy="34428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kern="0" dirty="0">
                    <a:solidFill>
                      <a:srgbClr val="000000"/>
                    </a:solidFill>
                  </a:rPr>
                  <a:t>SISO time discrete system with linear stiffness characteristics</a:t>
                </a: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kern="0" dirty="0">
                  <a:solidFill>
                    <a:srgbClr val="000000"/>
                  </a:solidFill>
                </a:endParaRP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kern="0" dirty="0">
                  <a:solidFill>
                    <a:srgbClr val="000000"/>
                  </a:solidFill>
                </a:endParaRP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kern="0" dirty="0">
                    <a:solidFill>
                      <a:srgbClr val="000000"/>
                    </a:solidFill>
                  </a:rPr>
                  <a:t>Input u: motor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kern="0" dirty="0">
                    <a:solidFill>
                      <a:srgbClr val="000000"/>
                    </a:solidFill>
                  </a:rPr>
                  <a:t>, </a:t>
                </a: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kern="0" dirty="0">
                    <a:solidFill>
                      <a:srgbClr val="000000"/>
                    </a:solidFill>
                  </a:rPr>
                  <a:t>States x: motor position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kern="0" dirty="0">
                    <a:solidFill>
                      <a:srgbClr val="000000"/>
                    </a:solidFill>
                  </a:rPr>
                  <a:t> and motor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kern="0" dirty="0">
                  <a:solidFill>
                    <a:srgbClr val="000000"/>
                  </a:solidFill>
                </a:endParaRPr>
              </a:p>
              <a:p>
                <a:pPr fontAlgn="auto">
                  <a:spcBef>
                    <a:spcPts val="500"/>
                  </a:spcBef>
                  <a:spcAft>
                    <a:spcPts val="0"/>
                  </a:spcAft>
                </a:pPr>
                <a:r>
                  <a:rPr lang="en-US" kern="0" dirty="0">
                    <a:solidFill>
                      <a:srgbClr val="000000"/>
                    </a:solidFill>
                  </a:rPr>
                  <a:t>Output y: motor position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kern="0" dirty="0">
                    <a:solidFill>
                      <a:srgbClr val="000000"/>
                    </a:solidFill>
                  </a:rPr>
                  <a:t> (Clamping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kern="0" dirty="0">
                  <a:solidFill>
                    <a:srgbClr val="000000"/>
                  </a:solidFill>
                </a:endParaRPr>
              </a:p>
              <a:p>
                <a:r>
                  <a:rPr lang="en-US" dirty="0"/>
                  <a:t>Parameter to estimation: </a:t>
                </a:r>
              </a:p>
              <a:p>
                <a:pPr lvl="1"/>
                <a:r>
                  <a:rPr lang="en-US" dirty="0"/>
                  <a:t>m</a:t>
                </a:r>
                <a:r>
                  <a:rPr lang="en-US" b="0" dirty="0"/>
                  <a:t>otor torque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coulomb friction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viscous friction coefficients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stiffness characteristics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kern="0" dirty="0">
                  <a:solidFill>
                    <a:srgbClr val="000000"/>
                  </a:solidFill>
                </a:endParaRP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FEA3D8-B99A-B162-4040-F4AAC1663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58" y="1498346"/>
                <a:ext cx="6989919" cy="3442895"/>
              </a:xfrm>
              <a:prstGeom prst="rect">
                <a:avLst/>
              </a:prstGeom>
              <a:blipFill>
                <a:blip r:embed="rId3"/>
                <a:stretch>
                  <a:fillRect l="-2005" t="-2301" b="-24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34BF43D-911D-A0A0-C63E-67E6406BE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432"/>
          <a:stretch/>
        </p:blipFill>
        <p:spPr>
          <a:xfrm>
            <a:off x="3822954" y="2905356"/>
            <a:ext cx="2531761" cy="4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4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3AD0-E092-54E6-C1B9-884CAD61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5786-A4AC-119F-0402-459665EFCB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Working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31236-F144-1A72-467F-1CCAB8F3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1DA799-888C-ED39-1C63-7FECD561DB81}"/>
              </a:ext>
            </a:extLst>
          </p:cNvPr>
          <p:cNvSpPr/>
          <p:nvPr/>
        </p:nvSpPr>
        <p:spPr>
          <a:xfrm>
            <a:off x="1373406" y="1342215"/>
            <a:ext cx="893521" cy="522727"/>
          </a:xfrm>
          <a:prstGeom prst="roundRect">
            <a:avLst/>
          </a:prstGeom>
          <a:solidFill>
            <a:srgbClr val="F3D80D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B404A-6CA7-3875-A230-C36FA98A410E}"/>
              </a:ext>
            </a:extLst>
          </p:cNvPr>
          <p:cNvCxnSpPr>
            <a:cxnSpLocks/>
          </p:cNvCxnSpPr>
          <p:nvPr/>
        </p:nvCxnSpPr>
        <p:spPr>
          <a:xfrm flipV="1">
            <a:off x="1373407" y="4938468"/>
            <a:ext cx="8356037" cy="3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CD86-17F4-F18C-008B-1C280083A5D9}"/>
              </a:ext>
            </a:extLst>
          </p:cNvPr>
          <p:cNvCxnSpPr/>
          <p:nvPr/>
        </p:nvCxnSpPr>
        <p:spPr>
          <a:xfrm flipV="1">
            <a:off x="1373407" y="1238674"/>
            <a:ext cx="0" cy="37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AAB78-D581-6179-07C0-D8F2806F51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35740" y="1348280"/>
            <a:ext cx="770629" cy="386756"/>
          </a:xfrm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Research of the state of the art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83A806F-583D-D984-337D-4F11A577AA66}"/>
              </a:ext>
            </a:extLst>
          </p:cNvPr>
          <p:cNvSpPr txBox="1">
            <a:spLocks/>
          </p:cNvSpPr>
          <p:nvPr/>
        </p:nvSpPr>
        <p:spPr>
          <a:xfrm>
            <a:off x="10200798" y="4951491"/>
            <a:ext cx="893526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time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7D78554-D0B9-4CC9-8DFE-E781E8AF9927}"/>
              </a:ext>
            </a:extLst>
          </p:cNvPr>
          <p:cNvSpPr txBox="1">
            <a:spLocks/>
          </p:cNvSpPr>
          <p:nvPr/>
        </p:nvSpPr>
        <p:spPr>
          <a:xfrm>
            <a:off x="646749" y="1173084"/>
            <a:ext cx="893526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/>
              <a:t>work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B61C5-F702-A00A-196A-3CED3171F18E}"/>
              </a:ext>
            </a:extLst>
          </p:cNvPr>
          <p:cNvCxnSpPr/>
          <p:nvPr/>
        </p:nvCxnSpPr>
        <p:spPr>
          <a:xfrm flipV="1">
            <a:off x="8238622" y="1154038"/>
            <a:ext cx="0" cy="3730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F9B304-08B4-E98C-D78F-4853BF72E249}"/>
              </a:ext>
            </a:extLst>
          </p:cNvPr>
          <p:cNvCxnSpPr/>
          <p:nvPr/>
        </p:nvCxnSpPr>
        <p:spPr>
          <a:xfrm flipV="1">
            <a:off x="2447435" y="1216986"/>
            <a:ext cx="0" cy="3730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910437-9E21-5336-4E3C-71AAB01F42E2}"/>
              </a:ext>
            </a:extLst>
          </p:cNvPr>
          <p:cNvCxnSpPr/>
          <p:nvPr/>
        </p:nvCxnSpPr>
        <p:spPr>
          <a:xfrm flipV="1">
            <a:off x="3587725" y="1188075"/>
            <a:ext cx="0" cy="3730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D44E66-8496-AC89-B0AF-D04F30389867}"/>
              </a:ext>
            </a:extLst>
          </p:cNvPr>
          <p:cNvCxnSpPr/>
          <p:nvPr/>
        </p:nvCxnSpPr>
        <p:spPr>
          <a:xfrm flipV="1">
            <a:off x="4765316" y="1188075"/>
            <a:ext cx="0" cy="3730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6CB85D-EBCC-0784-905D-FC47E375EB7A}"/>
              </a:ext>
            </a:extLst>
          </p:cNvPr>
          <p:cNvCxnSpPr/>
          <p:nvPr/>
        </p:nvCxnSpPr>
        <p:spPr>
          <a:xfrm flipV="1">
            <a:off x="5887541" y="1173084"/>
            <a:ext cx="0" cy="3730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D71452-B673-B579-FA43-E65E13459E59}"/>
              </a:ext>
            </a:extLst>
          </p:cNvPr>
          <p:cNvCxnSpPr/>
          <p:nvPr/>
        </p:nvCxnSpPr>
        <p:spPr>
          <a:xfrm flipV="1">
            <a:off x="7035944" y="1173083"/>
            <a:ext cx="0" cy="3730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BED850EC-BF63-AAB2-1178-39F12A9D9329}"/>
              </a:ext>
            </a:extLst>
          </p:cNvPr>
          <p:cNvSpPr txBox="1">
            <a:spLocks/>
          </p:cNvSpPr>
          <p:nvPr/>
        </p:nvSpPr>
        <p:spPr>
          <a:xfrm>
            <a:off x="1140508" y="5033035"/>
            <a:ext cx="626848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June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E19FA079-0542-A055-29FF-1B01B553122F}"/>
              </a:ext>
            </a:extLst>
          </p:cNvPr>
          <p:cNvSpPr txBox="1">
            <a:spLocks/>
          </p:cNvSpPr>
          <p:nvPr/>
        </p:nvSpPr>
        <p:spPr>
          <a:xfrm>
            <a:off x="2278720" y="5038360"/>
            <a:ext cx="626848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July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E6AB6D69-4567-A225-E20E-5A319E416427}"/>
              </a:ext>
            </a:extLst>
          </p:cNvPr>
          <p:cNvSpPr txBox="1">
            <a:spLocks/>
          </p:cNvSpPr>
          <p:nvPr/>
        </p:nvSpPr>
        <p:spPr>
          <a:xfrm>
            <a:off x="3257542" y="5033035"/>
            <a:ext cx="932855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August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25DDAFFB-D7AB-5FA1-653E-B3D7F320C3B3}"/>
              </a:ext>
            </a:extLst>
          </p:cNvPr>
          <p:cNvSpPr txBox="1">
            <a:spLocks/>
          </p:cNvSpPr>
          <p:nvPr/>
        </p:nvSpPr>
        <p:spPr>
          <a:xfrm>
            <a:off x="5619283" y="5027834"/>
            <a:ext cx="694776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October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631DD1B6-9F60-7A8E-EC00-66F5198DCD35}"/>
              </a:ext>
            </a:extLst>
          </p:cNvPr>
          <p:cNvSpPr txBox="1">
            <a:spLocks/>
          </p:cNvSpPr>
          <p:nvPr/>
        </p:nvSpPr>
        <p:spPr>
          <a:xfrm>
            <a:off x="4322992" y="5027834"/>
            <a:ext cx="978844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September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6B1165F4-57CC-DE6F-BEA9-9E108C809BB4}"/>
              </a:ext>
            </a:extLst>
          </p:cNvPr>
          <p:cNvSpPr txBox="1">
            <a:spLocks/>
          </p:cNvSpPr>
          <p:nvPr/>
        </p:nvSpPr>
        <p:spPr>
          <a:xfrm>
            <a:off x="6560930" y="5002167"/>
            <a:ext cx="926830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November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0904EAC4-3918-FC1B-EE87-3078E397B00F}"/>
              </a:ext>
            </a:extLst>
          </p:cNvPr>
          <p:cNvSpPr txBox="1">
            <a:spLocks/>
          </p:cNvSpPr>
          <p:nvPr/>
        </p:nvSpPr>
        <p:spPr>
          <a:xfrm>
            <a:off x="7874213" y="5002167"/>
            <a:ext cx="926830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altLang="zh-CN" sz="1400" dirty="0" err="1"/>
              <a:t>December</a:t>
            </a:r>
            <a:endParaRPr lang="en-US" sz="14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2D4741-7F68-C7E2-6174-728F5411007E}"/>
              </a:ext>
            </a:extLst>
          </p:cNvPr>
          <p:cNvSpPr/>
          <p:nvPr/>
        </p:nvSpPr>
        <p:spPr>
          <a:xfrm>
            <a:off x="2068266" y="1864708"/>
            <a:ext cx="1248344" cy="522727"/>
          </a:xfrm>
          <a:prstGeom prst="roundRect">
            <a:avLst/>
          </a:prstGeom>
          <a:solidFill>
            <a:srgbClr val="F3D80D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8CFAAA31-1807-13AB-592E-B50FA74FA9B6}"/>
              </a:ext>
            </a:extLst>
          </p:cNvPr>
          <p:cNvSpPr txBox="1">
            <a:spLocks/>
          </p:cNvSpPr>
          <p:nvPr/>
        </p:nvSpPr>
        <p:spPr>
          <a:xfrm>
            <a:off x="2111796" y="1958356"/>
            <a:ext cx="1186010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050" dirty="0"/>
              <a:t>Implement a simple EMB model in Gym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07B8B9D-1B97-1185-4669-2E5CCAD93F97}"/>
              </a:ext>
            </a:extLst>
          </p:cNvPr>
          <p:cNvSpPr/>
          <p:nvPr/>
        </p:nvSpPr>
        <p:spPr>
          <a:xfrm>
            <a:off x="2746465" y="2397458"/>
            <a:ext cx="1140290" cy="52272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BBFD9ED9-2986-53A8-036D-8586904F4434}"/>
              </a:ext>
            </a:extLst>
          </p:cNvPr>
          <p:cNvSpPr txBox="1">
            <a:spLocks/>
          </p:cNvSpPr>
          <p:nvPr/>
        </p:nvSpPr>
        <p:spPr>
          <a:xfrm>
            <a:off x="2749903" y="2465444"/>
            <a:ext cx="1013072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050" dirty="0"/>
          </a:p>
        </p:txBody>
      </p: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6023C448-C998-5ABC-1D1F-922F54D08E25}"/>
              </a:ext>
            </a:extLst>
          </p:cNvPr>
          <p:cNvSpPr txBox="1">
            <a:spLocks/>
          </p:cNvSpPr>
          <p:nvPr/>
        </p:nvSpPr>
        <p:spPr>
          <a:xfrm>
            <a:off x="2885291" y="2421928"/>
            <a:ext cx="1055764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050" dirty="0"/>
              <a:t>Set up RL Framework and train the Agent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EA2BAD3-19F2-AEDC-70C3-7C463A163D45}"/>
              </a:ext>
            </a:extLst>
          </p:cNvPr>
          <p:cNvSpPr/>
          <p:nvPr/>
        </p:nvSpPr>
        <p:spPr>
          <a:xfrm>
            <a:off x="3803561" y="2922107"/>
            <a:ext cx="1188121" cy="52272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8DA6F537-F615-A08F-C5CC-630BD615B267}"/>
              </a:ext>
            </a:extLst>
          </p:cNvPr>
          <p:cNvSpPr txBox="1">
            <a:spLocks/>
          </p:cNvSpPr>
          <p:nvPr/>
        </p:nvSpPr>
        <p:spPr>
          <a:xfrm>
            <a:off x="3834728" y="2997418"/>
            <a:ext cx="1186010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050" dirty="0"/>
              <a:t>Implement </a:t>
            </a:r>
            <a:r>
              <a:rPr lang="de-DE" altLang="zh-CN" sz="1050" dirty="0" err="1"/>
              <a:t>realistic</a:t>
            </a:r>
            <a:r>
              <a:rPr lang="en-US" sz="1050" dirty="0"/>
              <a:t> EMB model in Gym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BBF9D11-0054-E022-F956-2549C6EF6314}"/>
              </a:ext>
            </a:extLst>
          </p:cNvPr>
          <p:cNvSpPr/>
          <p:nvPr/>
        </p:nvSpPr>
        <p:spPr>
          <a:xfrm>
            <a:off x="4266983" y="3452159"/>
            <a:ext cx="1140290" cy="52272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5" name="Content Placeholder 3">
            <a:extLst>
              <a:ext uri="{FF2B5EF4-FFF2-40B4-BE49-F238E27FC236}">
                <a16:creationId xmlns:a16="http://schemas.microsoft.com/office/drawing/2014/main" id="{8F569C39-96A9-0A6A-AE43-51C6140A81F4}"/>
              </a:ext>
            </a:extLst>
          </p:cNvPr>
          <p:cNvSpPr txBox="1">
            <a:spLocks/>
          </p:cNvSpPr>
          <p:nvPr/>
        </p:nvSpPr>
        <p:spPr>
          <a:xfrm>
            <a:off x="4548026" y="3520145"/>
            <a:ext cx="1013072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050" dirty="0"/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E1FD90D1-2145-D3A6-94F6-4FADF85BC326}"/>
              </a:ext>
            </a:extLst>
          </p:cNvPr>
          <p:cNvSpPr txBox="1">
            <a:spLocks/>
          </p:cNvSpPr>
          <p:nvPr/>
        </p:nvSpPr>
        <p:spPr>
          <a:xfrm>
            <a:off x="4268315" y="3629895"/>
            <a:ext cx="1233723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050" dirty="0"/>
              <a:t>Train the RL Agent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72EFE8-F10D-36AE-CC21-4E9D2B60D042}"/>
              </a:ext>
            </a:extLst>
          </p:cNvPr>
          <p:cNvCxnSpPr>
            <a:cxnSpLocks/>
          </p:cNvCxnSpPr>
          <p:nvPr/>
        </p:nvCxnSpPr>
        <p:spPr>
          <a:xfrm flipH="1">
            <a:off x="1385819" y="1864942"/>
            <a:ext cx="87495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7D4B27C-F331-A91F-F210-EAACC85269D7}"/>
              </a:ext>
            </a:extLst>
          </p:cNvPr>
          <p:cNvCxnSpPr>
            <a:cxnSpLocks/>
          </p:cNvCxnSpPr>
          <p:nvPr/>
        </p:nvCxnSpPr>
        <p:spPr>
          <a:xfrm flipH="1">
            <a:off x="1391122" y="2919913"/>
            <a:ext cx="87495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A4F518C-0990-EF7F-DA43-8D38CDA9F03D}"/>
              </a:ext>
            </a:extLst>
          </p:cNvPr>
          <p:cNvCxnSpPr>
            <a:cxnSpLocks/>
          </p:cNvCxnSpPr>
          <p:nvPr/>
        </p:nvCxnSpPr>
        <p:spPr>
          <a:xfrm flipH="1">
            <a:off x="1385819" y="3970228"/>
            <a:ext cx="87495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7661546F-60E6-4A14-5465-971394C0DCB3}"/>
              </a:ext>
            </a:extLst>
          </p:cNvPr>
          <p:cNvSpPr txBox="1">
            <a:spLocks/>
          </p:cNvSpPr>
          <p:nvPr/>
        </p:nvSpPr>
        <p:spPr>
          <a:xfrm>
            <a:off x="610698" y="2260072"/>
            <a:ext cx="626848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Stage I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6DFF64BF-9ED9-3B06-604C-83676809B347}"/>
              </a:ext>
            </a:extLst>
          </p:cNvPr>
          <p:cNvSpPr txBox="1">
            <a:spLocks/>
          </p:cNvSpPr>
          <p:nvPr/>
        </p:nvSpPr>
        <p:spPr>
          <a:xfrm>
            <a:off x="575925" y="3289452"/>
            <a:ext cx="626848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Stage II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555457DD-DDE4-E7AE-7A27-194855581D19}"/>
              </a:ext>
            </a:extLst>
          </p:cNvPr>
          <p:cNvSpPr txBox="1">
            <a:spLocks/>
          </p:cNvSpPr>
          <p:nvPr/>
        </p:nvSpPr>
        <p:spPr>
          <a:xfrm>
            <a:off x="561543" y="4343253"/>
            <a:ext cx="695257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Stage III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2F1D87C-CB38-C232-339E-52627D9C36F9}"/>
              </a:ext>
            </a:extLst>
          </p:cNvPr>
          <p:cNvSpPr/>
          <p:nvPr/>
        </p:nvSpPr>
        <p:spPr>
          <a:xfrm>
            <a:off x="5400016" y="3974886"/>
            <a:ext cx="2618941" cy="5227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0EC6B606-AFFF-C37D-5EB2-96028C94CF65}"/>
              </a:ext>
            </a:extLst>
          </p:cNvPr>
          <p:cNvSpPr txBox="1">
            <a:spLocks/>
          </p:cNvSpPr>
          <p:nvPr/>
        </p:nvSpPr>
        <p:spPr>
          <a:xfrm>
            <a:off x="5431183" y="4050196"/>
            <a:ext cx="2658865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050" dirty="0"/>
              <a:t>Train and </a:t>
            </a:r>
            <a:r>
              <a:rPr lang="de-DE" sz="1050" dirty="0" err="1"/>
              <a:t>test</a:t>
            </a:r>
            <a:r>
              <a:rPr lang="de-DE" sz="1050" dirty="0"/>
              <a:t> RL in </a:t>
            </a:r>
            <a:r>
              <a:rPr lang="de-DE" sz="1050" dirty="0" err="1"/>
              <a:t>the</a:t>
            </a:r>
            <a:r>
              <a:rPr lang="de-DE" sz="1050" dirty="0"/>
              <a:t> real </a:t>
            </a:r>
            <a:r>
              <a:rPr lang="de-DE" sz="1050" dirty="0" err="1"/>
              <a:t>world</a:t>
            </a:r>
            <a:endParaRPr lang="de-DE" sz="105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050" dirty="0"/>
              <a:t>(</a:t>
            </a:r>
            <a:r>
              <a:rPr lang="de-DE" sz="1050" dirty="0" err="1"/>
              <a:t>only</a:t>
            </a:r>
            <a:r>
              <a:rPr lang="de-DE" sz="1050" dirty="0"/>
              <a:t> </a:t>
            </a:r>
            <a:r>
              <a:rPr lang="de-DE" sz="1050" dirty="0" err="1"/>
              <a:t>when</a:t>
            </a:r>
            <a:r>
              <a:rPr lang="de-DE" sz="1050" dirty="0"/>
              <a:t> </a:t>
            </a:r>
            <a:r>
              <a:rPr lang="de-DE" sz="1050" dirty="0" err="1"/>
              <a:t>good</a:t>
            </a:r>
            <a:r>
              <a:rPr lang="de-DE" sz="1050" dirty="0"/>
              <a:t> </a:t>
            </a:r>
            <a:r>
              <a:rPr lang="de-DE" sz="1050" dirty="0" err="1"/>
              <a:t>result</a:t>
            </a:r>
            <a:r>
              <a:rPr lang="de-DE" sz="1050" dirty="0"/>
              <a:t> in </a:t>
            </a:r>
            <a:r>
              <a:rPr lang="de-DE" sz="1050" dirty="0" err="1"/>
              <a:t>simulation</a:t>
            </a:r>
            <a:r>
              <a:rPr lang="de-DE" sz="1050" dirty="0"/>
              <a:t> </a:t>
            </a:r>
            <a:r>
              <a:rPr lang="de-DE" sz="1050" dirty="0" err="1"/>
              <a:t>finded</a:t>
            </a:r>
            <a:r>
              <a:rPr lang="de-DE" sz="1050" dirty="0"/>
              <a:t>)</a:t>
            </a:r>
            <a:endParaRPr lang="en-US" sz="1050" dirty="0"/>
          </a:p>
        </p:txBody>
      </p: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F4CCEBB6-90A0-E240-375C-4AB9129F6A48}"/>
              </a:ext>
            </a:extLst>
          </p:cNvPr>
          <p:cNvSpPr txBox="1">
            <a:spLocks/>
          </p:cNvSpPr>
          <p:nvPr/>
        </p:nvSpPr>
        <p:spPr>
          <a:xfrm>
            <a:off x="5928646" y="4568265"/>
            <a:ext cx="1013072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05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5F56668-FA7C-498C-F2C5-610523042B50}"/>
              </a:ext>
            </a:extLst>
          </p:cNvPr>
          <p:cNvSpPr/>
          <p:nvPr/>
        </p:nvSpPr>
        <p:spPr>
          <a:xfrm>
            <a:off x="5531536" y="4499923"/>
            <a:ext cx="2701135" cy="44759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1" name="Content Placeholder 3">
            <a:extLst>
              <a:ext uri="{FF2B5EF4-FFF2-40B4-BE49-F238E27FC236}">
                <a16:creationId xmlns:a16="http://schemas.microsoft.com/office/drawing/2014/main" id="{D5FEF307-227C-D9BD-C2BE-D64FFFCE703F}"/>
              </a:ext>
            </a:extLst>
          </p:cNvPr>
          <p:cNvSpPr txBox="1">
            <a:spLocks/>
          </p:cNvSpPr>
          <p:nvPr/>
        </p:nvSpPr>
        <p:spPr>
          <a:xfrm>
            <a:off x="6395923" y="4637104"/>
            <a:ext cx="972359" cy="2301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050" dirty="0"/>
              <a:t>Writing Thesis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8871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CD5DE3-6B0F-60B1-CBBF-DB0820DCA4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C0DF6F-375B-E32A-7E51-29F96241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5775-CD75-E5B0-52E0-75AD0F61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03682-10E3-6169-E873-E84330991127}"/>
              </a:ext>
            </a:extLst>
          </p:cNvPr>
          <p:cNvSpPr txBox="1"/>
          <p:nvPr/>
        </p:nvSpPr>
        <p:spPr>
          <a:xfrm>
            <a:off x="408406" y="1290280"/>
            <a:ext cx="9364469" cy="29455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Simplified EMB model was built in Python with the conventional parameter from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Lauble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6217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CD5DE3-6B0F-60B1-CBBF-DB0820DCA4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C0DF6F-375B-E32A-7E51-29F96241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5775-CD75-E5B0-52E0-75AD0F61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03682-10E3-6169-E873-E84330991127}"/>
              </a:ext>
            </a:extLst>
          </p:cNvPr>
          <p:cNvSpPr txBox="1"/>
          <p:nvPr/>
        </p:nvSpPr>
        <p:spPr>
          <a:xfrm>
            <a:off x="1557732" y="1326423"/>
            <a:ext cx="7080276" cy="29455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Research about Cramer-Rao bound and Fischer Information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Build up the gym environment for the parameter estimation of EMB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DB09F-110A-BB25-DB32-902C08597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87" y="1637836"/>
            <a:ext cx="2367229" cy="8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34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200</Words>
  <Application>Microsoft Office PowerPoint</Application>
  <PresentationFormat>Custom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Bosch Office Sans</vt:lpstr>
      <vt:lpstr>Calibri</vt:lpstr>
      <vt:lpstr>Cambria Math</vt:lpstr>
      <vt:lpstr>Symbol</vt:lpstr>
      <vt:lpstr>Wingdings</vt:lpstr>
      <vt:lpstr>Bosch 2024</vt:lpstr>
      <vt:lpstr>Weekly meeting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8</cp:revision>
  <dcterms:created xsi:type="dcterms:W3CDTF">2024-06-12T09:40:05Z</dcterms:created>
  <dcterms:modified xsi:type="dcterms:W3CDTF">2024-06-21T09:52:45Z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