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1"/>
  </p:notesMasterIdLst>
  <p:sldIdLst>
    <p:sldId id="256" r:id="rId4"/>
    <p:sldId id="265" r:id="rId5"/>
    <p:sldId id="263" r:id="rId6"/>
    <p:sldId id="266" r:id="rId7"/>
    <p:sldId id="264" r:id="rId8"/>
    <p:sldId id="267" r:id="rId9"/>
    <p:sldId id="268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882246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CR/AVS3, 10.07.2024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652B69-A4E7-4B55-47FC-51FEB9548C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Problem by the simplified EMB model using tanh()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A14D7-64E0-7EAA-D576-7E485EF1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948D2-0B82-07C6-69C9-C6BE6295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B3577-5F6B-145E-8C1C-1E76D97B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6" y="1488046"/>
            <a:ext cx="7612244" cy="1474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FEDD7F-4703-4268-4C16-E1E6976887AD}"/>
              </a:ext>
            </a:extLst>
          </p:cNvPr>
          <p:cNvSpPr txBox="1"/>
          <p:nvPr/>
        </p:nvSpPr>
        <p:spPr>
          <a:xfrm>
            <a:off x="1013790" y="3207813"/>
            <a:ext cx="645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overflow encountered in </a:t>
            </a:r>
            <a:r>
              <a:rPr lang="en-US" dirty="0" err="1"/>
              <a:t>cosh</a:t>
            </a:r>
            <a:r>
              <a:rPr lang="en-US" dirty="0"/>
              <a:t>() because of big epsilon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C8CED7-B22C-DAF0-F7E7-2F48DFD86858}"/>
              </a:ext>
            </a:extLst>
          </p:cNvPr>
          <p:cNvSpPr/>
          <p:nvPr/>
        </p:nvSpPr>
        <p:spPr>
          <a:xfrm>
            <a:off x="5865894" y="2692601"/>
            <a:ext cx="1713145" cy="184325"/>
          </a:xfrm>
          <a:prstGeom prst="rect">
            <a:avLst/>
          </a:prstGeom>
          <a:noFill/>
          <a:ln w="28575" cap="flat" cmpd="sng" algn="ctr">
            <a:solidFill>
              <a:srgbClr val="ED0007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2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5EEA8E-5224-5799-90E2-77A44FF2B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Simplified EMB model from Olsson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BD828-8EC1-04BC-9FBD-D4C4C24B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B805-EF61-45B2-B6BD-F8D41553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D1DDD-39AD-71E1-8280-624462A1D5B7}"/>
                  </a:ext>
                </a:extLst>
              </p:cNvPr>
              <p:cNvSpPr txBox="1"/>
              <p:nvPr/>
            </p:nvSpPr>
            <p:spPr>
              <a:xfrm>
                <a:off x="780672" y="1303702"/>
                <a:ext cx="9570479" cy="445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𝑐𝑙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&amp;&lt;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  <m:d>
                        <m:dPr>
                          <m:ctrlP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  <a:p>
                <a:pPr fontAlgn="auto">
                  <a:spcBef>
                    <a:spcPts val="5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kern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kern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acc>
                                <m:accPr>
                                  <m:chr m:val="̇"/>
                                  <m:ctrlP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</m:t>
                              </m:r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acc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&amp;&lt;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e-DE" b="0" i="1" kern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de-DE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D1DDD-39AD-71E1-8280-624462A1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72" y="1303702"/>
                <a:ext cx="9570479" cy="4458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6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943B81-A256-10FD-14FB-2DBED73AE6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Calculation of the 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BD41C-BD39-3D0B-5531-54803B9C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0A2C-655D-4038-788E-83330FCC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5E974-5E6B-6CC8-D0C5-2D06F58C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37" y="1573784"/>
            <a:ext cx="3886528" cy="28406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66B444-43AC-A6F6-816A-3E80BEB09225}"/>
              </a:ext>
            </a:extLst>
          </p:cNvPr>
          <p:cNvSpPr/>
          <p:nvPr/>
        </p:nvSpPr>
        <p:spPr>
          <a:xfrm>
            <a:off x="1630017" y="3400990"/>
            <a:ext cx="2779343" cy="578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22654-1BC0-44C0-2C8A-48D53A41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0" y="4346461"/>
            <a:ext cx="3759985" cy="5710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66AEA6-D49B-BBEB-E82E-BE607FD13870}"/>
              </a:ext>
            </a:extLst>
          </p:cNvPr>
          <p:cNvCxnSpPr>
            <a:endCxn id="6" idx="2"/>
          </p:cNvCxnSpPr>
          <p:nvPr/>
        </p:nvCxnSpPr>
        <p:spPr>
          <a:xfrm>
            <a:off x="3073901" y="3979266"/>
            <a:ext cx="0" cy="4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2B9A137-7522-541C-F127-96342B15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545" y="3315785"/>
            <a:ext cx="3177825" cy="7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A59A-9F29-3E07-C0FE-B87314509D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Calculation of the 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FA0AC-29C9-30A3-A672-2CF5D2C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u= 1.5A, T = 0.35s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B141-1C29-D637-04C5-586BA0D9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4C61D-B1C6-5FCF-DAA6-8B107341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73" y="1529593"/>
            <a:ext cx="5854227" cy="2929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F69C5A-CBA0-2510-531D-23099257CFF5}"/>
                  </a:ext>
                </a:extLst>
              </p:cNvPr>
              <p:cNvSpPr txBox="1"/>
              <p:nvPr/>
            </p:nvSpPr>
            <p:spPr>
              <a:xfrm>
                <a:off x="1409549" y="4791761"/>
                <a:ext cx="8475368" cy="672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The behavior of the EMB model is similar, but the det(M) always zero.</a:t>
                </a:r>
              </a:p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kern="0" dirty="0">
                    <a:solidFill>
                      <a:srgbClr val="000000"/>
                    </a:solidFill>
                  </a:rPr>
                  <a:t>Because x1 &gt; epsilon, no </a:t>
                </a:r>
                <a:r>
                  <a:rPr lang="en-US" kern="0" dirty="0" err="1">
                    <a:solidFill>
                      <a:srgbClr val="000000"/>
                    </a:solidFill>
                  </a:rPr>
                  <a:t>sensitivitiy</a:t>
                </a:r>
                <a:r>
                  <a:rPr lang="en-US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could be obtained</a:t>
                </a:r>
                <a:r>
                  <a:rPr lang="en-US" kern="0" dirty="0">
                    <a:solidFill>
                      <a:srgbClr val="000000"/>
                    </a:solidFill>
                  </a:rPr>
                  <a:t>.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F69C5A-CBA0-2510-531D-23099257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49" y="4791761"/>
                <a:ext cx="8475368" cy="672954"/>
              </a:xfrm>
              <a:prstGeom prst="rect">
                <a:avLst/>
              </a:prstGeom>
              <a:blipFill>
                <a:blip r:embed="rId3"/>
                <a:stretch>
                  <a:fillRect l="-1653" t="-11818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30D3974-647E-A7C5-EDCD-05ACEB8CB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7" y="1378852"/>
            <a:ext cx="4257531" cy="31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1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DA59A-9F29-3E07-C0FE-B87314509D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Calculation of the FI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FA0AC-29C9-30A3-A672-2CF5D2C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u= 2t, T = 0.35s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B141-1C29-D637-04C5-586BA0D9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C9A4-D681-F171-9054-AD0845101FC1}"/>
              </a:ext>
            </a:extLst>
          </p:cNvPr>
          <p:cNvSpPr txBox="1"/>
          <p:nvPr/>
        </p:nvSpPr>
        <p:spPr>
          <a:xfrm>
            <a:off x="1725794" y="4870253"/>
            <a:ext cx="5490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Reward function?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9A6C41-EFB7-5182-24B5-F45DF9B7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30" y="1111650"/>
            <a:ext cx="4937185" cy="37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1EE8FF-D96E-5699-09FF-3F79BFDD7F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B98FB2-FE74-88AF-1768-B19BC279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29DC-9222-E29C-E0FD-3B9CF22B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1C950-1307-AEF3-229A-38F0C476A49D}"/>
              </a:ext>
            </a:extLst>
          </p:cNvPr>
          <p:cNvSpPr txBox="1"/>
          <p:nvPr/>
        </p:nvSpPr>
        <p:spPr>
          <a:xfrm>
            <a:off x="625262" y="1291817"/>
            <a:ext cx="9913830" cy="3859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00B050"/>
                </a:solidFill>
              </a:rPr>
              <a:t>Reward could be calculated by at least every 5 step, because dim(M) = 5, for step &lt; 5 can’t tell enough information.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00B050"/>
                </a:solidFill>
              </a:rPr>
              <a:t>Use </a:t>
            </a:r>
            <a:r>
              <a:rPr lang="en-US" kern="0" dirty="0" err="1">
                <a:solidFill>
                  <a:srgbClr val="00B050"/>
                </a:solidFill>
              </a:rPr>
              <a:t>pytorch</a:t>
            </a:r>
            <a:r>
              <a:rPr lang="en-US" kern="0" dirty="0">
                <a:solidFill>
                  <a:srgbClr val="00B050"/>
                </a:solidFill>
              </a:rPr>
              <a:t>\</a:t>
            </a:r>
            <a:r>
              <a:rPr lang="en-US" kern="0" dirty="0" err="1">
                <a:solidFill>
                  <a:srgbClr val="00B050"/>
                </a:solidFill>
              </a:rPr>
              <a:t>Tensorflow</a:t>
            </a:r>
            <a:r>
              <a:rPr lang="en-US" kern="0" dirty="0">
                <a:solidFill>
                  <a:srgbClr val="00B050"/>
                </a:solidFill>
              </a:rPr>
              <a:t> to calculate the Jacobian automatically.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00B050"/>
                </a:solidFill>
              </a:rPr>
              <a:t>Test Jacobian by giving random x0 and random v, Finite diff check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kern="0" dirty="0">
                <a:solidFill>
                  <a:srgbClr val="000000"/>
                </a:solidFill>
              </a:rPr>
              <a:t>Storage each 5 sensitivities and figure out the relationship</a:t>
            </a: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de-DE" altLang="zh-CN" kern="0" dirty="0">
                <a:solidFill>
                  <a:srgbClr val="FFC000"/>
                </a:solidFill>
              </a:rPr>
              <a:t>Read </a:t>
            </a:r>
            <a:r>
              <a:rPr lang="de-DE" altLang="zh-CN" kern="0" dirty="0" err="1">
                <a:solidFill>
                  <a:srgbClr val="FFC000"/>
                </a:solidFill>
              </a:rPr>
              <a:t>the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new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paper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about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de-DE" altLang="zh-CN" kern="0" dirty="0" err="1">
                <a:solidFill>
                  <a:srgbClr val="FFC000"/>
                </a:solidFill>
              </a:rPr>
              <a:t>the</a:t>
            </a:r>
            <a:r>
              <a:rPr lang="de-DE" altLang="zh-CN" kern="0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  <a:hlinkClick r:id="rId2" tooltip="https://ieeexplore.ieee.org/document/68822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Trajectory Synthesis for Fisher Information Maximization</a:t>
            </a:r>
            <a:endParaRPr lang="en-US" kern="0" dirty="0">
              <a:solidFill>
                <a:srgbClr val="FFC000"/>
              </a:solidFill>
            </a:endParaRPr>
          </a:p>
          <a:p>
            <a:pPr marL="342900" marR="0" indent="-34290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2319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212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Bosch Office Sans</vt:lpstr>
      <vt:lpstr>Calibri</vt:lpstr>
      <vt:lpstr>Cambria Math</vt:lpstr>
      <vt:lpstr>Symbol</vt:lpstr>
      <vt:lpstr>Wingdings</vt:lpstr>
      <vt:lpstr>Bosch 2024</vt:lpstr>
      <vt:lpstr>Weekly meeting 3</vt:lpstr>
      <vt:lpstr>PowerPoint Presentation</vt:lpstr>
      <vt:lpstr>PowerPoint Presentation</vt:lpstr>
      <vt:lpstr>PowerPoint Presentation</vt:lpstr>
      <vt:lpstr>u= 1.5A, T = 0.35s</vt:lpstr>
      <vt:lpstr>u= 2t, T = 0.35s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17</cp:revision>
  <dcterms:created xsi:type="dcterms:W3CDTF">2024-06-12T09:40:05Z</dcterms:created>
  <dcterms:modified xsi:type="dcterms:W3CDTF">2024-07-15T13:22:25Z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